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</p:sldIdLst>
  <p:sldSz cx="9144000" cy="5143500" type="screen16x9"/>
  <p:notesSz cx="9144000" cy="5143500"/>
  <p:embeddedFontLst>
    <p:embeddedFont>
      <p:font typeface="CFJCTS+PublicSans-Bold" panose="02000500000000000000"/>
      <p:regular r:id="rId12"/>
    </p:embeddedFont>
    <p:embeddedFont>
      <p:font typeface="ILIIOR+EBGaramond-Bold" panose="02000500000000000000"/>
      <p:regular r:id="rId13"/>
    </p:embeddedFont>
    <p:embeddedFont>
      <p:font typeface="PVLNNE+ArialMT" panose="02000500000000000000"/>
      <p:regular r:id="rId14"/>
    </p:embeddedFont>
    <p:embeddedFont>
      <p:font typeface="CFRUAJ+EBGaramond-Medium" panose="02000500000000000000"/>
      <p:regular r:id="rId15"/>
    </p:embeddedFont>
    <p:embeddedFont>
      <p:font typeface="BTMONA+EBGaramond-Regular" panose="02000500000000000000"/>
      <p:regular r:id="rId16"/>
    </p:embeddedFont>
    <p:embeddedFont>
      <p:font typeface="RMKPBC+PublicSans-BoldItalic" panose="02000500000000000000"/>
      <p:regular r:id="rId17"/>
    </p:embeddedFont>
    <p:embeddedFont>
      <p:font typeface="Calibri" panose="020F050202020403020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394" y="10"/>
      </p:cViewPr>
      <p:guideLst>
        <p:guide orient="horz" pos="3168"/>
        <p:guide pos="24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20" Type="http://schemas.openxmlformats.org/officeDocument/2006/relationships/font" Target="fonts/font9.fntdata"/><Relationship Id="rId2" Type="http://schemas.openxmlformats.org/officeDocument/2006/relationships/theme" Target="theme/theme1.xml"/><Relationship Id="rId19" Type="http://schemas.openxmlformats.org/officeDocument/2006/relationships/font" Target="fonts/font8.fntdata"/><Relationship Id="rId18" Type="http://schemas.openxmlformats.org/officeDocument/2006/relationships/font" Target="fonts/font7.fntdata"/><Relationship Id="rId17" Type="http://schemas.openxmlformats.org/officeDocument/2006/relationships/font" Target="fonts/font6.fntdata"/><Relationship Id="rId16" Type="http://schemas.openxmlformats.org/officeDocument/2006/relationships/font" Target="fonts/font5.fntdata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931288" cy="1088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 smtClean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“</a:t>
            </a:r>
            <a:r>
              <a:rPr lang="en-IN" sz="2400" b="1" dirty="0" smtClean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Stock Inventory Application</a:t>
            </a:r>
            <a:r>
              <a:rPr sz="2400" b="1" dirty="0" smtClean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”</a:t>
            </a:r>
            <a:endParaRPr sz="2400" b="1" dirty="0">
              <a:solidFill>
                <a:srgbClr val="223669"/>
              </a:solidFill>
              <a:latin typeface="CFJCTS+PublicSans-Bold" panose="02000500000000000000"/>
              <a:cs typeface="CFJCTS+PublicSans-Bold" panose="02000500000000000000"/>
            </a:endParaRPr>
          </a:p>
          <a:p>
            <a:pPr marL="0" marR="0">
              <a:lnSpc>
                <a:spcPts val="2820"/>
              </a:lnSpc>
              <a:spcBef>
                <a:spcPts val="285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Task - 1</a:t>
            </a:r>
            <a:endParaRPr sz="2400" b="1" dirty="0">
              <a:solidFill>
                <a:srgbClr val="223669"/>
              </a:solidFill>
              <a:latin typeface="CFJCTS+PublicSans-Bold" panose="02000500000000000000"/>
              <a:cs typeface="CFJCTS+PublicSans-Bold" panose="020005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4710" y="825130"/>
            <a:ext cx="361721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b="1" spc="-10" dirty="0" smtClean="0">
                <a:solidFill>
                  <a:srgbClr val="C88C32"/>
                </a:solidFill>
                <a:latin typeface="ILIIOR+EBGaramond-Bold" panose="02000500000000000000"/>
                <a:cs typeface="ILIIOR+EBGaramond-Bold" panose="02000500000000000000"/>
              </a:rPr>
              <a:t>       </a:t>
            </a:r>
            <a:r>
              <a:rPr lang="en-IN" altLang="en-US" sz="1850" b="1" spc="-10" dirty="0" smtClean="0">
                <a:solidFill>
                  <a:srgbClr val="C88C32"/>
                </a:solidFill>
                <a:latin typeface="ILIIOR+EBGaramond-Bold" panose="02000500000000000000"/>
                <a:cs typeface="ILIIOR+EBGaramond-Bold" panose="02000500000000000000"/>
              </a:rPr>
              <a:t>Stock  Inventory</a:t>
            </a:r>
            <a:r>
              <a:rPr lang="en-US" sz="1850" b="1" spc="-10" dirty="0" smtClean="0">
                <a:solidFill>
                  <a:srgbClr val="C88C32"/>
                </a:solidFill>
                <a:latin typeface="ILIIOR+EBGaramond-Bold" panose="02000500000000000000"/>
                <a:cs typeface="ILIIOR+EBGaramond-Bold" panose="02000500000000000000"/>
              </a:rPr>
              <a:t> Application</a:t>
            </a:r>
            <a:endParaRPr sz="1850" b="1" spc="-10" dirty="0">
              <a:solidFill>
                <a:srgbClr val="C88C32"/>
              </a:solidFill>
              <a:latin typeface="ILIIOR+EBGaramond-Bold" panose="02000500000000000000"/>
              <a:cs typeface="ILIIOR+EBGaramond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endParaRPr sz="1400" dirty="0">
              <a:solidFill>
                <a:srgbClr val="FFFFFF"/>
              </a:solidFill>
              <a:latin typeface="PVLNNE+ArialMT" panose="02000500000000000000"/>
              <a:cs typeface="PVLNNE+ArialMT" panose="020005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8235" y="1330152"/>
            <a:ext cx="200632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sz="1400" dirty="0">
              <a:solidFill>
                <a:srgbClr val="FFFFFF"/>
              </a:solidFill>
              <a:latin typeface="CFRUAJ+EBGaramond-Medium" panose="02000500000000000000"/>
              <a:cs typeface="CFRUAJ+EBGaramond-Medium" panose="0200050000000000000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83568" y="1459949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LMA Username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Batch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au4204202050</a:t>
                      </a:r>
                      <a:r>
                        <a:rPr lang="en-IN" altLang="en-US" dirty="0" smtClean="0"/>
                        <a:t>25</a:t>
                      </a:r>
                      <a:endParaRPr lang="en-I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</a:t>
                      </a:r>
                      <a:r>
                        <a:rPr lang="en-IN" altLang="en-US" dirty="0" err="1" smtClean="0"/>
                        <a:t>nani</a:t>
                      </a:r>
                      <a:r>
                        <a:rPr lang="en-US" dirty="0" smtClean="0"/>
                        <a:t> 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au4204202050</a:t>
                      </a:r>
                      <a:r>
                        <a:rPr lang="en-IN" altLang="en-US" dirty="0" smtClean="0"/>
                        <a:t>33</a:t>
                      </a:r>
                      <a:endParaRPr lang="en-I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Leesiya 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au4204202050</a:t>
                      </a:r>
                      <a:r>
                        <a:rPr lang="en-IN" altLang="en-US" dirty="0" smtClean="0"/>
                        <a:t>54</a:t>
                      </a:r>
                      <a:endParaRPr lang="en-I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Savitha 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au4204202050</a:t>
                      </a:r>
                      <a:r>
                        <a:rPr lang="en-IN" altLang="en-US" dirty="0" smtClean="0"/>
                        <a:t>59</a:t>
                      </a:r>
                      <a:endParaRPr lang="en-I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Swetha 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 panose="02000500000000000000"/>
                <a:cs typeface="ILIIOR+EBGaramond-Bold" panose="02000500000000000000"/>
              </a:rPr>
              <a:t>Taskꢀ-ꢀ1</a:t>
            </a:r>
            <a:endParaRPr sz="1800" b="1" dirty="0">
              <a:solidFill>
                <a:srgbClr val="223669"/>
              </a:solidFill>
              <a:latin typeface="ILIIOR+EBGaramond-Bold" panose="02000500000000000000"/>
              <a:cs typeface="ILIIOR+EBGaramond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299" y="634670"/>
            <a:ext cx="2411171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5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ILIIOR+EBGaramond-Bold" panose="02000500000000000000"/>
                <a:cs typeface="ILIIOR+EBGaramond-Bold" panose="02000500000000000000"/>
              </a:rPr>
              <a:t>CreationꢀofꢀSRSꢀ&amp;ꢀGithub</a:t>
            </a:r>
            <a:endParaRPr sz="1600" b="1" dirty="0">
              <a:solidFill>
                <a:srgbClr val="0B5394"/>
              </a:solidFill>
              <a:latin typeface="ILIIOR+EBGaramond-Bold" panose="02000500000000000000"/>
              <a:cs typeface="ILIIOR+EBGaramond-Bold" panose="020005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2999" y="915689"/>
            <a:ext cx="215428" cy="69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 panose="02000500000000000000"/>
                <a:cs typeface="PVLNNE+ArialMT" panose="02000500000000000000"/>
              </a:rPr>
              <a:t>▪</a:t>
            </a:r>
            <a:endParaRPr sz="1400" dirty="0">
              <a:solidFill>
                <a:srgbClr val="000000"/>
              </a:solidFill>
              <a:latin typeface="PVLNNE+ArialMT" panose="02000500000000000000"/>
              <a:cs typeface="PVLNNE+ArialMT" panose="02000500000000000000"/>
            </a:endParaRPr>
          </a:p>
          <a:p>
            <a:pPr marL="0" marR="0">
              <a:lnSpc>
                <a:spcPts val="1565"/>
              </a:lnSpc>
              <a:spcBef>
                <a:spcPts val="25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 panose="02000500000000000000"/>
                <a:cs typeface="PVLNNE+ArialMT" panose="02000500000000000000"/>
              </a:rPr>
              <a:t>▪</a:t>
            </a:r>
            <a:endParaRPr sz="1400" dirty="0">
              <a:solidFill>
                <a:srgbClr val="000000"/>
              </a:solidFill>
              <a:latin typeface="PVLNNE+ArialMT" panose="02000500000000000000"/>
              <a:cs typeface="PVLNNE+ArialMT" panose="02000500000000000000"/>
            </a:endParaRPr>
          </a:p>
          <a:p>
            <a:pPr marL="0" marR="0">
              <a:lnSpc>
                <a:spcPts val="1565"/>
              </a:lnSpc>
              <a:spcBef>
                <a:spcPts val="25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 panose="02000500000000000000"/>
                <a:cs typeface="PVLNNE+ArialMT" panose="02000500000000000000"/>
              </a:rPr>
              <a:t>▪</a:t>
            </a:r>
            <a:endParaRPr sz="1400" dirty="0">
              <a:solidFill>
                <a:srgbClr val="000000"/>
              </a:solidFill>
              <a:latin typeface="PVLNNE+ArialMT" panose="02000500000000000000"/>
              <a:cs typeface="PVLNNE+ArialMT" panose="020005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0499" y="900802"/>
            <a:ext cx="4058665" cy="72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 panose="02000500000000000000"/>
                <a:cs typeface="CFRUAJ+EBGaramond-Medium" panose="02000500000000000000"/>
              </a:rPr>
              <a:t>CreateꢀSRSꢀ:ꢀ“YourꢀProject”</a:t>
            </a:r>
            <a:endParaRPr sz="1400" dirty="0">
              <a:solidFill>
                <a:srgbClr val="000000"/>
              </a:solidFill>
              <a:latin typeface="CFRUAJ+EBGaramond-Medium" panose="02000500000000000000"/>
              <a:cs typeface="CFRUAJ+EBGaramond-Medium" panose="02000500000000000000"/>
            </a:endParaRPr>
          </a:p>
          <a:p>
            <a:pPr marL="0" marR="0">
              <a:lnSpc>
                <a:spcPts val="1800"/>
              </a:lnSpc>
              <a:spcBef>
                <a:spcPts val="1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 panose="02000500000000000000"/>
                <a:cs typeface="CFRUAJ+EBGaramond-Medium" panose="02000500000000000000"/>
              </a:rPr>
              <a:t>Creationꢀ&amp;ꢀSet-upꢀofꢀGithubꢀaccount</a:t>
            </a:r>
            <a:endParaRPr sz="1400" dirty="0">
              <a:solidFill>
                <a:srgbClr val="000000"/>
              </a:solidFill>
              <a:latin typeface="CFRUAJ+EBGaramond-Medium" panose="02000500000000000000"/>
              <a:cs typeface="CFRUAJ+EBGaramond-Medium" panose="02000500000000000000"/>
            </a:endParaRPr>
          </a:p>
          <a:p>
            <a:pPr marL="0" marR="0">
              <a:lnSpc>
                <a:spcPts val="1800"/>
              </a:lnSpc>
              <a:spcBef>
                <a:spcPts val="1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 panose="02000500000000000000"/>
                <a:cs typeface="CFRUAJ+EBGaramond-Medium" panose="02000500000000000000"/>
              </a:rPr>
              <a:t>Creationꢀ&amp;ꢀHands-onꢀtoꢀvariousꢀcommandsꢀofꢀGitꢀBash</a:t>
            </a:r>
            <a:endParaRPr sz="1400" dirty="0">
              <a:solidFill>
                <a:srgbClr val="000000"/>
              </a:solidFill>
              <a:latin typeface="CFRUAJ+EBGaramond-Medium" panose="02000500000000000000"/>
              <a:cs typeface="CFRUAJ+EBGaramond-Medium" panose="020005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887" y="1850737"/>
            <a:ext cx="1748942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5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ILIIOR+EBGaramond-Bold" panose="02000500000000000000"/>
                <a:cs typeface="ILIIOR+EBGaramond-Bold" panose="02000500000000000000"/>
              </a:rPr>
              <a:t>EvaluationꢀMetric:</a:t>
            </a:r>
            <a:endParaRPr sz="1600" b="1" dirty="0">
              <a:solidFill>
                <a:srgbClr val="0B5394"/>
              </a:solidFill>
              <a:latin typeface="ILIIOR+EBGaramond-Bold" panose="02000500000000000000"/>
              <a:cs typeface="ILIIOR+EBGaramond-Bold" panose="020005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0600" y="2143749"/>
            <a:ext cx="3020619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 panose="02000500000000000000"/>
                <a:cs typeface="PVLNNE+ArialMT" panose="02000500000000000000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 panose="02000500000000000000"/>
                <a:cs typeface="CFRUAJ+EBGaramond-Medium" panose="02000500000000000000"/>
              </a:rPr>
              <a:t>100%ꢀCompletionꢀofꢀtheꢀaboveꢀtasks</a:t>
            </a:r>
            <a:endParaRPr sz="1400" dirty="0">
              <a:solidFill>
                <a:srgbClr val="000000"/>
              </a:solidFill>
              <a:latin typeface="CFRUAJ+EBGaramond-Medium" panose="02000500000000000000"/>
              <a:cs typeface="CFRUAJ+EBGaramond-Medium" panose="020005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205" y="3026361"/>
            <a:ext cx="1713872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FJCTS+PublicSans-Bold" panose="02000500000000000000"/>
                <a:cs typeface="CFJCTS+PublicSans-Bold" panose="02000500000000000000"/>
              </a:rPr>
              <a:t>Learning</a:t>
            </a:r>
            <a:r>
              <a:rPr sz="1400" b="1" spc="-27" dirty="0">
                <a:solidFill>
                  <a:srgbClr val="C88C32"/>
                </a:solidFill>
                <a:latin typeface="CFJCTS+PublicSans-Bold" panose="02000500000000000000"/>
                <a:cs typeface="CFJCTS+PublicSans-Bold" panose="02000500000000000000"/>
              </a:rPr>
              <a:t> </a:t>
            </a:r>
            <a:r>
              <a:rPr sz="1400" b="1" dirty="0">
                <a:solidFill>
                  <a:srgbClr val="C88C32"/>
                </a:solidFill>
                <a:latin typeface="CFJCTS+PublicSans-Bold" panose="02000500000000000000"/>
                <a:cs typeface="CFJCTS+PublicSans-Bold" panose="02000500000000000000"/>
              </a:rPr>
              <a:t>Outcome</a:t>
            </a:r>
            <a:endParaRPr sz="1400" b="1" dirty="0">
              <a:solidFill>
                <a:srgbClr val="C88C32"/>
              </a:solidFill>
              <a:latin typeface="CFJCTS+PublicSans-Bold" panose="02000500000000000000"/>
              <a:cs typeface="CFJCTS+PublicSans-Bold" panose="020005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0575" y="3414442"/>
            <a:ext cx="215428" cy="92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 panose="02000500000000000000"/>
                <a:cs typeface="PVLNNE+ArialMT" panose="02000500000000000000"/>
              </a:rPr>
              <a:t>▪</a:t>
            </a:r>
            <a:endParaRPr sz="1400" dirty="0">
              <a:solidFill>
                <a:srgbClr val="000000"/>
              </a:solidFill>
              <a:latin typeface="PVLNNE+ArialMT" panose="02000500000000000000"/>
              <a:cs typeface="PVLNNE+ArialMT" panose="02000500000000000000"/>
            </a:endParaRPr>
          </a:p>
          <a:p>
            <a:pPr marL="0" marR="0">
              <a:lnSpc>
                <a:spcPts val="1565"/>
              </a:lnSpc>
              <a:spcBef>
                <a:spcPts val="25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 panose="02000500000000000000"/>
                <a:cs typeface="PVLNNE+ArialMT" panose="02000500000000000000"/>
              </a:rPr>
              <a:t>▪</a:t>
            </a:r>
            <a:endParaRPr sz="1400" dirty="0">
              <a:solidFill>
                <a:srgbClr val="000000"/>
              </a:solidFill>
              <a:latin typeface="PVLNNE+ArialMT" panose="02000500000000000000"/>
              <a:cs typeface="PVLNNE+ArialMT" panose="02000500000000000000"/>
            </a:endParaRPr>
          </a:p>
          <a:p>
            <a:pPr marL="0" marR="0">
              <a:lnSpc>
                <a:spcPts val="1565"/>
              </a:lnSpc>
              <a:spcBef>
                <a:spcPts val="25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 panose="02000500000000000000"/>
                <a:cs typeface="PVLNNE+ArialMT" panose="02000500000000000000"/>
              </a:rPr>
              <a:t>▪</a:t>
            </a:r>
            <a:endParaRPr sz="1400" dirty="0">
              <a:solidFill>
                <a:srgbClr val="000000"/>
              </a:solidFill>
              <a:latin typeface="PVLNNE+ArialMT" panose="02000500000000000000"/>
              <a:cs typeface="PVLNNE+ArialMT" panose="02000500000000000000"/>
            </a:endParaRPr>
          </a:p>
          <a:p>
            <a:pPr marL="0" marR="0">
              <a:lnSpc>
                <a:spcPts val="1565"/>
              </a:lnSpc>
              <a:spcBef>
                <a:spcPts val="25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 panose="02000500000000000000"/>
                <a:cs typeface="PVLNNE+ArialMT" panose="02000500000000000000"/>
              </a:rPr>
              <a:t>▪</a:t>
            </a:r>
            <a:endParaRPr sz="1400" dirty="0">
              <a:solidFill>
                <a:srgbClr val="000000"/>
              </a:solidFill>
              <a:latin typeface="PVLNNE+ArialMT" panose="02000500000000000000"/>
              <a:cs typeface="PVLNNE+ArialMT" panose="020005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8075" y="3399556"/>
            <a:ext cx="3887089" cy="72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 panose="02000500000000000000"/>
                <a:cs typeface="CFRUAJ+EBGaramond-Medium" panose="02000500000000000000"/>
              </a:rPr>
              <a:t>Getꢀtoꢀknowꢀaboutꢀdifferentꢀlifecycleꢀmodels.</a:t>
            </a:r>
            <a:endParaRPr sz="1400" dirty="0">
              <a:solidFill>
                <a:srgbClr val="000000"/>
              </a:solidFill>
              <a:latin typeface="CFRUAJ+EBGaramond-Medium" panose="02000500000000000000"/>
              <a:cs typeface="CFRUAJ+EBGaramond-Medium" panose="02000500000000000000"/>
            </a:endParaRPr>
          </a:p>
          <a:p>
            <a:pPr marL="0" marR="0">
              <a:lnSpc>
                <a:spcPts val="1800"/>
              </a:lnSpc>
              <a:spcBef>
                <a:spcPts val="1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 panose="02000500000000000000"/>
                <a:cs typeface="CFRUAJ+EBGaramond-Medium" panose="02000500000000000000"/>
              </a:rPr>
              <a:t>UnderstandingꢀimportanceꢀandꢀhowꢀtoꢀcreateꢀanꢀSRS</a:t>
            </a:r>
            <a:endParaRPr sz="1400" dirty="0">
              <a:solidFill>
                <a:srgbClr val="000000"/>
              </a:solidFill>
              <a:latin typeface="CFRUAJ+EBGaramond-Medium" panose="02000500000000000000"/>
              <a:cs typeface="CFRUAJ+EBGaramond-Medium" panose="02000500000000000000"/>
            </a:endParaRPr>
          </a:p>
          <a:p>
            <a:pPr marL="0" marR="0">
              <a:lnSpc>
                <a:spcPts val="1800"/>
              </a:lnSpc>
              <a:spcBef>
                <a:spcPts val="1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 panose="02000500000000000000"/>
                <a:cs typeface="CFRUAJ+EBGaramond-Medium" panose="02000500000000000000"/>
              </a:rPr>
              <a:t>KnowingꢀvariousꢀcommandsꢀofꢀGithub</a:t>
            </a:r>
            <a:endParaRPr sz="1400" dirty="0">
              <a:solidFill>
                <a:srgbClr val="000000"/>
              </a:solidFill>
              <a:latin typeface="CFRUAJ+EBGaramond-Medium" panose="02000500000000000000"/>
              <a:cs typeface="CFRUAJ+EBGaramond-Medium" panose="0200050000000000000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8075" y="4090304"/>
            <a:ext cx="6504661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 panose="02000500000000000000"/>
                <a:cs typeface="CFRUAJ+EBGaramond-Medium" panose="02000500000000000000"/>
              </a:rPr>
              <a:t>Understandingꢀagileꢀandꢀscrumꢀmanagementꢀtechniquesꢀforꢀefficientꢀproductꢀdevelopment</a:t>
            </a:r>
            <a:endParaRPr sz="1400" dirty="0">
              <a:solidFill>
                <a:srgbClr val="000000"/>
              </a:solidFill>
              <a:latin typeface="CFRUAJ+EBGaramond-Medium" panose="02000500000000000000"/>
              <a:cs typeface="CFRUAJ+EBGaramond-Medium" panose="020005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ILIIOR+EBGaramond-Bold" panose="02000500000000000000"/>
                <a:cs typeface="ILIIOR+EBGaramond-Bold" panose="02000500000000000000"/>
              </a:rPr>
              <a:t>AssessmentꢀParameter</a:t>
            </a:r>
            <a:endParaRPr sz="2400" b="1" dirty="0">
              <a:solidFill>
                <a:srgbClr val="C88C32"/>
              </a:solidFill>
              <a:latin typeface="ILIIOR+EBGaramond-Bold" panose="02000500000000000000"/>
              <a:cs typeface="ILIIOR+EBGaramond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0022" y="961898"/>
            <a:ext cx="153949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Gatherꢀrequirementsꢀforꢀtheꢀ</a:t>
            </a:r>
            <a:endParaRPr sz="1000" dirty="0">
              <a:solidFill>
                <a:srgbClr val="000000"/>
              </a:solidFill>
              <a:latin typeface="BTMONA+EBGaramond-Regular" panose="02000500000000000000"/>
              <a:cs typeface="BTMONA+EBGaramond-Regular" panose="02000500000000000000"/>
            </a:endParaRPr>
          </a:p>
          <a:p>
            <a:pPr marL="101727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project</a:t>
            </a:r>
            <a:endParaRPr sz="1000" dirty="0">
              <a:solidFill>
                <a:srgbClr val="000000"/>
              </a:solidFill>
              <a:latin typeface="BTMONA+EBGaramond-Regular" panose="02000500000000000000"/>
              <a:cs typeface="BTMONA+EBGaramond-Regular" panose="020005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40373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addꢀReadme.mdꢀfileꢀwithꢀ</a:t>
            </a:r>
            <a:endParaRPr sz="1000" dirty="0">
              <a:solidFill>
                <a:srgbClr val="000000"/>
              </a:solidFill>
              <a:latin typeface="BTMONA+EBGaramond-Regular" panose="02000500000000000000"/>
              <a:cs typeface="BTMONA+EBGaramond-Regular" panose="0200050000000000000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descriptionꢀofꢀtheꢀproject</a:t>
            </a:r>
            <a:endParaRPr sz="1000" dirty="0">
              <a:solidFill>
                <a:srgbClr val="000000"/>
              </a:solidFill>
              <a:latin typeface="BTMONA+EBGaramond-Regular" panose="02000500000000000000"/>
              <a:cs typeface="BTMONA+EBGaramond-Regular" panose="020005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5882" y="2189404"/>
            <a:ext cx="131953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Prepareꢀdatabaseꢀdesignꢀ</a:t>
            </a:r>
            <a:endParaRPr sz="1000" dirty="0">
              <a:solidFill>
                <a:srgbClr val="000000"/>
              </a:solidFill>
              <a:latin typeface="BTMONA+EBGaramond-Regular" panose="02000500000000000000"/>
              <a:cs typeface="BTMONA+EBGaramond-Regular" panose="02000500000000000000"/>
            </a:endParaRPr>
          </a:p>
          <a:p>
            <a:pPr marL="74295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schemas</a:t>
            </a:r>
            <a:endParaRPr sz="1000" dirty="0">
              <a:solidFill>
                <a:srgbClr val="000000"/>
              </a:solidFill>
              <a:latin typeface="BTMONA+EBGaramond-Regular" panose="02000500000000000000"/>
              <a:cs typeface="BTMONA+EBGaramond-Regular" panose="020005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53413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Commitꢀallꢀchangesꢀwithꢀ"firstꢀ</a:t>
            </a:r>
            <a:endParaRPr sz="1000" dirty="0">
              <a:solidFill>
                <a:srgbClr val="000000"/>
              </a:solidFill>
              <a:latin typeface="BTMONA+EBGaramond-Regular" panose="02000500000000000000"/>
              <a:cs typeface="BTMONA+EBGaramond-Regular" panose="0200050000000000000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commit"</a:t>
            </a:r>
            <a:endParaRPr sz="1000" dirty="0">
              <a:solidFill>
                <a:srgbClr val="000000"/>
              </a:solidFill>
              <a:latin typeface="BTMONA+EBGaramond-Regular" panose="02000500000000000000"/>
              <a:cs typeface="BTMONA+EBGaramond-Regular" panose="020005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 panose="02000500000000000000"/>
                <a:cs typeface="ILIIOR+EBGaramond-Bold" panose="02000500000000000000"/>
              </a:rPr>
              <a:t>Check-List</a:t>
            </a:r>
            <a:endParaRPr sz="1800" b="1" dirty="0">
              <a:solidFill>
                <a:srgbClr val="223669"/>
              </a:solidFill>
              <a:latin typeface="ILIIOR+EBGaramond-Bold" panose="02000500000000000000"/>
              <a:cs typeface="ILIIOR+EBGaramond-Bold" panose="020005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6032" y="3449640"/>
            <a:ext cx="1286256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Getꢀyourꢀinitialꢀprojectꢀ</a:t>
            </a:r>
            <a:endParaRPr sz="1000" dirty="0">
              <a:solidFill>
                <a:srgbClr val="000000"/>
              </a:solidFill>
              <a:latin typeface="BTMONA+EBGaramond-Regular" panose="02000500000000000000"/>
              <a:cs typeface="BTMONA+EBGaramond-Regular" panose="02000500000000000000"/>
            </a:endParaRPr>
          </a:p>
          <a:p>
            <a:pPr marL="365125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Structureꢀready</a:t>
            </a:r>
            <a:endParaRPr sz="1000" dirty="0">
              <a:solidFill>
                <a:srgbClr val="000000"/>
              </a:solidFill>
              <a:latin typeface="BTMONA+EBGaramond-Regular" panose="02000500000000000000"/>
              <a:cs typeface="BTMONA+EBGaramond-Regular" panose="020005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61338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createꢀaꢀrepositoryꢀonꢀgithubꢀ</a:t>
            </a:r>
            <a:endParaRPr sz="1000" dirty="0">
              <a:solidFill>
                <a:srgbClr val="000000"/>
              </a:solidFill>
              <a:latin typeface="BTMONA+EBGaramond-Regular" panose="02000500000000000000"/>
              <a:cs typeface="BTMONA+EBGaramond-Regular" panose="0200050000000000000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realtedꢀtoꢀproject</a:t>
            </a:r>
            <a:endParaRPr sz="1000" dirty="0">
              <a:solidFill>
                <a:srgbClr val="000000"/>
              </a:solidFill>
              <a:latin typeface="BTMONA+EBGaramond-Regular" panose="02000500000000000000"/>
              <a:cs typeface="BTMONA+EBGaramond-Regular" panose="020005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8307" y="4335540"/>
            <a:ext cx="125158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Initiateꢀaꢀgitꢀrepository</a:t>
            </a:r>
            <a:endParaRPr sz="1000" dirty="0">
              <a:solidFill>
                <a:srgbClr val="000000"/>
              </a:solidFill>
              <a:latin typeface="BTMONA+EBGaramond-Regular" panose="02000500000000000000"/>
              <a:cs typeface="BTMONA+EBGaramond-Regular" panose="0200050000000000000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53263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Pushꢀyourꢀchangesꢀtoꢀgithub</a:t>
            </a:r>
            <a:endParaRPr sz="1000" dirty="0">
              <a:solidFill>
                <a:srgbClr val="000000"/>
              </a:solidFill>
              <a:latin typeface="BTMONA+EBGaramond-Regular" panose="02000500000000000000"/>
              <a:cs typeface="BTMONA+EBGaramond-Regular" panose="020005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9133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 panose="02000500000000000000"/>
                <a:cs typeface="RMKPBC+PublicSans-BoldItalic" panose="02000500000000000000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 panose="02000500000000000000"/>
                <a:cs typeface="RMKPBC+PublicSans-BoldItalic" panose="02000500000000000000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 panose="02000500000000000000"/>
                <a:cs typeface="RMKPBC+PublicSans-BoldItalic" panose="02000500000000000000"/>
              </a:rPr>
              <a:t>Github</a:t>
            </a:r>
            <a:endParaRPr sz="1800" b="1" dirty="0">
              <a:solidFill>
                <a:srgbClr val="FFFFFF"/>
              </a:solidFill>
              <a:latin typeface="RMKPBC+PublicSans-BoldItalic" panose="02000500000000000000"/>
              <a:cs typeface="RMKPBC+PublicSans-BoldItalic" panose="020005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961130" y="1961515"/>
            <a:ext cx="29870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u="sng" dirty="0">
                <a:solidFill>
                  <a:schemeClr val="accent4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https://github.com/Leesiya/NM-DSCET-03</a:t>
            </a:r>
            <a:endParaRPr lang="en-US">
              <a:solidFill>
                <a:schemeClr val="bg2"/>
              </a:solidFill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1005</Words>
  <Application>WPS Presentation</Application>
  <PresentationFormat>On-screen Show (16:9)</PresentationFormat>
  <Paragraphs>95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4" baseType="lpstr">
      <vt:lpstr>Arial</vt:lpstr>
      <vt:lpstr>SimSun</vt:lpstr>
      <vt:lpstr>Wingdings</vt:lpstr>
      <vt:lpstr>CFJCTS+PublicSans-Bold</vt:lpstr>
      <vt:lpstr>ILIIOR+EBGaramond-Bold</vt:lpstr>
      <vt:lpstr>PVLNNE+ArialMT</vt:lpstr>
      <vt:lpstr>CFRUAJ+EBGaramond-Medium</vt:lpstr>
      <vt:lpstr>Times New Roman</vt:lpstr>
      <vt:lpstr>BTMONA+EBGaramond-Regular</vt:lpstr>
      <vt:lpstr>RMKPBC+PublicSans-BoldItalic</vt:lpstr>
      <vt:lpstr>Calibri</vt:lpstr>
      <vt:lpstr>Microsoft YaHei</vt:lpstr>
      <vt:lpstr>Arial Unicode MS</vt:lpstr>
      <vt:lpstr>Wingdings</vt:lpstr>
      <vt:lpstr>Times New Roman</vt:lpstr>
      <vt:lpstr>EB Garamond SemiBold</vt:lpstr>
      <vt:lpstr>Garamond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Jayalakshmikannan</dc:creator>
  <cp:lastModifiedBy>leesi</cp:lastModifiedBy>
  <cp:revision>5</cp:revision>
  <dcterms:created xsi:type="dcterms:W3CDTF">2023-11-19T07:27:11Z</dcterms:created>
  <dcterms:modified xsi:type="dcterms:W3CDTF">2023-11-19T07:30:16Z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238DE87AE77543DF99D27E820F7E3FC5_12</vt:lpwstr>
  </property>
  <property fmtid="{D5CDD505-2E9C-101B-9397-08002B2CF9AE}" pid="3" name="KSOProductBuildVer">
    <vt:lpwstr>1033-12.2.0.13306</vt:lpwstr>
  </property>
</Properties>
</file>