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9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06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78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999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59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99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59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81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63D0D4-F212-4526-9FED-2D49BB96527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FA1B184-D6B7-469F-B683-50AAFF770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E79F0-E562-9968-51D1-3491CEA38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570"/>
            <a:ext cx="12192000" cy="37680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/>
              <a:t>스마트 농업</a:t>
            </a:r>
            <a:br>
              <a:rPr lang="en-US" altLang="ko-KR" sz="3600" dirty="0"/>
            </a:br>
            <a:r>
              <a:rPr lang="en-US" altLang="ko-KR" sz="800" dirty="0"/>
              <a:t> </a:t>
            </a:r>
            <a:br>
              <a:rPr lang="en-US" altLang="ko-KR" dirty="0"/>
            </a:br>
            <a:r>
              <a:rPr lang="ko-KR" altLang="en-US" sz="5400" dirty="0"/>
              <a:t>신선한 과채 이미지 </a:t>
            </a:r>
            <a:br>
              <a:rPr lang="en-US" altLang="ko-KR" sz="5400" dirty="0"/>
            </a:br>
            <a:r>
              <a:rPr lang="ko-KR" altLang="en-US" sz="5400" dirty="0"/>
              <a:t>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D4DE2-1C9C-8C22-427D-F13D817D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9" y="5570283"/>
            <a:ext cx="4378195" cy="594360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작성자 </a:t>
            </a:r>
            <a:r>
              <a:rPr lang="en-US" altLang="ko-KR" sz="2800" dirty="0">
                <a:latin typeface="+mj-ea"/>
                <a:ea typeface="+mj-ea"/>
              </a:rPr>
              <a:t>: AI15_</a:t>
            </a:r>
            <a:r>
              <a:rPr lang="ko-KR" altLang="en-US" sz="2800" dirty="0">
                <a:latin typeface="+mj-ea"/>
                <a:ea typeface="+mj-ea"/>
              </a:rPr>
              <a:t>이소림</a:t>
            </a:r>
          </a:p>
        </p:txBody>
      </p:sp>
    </p:spTree>
    <p:extLst>
      <p:ext uri="{BB962C8B-B14F-4D97-AF65-F5344CB8AC3E}">
        <p14:creationId xmlns:p14="http://schemas.microsoft.com/office/powerpoint/2010/main" val="420236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5B793-2E6E-BCC7-E1DD-F0E72319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BCEEC-0CA8-593C-0D16-65A51254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84192"/>
          </a:xfrm>
        </p:spPr>
        <p:txBody>
          <a:bodyPr>
            <a:normAutofit/>
          </a:bodyPr>
          <a:lstStyle/>
          <a:p>
            <a:r>
              <a:rPr lang="ko-KR" altLang="en-US" dirty="0"/>
              <a:t>사과 분류 모델 학습</a:t>
            </a:r>
            <a:endParaRPr lang="en-US" altLang="ko-KR" dirty="0"/>
          </a:p>
          <a:p>
            <a:pPr lvl="1"/>
            <a:r>
              <a:rPr lang="ko-KR" altLang="en-US" dirty="0"/>
              <a:t>사전 학습모델 </a:t>
            </a:r>
            <a:r>
              <a:rPr lang="en-US" altLang="ko-KR" dirty="0"/>
              <a:t>: Resnet50, VGG16, InceptionV3,</a:t>
            </a:r>
            <a:r>
              <a:rPr lang="ko-KR" altLang="en-US" dirty="0"/>
              <a:t> </a:t>
            </a:r>
            <a:r>
              <a:rPr lang="en-US" altLang="ko-KR" dirty="0"/>
              <a:t>EffecientNetB7</a:t>
            </a:r>
          </a:p>
          <a:p>
            <a:pPr lvl="1"/>
            <a:r>
              <a:rPr lang="ko-KR" altLang="en-US" dirty="0"/>
              <a:t>완전 연결신경망 </a:t>
            </a:r>
            <a:r>
              <a:rPr lang="en-US" altLang="ko-KR" sz="2000" dirty="0"/>
              <a:t>(epochs=30)</a:t>
            </a:r>
          </a:p>
          <a:p>
            <a:pPr lvl="1"/>
            <a:endParaRPr lang="en-US" altLang="ko-KR" sz="3000" dirty="0"/>
          </a:p>
          <a:p>
            <a:pPr lvl="1"/>
            <a:endParaRPr lang="en-US" altLang="ko-KR" sz="3000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25EFF2C-5810-D814-47E3-6E28020E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61308"/>
              </p:ext>
            </p:extLst>
          </p:nvPr>
        </p:nvGraphicFramePr>
        <p:xfrm>
          <a:off x="1412874" y="3272790"/>
          <a:ext cx="8978901" cy="28384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894">
                  <a:extLst>
                    <a:ext uri="{9D8B030D-6E8A-4147-A177-3AD203B41FA5}">
                      <a16:colId xmlns:a16="http://schemas.microsoft.com/office/drawing/2014/main" val="3552334634"/>
                    </a:ext>
                  </a:extLst>
                </a:gridCol>
                <a:gridCol w="7604007">
                  <a:extLst>
                    <a:ext uri="{9D8B030D-6E8A-4147-A177-3AD203B41FA5}">
                      <a16:colId xmlns:a16="http://schemas.microsoft.com/office/drawing/2014/main" val="1172415589"/>
                    </a:ext>
                  </a:extLst>
                </a:gridCol>
              </a:tblGrid>
              <a:tr h="1115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Case1</a:t>
                      </a:r>
                    </a:p>
                    <a:p>
                      <a:pPr algn="ctr" latinLnBrk="1"/>
                      <a:r>
                        <a:rPr lang="en-US" altLang="ko-KR" sz="2400" b="0" dirty="0"/>
                        <a:t>(256)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GlobalAveragePooling2D()(x)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Dense(256, activation='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')(x)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predictions = Dense(1, activation='sigmoid')(x)</a:t>
                      </a: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147618"/>
                  </a:ext>
                </a:extLst>
              </a:tr>
              <a:tr h="172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Case2</a:t>
                      </a:r>
                    </a:p>
                    <a:p>
                      <a:pPr algn="ctr" latinLnBrk="1"/>
                      <a:r>
                        <a:rPr lang="en-US" altLang="ko-KR" sz="2400" b="0" dirty="0"/>
                        <a:t>(64_128)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GlobalAveragePooling2D()(x)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Dense(64, activation='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')(x)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Dense(128, activation='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')(x)</a:t>
                      </a:r>
                    </a:p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x = Dropout(0.2)(x)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predictions = Dense(1, activation='sigmoid')(x)</a:t>
                      </a: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29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4995-8D60-4C03-32DC-F873FBE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7293558-D275-71CB-98BE-4DE4A5572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25044"/>
              </p:ext>
            </p:extLst>
          </p:nvPr>
        </p:nvGraphicFramePr>
        <p:xfrm>
          <a:off x="609601" y="1527174"/>
          <a:ext cx="11134722" cy="42259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6946">
                  <a:extLst>
                    <a:ext uri="{9D8B030D-6E8A-4147-A177-3AD203B41FA5}">
                      <a16:colId xmlns:a16="http://schemas.microsoft.com/office/drawing/2014/main" val="247313594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3855104354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1432347731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918990861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1488631923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2079356383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2848622586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2257015647"/>
                    </a:ext>
                  </a:extLst>
                </a:gridCol>
                <a:gridCol w="1113472">
                  <a:extLst>
                    <a:ext uri="{9D8B030D-6E8A-4147-A177-3AD203B41FA5}">
                      <a16:colId xmlns:a16="http://schemas.microsoft.com/office/drawing/2014/main" val="2306634361"/>
                    </a:ext>
                  </a:extLst>
                </a:gridCol>
              </a:tblGrid>
              <a:tr h="8451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분류평가지표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Accuracy</a:t>
                      </a:r>
                      <a:endParaRPr lang="ko-KR" alt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Resnet50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VGG16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InceptionV3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EfficintNetB7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271"/>
                  </a:ext>
                </a:extLst>
              </a:tr>
              <a:tr h="8451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Case1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(256)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Case2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(64_128)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Case1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(256)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Case2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(64_128)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Case1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(256)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Case2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(64_128)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Case1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(256)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Case2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(64_128)</a:t>
                      </a:r>
                      <a:endParaRPr lang="ko-KR" altLang="en-US" sz="20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16698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Apples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0.7349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0.7631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0.9819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0.9849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0.9970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0.6456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0.6114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46186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Banana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0.6224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0.6158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0.8353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0.8397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0.6378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0.6367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0.5851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0.5939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15184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Oranges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0.6776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0.6928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0.8673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0.8824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0.6005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0.5891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0.5259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0.5461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08090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AFA29-354D-6A64-2A51-FCF4609C2849}"/>
              </a:ext>
            </a:extLst>
          </p:cNvPr>
          <p:cNvSpPr/>
          <p:nvPr/>
        </p:nvSpPr>
        <p:spPr>
          <a:xfrm>
            <a:off x="7324725" y="3267076"/>
            <a:ext cx="1028700" cy="723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CD4B0E-1EC2-94DB-EF06-C0D5DE584345}"/>
              </a:ext>
            </a:extLst>
          </p:cNvPr>
          <p:cNvSpPr/>
          <p:nvPr/>
        </p:nvSpPr>
        <p:spPr>
          <a:xfrm>
            <a:off x="2914650" y="4162424"/>
            <a:ext cx="2114549" cy="1457325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FB29C2-EC2B-B5D0-3B5D-3CF24C847035}"/>
              </a:ext>
            </a:extLst>
          </p:cNvPr>
          <p:cNvSpPr/>
          <p:nvPr/>
        </p:nvSpPr>
        <p:spPr>
          <a:xfrm>
            <a:off x="7334248" y="4162423"/>
            <a:ext cx="1028700" cy="14573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6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7DB7-4F47-D382-0C7B-36487797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EF8FD-C177-AEA7-0842-94072DD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7"/>
            <a:ext cx="10972800" cy="4711827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ko-KR" altLang="en-US" sz="3500" dirty="0"/>
              <a:t>분류모델 학습 결과</a:t>
            </a:r>
            <a:endParaRPr lang="en-US" altLang="ko-KR" sz="3500" dirty="0"/>
          </a:p>
          <a:p>
            <a:pPr lvl="1">
              <a:lnSpc>
                <a:spcPct val="160000"/>
              </a:lnSpc>
            </a:pPr>
            <a:r>
              <a:rPr lang="ko-KR" altLang="en-US" sz="3000" dirty="0"/>
              <a:t>사과 분류에서는 사전학습모델 </a:t>
            </a:r>
            <a:r>
              <a:rPr lang="en-US" altLang="ko-KR" sz="3000" dirty="0"/>
              <a:t>VGG</a:t>
            </a:r>
            <a:r>
              <a:rPr lang="ko-KR" altLang="en-US" sz="3000" dirty="0"/>
              <a:t>과 </a:t>
            </a:r>
            <a:r>
              <a:rPr lang="en-US" altLang="ko-KR" sz="3000" dirty="0"/>
              <a:t>Inception</a:t>
            </a:r>
            <a:r>
              <a:rPr lang="ko-KR" altLang="en-US" sz="3000" dirty="0"/>
              <a:t>의 정확성이 높음</a:t>
            </a:r>
            <a:endParaRPr lang="en-US" altLang="ko-KR" sz="3000" dirty="0"/>
          </a:p>
          <a:p>
            <a:pPr lvl="1">
              <a:lnSpc>
                <a:spcPct val="160000"/>
              </a:lnSpc>
            </a:pPr>
            <a:r>
              <a:rPr lang="ko-KR" altLang="en-US" sz="3000" dirty="0"/>
              <a:t>사과 분류 모델을 다른 과일 분류에 테스트</a:t>
            </a:r>
            <a:endParaRPr lang="en-US" altLang="ko-KR" sz="3000" dirty="0"/>
          </a:p>
          <a:p>
            <a:pPr lvl="2">
              <a:lnSpc>
                <a:spcPct val="160000"/>
              </a:lnSpc>
            </a:pPr>
            <a:r>
              <a:rPr lang="ko-KR" altLang="en-US" sz="2600" dirty="0"/>
              <a:t> 바나나와 오렌지의 분류 성능에 큰 차이는 없음</a:t>
            </a:r>
            <a:endParaRPr lang="en-US" altLang="ko-KR" sz="2600" dirty="0"/>
          </a:p>
          <a:p>
            <a:pPr>
              <a:lnSpc>
                <a:spcPct val="160000"/>
              </a:lnSpc>
            </a:pPr>
            <a:r>
              <a:rPr lang="ko-KR" altLang="en-US" sz="3500" dirty="0"/>
              <a:t>가설검정</a:t>
            </a:r>
            <a:endParaRPr lang="en-US" altLang="ko-KR" sz="3500" dirty="0"/>
          </a:p>
          <a:p>
            <a:pPr lvl="1">
              <a:lnSpc>
                <a:spcPct val="160000"/>
              </a:lnSpc>
            </a:pPr>
            <a:r>
              <a:rPr lang="ko-KR" altLang="en-US" sz="3000" dirty="0"/>
              <a:t>사과 분류 모델을 이용하여 오렌지 분류가 가능하다</a:t>
            </a:r>
            <a:r>
              <a:rPr lang="en-US" altLang="ko-KR" sz="3000" dirty="0"/>
              <a:t>.   </a:t>
            </a:r>
            <a:r>
              <a:rPr lang="en-US" altLang="ko-KR" sz="3000" dirty="0">
                <a:sym typeface="Wingdings" panose="05000000000000000000" pitchFamily="2" charset="2"/>
              </a:rPr>
              <a:t> </a:t>
            </a:r>
            <a:r>
              <a:rPr lang="ko-KR" altLang="en-US" sz="3000" dirty="0">
                <a:sym typeface="Wingdings" panose="05000000000000000000" pitchFamily="2" charset="2"/>
              </a:rPr>
              <a:t>기각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1037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4336-13C5-ACE8-FEC4-0203E09B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13C9F-78B6-E363-6E44-AC56371B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VGG16</a:t>
            </a:r>
            <a:r>
              <a:rPr lang="ko-KR" altLang="en-US" dirty="0"/>
              <a:t>과 </a:t>
            </a:r>
            <a:r>
              <a:rPr lang="en-US" altLang="ko-KR" dirty="0"/>
              <a:t>InceptionV3</a:t>
            </a:r>
            <a:r>
              <a:rPr lang="ko-KR" altLang="en-US" dirty="0"/>
              <a:t>의 추가 모델 검증</a:t>
            </a:r>
            <a:endParaRPr lang="en-US" altLang="ko-KR" dirty="0"/>
          </a:p>
          <a:p>
            <a:pPr lvl="1"/>
            <a:r>
              <a:rPr lang="en-US" altLang="ko-KR" dirty="0"/>
              <a:t>Train</a:t>
            </a:r>
          </a:p>
          <a:p>
            <a:pPr lvl="2"/>
            <a:r>
              <a:rPr lang="en-US" altLang="ko-KR" dirty="0"/>
              <a:t>Apples + Banana (total : 7,840)</a:t>
            </a:r>
          </a:p>
          <a:p>
            <a:pPr lvl="2"/>
            <a:r>
              <a:rPr lang="en-US" altLang="ko-KR" dirty="0"/>
              <a:t>Apples + Oranges (total:7,096)</a:t>
            </a:r>
          </a:p>
          <a:p>
            <a:pPr lvl="2"/>
            <a:r>
              <a:rPr lang="en-US" altLang="ko-KR" dirty="0"/>
              <a:t>Apples + Banana + Oranges (total : 10,901)</a:t>
            </a:r>
          </a:p>
          <a:p>
            <a:pPr lvl="1"/>
            <a:r>
              <a:rPr lang="en-US" altLang="ko-KR" dirty="0"/>
              <a:t>Test</a:t>
            </a:r>
          </a:p>
          <a:p>
            <a:pPr lvl="2"/>
            <a:r>
              <a:rPr lang="en-US" altLang="ko-KR" dirty="0"/>
              <a:t>Apples (total : 996)</a:t>
            </a:r>
          </a:p>
          <a:p>
            <a:pPr lvl="2"/>
            <a:r>
              <a:rPr lang="en-US" altLang="ko-KR" dirty="0"/>
              <a:t>Banana (total : 911)</a:t>
            </a:r>
          </a:p>
          <a:p>
            <a:pPr lvl="2"/>
            <a:r>
              <a:rPr lang="en-US" altLang="ko-KR" dirty="0"/>
              <a:t>Oranges (total : 791)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32F0D-DF93-3058-299C-C6A4ED5F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D673B5-A107-92BD-A121-56DCE10D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85212"/>
              </p:ext>
            </p:extLst>
          </p:nvPr>
        </p:nvGraphicFramePr>
        <p:xfrm>
          <a:off x="609600" y="1527175"/>
          <a:ext cx="10972800" cy="4429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787607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42275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71285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629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857385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57091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69008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2732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201783"/>
                    </a:ext>
                  </a:extLst>
                </a:gridCol>
              </a:tblGrid>
              <a:tr h="82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평가지표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Accuracy</a:t>
                      </a:r>
                      <a:endParaRPr lang="ko-KR" altLang="en-US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VGG16</a:t>
                      </a:r>
                      <a:endParaRPr lang="ko-KR" altLang="en-US" sz="2800" dirty="0"/>
                    </a:p>
                    <a:p>
                      <a:pPr algn="ctr" latinLnBrk="1"/>
                      <a:r>
                        <a:rPr lang="en-US" altLang="ko-KR" sz="2800" b="0" dirty="0"/>
                        <a:t>Case2 (64_128)</a:t>
                      </a:r>
                      <a:endParaRPr lang="ko-KR" altLang="en-US" sz="28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InceptionV3</a:t>
                      </a:r>
                      <a:endParaRPr lang="ko-KR" altLang="en-US" sz="2800" dirty="0"/>
                    </a:p>
                    <a:p>
                      <a:pPr algn="ctr" latinLnBrk="1"/>
                      <a:r>
                        <a:rPr lang="en-US" altLang="ko-KR" sz="2800" b="0" dirty="0"/>
                        <a:t>Case1 (256)</a:t>
                      </a:r>
                      <a:endParaRPr lang="ko-KR" altLang="en-US" sz="28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0397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Train</a:t>
                      </a:r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l" latinLnBrk="1"/>
                      <a:r>
                        <a:rPr lang="en-US" altLang="ko-KR" sz="2000" dirty="0"/>
                        <a:t>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Banana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Oranges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Banana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Oranges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Banana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Oranges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Banana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Oranges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99169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0.9849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0.9869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0.9779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0.9759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0.9970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30355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Banana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0.8397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0.9934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0.8441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0.9835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0.6378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0.6169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0.9980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08663"/>
                  </a:ext>
                </a:extLst>
              </a:tr>
              <a:tr h="826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Oranges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0.8824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0.8496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0.9772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0.9735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0.6005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0.6321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0.9949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0.9937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463646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34D9EB-C03F-1706-5416-DD74E71CFC58}"/>
              </a:ext>
            </a:extLst>
          </p:cNvPr>
          <p:cNvCxnSpPr>
            <a:cxnSpLocks/>
          </p:cNvCxnSpPr>
          <p:nvPr/>
        </p:nvCxnSpPr>
        <p:spPr>
          <a:xfrm>
            <a:off x="609600" y="2476500"/>
            <a:ext cx="1209675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57B453-75BB-47F6-FBF3-4EB4B70C45E8}"/>
              </a:ext>
            </a:extLst>
          </p:cNvPr>
          <p:cNvSpPr/>
          <p:nvPr/>
        </p:nvSpPr>
        <p:spPr>
          <a:xfrm>
            <a:off x="8020050" y="4352926"/>
            <a:ext cx="1028700" cy="723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8A272D-932F-70A7-D564-F747703A0506}"/>
              </a:ext>
            </a:extLst>
          </p:cNvPr>
          <p:cNvSpPr/>
          <p:nvPr/>
        </p:nvSpPr>
        <p:spPr>
          <a:xfrm>
            <a:off x="9229725" y="5232400"/>
            <a:ext cx="1028700" cy="723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FD64CE-0EC2-ED8A-BDE6-4407A5282BDA}"/>
              </a:ext>
            </a:extLst>
          </p:cNvPr>
          <p:cNvSpPr/>
          <p:nvPr/>
        </p:nvSpPr>
        <p:spPr>
          <a:xfrm>
            <a:off x="7905750" y="1409700"/>
            <a:ext cx="2352675" cy="1066800"/>
          </a:xfrm>
          <a:prstGeom prst="roundRect">
            <a:avLst/>
          </a:prstGeom>
          <a:noFill/>
          <a:ln w="66675" cmpd="thickThin"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4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D457-A173-5238-6791-E6AF34D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회고 및 향후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FCFC-CEDC-A0B8-6070-921E42F6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사전학습모델의 성능테스트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epochs=5 </a:t>
            </a:r>
            <a:r>
              <a:rPr lang="ko-KR" altLang="en-US" dirty="0"/>
              <a:t>정도에서 윤곽이 형성되므로 </a:t>
            </a:r>
            <a:r>
              <a:rPr lang="en-US" altLang="ko-KR" dirty="0"/>
              <a:t>epochs=30</a:t>
            </a:r>
            <a:r>
              <a:rPr lang="ko-KR" altLang="en-US" dirty="0"/>
              <a:t>까지는 불필요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Resnet50</a:t>
            </a:r>
            <a:r>
              <a:rPr lang="ko-KR" altLang="en-US" dirty="0"/>
              <a:t>의 경우 </a:t>
            </a:r>
            <a:r>
              <a:rPr lang="en-US" altLang="ko-KR" dirty="0"/>
              <a:t>epochs=100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정확도 </a:t>
            </a:r>
            <a:r>
              <a:rPr lang="en-US" altLang="ko-KR" dirty="0"/>
              <a:t>0.85</a:t>
            </a:r>
            <a:r>
              <a:rPr lang="ko-KR" altLang="en-US" dirty="0"/>
              <a:t>수준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VGG16, InceptionV3</a:t>
            </a:r>
            <a:r>
              <a:rPr lang="ko-KR" altLang="en-US" dirty="0"/>
              <a:t>의 경우 </a:t>
            </a:r>
            <a:r>
              <a:rPr lang="en-US" altLang="ko-KR" dirty="0"/>
              <a:t>epochs=5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정확도 </a:t>
            </a:r>
            <a:r>
              <a:rPr lang="en-US" altLang="ko-KR" dirty="0">
                <a:sym typeface="Wingdings" panose="05000000000000000000" pitchFamily="2" charset="2"/>
              </a:rPr>
              <a:t>0.9 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Case1</a:t>
            </a:r>
            <a:r>
              <a:rPr lang="ko-KR" altLang="en-US" dirty="0"/>
              <a:t>과 </a:t>
            </a:r>
            <a:r>
              <a:rPr lang="en-US" altLang="ko-KR" dirty="0"/>
              <a:t>Case2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성능차이가 미세하므로 분류 불필요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1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F084-BFB1-6FA6-720F-5DE39CE6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회고 및 향후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E231C-45FB-C665-9423-3B88B7B7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3500" dirty="0"/>
              <a:t>프로젝트 아이디어</a:t>
            </a:r>
            <a:endParaRPr lang="en-US" altLang="ko-KR" sz="3500" dirty="0"/>
          </a:p>
          <a:p>
            <a:pPr lvl="1">
              <a:lnSpc>
                <a:spcPct val="160000"/>
              </a:lnSpc>
            </a:pPr>
            <a:r>
              <a:rPr lang="ko-KR" altLang="en-US" sz="3000" dirty="0">
                <a:sym typeface="Wingdings" panose="05000000000000000000" pitchFamily="2" charset="2"/>
              </a:rPr>
              <a:t>형태가 비슷한 과일</a:t>
            </a:r>
            <a:r>
              <a:rPr lang="en-US" altLang="ko-KR" sz="3000" dirty="0">
                <a:sym typeface="Wingdings" panose="05000000000000000000" pitchFamily="2" charset="2"/>
              </a:rPr>
              <a:t>(</a:t>
            </a:r>
            <a:r>
              <a:rPr lang="ko-KR" altLang="en-US" sz="3000" dirty="0">
                <a:sym typeface="Wingdings" panose="05000000000000000000" pitchFamily="2" charset="2"/>
              </a:rPr>
              <a:t>배</a:t>
            </a:r>
            <a:r>
              <a:rPr lang="en-US" altLang="ko-KR" sz="3000" dirty="0">
                <a:sym typeface="Wingdings" panose="05000000000000000000" pitchFamily="2" charset="2"/>
              </a:rPr>
              <a:t>, </a:t>
            </a:r>
            <a:r>
              <a:rPr lang="ko-KR" altLang="en-US" sz="3000" dirty="0">
                <a:sym typeface="Wingdings" panose="05000000000000000000" pitchFamily="2" charset="2"/>
              </a:rPr>
              <a:t>오렌지</a:t>
            </a:r>
            <a:r>
              <a:rPr lang="en-US" altLang="ko-KR" sz="3000" dirty="0">
                <a:sym typeface="Wingdings" panose="05000000000000000000" pitchFamily="2" charset="2"/>
              </a:rPr>
              <a:t>)</a:t>
            </a:r>
            <a:r>
              <a:rPr lang="ko-KR" altLang="en-US" sz="3000" dirty="0">
                <a:sym typeface="Wingdings" panose="05000000000000000000" pitchFamily="2" charset="2"/>
              </a:rPr>
              <a:t> 과</a:t>
            </a:r>
            <a:r>
              <a:rPr lang="en-US" altLang="ko-KR" sz="3000" dirty="0">
                <a:sym typeface="Wingdings" panose="05000000000000000000" pitchFamily="2" charset="2"/>
              </a:rPr>
              <a:t> </a:t>
            </a:r>
            <a:r>
              <a:rPr lang="ko-KR" altLang="en-US" sz="3000" dirty="0">
                <a:sym typeface="Wingdings" panose="05000000000000000000" pitchFamily="2" charset="2"/>
              </a:rPr>
              <a:t>형태가 비슷하지 않은 과일</a:t>
            </a:r>
            <a:r>
              <a:rPr lang="en-US" altLang="ko-KR" sz="3000" dirty="0">
                <a:sym typeface="Wingdings" panose="05000000000000000000" pitchFamily="2" charset="2"/>
              </a:rPr>
              <a:t>(</a:t>
            </a:r>
            <a:r>
              <a:rPr lang="ko-KR" altLang="en-US" sz="3000" dirty="0">
                <a:sym typeface="Wingdings" panose="05000000000000000000" pitchFamily="2" charset="2"/>
              </a:rPr>
              <a:t>바나나</a:t>
            </a:r>
            <a:r>
              <a:rPr lang="en-US" altLang="ko-KR" sz="3000" dirty="0">
                <a:sym typeface="Wingdings" panose="05000000000000000000" pitchFamily="2" charset="2"/>
              </a:rPr>
              <a:t>, </a:t>
            </a:r>
            <a:r>
              <a:rPr lang="ko-KR" altLang="en-US" sz="3000" dirty="0">
                <a:sym typeface="Wingdings" panose="05000000000000000000" pitchFamily="2" charset="2"/>
              </a:rPr>
              <a:t>파인애플</a:t>
            </a:r>
            <a:r>
              <a:rPr lang="en-US" altLang="ko-KR" sz="3000" dirty="0">
                <a:sym typeface="Wingdings" panose="05000000000000000000" pitchFamily="2" charset="2"/>
              </a:rPr>
              <a:t>)</a:t>
            </a:r>
            <a:r>
              <a:rPr lang="ko-KR" altLang="en-US" sz="3000" dirty="0">
                <a:sym typeface="Wingdings" panose="05000000000000000000" pitchFamily="2" charset="2"/>
              </a:rPr>
              <a:t>을 사과 분류 모델 적용시 성능차이가 존재</a:t>
            </a:r>
            <a:endParaRPr lang="en-US" altLang="ko-KR" sz="3000" dirty="0">
              <a:sym typeface="Wingdings" panose="05000000000000000000" pitchFamily="2" charset="2"/>
            </a:endParaRPr>
          </a:p>
          <a:p>
            <a:pPr lvl="1">
              <a:lnSpc>
                <a:spcPct val="16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</a:pPr>
            <a:r>
              <a:rPr lang="ko-KR" altLang="en-US" sz="3500" dirty="0">
                <a:sym typeface="Wingdings" panose="05000000000000000000" pitchFamily="2" charset="2"/>
              </a:rPr>
              <a:t>프로젝트 결과</a:t>
            </a:r>
            <a:endParaRPr lang="en-US" altLang="ko-KR" sz="3500" dirty="0">
              <a:sym typeface="Wingdings" panose="05000000000000000000" pitchFamily="2" charset="2"/>
            </a:endParaRPr>
          </a:p>
          <a:p>
            <a:pPr lvl="1">
              <a:lnSpc>
                <a:spcPct val="160000"/>
              </a:lnSpc>
            </a:pPr>
            <a:r>
              <a:rPr lang="ko-KR" altLang="en-US" sz="3000" dirty="0"/>
              <a:t>과일 형태에 따른 성능차이가 존재하지 않음</a:t>
            </a:r>
            <a:endParaRPr lang="en-US" altLang="ko-KR" sz="3000" dirty="0"/>
          </a:p>
          <a:p>
            <a:pPr lvl="1">
              <a:lnSpc>
                <a:spcPct val="160000"/>
              </a:lnSpc>
            </a:pPr>
            <a:r>
              <a:rPr lang="ko-KR" altLang="en-US" sz="3000" dirty="0"/>
              <a:t>가설 기각</a:t>
            </a:r>
            <a:endParaRPr lang="en-US" altLang="ko-KR" sz="3000" dirty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30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43BC2-573B-C019-EC39-768B77E3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회고 및 향후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6996-7D14-9A0D-39F6-83548967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추가적 연구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과채가 아니라 다양한 과채를 포함한 훈련데이터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과채의 형태에 따른 분류모델을 모델링 하는 것이 가능한지 여부에 대하여 추가적으로 분석실시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과채 중심의 이미지 뿐만 아니라 주변 배경과 함께 있는 과채 이미지를 포함한 과채분류 모델학습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실제 유용성 증대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영상을 통한 과채분류 모델학습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36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BF262-0240-DC06-ED27-B8EB7E126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59152"/>
            <a:ext cx="10363200" cy="1069848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37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F12E-DED7-CD5A-356E-B1DCAB7A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F2BBC-9495-EEC8-5B73-24AAB854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4000" dirty="0"/>
              <a:t>1. </a:t>
            </a:r>
            <a:r>
              <a:rPr lang="ko-KR" altLang="en-US" sz="3600" dirty="0"/>
              <a:t>프로젝트 소개</a:t>
            </a:r>
            <a:endParaRPr lang="en-US" altLang="ko-KR" sz="3600" dirty="0"/>
          </a:p>
          <a:p>
            <a:pPr>
              <a:lnSpc>
                <a:spcPct val="160000"/>
              </a:lnSpc>
            </a:pPr>
            <a:r>
              <a:rPr lang="en-US" altLang="ko-KR" sz="3600" dirty="0"/>
              <a:t>2. </a:t>
            </a:r>
            <a:r>
              <a:rPr lang="ko-KR" altLang="en-US" sz="3600" dirty="0"/>
              <a:t>데이터 설명</a:t>
            </a:r>
            <a:endParaRPr lang="en-US" altLang="ko-KR" sz="3600" dirty="0"/>
          </a:p>
          <a:p>
            <a:pPr>
              <a:lnSpc>
                <a:spcPct val="160000"/>
              </a:lnSpc>
            </a:pPr>
            <a:r>
              <a:rPr lang="en-US" altLang="ko-KR" sz="3600" dirty="0"/>
              <a:t>3. </a:t>
            </a:r>
            <a:r>
              <a:rPr lang="ko-KR" altLang="en-US" sz="3600" dirty="0"/>
              <a:t>모델학습 및 성능 확인</a:t>
            </a:r>
            <a:endParaRPr lang="en-US" altLang="ko-KR" sz="3600" dirty="0"/>
          </a:p>
          <a:p>
            <a:pPr>
              <a:lnSpc>
                <a:spcPct val="160000"/>
              </a:lnSpc>
            </a:pPr>
            <a:r>
              <a:rPr lang="en-US" altLang="ko-KR" sz="3600" dirty="0"/>
              <a:t>4. </a:t>
            </a:r>
            <a:r>
              <a:rPr lang="ko-KR" altLang="en-US" sz="3600" dirty="0"/>
              <a:t>회고 및 향후 연구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052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3615-6816-8366-50D5-2D5AFBA2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5C7C60-92D1-BAE3-3412-AAE27AF033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95450"/>
            <a:ext cx="7362826" cy="40386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231955-846E-0CDC-F851-ED55AD65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2425" y="1600201"/>
            <a:ext cx="3714749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3600" dirty="0"/>
              <a:t>스마트 농업</a:t>
            </a:r>
            <a:endParaRPr lang="en-US" altLang="ko-KR" sz="3600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600" dirty="0"/>
              <a:t>농업 밸류체인</a:t>
            </a:r>
            <a:r>
              <a:rPr lang="en-US" altLang="ko-KR" sz="2600" dirty="0"/>
              <a:t>(</a:t>
            </a:r>
            <a:r>
              <a:rPr lang="ko-KR" altLang="en-US" sz="2600" dirty="0"/>
              <a:t>생산과 유통</a:t>
            </a:r>
            <a:r>
              <a:rPr lang="en-US" altLang="ko-KR" sz="2600" dirty="0"/>
              <a:t>, </a:t>
            </a:r>
            <a:r>
              <a:rPr lang="ko-KR" altLang="en-US" sz="2600" dirty="0"/>
              <a:t>소비</a:t>
            </a:r>
            <a:r>
              <a:rPr lang="en-US" altLang="ko-KR" sz="2600" dirty="0"/>
              <a:t>) </a:t>
            </a:r>
            <a:r>
              <a:rPr lang="ko-KR" altLang="en-US" sz="2600" dirty="0"/>
              <a:t> 전반에 첨단 정보통신기술이 접목되어 자동화</a:t>
            </a:r>
            <a:r>
              <a:rPr lang="en-US" altLang="ko-KR" sz="2600" dirty="0"/>
              <a:t>,</a:t>
            </a:r>
            <a:r>
              <a:rPr lang="ko-KR" altLang="en-US" sz="2600" dirty="0"/>
              <a:t> 지능화를 구현하는 개념</a:t>
            </a:r>
            <a:endParaRPr lang="en-US" altLang="ko-KR" sz="2600" dirty="0"/>
          </a:p>
          <a:p>
            <a:pPr>
              <a:lnSpc>
                <a:spcPct val="160000"/>
              </a:lnSpc>
            </a:pPr>
            <a:r>
              <a:rPr lang="ko-KR" altLang="en-US" sz="3600" dirty="0"/>
              <a:t>디지털 농업</a:t>
            </a:r>
            <a:endParaRPr lang="en-US" altLang="ko-KR" sz="3600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2600" dirty="0"/>
              <a:t>농업 관련 전반의 데이터를 디지털화하여 수집</a:t>
            </a:r>
            <a:r>
              <a:rPr lang="en-US" altLang="ko-KR" sz="2600" dirty="0"/>
              <a:t>, </a:t>
            </a:r>
            <a:r>
              <a:rPr lang="ko-KR" altLang="en-US" sz="2600" dirty="0"/>
              <a:t>분석하고 공유하는 기술을 의미함</a:t>
            </a:r>
            <a:endParaRPr lang="en-US" altLang="ko-KR" sz="2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EEA1-367E-6909-9A6E-1CC8FC4037E6}"/>
              </a:ext>
            </a:extLst>
          </p:cNvPr>
          <p:cNvSpPr txBox="1"/>
          <p:nvPr/>
        </p:nvSpPr>
        <p:spPr>
          <a:xfrm>
            <a:off x="609601" y="5823466"/>
            <a:ext cx="704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한국과학기술기획평가원</a:t>
            </a:r>
            <a:r>
              <a:rPr lang="en-US" altLang="ko-KR" sz="1600" dirty="0"/>
              <a:t>(KISTEP) </a:t>
            </a:r>
            <a:r>
              <a:rPr lang="ko-KR" altLang="en-US" sz="1600" dirty="0" err="1"/>
              <a:t>기술동향브리프</a:t>
            </a:r>
            <a:r>
              <a:rPr lang="ko-KR" altLang="en-US" sz="1600" dirty="0"/>
              <a:t> </a:t>
            </a:r>
            <a:r>
              <a:rPr lang="en-US" altLang="ko-KR" sz="1600" dirty="0"/>
              <a:t>| 2021-03</a:t>
            </a:r>
            <a:r>
              <a:rPr lang="ko-KR" altLang="en-US" sz="1600" dirty="0"/>
              <a:t>호 </a:t>
            </a:r>
          </a:p>
        </p:txBody>
      </p:sp>
    </p:spTree>
    <p:extLst>
      <p:ext uri="{BB962C8B-B14F-4D97-AF65-F5344CB8AC3E}">
        <p14:creationId xmlns:p14="http://schemas.microsoft.com/office/powerpoint/2010/main" val="351558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3E3D-1D65-780A-F1D1-733174AF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설명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9C0372A-A924-287D-1FD1-EE3511F170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410494"/>
            <a:ext cx="10267950" cy="46958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72F431-FB0A-A5A6-C37D-492EEFB2892E}"/>
              </a:ext>
            </a:extLst>
          </p:cNvPr>
          <p:cNvSpPr txBox="1"/>
          <p:nvPr/>
        </p:nvSpPr>
        <p:spPr>
          <a:xfrm>
            <a:off x="1019175" y="5767765"/>
            <a:ext cx="812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조선비즈</a:t>
            </a:r>
            <a:r>
              <a:rPr lang="en-US" altLang="ko-KR" sz="1600" dirty="0"/>
              <a:t>(https://biz.chosun.com/site/data/html_dir/2019/07/10/2019071002946.html)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8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2CB0-B27D-8740-D34A-3474F06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2C49C-A4C4-DE92-A2DC-95FBDDF8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신선한 과채 분류 모델 활용 </a:t>
            </a:r>
            <a:r>
              <a:rPr lang="en-US" altLang="ko-KR" sz="3500" dirty="0"/>
              <a:t>(</a:t>
            </a:r>
            <a:r>
              <a:rPr lang="ko-KR" altLang="en-US" sz="3500" dirty="0"/>
              <a:t>농업용 로봇</a:t>
            </a:r>
            <a:r>
              <a:rPr lang="en-US" altLang="ko-KR" sz="3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3000" dirty="0"/>
              <a:t>생산</a:t>
            </a:r>
            <a:endParaRPr lang="en-US" altLang="ko-KR" sz="3000" dirty="0"/>
          </a:p>
          <a:p>
            <a:pPr lvl="2">
              <a:lnSpc>
                <a:spcPct val="150000"/>
              </a:lnSpc>
            </a:pPr>
            <a:r>
              <a:rPr lang="ko-KR" altLang="en-US" sz="3000" dirty="0"/>
              <a:t> </a:t>
            </a:r>
            <a:r>
              <a:rPr lang="ko-KR" altLang="en-US" sz="2600" dirty="0"/>
              <a:t>신선한 과일과 채소 수확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2600" dirty="0"/>
              <a:t> </a:t>
            </a:r>
            <a:r>
              <a:rPr lang="ko-KR" altLang="en-US" sz="2600" dirty="0"/>
              <a:t>신선하지 못한 과일과 채소의 제거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r>
              <a:rPr lang="ko-KR" altLang="en-US" sz="3000" dirty="0"/>
              <a:t>유통</a:t>
            </a:r>
            <a:endParaRPr lang="en-US" altLang="ko-KR" sz="3000" dirty="0"/>
          </a:p>
          <a:p>
            <a:pPr lvl="2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ko-KR" altLang="en-US" sz="2600" dirty="0"/>
              <a:t>수확 후 포장과정 자동화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2600" dirty="0"/>
              <a:t> </a:t>
            </a:r>
            <a:r>
              <a:rPr lang="ko-KR" altLang="en-US" sz="2600" dirty="0"/>
              <a:t>유통 중 품질관리</a:t>
            </a:r>
            <a:endParaRPr lang="en-US" altLang="ko-KR" sz="2600" dirty="0"/>
          </a:p>
          <a:p>
            <a:pPr lvl="1"/>
            <a:endParaRPr lang="en-US" altLang="ko-KR" sz="3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6175-2E66-257D-867F-CD87F6A6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6000B-B8AC-0962-389B-A89E1C3B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lnSpc>
                <a:spcPct val="160000"/>
              </a:lnSpc>
            </a:pPr>
            <a:r>
              <a:rPr lang="ko-KR" altLang="en-US" dirty="0"/>
              <a:t>프로젝트 아이디어</a:t>
            </a:r>
            <a:endParaRPr lang="en-US" altLang="ko-KR" dirty="0"/>
          </a:p>
          <a:p>
            <a:pPr marL="971550" lvl="1" indent="-457200">
              <a:lnSpc>
                <a:spcPct val="160000"/>
              </a:lnSpc>
            </a:pPr>
            <a:r>
              <a:rPr lang="ko-KR" altLang="en-US" dirty="0"/>
              <a:t>사과 이미지 분류 모델 개발</a:t>
            </a:r>
            <a:endParaRPr lang="en-US" altLang="ko-KR" dirty="0"/>
          </a:p>
          <a:p>
            <a:pPr marL="971550" lvl="1" indent="-457200">
              <a:lnSpc>
                <a:spcPct val="160000"/>
              </a:lnSpc>
            </a:pPr>
            <a:r>
              <a:rPr lang="ko-KR" altLang="en-US" dirty="0"/>
              <a:t>다양한 과채가 존재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모든 과채별로 모델을 만들기에는 한계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중요 과채모델을 만들어서 다른 과채에 적용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6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형태가 비슷한 과일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오렌지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복숭아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형태가 비슷하지 않은 과일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바나나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파인애플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사과 분류 모델 적용시 성능차이가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06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0CC25-362C-B129-F66E-AE6F4DB0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04B33-49E5-4FE9-D917-978D48D1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데이터 출처</a:t>
            </a:r>
            <a:endParaRPr lang="en-US" altLang="ko-KR" sz="3200" dirty="0"/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캐글 </a:t>
            </a:r>
            <a:r>
              <a:rPr lang="en-US" altLang="ko-KR" sz="2800" dirty="0"/>
              <a:t>(</a:t>
            </a:r>
            <a:r>
              <a:rPr lang="en-US" altLang="ko-KR" sz="2800" i="0" dirty="0">
                <a:solidFill>
                  <a:srgbClr val="202124"/>
                </a:solidFill>
                <a:effectLst/>
                <a:latin typeface="zeitung"/>
              </a:rPr>
              <a:t>Fruits fresh and rotten for classification)</a:t>
            </a:r>
          </a:p>
          <a:p>
            <a:pPr lvl="1">
              <a:lnSpc>
                <a:spcPct val="150000"/>
              </a:lnSpc>
            </a:pPr>
            <a:r>
              <a:rPr lang="en-US" altLang="ko-KR" sz="2800" i="0" dirty="0">
                <a:solidFill>
                  <a:srgbClr val="202124"/>
                </a:solidFill>
                <a:effectLst/>
                <a:latin typeface="zeitung"/>
              </a:rPr>
              <a:t>Train, Test </a:t>
            </a:r>
            <a:r>
              <a:rPr lang="ko-KR" altLang="en-US" sz="2800" i="0" dirty="0">
                <a:solidFill>
                  <a:srgbClr val="202124"/>
                </a:solidFill>
                <a:effectLst/>
                <a:latin typeface="zeitung"/>
              </a:rPr>
              <a:t>데이터</a:t>
            </a:r>
            <a:r>
              <a:rPr lang="en-US" altLang="ko-KR" sz="2800" i="0" dirty="0">
                <a:solidFill>
                  <a:srgbClr val="202124"/>
                </a:solidFill>
                <a:effectLst/>
                <a:latin typeface="zeitung"/>
              </a:rPr>
              <a:t>, fresh, rotten</a:t>
            </a:r>
            <a:r>
              <a:rPr lang="ko-KR" altLang="en-US" sz="2800" i="0" dirty="0">
                <a:solidFill>
                  <a:srgbClr val="202124"/>
                </a:solidFill>
                <a:effectLst/>
                <a:latin typeface="zeitung"/>
              </a:rPr>
              <a:t>이 폴더에 각각 분류된 자료</a:t>
            </a:r>
            <a:endParaRPr lang="en-US" altLang="ko-KR" dirty="0">
              <a:solidFill>
                <a:srgbClr val="202124"/>
              </a:solidFill>
              <a:latin typeface="zeitung"/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i="0" dirty="0">
                <a:solidFill>
                  <a:srgbClr val="202124"/>
                </a:solidFill>
                <a:effectLst/>
                <a:latin typeface="zeitung"/>
              </a:rPr>
              <a:t>이진분류 </a:t>
            </a:r>
            <a:r>
              <a:rPr lang="en-US" altLang="ko-KR" sz="2800" i="0" dirty="0">
                <a:solidFill>
                  <a:srgbClr val="202124"/>
                </a:solidFill>
                <a:effectLst/>
                <a:latin typeface="zeitung"/>
              </a:rPr>
              <a:t>(</a:t>
            </a:r>
            <a:r>
              <a:rPr lang="en-US" altLang="ko-KR" dirty="0">
                <a:solidFill>
                  <a:srgbClr val="202124"/>
                </a:solidFill>
                <a:latin typeface="zeitung"/>
              </a:rPr>
              <a:t>target</a:t>
            </a:r>
            <a:r>
              <a:rPr lang="ko-KR" altLang="en-US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zeitung"/>
              </a:rPr>
              <a:t>:</a:t>
            </a:r>
            <a:r>
              <a:rPr lang="ko-KR" altLang="en-US" dirty="0">
                <a:solidFill>
                  <a:srgbClr val="202124"/>
                </a:solidFill>
                <a:latin typeface="zeitung"/>
              </a:rPr>
              <a:t> </a:t>
            </a:r>
            <a:r>
              <a:rPr lang="en-US" altLang="ko-KR" sz="2800" i="0" dirty="0">
                <a:solidFill>
                  <a:srgbClr val="202124"/>
                </a:solidFill>
                <a:effectLst/>
                <a:latin typeface="zeitung"/>
              </a:rPr>
              <a:t>fresh, rotten)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02124"/>
                </a:solidFill>
                <a:latin typeface="zeitung"/>
              </a:rPr>
              <a:t>전처리 없이 이미지 분류 모델</a:t>
            </a:r>
            <a:endParaRPr lang="en-US" altLang="ko-KR" dirty="0">
              <a:solidFill>
                <a:srgbClr val="202124"/>
              </a:solidFill>
              <a:latin typeface="zeitung"/>
            </a:endParaRPr>
          </a:p>
          <a:p>
            <a:pPr lvl="1">
              <a:lnSpc>
                <a:spcPct val="150000"/>
              </a:lnSpc>
            </a:pPr>
            <a:endParaRPr lang="en-US" altLang="ko-KR" sz="2800" i="0" dirty="0">
              <a:solidFill>
                <a:srgbClr val="202124"/>
              </a:solidFill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35207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4199-B2E9-3724-8E76-95351728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EE9CE-1ACF-736A-68C1-5E08B1D75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5925" y="1386045"/>
            <a:ext cx="2571750" cy="40908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/>
              <a:t>Train</a:t>
            </a:r>
          </a:p>
          <a:p>
            <a:pPr lvl="1">
              <a:lnSpc>
                <a:spcPct val="120000"/>
              </a:lnSpc>
            </a:pPr>
            <a:r>
              <a:rPr lang="en-US" altLang="ko-KR" sz="2800" dirty="0"/>
              <a:t>Apples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sz="3200" dirty="0"/>
              <a:t>Test</a:t>
            </a:r>
          </a:p>
          <a:p>
            <a:pPr lvl="1">
              <a:lnSpc>
                <a:spcPct val="120000"/>
              </a:lnSpc>
            </a:pPr>
            <a:r>
              <a:rPr lang="en-US" altLang="ko-KR" sz="2800" dirty="0"/>
              <a:t>Apples</a:t>
            </a:r>
          </a:p>
          <a:p>
            <a:pPr lvl="1">
              <a:lnSpc>
                <a:spcPct val="120000"/>
              </a:lnSpc>
            </a:pPr>
            <a:r>
              <a:rPr lang="en-US" altLang="ko-KR" sz="2800" dirty="0"/>
              <a:t>Banana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Oranges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B8D1A78-6B2C-CB31-D816-15377B0C15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4193910"/>
              </p:ext>
            </p:extLst>
          </p:nvPr>
        </p:nvGraphicFramePr>
        <p:xfrm>
          <a:off x="809625" y="1386046"/>
          <a:ext cx="8193024" cy="40908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7811259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1147922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17339648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045792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5969223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992872824"/>
                    </a:ext>
                  </a:extLst>
                </a:gridCol>
                <a:gridCol w="1011174">
                  <a:extLst>
                    <a:ext uri="{9D8B030D-6E8A-4147-A177-3AD203B41FA5}">
                      <a16:colId xmlns:a16="http://schemas.microsoft.com/office/drawing/2014/main" val="2968038500"/>
                    </a:ext>
                  </a:extLst>
                </a:gridCol>
              </a:tblGrid>
              <a:tr h="80447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Train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Test</a:t>
                      </a:r>
                      <a:endParaRPr lang="ko-KR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82745"/>
                  </a:ext>
                </a:extLst>
              </a:tr>
              <a:tr h="82158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fresh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rotten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total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fresh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rotten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total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62123"/>
                  </a:ext>
                </a:extLst>
              </a:tr>
              <a:tr h="82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Apples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1,693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2,342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4,035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395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996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131706"/>
                  </a:ext>
                </a:extLst>
              </a:tr>
              <a:tr h="82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Banana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1,581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2,224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3,805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381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530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911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293391"/>
                  </a:ext>
                </a:extLst>
              </a:tr>
              <a:tr h="82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Oranges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1,466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1,595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3,061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388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791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5309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7316EB-7408-51CB-0B8F-87D94648ED26}"/>
              </a:ext>
            </a:extLst>
          </p:cNvPr>
          <p:cNvSpPr/>
          <p:nvPr/>
        </p:nvSpPr>
        <p:spPr>
          <a:xfrm>
            <a:off x="5581650" y="3086100"/>
            <a:ext cx="3333750" cy="2266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C0B15F-31DC-C523-60DF-309329679EF5}"/>
              </a:ext>
            </a:extLst>
          </p:cNvPr>
          <p:cNvSpPr/>
          <p:nvPr/>
        </p:nvSpPr>
        <p:spPr>
          <a:xfrm>
            <a:off x="2267712" y="3105150"/>
            <a:ext cx="3104388" cy="704850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7BED3-3004-1B81-9A07-9A08014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모델 학습 및 성능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B7514-D402-CF3F-1B8C-648C645D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프로젝트 진행</a:t>
            </a:r>
            <a:endParaRPr lang="en-US" altLang="ko-KR" sz="3500" dirty="0"/>
          </a:p>
          <a:p>
            <a:pPr lvl="1">
              <a:lnSpc>
                <a:spcPct val="150000"/>
              </a:lnSpc>
            </a:pPr>
            <a:r>
              <a:rPr lang="ko-KR" altLang="en-US" sz="3000" dirty="0"/>
              <a:t>사과 분류 모델 개발</a:t>
            </a:r>
            <a:endParaRPr lang="en-US" altLang="ko-KR" sz="3000" dirty="0"/>
          </a:p>
          <a:p>
            <a:pPr lvl="2">
              <a:lnSpc>
                <a:spcPct val="150000"/>
              </a:lnSpc>
            </a:pPr>
            <a:r>
              <a:rPr lang="ko-KR" altLang="en-US" sz="2600" dirty="0"/>
              <a:t>전이학습을 통한 사과 분류 모델을 개발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ko-KR" altLang="en-US" sz="2600" dirty="0"/>
              <a:t>사전 학습모델 </a:t>
            </a:r>
            <a:r>
              <a:rPr lang="en-US" altLang="ko-KR" sz="2600" dirty="0"/>
              <a:t>: Resnet50, VGG16, InceptionV3,</a:t>
            </a:r>
            <a:r>
              <a:rPr lang="ko-KR" altLang="en-US" sz="2600" dirty="0"/>
              <a:t> </a:t>
            </a:r>
            <a:r>
              <a:rPr lang="en-US" altLang="ko-KR" sz="2600" dirty="0"/>
              <a:t>EffecientNetB7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3000" dirty="0"/>
              <a:t>다른 과채 분류 모델로 사용가능 여부 검토</a:t>
            </a:r>
            <a:endParaRPr lang="en-US" altLang="ko-KR" sz="3000" dirty="0"/>
          </a:p>
          <a:p>
            <a:pPr lvl="2">
              <a:lnSpc>
                <a:spcPct val="150000"/>
              </a:lnSpc>
            </a:pPr>
            <a:r>
              <a:rPr lang="en-US" altLang="ko-KR" sz="2600" dirty="0"/>
              <a:t>Train : fresh apples, rotten apples</a:t>
            </a:r>
            <a:r>
              <a:rPr lang="ko-KR" altLang="en-US" sz="2600" dirty="0"/>
              <a:t>로</a:t>
            </a:r>
            <a:r>
              <a:rPr lang="en-US" altLang="ko-KR" sz="2600" dirty="0"/>
              <a:t> </a:t>
            </a:r>
            <a:r>
              <a:rPr lang="ko-KR" altLang="en-US" sz="2600" dirty="0"/>
              <a:t>모델학습 진행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2600" dirty="0"/>
              <a:t>Test : apples, banana, oranges </a:t>
            </a:r>
            <a:r>
              <a:rPr lang="ko-KR" altLang="en-US" sz="2600" dirty="0"/>
              <a:t>모델 성능 테스트 진행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96479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840</Words>
  <Application>Microsoft Office PowerPoint</Application>
  <PresentationFormat>와이드스크린</PresentationFormat>
  <Paragraphs>237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zeitung</vt:lpstr>
      <vt:lpstr>맑은 고딕</vt:lpstr>
      <vt:lpstr>Arial</vt:lpstr>
      <vt:lpstr>Candara</vt:lpstr>
      <vt:lpstr>Corbel</vt:lpstr>
      <vt:lpstr>Wingdings 3</vt:lpstr>
      <vt:lpstr>New_Education02</vt:lpstr>
      <vt:lpstr>스마트 농업   신선한 과채 이미지  분류 모델 개발</vt:lpstr>
      <vt:lpstr>목   차</vt:lpstr>
      <vt:lpstr>1. 프로젝트 소개</vt:lpstr>
      <vt:lpstr>1. 프로젝트 설명</vt:lpstr>
      <vt:lpstr>1. 프로젝트 소개</vt:lpstr>
      <vt:lpstr>1. 프로젝트 소개</vt:lpstr>
      <vt:lpstr>2. 데이터 설명</vt:lpstr>
      <vt:lpstr>2. 데이터 설명</vt:lpstr>
      <vt:lpstr>3. 모델 학습 및 성능 확인</vt:lpstr>
      <vt:lpstr>3. 모델 학습 및 성능 확인</vt:lpstr>
      <vt:lpstr>3. 모델 학습 및 성능 확인</vt:lpstr>
      <vt:lpstr>3. 모델 학습 및 성능 확인</vt:lpstr>
      <vt:lpstr>3. 모델 학습 및 성능 확인</vt:lpstr>
      <vt:lpstr>3. 모델 학습 및 성능 확인</vt:lpstr>
      <vt:lpstr>4. 회고 및 향후 목표</vt:lpstr>
      <vt:lpstr>4. 회고 및 향후 목표</vt:lpstr>
      <vt:lpstr>4. 회고 및 향후 연구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농업  신선한 과일 분류 모델 생성</dc:title>
  <dc:creator>lee solim</dc:creator>
  <cp:lastModifiedBy>lee solim</cp:lastModifiedBy>
  <cp:revision>10</cp:revision>
  <dcterms:created xsi:type="dcterms:W3CDTF">2022-12-04T19:02:57Z</dcterms:created>
  <dcterms:modified xsi:type="dcterms:W3CDTF">2022-12-05T08:00:52Z</dcterms:modified>
</cp:coreProperties>
</file>