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418" r:id="rId2"/>
    <p:sldId id="419" r:id="rId3"/>
    <p:sldId id="423" r:id="rId4"/>
    <p:sldId id="424" r:id="rId5"/>
    <p:sldId id="427" r:id="rId6"/>
    <p:sldId id="430" r:id="rId7"/>
    <p:sldId id="431" r:id="rId8"/>
    <p:sldId id="432" r:id="rId9"/>
    <p:sldId id="433" r:id="rId10"/>
    <p:sldId id="435" r:id="rId11"/>
    <p:sldId id="438" r:id="rId12"/>
    <p:sldId id="439" r:id="rId13"/>
    <p:sldId id="440" r:id="rId14"/>
    <p:sldId id="441" r:id="rId15"/>
    <p:sldId id="442" r:id="rId16"/>
    <p:sldId id="443" r:id="rId17"/>
    <p:sldId id="444" r:id="rId18"/>
    <p:sldId id="445" r:id="rId19"/>
    <p:sldId id="446" r:id="rId20"/>
    <p:sldId id="447" r:id="rId21"/>
    <p:sldId id="448" r:id="rId22"/>
    <p:sldId id="449" r:id="rId2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E735"/>
    <a:srgbClr val="F8FF3B"/>
    <a:srgbClr val="FFDB2F"/>
    <a:srgbClr val="FF66FF"/>
    <a:srgbClr val="FF9900"/>
    <a:srgbClr val="3BFF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8893" autoAdjust="0"/>
  </p:normalViewPr>
  <p:slideViewPr>
    <p:cSldViewPr>
      <p:cViewPr varScale="1">
        <p:scale>
          <a:sx n="91" d="100"/>
          <a:sy n="91" d="100"/>
        </p:scale>
        <p:origin x="-3664" y="-11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7B01CA1B-8AE1-4988-96BA-BB25AC21B88F}" type="datetimeFigureOut">
              <a:rPr lang="en-US"/>
              <a:pPr>
                <a:defRPr/>
              </a:pPr>
              <a:t>7/21/15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8AF12B05-BEE6-42E3-9C34-6B6C885B5A8D}" type="slidenum">
              <a:rPr lang="en-US"/>
              <a:pPr>
                <a:defRPr/>
              </a:pPr>
              <a:t>‹#›</a:t>
            </a:fld>
            <a:endParaRPr lang="en-US"/>
          </a:p>
        </p:txBody>
      </p:sp>
    </p:spTree>
    <p:extLst>
      <p:ext uri="{BB962C8B-B14F-4D97-AF65-F5344CB8AC3E}">
        <p14:creationId xmlns:p14="http://schemas.microsoft.com/office/powerpoint/2010/main" val="977734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We</a:t>
            </a:r>
            <a:r>
              <a:rPr lang="en-US" baseline="0" dirty="0" smtClean="0"/>
              <a:t> are going to try out a public health simulation on prescription drug abuse.   Your team will be playing the part of a criminal organization known as a “pill mill”.   Your M.O. is to pass fake/stolen </a:t>
            </a:r>
            <a:r>
              <a:rPr lang="en-US" baseline="0" dirty="0" err="1" smtClean="0"/>
              <a:t>prescrptions</a:t>
            </a:r>
            <a:r>
              <a:rPr lang="en-US" baseline="0" dirty="0" smtClean="0"/>
              <a:t> to pharmacies and then resell the drugs on the street.   I will be playing the part of the government.    I will be trying to stop you by setting into place various public health measures (historical and otherwise).   As we go through the simulation, I’ll announce the changes that are being made.</a:t>
            </a:r>
          </a:p>
          <a:p>
            <a:endParaRPr lang="en-US" baseline="0" dirty="0" smtClean="0"/>
          </a:p>
          <a:p>
            <a:r>
              <a:rPr lang="en-US" baseline="0" dirty="0" smtClean="0"/>
              <a:t>Your team score today consists of the assignment your team just completed on the purple page.  All teams get 70% on the team assignment portion just by turning in that purple page.</a:t>
            </a:r>
          </a:p>
          <a:p>
            <a:endParaRPr lang="en-US" baseline="0" dirty="0" smtClean="0"/>
          </a:p>
          <a:p>
            <a:r>
              <a:rPr lang="en-US" baseline="0" dirty="0" smtClean="0"/>
              <a:t>You will be competing for the remaining 30%  of the team score.   The team that makes the most money at the end of this simulation will get another 30% added onto their team score.   That means their team score for this week will be 70% + 30% = 100%.</a:t>
            </a:r>
          </a:p>
          <a:p>
            <a:endParaRPr lang="en-US" baseline="0" dirty="0" smtClean="0"/>
          </a:p>
          <a:p>
            <a:r>
              <a:rPr lang="en-US" baseline="0" dirty="0" smtClean="0"/>
              <a:t>The team that makes the least amount of money on this simulation will get nothing.   Their team score this week will be 70% (from the purple sheet) plus nothing.</a:t>
            </a:r>
          </a:p>
          <a:p>
            <a:endParaRPr lang="en-US" baseline="0" dirty="0" smtClean="0"/>
          </a:p>
          <a:p>
            <a:r>
              <a:rPr lang="en-US" baseline="0" dirty="0" smtClean="0"/>
              <a:t>All other teams will received somewhere between zero and 30% added onto the 70% they already got, depending on how much money they made.   So, all teams will end up with a score today somewhere between 70-100%.   If you sit down and do the math, how you do on this simulation represents less than 1% of your course grade.   So, don’t get too stressed.  It counts, but not a whole lot.</a:t>
            </a:r>
            <a:endParaRPr lang="en-US" dirty="0"/>
          </a:p>
        </p:txBody>
      </p:sp>
      <p:sp>
        <p:nvSpPr>
          <p:cNvPr id="4" name="Slide Number Placeholder 3"/>
          <p:cNvSpPr>
            <a:spLocks noGrp="1"/>
          </p:cNvSpPr>
          <p:nvPr>
            <p:ph type="sldNum" sz="quarter" idx="10"/>
          </p:nvPr>
        </p:nvSpPr>
        <p:spPr/>
        <p:txBody>
          <a:bodyPr/>
          <a:lstStyle/>
          <a:p>
            <a:fld id="{C3409702-7B8F-5B49-A4B4-32D3C07E435C}" type="slidenum">
              <a:rPr lang="en-US" smtClean="0"/>
              <a:t>1</a:t>
            </a:fld>
            <a:endParaRPr lang="en-US"/>
          </a:p>
        </p:txBody>
      </p:sp>
    </p:spTree>
    <p:extLst>
      <p:ext uri="{BB962C8B-B14F-4D97-AF65-F5344CB8AC3E}">
        <p14:creationId xmlns:p14="http://schemas.microsoft.com/office/powerpoint/2010/main" val="28705146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C3409702-7B8F-5B49-A4B4-32D3C07E435C}" type="slidenum">
              <a:rPr lang="en-US" smtClean="0"/>
              <a:t>10</a:t>
            </a:fld>
            <a:endParaRPr lang="en-US"/>
          </a:p>
        </p:txBody>
      </p:sp>
    </p:spTree>
    <p:extLst>
      <p:ext uri="{BB962C8B-B14F-4D97-AF65-F5344CB8AC3E}">
        <p14:creationId xmlns:p14="http://schemas.microsoft.com/office/powerpoint/2010/main" val="30675771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AF12B05-BEE6-42E3-9C34-6B6C885B5A8D}" type="slidenum">
              <a:rPr lang="en-US" smtClean="0"/>
              <a:pPr>
                <a:defRPr/>
              </a:pPr>
              <a:t>11</a:t>
            </a:fld>
            <a:endParaRPr lang="en-US"/>
          </a:p>
        </p:txBody>
      </p:sp>
    </p:spTree>
    <p:extLst>
      <p:ext uri="{BB962C8B-B14F-4D97-AF65-F5344CB8AC3E}">
        <p14:creationId xmlns:p14="http://schemas.microsoft.com/office/powerpoint/2010/main" val="10514643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C3409702-7B8F-5B49-A4B4-32D3C07E435C}" type="slidenum">
              <a:rPr lang="en-US" smtClean="0"/>
              <a:t>12</a:t>
            </a:fld>
            <a:endParaRPr lang="en-US"/>
          </a:p>
        </p:txBody>
      </p:sp>
    </p:spTree>
    <p:extLst>
      <p:ext uri="{BB962C8B-B14F-4D97-AF65-F5344CB8AC3E}">
        <p14:creationId xmlns:p14="http://schemas.microsoft.com/office/powerpoint/2010/main" val="38203182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first scenario is the United</a:t>
            </a:r>
            <a:r>
              <a:rPr lang="en-US" baseline="0" dirty="0" smtClean="0"/>
              <a:t> States prior to 1970.  Now, I know that </a:t>
            </a:r>
            <a:r>
              <a:rPr lang="en-US" baseline="0" dirty="0" smtClean="0"/>
              <a:t>Xanax </a:t>
            </a:r>
            <a:r>
              <a:rPr lang="en-US" baseline="0" dirty="0" smtClean="0"/>
              <a:t>and oxycodone did not exist in the 1960’s, but we are going to pretend that they do.</a:t>
            </a:r>
          </a:p>
          <a:p>
            <a:endParaRPr lang="en-US" baseline="0" dirty="0" smtClean="0"/>
          </a:p>
          <a:p>
            <a:r>
              <a:rPr lang="en-US" baseline="0" dirty="0" smtClean="0"/>
              <a:t>The controlled substance ‘schedules’ had not yet been established.   </a:t>
            </a:r>
          </a:p>
          <a:p>
            <a:endParaRPr lang="en-US" baseline="0" dirty="0" smtClean="0"/>
          </a:p>
          <a:p>
            <a:r>
              <a:rPr lang="en-US" baseline="0" dirty="0" smtClean="0"/>
              <a:t>Not a whole lot of oversight of prescribing and what little was done was by the States in a patchwork of different state laws.</a:t>
            </a:r>
          </a:p>
          <a:p>
            <a:endParaRPr lang="en-US" baseline="0" dirty="0" smtClean="0"/>
          </a:p>
          <a:p>
            <a:r>
              <a:rPr lang="en-US" baseline="0" dirty="0" smtClean="0"/>
              <a:t>Pharmacists were encouraged NOT to question a physician’s prescription and prescription drug abuse was not seen as much of a problem as “illicit” drug abuse.   We also didn’t have “the war on drugs” on the Federal level.</a:t>
            </a:r>
          </a:p>
          <a:p>
            <a:endParaRPr lang="en-US" baseline="0" dirty="0" smtClean="0"/>
          </a:p>
          <a:p>
            <a:r>
              <a:rPr lang="en-US" baseline="0" dirty="0" smtClean="0"/>
              <a:t>At this point, I’m going to set the risk of both buying and selling at 1%.   So, go ahead and start.</a:t>
            </a:r>
            <a:endParaRPr lang="en-US" dirty="0"/>
          </a:p>
        </p:txBody>
      </p:sp>
      <p:sp>
        <p:nvSpPr>
          <p:cNvPr id="4" name="Slide Number Placeholder 3"/>
          <p:cNvSpPr>
            <a:spLocks noGrp="1"/>
          </p:cNvSpPr>
          <p:nvPr>
            <p:ph type="sldNum" sz="quarter" idx="10"/>
          </p:nvPr>
        </p:nvSpPr>
        <p:spPr/>
        <p:txBody>
          <a:bodyPr/>
          <a:lstStyle/>
          <a:p>
            <a:fld id="{C3409702-7B8F-5B49-A4B4-32D3C07E435C}" type="slidenum">
              <a:rPr lang="en-US" smtClean="0"/>
              <a:t>13</a:t>
            </a:fld>
            <a:endParaRPr lang="en-US"/>
          </a:p>
        </p:txBody>
      </p:sp>
    </p:spTree>
    <p:extLst>
      <p:ext uri="{BB962C8B-B14F-4D97-AF65-F5344CB8AC3E}">
        <p14:creationId xmlns:p14="http://schemas.microsoft.com/office/powerpoint/2010/main" val="9166164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1970,</a:t>
            </a:r>
            <a:r>
              <a:rPr lang="en-US" baseline="0" dirty="0" smtClean="0"/>
              <a:t> the Federal government passed the Controlled Substances Act.   This created the Schedule I-V system</a:t>
            </a:r>
          </a:p>
          <a:p>
            <a:endParaRPr lang="en-US" baseline="0" dirty="0" smtClean="0"/>
          </a:p>
          <a:p>
            <a:r>
              <a:rPr lang="en-US" baseline="0" dirty="0" smtClean="0"/>
              <a:t>Schedule II drugs had to be on a separate prescription blank and there were no refills on CII drugs.</a:t>
            </a:r>
          </a:p>
          <a:p>
            <a:endParaRPr lang="en-US" baseline="0" dirty="0" smtClean="0"/>
          </a:p>
          <a:p>
            <a:r>
              <a:rPr lang="en-US" baseline="0" dirty="0" smtClean="0"/>
              <a:t>However, there still isn’t systematic oversight of prescribing.</a:t>
            </a:r>
          </a:p>
          <a:p>
            <a:endParaRPr lang="en-US" baseline="0" dirty="0" smtClean="0"/>
          </a:p>
          <a:p>
            <a:r>
              <a:rPr lang="en-US" baseline="0" dirty="0" smtClean="0"/>
              <a:t>So, I’m going to set the baseline risk of buying CII’s at 15%.</a:t>
            </a:r>
          </a:p>
          <a:p>
            <a:endParaRPr lang="en-US" baseline="0" dirty="0" smtClean="0"/>
          </a:p>
          <a:p>
            <a:r>
              <a:rPr lang="en-US" baseline="0" dirty="0" smtClean="0"/>
              <a:t>The remaining schedules aren’t looked at as closely, so I’m setting that at 10%.</a:t>
            </a:r>
          </a:p>
          <a:p>
            <a:endParaRPr lang="en-US" baseline="0" dirty="0" smtClean="0"/>
          </a:p>
          <a:p>
            <a:r>
              <a:rPr lang="en-US" baseline="0" dirty="0" smtClean="0"/>
              <a:t>Non-scheduled drugs (e.g., </a:t>
            </a:r>
            <a:r>
              <a:rPr lang="en-US" baseline="0" dirty="0" err="1" smtClean="0"/>
              <a:t>trazadone</a:t>
            </a:r>
            <a:r>
              <a:rPr lang="en-US" baseline="0" dirty="0" smtClean="0"/>
              <a:t>), has almost no risk of getting caught.</a:t>
            </a:r>
          </a:p>
          <a:p>
            <a:endParaRPr lang="en-US" baseline="0" dirty="0" smtClean="0"/>
          </a:p>
          <a:p>
            <a:r>
              <a:rPr lang="en-US" baseline="0" dirty="0" smtClean="0"/>
              <a:t>The risk of selling, now goes up to 10% for all agents.</a:t>
            </a:r>
            <a:endParaRPr lang="en-US" dirty="0"/>
          </a:p>
        </p:txBody>
      </p:sp>
      <p:sp>
        <p:nvSpPr>
          <p:cNvPr id="4" name="Slide Number Placeholder 3"/>
          <p:cNvSpPr>
            <a:spLocks noGrp="1"/>
          </p:cNvSpPr>
          <p:nvPr>
            <p:ph type="sldNum" sz="quarter" idx="10"/>
          </p:nvPr>
        </p:nvSpPr>
        <p:spPr/>
        <p:txBody>
          <a:bodyPr/>
          <a:lstStyle/>
          <a:p>
            <a:fld id="{C3409702-7B8F-5B49-A4B4-32D3C07E435C}" type="slidenum">
              <a:rPr lang="en-US" smtClean="0"/>
              <a:t>14</a:t>
            </a:fld>
            <a:endParaRPr lang="en-US"/>
          </a:p>
        </p:txBody>
      </p:sp>
    </p:spTree>
    <p:extLst>
      <p:ext uri="{BB962C8B-B14F-4D97-AF65-F5344CB8AC3E}">
        <p14:creationId xmlns:p14="http://schemas.microsoft.com/office/powerpoint/2010/main" val="6509621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1980’s </a:t>
            </a:r>
            <a:r>
              <a:rPr lang="en-US" dirty="0" smtClean="0"/>
              <a:t>prescription </a:t>
            </a:r>
            <a:r>
              <a:rPr lang="en-US" dirty="0" smtClean="0"/>
              <a:t>drug management programs start being established by the states.</a:t>
            </a:r>
          </a:p>
          <a:p>
            <a:endParaRPr lang="en-US" dirty="0" smtClean="0"/>
          </a:p>
          <a:p>
            <a:r>
              <a:rPr lang="en-US" dirty="0" smtClean="0"/>
              <a:t>These programs only looked at Schedule II drugs.   They mandated</a:t>
            </a:r>
            <a:r>
              <a:rPr lang="en-US" baseline="0" dirty="0" smtClean="0"/>
              <a:t> the use of serialized, state issued CII prescription forms.</a:t>
            </a:r>
          </a:p>
          <a:p>
            <a:endParaRPr lang="en-US" baseline="0" dirty="0" smtClean="0"/>
          </a:p>
          <a:p>
            <a:r>
              <a:rPr lang="en-US" baseline="0" dirty="0" smtClean="0"/>
              <a:t>All of this record keeping is still being done on paper.</a:t>
            </a:r>
          </a:p>
          <a:p>
            <a:endParaRPr lang="en-US" baseline="0" dirty="0" smtClean="0"/>
          </a:p>
          <a:p>
            <a:r>
              <a:rPr lang="en-US" baseline="0" dirty="0" smtClean="0"/>
              <a:t>So, I’m now going to increase the risk of buying CII’s to 25%.  Everything else will remain the same.</a:t>
            </a:r>
            <a:endParaRPr lang="en-US" dirty="0"/>
          </a:p>
        </p:txBody>
      </p:sp>
      <p:sp>
        <p:nvSpPr>
          <p:cNvPr id="4" name="Slide Number Placeholder 3"/>
          <p:cNvSpPr>
            <a:spLocks noGrp="1"/>
          </p:cNvSpPr>
          <p:nvPr>
            <p:ph type="sldNum" sz="quarter" idx="10"/>
          </p:nvPr>
        </p:nvSpPr>
        <p:spPr/>
        <p:txBody>
          <a:bodyPr/>
          <a:lstStyle/>
          <a:p>
            <a:fld id="{C3409702-7B8F-5B49-A4B4-32D3C07E435C}" type="slidenum">
              <a:rPr lang="en-US" smtClean="0"/>
              <a:t>15</a:t>
            </a:fld>
            <a:endParaRPr lang="en-US"/>
          </a:p>
        </p:txBody>
      </p:sp>
    </p:spTree>
    <p:extLst>
      <p:ext uri="{BB962C8B-B14F-4D97-AF65-F5344CB8AC3E}">
        <p14:creationId xmlns:p14="http://schemas.microsoft.com/office/powerpoint/2010/main" val="2043842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scenario is around the year 2000.</a:t>
            </a:r>
          </a:p>
          <a:p>
            <a:endParaRPr lang="en-US" dirty="0" smtClean="0"/>
          </a:p>
          <a:p>
            <a:r>
              <a:rPr lang="en-US" dirty="0" smtClean="0"/>
              <a:t>States</a:t>
            </a:r>
            <a:r>
              <a:rPr lang="en-US" baseline="0" dirty="0" smtClean="0"/>
              <a:t> are now monitoring all scheduled drugs.   Paper records are being replaced by computerized records.   We also have a doubling-down on the War on Drugs.</a:t>
            </a:r>
          </a:p>
          <a:p>
            <a:endParaRPr lang="en-US" baseline="0" dirty="0" smtClean="0"/>
          </a:p>
          <a:p>
            <a:r>
              <a:rPr lang="en-US" baseline="0" dirty="0" smtClean="0"/>
              <a:t>Now, the risk of arrest for Schedule II Is 40%.   Schedule III –V risk is up to 25%.</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3409702-7B8F-5B49-A4B4-32D3C07E435C}" type="slidenum">
              <a:rPr lang="en-US" smtClean="0"/>
              <a:t>16</a:t>
            </a:fld>
            <a:endParaRPr lang="en-US"/>
          </a:p>
        </p:txBody>
      </p:sp>
    </p:spTree>
    <p:extLst>
      <p:ext uri="{BB962C8B-B14F-4D97-AF65-F5344CB8AC3E}">
        <p14:creationId xmlns:p14="http://schemas.microsoft.com/office/powerpoint/2010/main" val="35292950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Scenario 5:   Abuse resistant</a:t>
            </a:r>
            <a:r>
              <a:rPr lang="en-US" baseline="0" dirty="0" smtClean="0"/>
              <a:t> </a:t>
            </a:r>
            <a:r>
              <a:rPr lang="en-US" baseline="0" dirty="0" err="1" smtClean="0"/>
              <a:t>oxycontin</a:t>
            </a:r>
            <a:r>
              <a:rPr lang="en-US" baseline="0" dirty="0" smtClean="0"/>
              <a:t> introduced</a:t>
            </a:r>
            <a:endParaRPr lang="en-US" dirty="0"/>
          </a:p>
        </p:txBody>
      </p:sp>
      <p:sp>
        <p:nvSpPr>
          <p:cNvPr id="4" name="Slide Number Placeholder 3"/>
          <p:cNvSpPr>
            <a:spLocks noGrp="1"/>
          </p:cNvSpPr>
          <p:nvPr>
            <p:ph type="sldNum" sz="quarter" idx="10"/>
          </p:nvPr>
        </p:nvSpPr>
        <p:spPr/>
        <p:txBody>
          <a:bodyPr/>
          <a:lstStyle/>
          <a:p>
            <a:fld id="{C3409702-7B8F-5B49-A4B4-32D3C07E435C}" type="slidenum">
              <a:rPr lang="en-US" smtClean="0"/>
              <a:t>17</a:t>
            </a:fld>
            <a:endParaRPr lang="en-US"/>
          </a:p>
        </p:txBody>
      </p:sp>
    </p:spTree>
    <p:extLst>
      <p:ext uri="{BB962C8B-B14F-4D97-AF65-F5344CB8AC3E}">
        <p14:creationId xmlns:p14="http://schemas.microsoft.com/office/powerpoint/2010/main" val="16017629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AF12B05-BEE6-42E3-9C34-6B6C885B5A8D}" type="slidenum">
              <a:rPr lang="en-US" smtClean="0"/>
              <a:pPr>
                <a:defRPr/>
              </a:pPr>
              <a:t>18</a:t>
            </a:fld>
            <a:endParaRPr lang="en-US"/>
          </a:p>
        </p:txBody>
      </p:sp>
    </p:spTree>
    <p:extLst>
      <p:ext uri="{BB962C8B-B14F-4D97-AF65-F5344CB8AC3E}">
        <p14:creationId xmlns:p14="http://schemas.microsoft.com/office/powerpoint/2010/main" val="40715034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AF12B05-BEE6-42E3-9C34-6B6C885B5A8D}" type="slidenum">
              <a:rPr lang="en-US" smtClean="0"/>
              <a:pPr>
                <a:defRPr/>
              </a:pPr>
              <a:t>19</a:t>
            </a:fld>
            <a:endParaRPr lang="en-US"/>
          </a:p>
        </p:txBody>
      </p:sp>
    </p:spTree>
    <p:extLst>
      <p:ext uri="{BB962C8B-B14F-4D97-AF65-F5344CB8AC3E}">
        <p14:creationId xmlns:p14="http://schemas.microsoft.com/office/powerpoint/2010/main" val="2585837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C3409702-7B8F-5B49-A4B4-32D3C07E435C}" type="slidenum">
              <a:rPr lang="en-US" smtClean="0"/>
              <a:t>2</a:t>
            </a:fld>
            <a:endParaRPr lang="en-US"/>
          </a:p>
        </p:txBody>
      </p:sp>
    </p:spTree>
    <p:extLst>
      <p:ext uri="{BB962C8B-B14F-4D97-AF65-F5344CB8AC3E}">
        <p14:creationId xmlns:p14="http://schemas.microsoft.com/office/powerpoint/2010/main" val="38203182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we see is that the demand for </a:t>
            </a:r>
            <a:r>
              <a:rPr lang="en-US" dirty="0" err="1" smtClean="0"/>
              <a:t>Oxycontin</a:t>
            </a:r>
            <a:r>
              <a:rPr lang="en-US" dirty="0" smtClean="0"/>
              <a:t> drops</a:t>
            </a:r>
            <a:endParaRPr lang="en-US" dirty="0"/>
          </a:p>
        </p:txBody>
      </p:sp>
      <p:sp>
        <p:nvSpPr>
          <p:cNvPr id="4" name="Slide Number Placeholder 3"/>
          <p:cNvSpPr>
            <a:spLocks noGrp="1"/>
          </p:cNvSpPr>
          <p:nvPr>
            <p:ph type="sldNum" sz="quarter" idx="10"/>
          </p:nvPr>
        </p:nvSpPr>
        <p:spPr/>
        <p:txBody>
          <a:bodyPr/>
          <a:lstStyle/>
          <a:p>
            <a:fld id="{C3409702-7B8F-5B49-A4B4-32D3C07E435C}" type="slidenum">
              <a:rPr lang="en-US" smtClean="0"/>
              <a:t>20</a:t>
            </a:fld>
            <a:endParaRPr lang="en-US"/>
          </a:p>
        </p:txBody>
      </p:sp>
    </p:spTree>
    <p:extLst>
      <p:ext uri="{BB962C8B-B14F-4D97-AF65-F5344CB8AC3E}">
        <p14:creationId xmlns:p14="http://schemas.microsoft.com/office/powerpoint/2010/main" val="37203644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scenario is in the future.</a:t>
            </a:r>
          </a:p>
          <a:p>
            <a:endParaRPr lang="en-US" dirty="0" smtClean="0"/>
          </a:p>
          <a:p>
            <a:r>
              <a:rPr lang="en-US" dirty="0" smtClean="0"/>
              <a:t>A</a:t>
            </a:r>
            <a:r>
              <a:rPr lang="en-US" baseline="0" dirty="0" smtClean="0"/>
              <a:t> public health approach is tried, modeled on the success with cigarette smoking</a:t>
            </a:r>
          </a:p>
          <a:p>
            <a:endParaRPr lang="en-US" baseline="0" dirty="0" smtClean="0"/>
          </a:p>
          <a:p>
            <a:r>
              <a:rPr lang="en-US" baseline="0" dirty="0" smtClean="0"/>
              <a:t>The government tries to “de-glamorize” drug use and make it appear kind of sad and pathetic.</a:t>
            </a:r>
          </a:p>
          <a:p>
            <a:endParaRPr lang="en-US" baseline="0" dirty="0" smtClean="0"/>
          </a:p>
          <a:p>
            <a:r>
              <a:rPr lang="en-US" baseline="0" dirty="0" smtClean="0"/>
              <a:t>As a result, the demand for prescription drugs drops by 50%.</a:t>
            </a:r>
            <a:endParaRPr lang="en-US" dirty="0"/>
          </a:p>
        </p:txBody>
      </p:sp>
      <p:sp>
        <p:nvSpPr>
          <p:cNvPr id="4" name="Slide Number Placeholder 3"/>
          <p:cNvSpPr>
            <a:spLocks noGrp="1"/>
          </p:cNvSpPr>
          <p:nvPr>
            <p:ph type="sldNum" sz="quarter" idx="10"/>
          </p:nvPr>
        </p:nvSpPr>
        <p:spPr/>
        <p:txBody>
          <a:bodyPr/>
          <a:lstStyle/>
          <a:p>
            <a:fld id="{C3409702-7B8F-5B49-A4B4-32D3C07E435C}" type="slidenum">
              <a:rPr lang="en-US" smtClean="0"/>
              <a:t>21</a:t>
            </a:fld>
            <a:endParaRPr lang="en-US"/>
          </a:p>
        </p:txBody>
      </p:sp>
    </p:spTree>
    <p:extLst>
      <p:ext uri="{BB962C8B-B14F-4D97-AF65-F5344CB8AC3E}">
        <p14:creationId xmlns:p14="http://schemas.microsoft.com/office/powerpoint/2010/main" val="21828438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scenario</a:t>
            </a:r>
            <a:r>
              <a:rPr lang="en-US" baseline="0" dirty="0" smtClean="0"/>
              <a:t> we will try is in the year 2035.   The government adopts a strategy of decriminalization of prescription drugs.   Now, anyone can get any drug they want.  Supply becomes essentially </a:t>
            </a:r>
            <a:r>
              <a:rPr lang="en-US" baseline="0" dirty="0" err="1" smtClean="0"/>
              <a:t>infitite</a:t>
            </a:r>
            <a:r>
              <a:rPr lang="en-US" baseline="0" dirty="0" smtClean="0"/>
              <a:t>.  Risks drop to zero.</a:t>
            </a:r>
          </a:p>
          <a:p>
            <a:endParaRPr lang="en-US" baseline="0" dirty="0" smtClean="0"/>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C3409702-7B8F-5B49-A4B4-32D3C07E435C}" type="slidenum">
              <a:rPr lang="en-US" smtClean="0"/>
              <a:t>22</a:t>
            </a:fld>
            <a:endParaRPr lang="en-US"/>
          </a:p>
        </p:txBody>
      </p:sp>
    </p:spTree>
    <p:extLst>
      <p:ext uri="{BB962C8B-B14F-4D97-AF65-F5344CB8AC3E}">
        <p14:creationId xmlns:p14="http://schemas.microsoft.com/office/powerpoint/2010/main" val="1143061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3409702-7B8F-5B49-A4B4-32D3C07E435C}" type="slidenum">
              <a:rPr lang="en-US" smtClean="0"/>
              <a:t>3</a:t>
            </a:fld>
            <a:endParaRPr lang="en-US"/>
          </a:p>
        </p:txBody>
      </p:sp>
    </p:spTree>
    <p:extLst>
      <p:ext uri="{BB962C8B-B14F-4D97-AF65-F5344CB8AC3E}">
        <p14:creationId xmlns:p14="http://schemas.microsoft.com/office/powerpoint/2010/main" val="3164951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C3409702-7B8F-5B49-A4B4-32D3C07E435C}" type="slidenum">
              <a:rPr lang="en-US" smtClean="0"/>
              <a:t>4</a:t>
            </a:fld>
            <a:endParaRPr lang="en-US"/>
          </a:p>
        </p:txBody>
      </p:sp>
    </p:spTree>
    <p:extLst>
      <p:ext uri="{BB962C8B-B14F-4D97-AF65-F5344CB8AC3E}">
        <p14:creationId xmlns:p14="http://schemas.microsoft.com/office/powerpoint/2010/main" val="20100075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C3409702-7B8F-5B49-A4B4-32D3C07E435C}" type="slidenum">
              <a:rPr lang="en-US" smtClean="0"/>
              <a:t>5</a:t>
            </a:fld>
            <a:endParaRPr lang="en-US"/>
          </a:p>
        </p:txBody>
      </p:sp>
    </p:spTree>
    <p:extLst>
      <p:ext uri="{BB962C8B-B14F-4D97-AF65-F5344CB8AC3E}">
        <p14:creationId xmlns:p14="http://schemas.microsoft.com/office/powerpoint/2010/main" val="28930052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C3409702-7B8F-5B49-A4B4-32D3C07E435C}" type="slidenum">
              <a:rPr lang="en-US" smtClean="0"/>
              <a:t>6</a:t>
            </a:fld>
            <a:endParaRPr lang="en-US"/>
          </a:p>
        </p:txBody>
      </p:sp>
    </p:spTree>
    <p:extLst>
      <p:ext uri="{BB962C8B-B14F-4D97-AF65-F5344CB8AC3E}">
        <p14:creationId xmlns:p14="http://schemas.microsoft.com/office/powerpoint/2010/main" val="3328691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a:t>
            </a:r>
            <a:r>
              <a:rPr lang="en-US" baseline="0" dirty="0" smtClean="0"/>
              <a:t> get caught either buying or selling drugs, a message will come up on the screen.  It tells you what happened an how much money you lost.</a:t>
            </a:r>
            <a:endParaRPr lang="en-US" dirty="0"/>
          </a:p>
        </p:txBody>
      </p:sp>
      <p:sp>
        <p:nvSpPr>
          <p:cNvPr id="4" name="Slide Number Placeholder 3"/>
          <p:cNvSpPr>
            <a:spLocks noGrp="1"/>
          </p:cNvSpPr>
          <p:nvPr>
            <p:ph type="sldNum" sz="quarter" idx="10"/>
          </p:nvPr>
        </p:nvSpPr>
        <p:spPr/>
        <p:txBody>
          <a:bodyPr/>
          <a:lstStyle/>
          <a:p>
            <a:fld id="{C3409702-7B8F-5B49-A4B4-32D3C07E435C}" type="slidenum">
              <a:rPr lang="en-US" smtClean="0"/>
              <a:t>7</a:t>
            </a:fld>
            <a:endParaRPr lang="en-US"/>
          </a:p>
        </p:txBody>
      </p:sp>
    </p:spTree>
    <p:extLst>
      <p:ext uri="{BB962C8B-B14F-4D97-AF65-F5344CB8AC3E}">
        <p14:creationId xmlns:p14="http://schemas.microsoft.com/office/powerpoint/2010/main" val="3217899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no “jail time” or anything like that.   Getting caught is a business expense.</a:t>
            </a:r>
            <a:r>
              <a:rPr lang="en-US" baseline="0" dirty="0" smtClean="0"/>
              <a:t>  You have to pay legal feels.</a:t>
            </a:r>
          </a:p>
          <a:p>
            <a:endParaRPr lang="en-US" baseline="0" dirty="0" smtClean="0"/>
          </a:p>
          <a:p>
            <a:r>
              <a:rPr lang="en-US" baseline="0" dirty="0" smtClean="0"/>
              <a:t>The fine you get slapped with depends on the street value of what you were trying to buy or sell and how many you were trying to move.</a:t>
            </a:r>
          </a:p>
          <a:p>
            <a:endParaRPr lang="en-US" baseline="0" dirty="0" smtClean="0"/>
          </a:p>
          <a:p>
            <a:r>
              <a:rPr lang="en-US" baseline="0" dirty="0" smtClean="0"/>
              <a:t>More valuable drugs bring bigger fines.   Moving large amounts of drugs results in bigger fines.</a:t>
            </a:r>
            <a:endParaRPr lang="en-US" dirty="0"/>
          </a:p>
        </p:txBody>
      </p:sp>
      <p:sp>
        <p:nvSpPr>
          <p:cNvPr id="4" name="Slide Number Placeholder 3"/>
          <p:cNvSpPr>
            <a:spLocks noGrp="1"/>
          </p:cNvSpPr>
          <p:nvPr>
            <p:ph type="sldNum" sz="quarter" idx="10"/>
          </p:nvPr>
        </p:nvSpPr>
        <p:spPr/>
        <p:txBody>
          <a:bodyPr/>
          <a:lstStyle/>
          <a:p>
            <a:fld id="{C3409702-7B8F-5B49-A4B4-32D3C07E435C}" type="slidenum">
              <a:rPr lang="en-US" smtClean="0"/>
              <a:t>8</a:t>
            </a:fld>
            <a:endParaRPr lang="en-US"/>
          </a:p>
        </p:txBody>
      </p:sp>
    </p:spTree>
    <p:extLst>
      <p:ext uri="{BB962C8B-B14F-4D97-AF65-F5344CB8AC3E}">
        <p14:creationId xmlns:p14="http://schemas.microsoft.com/office/powerpoint/2010/main" val="14336720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be careful,</a:t>
            </a:r>
            <a:r>
              <a:rPr lang="en-US" baseline="0" dirty="0" smtClean="0"/>
              <a:t> especially early in the game.   If you try big risk transactions without having a bankroll that can absorb the fine, you could find yourself getting deeply in debt and finding it very hard to recover.</a:t>
            </a:r>
            <a:endParaRPr lang="en-US" dirty="0"/>
          </a:p>
        </p:txBody>
      </p:sp>
      <p:sp>
        <p:nvSpPr>
          <p:cNvPr id="4" name="Slide Number Placeholder 3"/>
          <p:cNvSpPr>
            <a:spLocks noGrp="1"/>
          </p:cNvSpPr>
          <p:nvPr>
            <p:ph type="sldNum" sz="quarter" idx="10"/>
          </p:nvPr>
        </p:nvSpPr>
        <p:spPr/>
        <p:txBody>
          <a:bodyPr/>
          <a:lstStyle/>
          <a:p>
            <a:fld id="{C3409702-7B8F-5B49-A4B4-32D3C07E435C}" type="slidenum">
              <a:rPr lang="en-US" smtClean="0"/>
              <a:t>9</a:t>
            </a:fld>
            <a:endParaRPr lang="en-US"/>
          </a:p>
        </p:txBody>
      </p:sp>
    </p:spTree>
    <p:extLst>
      <p:ext uri="{BB962C8B-B14F-4D97-AF65-F5344CB8AC3E}">
        <p14:creationId xmlns:p14="http://schemas.microsoft.com/office/powerpoint/2010/main" val="3239188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44E0F9C6-92FE-4198-A92D-F2943406B14A}" type="datetimeFigureOut">
              <a:rPr lang="en-US">
                <a:solidFill>
                  <a:prstClr val="black">
                    <a:tint val="75000"/>
                  </a:prstClr>
                </a:solidFill>
                <a:latin typeface="Calibri"/>
              </a:rPr>
              <a:pPr>
                <a:defRPr/>
              </a:pPr>
              <a:t>7/21/15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lvl1pPr>
              <a:defRPr/>
            </a:lvl1pPr>
          </a:lstStyle>
          <a:p>
            <a:pPr>
              <a:defRPr/>
            </a:pPr>
            <a:fld id="{026D816F-F25F-45EB-8D3A-49D62A4D6B73}"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4115971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A9837B9-B6FF-4A1E-8863-CB09826C1C34}" type="datetimeFigureOut">
              <a:rPr lang="en-US">
                <a:solidFill>
                  <a:prstClr val="black">
                    <a:tint val="75000"/>
                  </a:prstClr>
                </a:solidFill>
                <a:latin typeface="Calibri"/>
              </a:rPr>
              <a:pPr>
                <a:defRPr/>
              </a:pPr>
              <a:t>7/21/15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lvl1pPr>
              <a:defRPr/>
            </a:lvl1pPr>
          </a:lstStyle>
          <a:p>
            <a:pPr>
              <a:defRPr/>
            </a:pPr>
            <a:fld id="{9ACE124C-1F1B-480A-BEF7-32A33BC237B8}"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176072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9B2A118-F0FE-478F-B221-51ED9DE27F37}" type="datetimeFigureOut">
              <a:rPr lang="en-US">
                <a:solidFill>
                  <a:prstClr val="black">
                    <a:tint val="75000"/>
                  </a:prstClr>
                </a:solidFill>
                <a:latin typeface="Calibri"/>
              </a:rPr>
              <a:pPr>
                <a:defRPr/>
              </a:pPr>
              <a:t>7/21/15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lvl1pPr>
              <a:defRPr/>
            </a:lvl1pPr>
          </a:lstStyle>
          <a:p>
            <a:pPr>
              <a:defRPr/>
            </a:pPr>
            <a:fld id="{3A42D2EF-9DF5-4879-96FA-3D9470BC3B07}"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999481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6527E8F-6EB4-490C-9275-984570D51B2E}" type="datetimeFigureOut">
              <a:rPr lang="en-US">
                <a:solidFill>
                  <a:prstClr val="black">
                    <a:tint val="75000"/>
                  </a:prstClr>
                </a:solidFill>
                <a:latin typeface="Calibri"/>
              </a:rPr>
              <a:pPr>
                <a:defRPr/>
              </a:pPr>
              <a:t>7/21/15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lvl1pPr>
              <a:defRPr/>
            </a:lvl1pPr>
          </a:lstStyle>
          <a:p>
            <a:pPr>
              <a:defRPr/>
            </a:pPr>
            <a:fld id="{7EA89256-633D-471C-89B7-5EE12499B27F}"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336570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9D9DB909-A839-47A1-ABEA-C924F0DE24CF}" type="datetimeFigureOut">
              <a:rPr lang="en-US">
                <a:solidFill>
                  <a:prstClr val="black">
                    <a:tint val="75000"/>
                  </a:prstClr>
                </a:solidFill>
                <a:latin typeface="Calibri"/>
              </a:rPr>
              <a:pPr>
                <a:defRPr/>
              </a:pPr>
              <a:t>7/21/15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lvl1pPr>
              <a:defRPr/>
            </a:lvl1pPr>
          </a:lstStyle>
          <a:p>
            <a:pPr>
              <a:defRPr/>
            </a:pPr>
            <a:fld id="{4007D909-E5A1-48BD-9C89-D37D99B2B3DC}"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615938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63E7A4C8-46C3-4F82-8648-6046612AF86E}" type="datetimeFigureOut">
              <a:rPr lang="en-US">
                <a:solidFill>
                  <a:prstClr val="black">
                    <a:tint val="75000"/>
                  </a:prstClr>
                </a:solidFill>
                <a:latin typeface="Calibri"/>
              </a:rPr>
              <a:pPr>
                <a:defRPr/>
              </a:pPr>
              <a:t>7/21/15</a:t>
            </a:fld>
            <a:endParaRPr lang="en-US">
              <a:solidFill>
                <a:prstClr val="black">
                  <a:tint val="75000"/>
                </a:prstClr>
              </a:solidFill>
              <a:latin typeface="Calibri"/>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latin typeface="Calibri"/>
            </a:endParaRPr>
          </a:p>
        </p:txBody>
      </p:sp>
      <p:sp>
        <p:nvSpPr>
          <p:cNvPr id="7" name="Slide Number Placeholder 5"/>
          <p:cNvSpPr>
            <a:spLocks noGrp="1"/>
          </p:cNvSpPr>
          <p:nvPr>
            <p:ph type="sldNum" sz="quarter" idx="12"/>
          </p:nvPr>
        </p:nvSpPr>
        <p:spPr/>
        <p:txBody>
          <a:bodyPr/>
          <a:lstStyle>
            <a:lvl1pPr>
              <a:defRPr/>
            </a:lvl1pPr>
          </a:lstStyle>
          <a:p>
            <a:pPr>
              <a:defRPr/>
            </a:pPr>
            <a:fld id="{D18DAE96-6C7B-4932-89A5-C9D705B42CB9}"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789203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DD273B40-4FFD-4FEB-AB49-73D25A0E353D}" type="datetimeFigureOut">
              <a:rPr lang="en-US">
                <a:solidFill>
                  <a:prstClr val="black">
                    <a:tint val="75000"/>
                  </a:prstClr>
                </a:solidFill>
                <a:latin typeface="Calibri"/>
              </a:rPr>
              <a:pPr>
                <a:defRPr/>
              </a:pPr>
              <a:t>7/21/15</a:t>
            </a:fld>
            <a:endParaRPr lang="en-US">
              <a:solidFill>
                <a:prstClr val="black">
                  <a:tint val="75000"/>
                </a:prstClr>
              </a:solidFill>
              <a:latin typeface="Calibri"/>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latin typeface="Calibri"/>
            </a:endParaRPr>
          </a:p>
        </p:txBody>
      </p:sp>
      <p:sp>
        <p:nvSpPr>
          <p:cNvPr id="9" name="Slide Number Placeholder 5"/>
          <p:cNvSpPr>
            <a:spLocks noGrp="1"/>
          </p:cNvSpPr>
          <p:nvPr>
            <p:ph type="sldNum" sz="quarter" idx="12"/>
          </p:nvPr>
        </p:nvSpPr>
        <p:spPr/>
        <p:txBody>
          <a:bodyPr/>
          <a:lstStyle>
            <a:lvl1pPr>
              <a:defRPr/>
            </a:lvl1pPr>
          </a:lstStyle>
          <a:p>
            <a:pPr>
              <a:defRPr/>
            </a:pPr>
            <a:fld id="{1E813A1E-C9F2-4097-91E2-AF0260260B96}"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711687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3B122C17-E5F6-47D1-B4D5-79779D91107E}" type="datetimeFigureOut">
              <a:rPr lang="en-US">
                <a:solidFill>
                  <a:prstClr val="black">
                    <a:tint val="75000"/>
                  </a:prstClr>
                </a:solidFill>
                <a:latin typeface="Calibri"/>
              </a:rPr>
              <a:pPr>
                <a:defRPr/>
              </a:pPr>
              <a:t>7/21/15</a:t>
            </a:fld>
            <a:endParaRPr lang="en-US">
              <a:solidFill>
                <a:prstClr val="black">
                  <a:tint val="75000"/>
                </a:prstClr>
              </a:solidFill>
              <a:latin typeface="Calibri"/>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latin typeface="Calibri"/>
            </a:endParaRPr>
          </a:p>
        </p:txBody>
      </p:sp>
      <p:sp>
        <p:nvSpPr>
          <p:cNvPr id="5" name="Slide Number Placeholder 5"/>
          <p:cNvSpPr>
            <a:spLocks noGrp="1"/>
          </p:cNvSpPr>
          <p:nvPr>
            <p:ph type="sldNum" sz="quarter" idx="12"/>
          </p:nvPr>
        </p:nvSpPr>
        <p:spPr/>
        <p:txBody>
          <a:bodyPr/>
          <a:lstStyle>
            <a:lvl1pPr>
              <a:defRPr/>
            </a:lvl1pPr>
          </a:lstStyle>
          <a:p>
            <a:pPr>
              <a:defRPr/>
            </a:pPr>
            <a:fld id="{C3486003-36AF-4793-826C-2319AC20C370}"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4274235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E10E8AA-E858-4AD0-8F1A-64654A2A0E9D}" type="datetimeFigureOut">
              <a:rPr lang="en-US">
                <a:solidFill>
                  <a:prstClr val="black">
                    <a:tint val="75000"/>
                  </a:prstClr>
                </a:solidFill>
                <a:latin typeface="Calibri"/>
              </a:rPr>
              <a:pPr>
                <a:defRPr/>
              </a:pPr>
              <a:t>7/21/15</a:t>
            </a:fld>
            <a:endParaRPr lang="en-US">
              <a:solidFill>
                <a:prstClr val="black">
                  <a:tint val="75000"/>
                </a:prstClr>
              </a:solidFill>
              <a:latin typeface="Calibri"/>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latin typeface="Calibri"/>
            </a:endParaRPr>
          </a:p>
        </p:txBody>
      </p:sp>
      <p:sp>
        <p:nvSpPr>
          <p:cNvPr id="4" name="Slide Number Placeholder 5"/>
          <p:cNvSpPr>
            <a:spLocks noGrp="1"/>
          </p:cNvSpPr>
          <p:nvPr>
            <p:ph type="sldNum" sz="quarter" idx="12"/>
          </p:nvPr>
        </p:nvSpPr>
        <p:spPr/>
        <p:txBody>
          <a:bodyPr/>
          <a:lstStyle>
            <a:lvl1pPr>
              <a:defRPr/>
            </a:lvl1pPr>
          </a:lstStyle>
          <a:p>
            <a:pPr>
              <a:defRPr/>
            </a:pPr>
            <a:fld id="{D0672D74-3344-446D-8097-47F8D1960F7E}"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197176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BBF4EBC-6C7A-45E4-9B48-0DB18AA9B078}" type="datetimeFigureOut">
              <a:rPr lang="en-US">
                <a:solidFill>
                  <a:prstClr val="black">
                    <a:tint val="75000"/>
                  </a:prstClr>
                </a:solidFill>
                <a:latin typeface="Calibri"/>
              </a:rPr>
              <a:pPr>
                <a:defRPr/>
              </a:pPr>
              <a:t>7/21/15</a:t>
            </a:fld>
            <a:endParaRPr lang="en-US">
              <a:solidFill>
                <a:prstClr val="black">
                  <a:tint val="75000"/>
                </a:prstClr>
              </a:solidFill>
              <a:latin typeface="Calibri"/>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latin typeface="Calibri"/>
            </a:endParaRPr>
          </a:p>
        </p:txBody>
      </p:sp>
      <p:sp>
        <p:nvSpPr>
          <p:cNvPr id="7" name="Slide Number Placeholder 5"/>
          <p:cNvSpPr>
            <a:spLocks noGrp="1"/>
          </p:cNvSpPr>
          <p:nvPr>
            <p:ph type="sldNum" sz="quarter" idx="12"/>
          </p:nvPr>
        </p:nvSpPr>
        <p:spPr/>
        <p:txBody>
          <a:bodyPr/>
          <a:lstStyle>
            <a:lvl1pPr>
              <a:defRPr/>
            </a:lvl1pPr>
          </a:lstStyle>
          <a:p>
            <a:pPr>
              <a:defRPr/>
            </a:pPr>
            <a:fld id="{3D366F2C-3989-44F1-AA56-EFA1161CB190}"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544823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65CB0F5-285F-4328-ADAF-30A805075028}" type="datetimeFigureOut">
              <a:rPr lang="en-US">
                <a:solidFill>
                  <a:prstClr val="black">
                    <a:tint val="75000"/>
                  </a:prstClr>
                </a:solidFill>
                <a:latin typeface="Calibri"/>
              </a:rPr>
              <a:pPr>
                <a:defRPr/>
              </a:pPr>
              <a:t>7/21/15</a:t>
            </a:fld>
            <a:endParaRPr lang="en-US">
              <a:solidFill>
                <a:prstClr val="black">
                  <a:tint val="75000"/>
                </a:prstClr>
              </a:solidFill>
              <a:latin typeface="Calibri"/>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latin typeface="Calibri"/>
            </a:endParaRPr>
          </a:p>
        </p:txBody>
      </p:sp>
      <p:sp>
        <p:nvSpPr>
          <p:cNvPr id="7" name="Slide Number Placeholder 5"/>
          <p:cNvSpPr>
            <a:spLocks noGrp="1"/>
          </p:cNvSpPr>
          <p:nvPr>
            <p:ph type="sldNum" sz="quarter" idx="12"/>
          </p:nvPr>
        </p:nvSpPr>
        <p:spPr/>
        <p:txBody>
          <a:bodyPr/>
          <a:lstStyle>
            <a:lvl1pPr>
              <a:defRPr/>
            </a:lvl1pPr>
          </a:lstStyle>
          <a:p>
            <a:pPr>
              <a:defRPr/>
            </a:pPr>
            <a:fld id="{CB260747-2E97-4399-ABE5-89C2700111B0}"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13153482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87CF492B-D307-4B2D-8BC9-53BA7F931AFF}" type="datetimeFigureOut">
              <a:rPr lang="en-US">
                <a:solidFill>
                  <a:prstClr val="black">
                    <a:tint val="75000"/>
                  </a:prstClr>
                </a:solidFill>
                <a:latin typeface="Calibri"/>
              </a:rPr>
              <a:pPr>
                <a:defRPr/>
              </a:pPr>
              <a:t>7/21/15</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BF5F5E17-2A58-4221-B7AF-F57D0FB9E761}"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6081231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Prescription Wars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09626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3-12-12 at 2.36.2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00086"/>
            <a:ext cx="9144000" cy="4986717"/>
          </a:xfrm>
          <a:prstGeom prst="rect">
            <a:avLst/>
          </a:prstGeom>
        </p:spPr>
      </p:pic>
    </p:spTree>
    <p:extLst>
      <p:ext uri="{BB962C8B-B14F-4D97-AF65-F5344CB8AC3E}">
        <p14:creationId xmlns:p14="http://schemas.microsoft.com/office/powerpoint/2010/main" val="635660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normAutofit/>
          </a:bodyPr>
          <a:lstStyle/>
          <a:p>
            <a:pPr marL="0" indent="0">
              <a:buNone/>
            </a:pPr>
            <a:r>
              <a:rPr lang="en-US" sz="4800" dirty="0" smtClean="0">
                <a:solidFill>
                  <a:srgbClr val="FF0000"/>
                </a:solidFill>
              </a:rPr>
              <a:t>Team with most money at the end of the game gets the highest grade</a:t>
            </a:r>
          </a:p>
          <a:p>
            <a:endParaRPr lang="en-US" dirty="0"/>
          </a:p>
        </p:txBody>
      </p:sp>
    </p:spTree>
    <p:extLst>
      <p:ext uri="{BB962C8B-B14F-4D97-AF65-F5344CB8AC3E}">
        <p14:creationId xmlns:p14="http://schemas.microsoft.com/office/powerpoint/2010/main" val="2459566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3513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1:   Prior to 1970</a:t>
            </a:r>
            <a:endParaRPr lang="en-US" dirty="0"/>
          </a:p>
        </p:txBody>
      </p:sp>
      <p:sp>
        <p:nvSpPr>
          <p:cNvPr id="3" name="Content Placeholder 2"/>
          <p:cNvSpPr>
            <a:spLocks noGrp="1"/>
          </p:cNvSpPr>
          <p:nvPr>
            <p:ph idx="1"/>
          </p:nvPr>
        </p:nvSpPr>
        <p:spPr/>
        <p:txBody>
          <a:bodyPr/>
          <a:lstStyle/>
          <a:p>
            <a:r>
              <a:rPr lang="en-US" dirty="0" smtClean="0"/>
              <a:t>“Schedules” not yet created</a:t>
            </a:r>
          </a:p>
          <a:p>
            <a:r>
              <a:rPr lang="en-US" dirty="0" smtClean="0"/>
              <a:t>Little-to-no oversight of prescribing</a:t>
            </a:r>
          </a:p>
          <a:p>
            <a:r>
              <a:rPr lang="en-US" dirty="0" smtClean="0"/>
              <a:t>Risk of buying:  1%</a:t>
            </a:r>
          </a:p>
          <a:p>
            <a:r>
              <a:rPr lang="en-US" dirty="0" smtClean="0"/>
              <a:t>Risk of selling:  1%</a:t>
            </a:r>
            <a:endParaRPr lang="en-US" dirty="0"/>
          </a:p>
        </p:txBody>
      </p:sp>
    </p:spTree>
    <p:extLst>
      <p:ext uri="{BB962C8B-B14F-4D97-AF65-F5344CB8AC3E}">
        <p14:creationId xmlns:p14="http://schemas.microsoft.com/office/powerpoint/2010/main" val="4176583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Scenario 2:   1970</a:t>
            </a:r>
            <a:endParaRPr lang="en-US" dirty="0"/>
          </a:p>
        </p:txBody>
      </p:sp>
      <p:sp>
        <p:nvSpPr>
          <p:cNvPr id="3" name="Content Placeholder 2"/>
          <p:cNvSpPr>
            <a:spLocks noGrp="1"/>
          </p:cNvSpPr>
          <p:nvPr>
            <p:ph idx="1"/>
          </p:nvPr>
        </p:nvSpPr>
        <p:spPr>
          <a:xfrm>
            <a:off x="457200" y="1173162"/>
            <a:ext cx="8229600" cy="4525963"/>
          </a:xfrm>
        </p:spPr>
        <p:txBody>
          <a:bodyPr/>
          <a:lstStyle/>
          <a:p>
            <a:r>
              <a:rPr lang="en-US" i="1" dirty="0" smtClean="0"/>
              <a:t>Controlled Substances Act </a:t>
            </a:r>
            <a:r>
              <a:rPr lang="en-US" dirty="0" smtClean="0"/>
              <a:t>passed</a:t>
            </a:r>
          </a:p>
          <a:p>
            <a:r>
              <a:rPr lang="en-US" dirty="0" smtClean="0"/>
              <a:t>Created Schedule I-V system</a:t>
            </a:r>
          </a:p>
          <a:p>
            <a:r>
              <a:rPr lang="en-US" dirty="0" smtClean="0"/>
              <a:t>Schedule II on separate prescription and no refills</a:t>
            </a:r>
          </a:p>
          <a:p>
            <a:r>
              <a:rPr lang="en-US" dirty="0" smtClean="0"/>
              <a:t>Schedule II:  	Buying:  </a:t>
            </a:r>
            <a:r>
              <a:rPr lang="en-US" dirty="0" smtClean="0">
                <a:solidFill>
                  <a:srgbClr val="FF0000"/>
                </a:solidFill>
              </a:rPr>
              <a:t>15%       </a:t>
            </a:r>
            <a:r>
              <a:rPr lang="en-US" dirty="0" smtClean="0"/>
              <a:t>Selling:  </a:t>
            </a:r>
            <a:r>
              <a:rPr lang="en-US" dirty="0" smtClean="0">
                <a:solidFill>
                  <a:srgbClr val="FF0000"/>
                </a:solidFill>
              </a:rPr>
              <a:t>10%</a:t>
            </a:r>
          </a:p>
          <a:p>
            <a:r>
              <a:rPr lang="en-US" dirty="0" smtClean="0"/>
              <a:t>Schedule III-V:	 Buying:  </a:t>
            </a:r>
            <a:r>
              <a:rPr lang="en-US" dirty="0" smtClean="0">
                <a:solidFill>
                  <a:srgbClr val="FF0000"/>
                </a:solidFill>
              </a:rPr>
              <a:t>10%</a:t>
            </a:r>
            <a:r>
              <a:rPr lang="en-US" dirty="0" smtClean="0"/>
              <a:t>	Selling:  </a:t>
            </a:r>
            <a:r>
              <a:rPr lang="en-US" dirty="0" smtClean="0">
                <a:solidFill>
                  <a:srgbClr val="FF0000"/>
                </a:solidFill>
              </a:rPr>
              <a:t>10%</a:t>
            </a:r>
          </a:p>
          <a:p>
            <a:r>
              <a:rPr lang="en-US" dirty="0" smtClean="0"/>
              <a:t>Non-Scheduled: Buying:	1%	Selling: </a:t>
            </a:r>
            <a:r>
              <a:rPr lang="en-US" dirty="0">
                <a:solidFill>
                  <a:srgbClr val="FF0000"/>
                </a:solidFill>
              </a:rPr>
              <a:t>10%</a:t>
            </a:r>
          </a:p>
        </p:txBody>
      </p:sp>
    </p:spTree>
    <p:extLst>
      <p:ext uri="{BB962C8B-B14F-4D97-AF65-F5344CB8AC3E}">
        <p14:creationId xmlns:p14="http://schemas.microsoft.com/office/powerpoint/2010/main" val="3983517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3:   1985</a:t>
            </a:r>
            <a:endParaRPr lang="en-US" dirty="0"/>
          </a:p>
        </p:txBody>
      </p:sp>
      <p:sp>
        <p:nvSpPr>
          <p:cNvPr id="3" name="Content Placeholder 2"/>
          <p:cNvSpPr>
            <a:spLocks noGrp="1"/>
          </p:cNvSpPr>
          <p:nvPr>
            <p:ph idx="1"/>
          </p:nvPr>
        </p:nvSpPr>
        <p:spPr/>
        <p:txBody>
          <a:bodyPr/>
          <a:lstStyle/>
          <a:p>
            <a:r>
              <a:rPr lang="en-US" dirty="0" smtClean="0"/>
              <a:t>First PDMPs established</a:t>
            </a:r>
          </a:p>
          <a:p>
            <a:r>
              <a:rPr lang="en-US" dirty="0" smtClean="0"/>
              <a:t>Only looked at Schedule II drugs</a:t>
            </a:r>
          </a:p>
          <a:p>
            <a:r>
              <a:rPr lang="en-US" dirty="0" smtClean="0"/>
              <a:t>Paper records</a:t>
            </a:r>
          </a:p>
          <a:p>
            <a:r>
              <a:rPr lang="en-US" dirty="0" smtClean="0"/>
              <a:t>Schedule II:  	Buying:  </a:t>
            </a:r>
            <a:r>
              <a:rPr lang="en-US" dirty="0" smtClean="0">
                <a:solidFill>
                  <a:srgbClr val="FF0000"/>
                </a:solidFill>
              </a:rPr>
              <a:t>25%</a:t>
            </a:r>
            <a:r>
              <a:rPr lang="en-US" dirty="0" smtClean="0"/>
              <a:t>       Selling:  10%</a:t>
            </a:r>
          </a:p>
          <a:p>
            <a:r>
              <a:rPr lang="en-US" dirty="0" smtClean="0"/>
              <a:t>Schedule III-V:	 Buying:  10%	Selling:  10%</a:t>
            </a:r>
          </a:p>
          <a:p>
            <a:r>
              <a:rPr lang="en-US" dirty="0" smtClean="0"/>
              <a:t>Non-Scheduled: Buying:	1%	Selling: 10%</a:t>
            </a:r>
            <a:endParaRPr lang="en-US" dirty="0"/>
          </a:p>
        </p:txBody>
      </p:sp>
    </p:spTree>
    <p:extLst>
      <p:ext uri="{BB962C8B-B14F-4D97-AF65-F5344CB8AC3E}">
        <p14:creationId xmlns:p14="http://schemas.microsoft.com/office/powerpoint/2010/main" val="1043428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4:   1995-2005</a:t>
            </a:r>
            <a:endParaRPr lang="en-US" dirty="0"/>
          </a:p>
        </p:txBody>
      </p:sp>
      <p:sp>
        <p:nvSpPr>
          <p:cNvPr id="3" name="Content Placeholder 2"/>
          <p:cNvSpPr>
            <a:spLocks noGrp="1"/>
          </p:cNvSpPr>
          <p:nvPr>
            <p:ph idx="1"/>
          </p:nvPr>
        </p:nvSpPr>
        <p:spPr/>
        <p:txBody>
          <a:bodyPr/>
          <a:lstStyle/>
          <a:p>
            <a:r>
              <a:rPr lang="en-US" dirty="0" smtClean="0"/>
              <a:t>Started monitoring all scheduled drugs</a:t>
            </a:r>
          </a:p>
          <a:p>
            <a:r>
              <a:rPr lang="en-US" dirty="0" smtClean="0"/>
              <a:t>Migrating from paper to computerized record</a:t>
            </a:r>
          </a:p>
          <a:p>
            <a:r>
              <a:rPr lang="en-US" dirty="0" smtClean="0"/>
              <a:t>The “War on Drugs”</a:t>
            </a:r>
          </a:p>
          <a:p>
            <a:r>
              <a:rPr lang="en-US" dirty="0" smtClean="0"/>
              <a:t>Schedule II:  	Buying:  </a:t>
            </a:r>
            <a:r>
              <a:rPr lang="en-US" dirty="0" smtClean="0">
                <a:solidFill>
                  <a:srgbClr val="FF0000"/>
                </a:solidFill>
              </a:rPr>
              <a:t>40%       </a:t>
            </a:r>
            <a:r>
              <a:rPr lang="en-US" dirty="0" smtClean="0"/>
              <a:t>Selling:  10%</a:t>
            </a:r>
          </a:p>
          <a:p>
            <a:r>
              <a:rPr lang="en-US" dirty="0" smtClean="0"/>
              <a:t>Schedule III-V:	 Buying:  </a:t>
            </a:r>
            <a:r>
              <a:rPr lang="en-US" dirty="0" smtClean="0">
                <a:solidFill>
                  <a:srgbClr val="FF0000"/>
                </a:solidFill>
              </a:rPr>
              <a:t>25%</a:t>
            </a:r>
            <a:r>
              <a:rPr lang="en-US" dirty="0" smtClean="0"/>
              <a:t>	Selling:  10%</a:t>
            </a:r>
          </a:p>
          <a:p>
            <a:r>
              <a:rPr lang="en-US" dirty="0" smtClean="0"/>
              <a:t>Non-Scheduled: Buying:	1%	Selling: 10%</a:t>
            </a:r>
            <a:endParaRPr lang="en-US" dirty="0"/>
          </a:p>
        </p:txBody>
      </p:sp>
    </p:spTree>
    <p:extLst>
      <p:ext uri="{BB962C8B-B14F-4D97-AF65-F5344CB8AC3E}">
        <p14:creationId xmlns:p14="http://schemas.microsoft.com/office/powerpoint/2010/main" val="2973764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5:   2010</a:t>
            </a:r>
            <a:endParaRPr lang="en-US" dirty="0"/>
          </a:p>
        </p:txBody>
      </p:sp>
      <p:sp>
        <p:nvSpPr>
          <p:cNvPr id="3" name="Content Placeholder 2"/>
          <p:cNvSpPr>
            <a:spLocks noGrp="1"/>
          </p:cNvSpPr>
          <p:nvPr>
            <p:ph idx="1"/>
          </p:nvPr>
        </p:nvSpPr>
        <p:spPr/>
        <p:txBody>
          <a:bodyPr/>
          <a:lstStyle/>
          <a:p>
            <a:r>
              <a:rPr lang="en-US" dirty="0" smtClean="0"/>
              <a:t>“Abuse Resistant” </a:t>
            </a:r>
            <a:r>
              <a:rPr lang="en-US" dirty="0" err="1" smtClean="0"/>
              <a:t>Oxycontin</a:t>
            </a:r>
            <a:r>
              <a:rPr lang="en-US" dirty="0" smtClean="0"/>
              <a:t> introduced</a:t>
            </a:r>
          </a:p>
          <a:p>
            <a:r>
              <a:rPr lang="en-US" dirty="0" smtClean="0"/>
              <a:t>Turns to “mush” when crushed</a:t>
            </a:r>
          </a:p>
          <a:p>
            <a:r>
              <a:rPr lang="en-US" dirty="0" smtClean="0"/>
              <a:t>Demand for </a:t>
            </a:r>
            <a:r>
              <a:rPr lang="en-US" dirty="0" err="1" smtClean="0"/>
              <a:t>Oxycontin</a:t>
            </a:r>
            <a:r>
              <a:rPr lang="en-US" dirty="0" smtClean="0"/>
              <a:t> drops</a:t>
            </a:r>
            <a:endParaRPr lang="en-US" dirty="0"/>
          </a:p>
        </p:txBody>
      </p:sp>
    </p:spTree>
    <p:extLst>
      <p:ext uri="{BB962C8B-B14F-4D97-AF65-F5344CB8AC3E}">
        <p14:creationId xmlns:p14="http://schemas.microsoft.com/office/powerpoint/2010/main" val="3421586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t="1263" b="11335"/>
          <a:stretch/>
        </p:blipFill>
        <p:spPr>
          <a:xfrm flipV="1">
            <a:off x="1059686" y="142983"/>
            <a:ext cx="6736578" cy="6257677"/>
          </a:xfrm>
          <a:prstGeom prst="rect">
            <a:avLst/>
          </a:prstGeom>
        </p:spPr>
      </p:pic>
    </p:spTree>
    <p:extLst>
      <p:ext uri="{BB962C8B-B14F-4D97-AF65-F5344CB8AC3E}">
        <p14:creationId xmlns:p14="http://schemas.microsoft.com/office/powerpoint/2010/main" val="3450432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1003300"/>
            <a:ext cx="9144000" cy="4830193"/>
          </a:xfrm>
          <a:prstGeom prst="rect">
            <a:avLst/>
          </a:prstGeom>
        </p:spPr>
      </p:pic>
    </p:spTree>
    <p:extLst>
      <p:ext uri="{BB962C8B-B14F-4D97-AF65-F5344CB8AC3E}">
        <p14:creationId xmlns:p14="http://schemas.microsoft.com/office/powerpoint/2010/main" val="1314834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06" y="168215"/>
            <a:ext cx="9057494" cy="5902193"/>
          </a:xfrm>
          <a:prstGeom prst="rect">
            <a:avLst/>
          </a:prstGeom>
        </p:spPr>
      </p:pic>
    </p:spTree>
    <p:extLst>
      <p:ext uri="{BB962C8B-B14F-4D97-AF65-F5344CB8AC3E}">
        <p14:creationId xmlns:p14="http://schemas.microsoft.com/office/powerpoint/2010/main" val="9544277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pic>
        <p:nvPicPr>
          <p:cNvPr id="4" name="Picture 3" descr="Screen Shot 2013-12-12 at 12.32.54 PM.png"/>
          <p:cNvPicPr>
            <a:picLocks noChangeAspect="1"/>
          </p:cNvPicPr>
          <p:nvPr/>
        </p:nvPicPr>
        <p:blipFill rotWithShape="1">
          <a:blip r:embed="rId3">
            <a:extLst>
              <a:ext uri="{28A0092B-C50C-407E-A947-70E740481C1C}">
                <a14:useLocalDpi xmlns:a14="http://schemas.microsoft.com/office/drawing/2010/main" val="0"/>
              </a:ext>
            </a:extLst>
          </a:blip>
          <a:srcRect t="50000"/>
          <a:stretch/>
        </p:blipFill>
        <p:spPr>
          <a:xfrm>
            <a:off x="0" y="578555"/>
            <a:ext cx="9144000" cy="5146895"/>
          </a:xfrm>
          <a:prstGeom prst="rect">
            <a:avLst/>
          </a:prstGeom>
        </p:spPr>
      </p:pic>
    </p:spTree>
    <p:extLst>
      <p:ext uri="{BB962C8B-B14F-4D97-AF65-F5344CB8AC3E}">
        <p14:creationId xmlns:p14="http://schemas.microsoft.com/office/powerpoint/2010/main" val="24269508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6:   2020</a:t>
            </a:r>
            <a:endParaRPr lang="en-US" dirty="0"/>
          </a:p>
        </p:txBody>
      </p:sp>
      <p:sp>
        <p:nvSpPr>
          <p:cNvPr id="3" name="Content Placeholder 2"/>
          <p:cNvSpPr>
            <a:spLocks noGrp="1"/>
          </p:cNvSpPr>
          <p:nvPr>
            <p:ph idx="1"/>
          </p:nvPr>
        </p:nvSpPr>
        <p:spPr/>
        <p:txBody>
          <a:bodyPr/>
          <a:lstStyle/>
          <a:p>
            <a:r>
              <a:rPr lang="en-US" dirty="0" smtClean="0"/>
              <a:t>Public Health approach to prescription drugs</a:t>
            </a:r>
          </a:p>
          <a:p>
            <a:r>
              <a:rPr lang="en-US" dirty="0" smtClean="0"/>
              <a:t>Modeled on cigarette smoking successes</a:t>
            </a:r>
          </a:p>
          <a:p>
            <a:r>
              <a:rPr lang="en-US" dirty="0" smtClean="0"/>
              <a:t>Halves demand for prescription drugs</a:t>
            </a:r>
            <a:endParaRPr lang="en-US" dirty="0"/>
          </a:p>
        </p:txBody>
      </p:sp>
    </p:spTree>
    <p:extLst>
      <p:ext uri="{BB962C8B-B14F-4D97-AF65-F5344CB8AC3E}">
        <p14:creationId xmlns:p14="http://schemas.microsoft.com/office/powerpoint/2010/main" val="40253715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7:   2035</a:t>
            </a:r>
            <a:endParaRPr lang="en-US" dirty="0"/>
          </a:p>
        </p:txBody>
      </p:sp>
      <p:sp>
        <p:nvSpPr>
          <p:cNvPr id="3" name="Content Placeholder 2"/>
          <p:cNvSpPr>
            <a:spLocks noGrp="1"/>
          </p:cNvSpPr>
          <p:nvPr>
            <p:ph idx="1"/>
          </p:nvPr>
        </p:nvSpPr>
        <p:spPr/>
        <p:txBody>
          <a:bodyPr/>
          <a:lstStyle/>
          <a:p>
            <a:r>
              <a:rPr lang="en-US" dirty="0" smtClean="0"/>
              <a:t>Decriminalization</a:t>
            </a:r>
          </a:p>
          <a:p>
            <a:r>
              <a:rPr lang="en-US" i="1" dirty="0" smtClean="0"/>
              <a:t>Supply</a:t>
            </a:r>
            <a:r>
              <a:rPr lang="en-US" dirty="0" smtClean="0"/>
              <a:t> effectively infinite</a:t>
            </a:r>
            <a:endParaRPr lang="en-US" dirty="0"/>
          </a:p>
        </p:txBody>
      </p:sp>
    </p:spTree>
    <p:extLst>
      <p:ext uri="{BB962C8B-B14F-4D97-AF65-F5344CB8AC3E}">
        <p14:creationId xmlns:p14="http://schemas.microsoft.com/office/powerpoint/2010/main" val="2789680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Buying Drugs</a:t>
            </a:r>
            <a:endParaRPr lang="en-US" dirty="0"/>
          </a:p>
        </p:txBody>
      </p:sp>
      <p:sp>
        <p:nvSpPr>
          <p:cNvPr id="3" name="Content Placeholder 2"/>
          <p:cNvSpPr>
            <a:spLocks noGrp="1"/>
          </p:cNvSpPr>
          <p:nvPr>
            <p:ph idx="1"/>
          </p:nvPr>
        </p:nvSpPr>
        <p:spPr/>
        <p:txBody>
          <a:bodyPr/>
          <a:lstStyle/>
          <a:p>
            <a:r>
              <a:rPr lang="en-US" dirty="0" smtClean="0"/>
              <a:t>Pharmacy price stays the same throughout game</a:t>
            </a:r>
          </a:p>
          <a:p>
            <a:r>
              <a:rPr lang="en-US" dirty="0" smtClean="0"/>
              <a:t>About </a:t>
            </a:r>
            <a:r>
              <a:rPr lang="en-US" dirty="0" smtClean="0"/>
              <a:t>10 transactions allowed per minute</a:t>
            </a:r>
          </a:p>
          <a:p>
            <a:r>
              <a:rPr lang="en-US" dirty="0" smtClean="0"/>
              <a:t>Automatically adjusts if you don’t have enough money or ask for too many</a:t>
            </a:r>
            <a:endParaRPr lang="en-US" dirty="0"/>
          </a:p>
        </p:txBody>
      </p:sp>
    </p:spTree>
    <p:extLst>
      <p:ext uri="{BB962C8B-B14F-4D97-AF65-F5344CB8AC3E}">
        <p14:creationId xmlns:p14="http://schemas.microsoft.com/office/powerpoint/2010/main" val="3368241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of Arrest</a:t>
            </a:r>
            <a:endParaRPr lang="en-US" dirty="0"/>
          </a:p>
        </p:txBody>
      </p:sp>
      <p:sp>
        <p:nvSpPr>
          <p:cNvPr id="3" name="Content Placeholder 2"/>
          <p:cNvSpPr>
            <a:spLocks noGrp="1"/>
          </p:cNvSpPr>
          <p:nvPr>
            <p:ph idx="1"/>
          </p:nvPr>
        </p:nvSpPr>
        <p:spPr/>
        <p:txBody>
          <a:bodyPr/>
          <a:lstStyle/>
          <a:p>
            <a:r>
              <a:rPr lang="en-US" dirty="0" smtClean="0"/>
              <a:t>Based on number of units being bought</a:t>
            </a:r>
          </a:p>
          <a:p>
            <a:r>
              <a:rPr lang="en-US" dirty="0" smtClean="0"/>
              <a:t>Buying 100 units:	</a:t>
            </a:r>
          </a:p>
          <a:p>
            <a:pPr lvl="1"/>
            <a:r>
              <a:rPr lang="en-US" dirty="0" smtClean="0"/>
              <a:t>Absolute risk = Relative risk</a:t>
            </a:r>
          </a:p>
          <a:p>
            <a:r>
              <a:rPr lang="en-US" dirty="0" smtClean="0"/>
              <a:t>Buying less than 100 units;</a:t>
            </a:r>
          </a:p>
          <a:p>
            <a:pPr lvl="1"/>
            <a:r>
              <a:rPr lang="en-US" dirty="0" smtClean="0"/>
              <a:t>Absolute risk &lt; Relative Risk</a:t>
            </a:r>
          </a:p>
          <a:p>
            <a:r>
              <a:rPr lang="en-US" dirty="0" smtClean="0"/>
              <a:t>Buying more than 100 units</a:t>
            </a:r>
            <a:endParaRPr lang="en-US" dirty="0"/>
          </a:p>
          <a:p>
            <a:pPr lvl="1"/>
            <a:r>
              <a:rPr lang="en-US" dirty="0" smtClean="0"/>
              <a:t>Absolute risk &gt; Relative Risk</a:t>
            </a:r>
          </a:p>
        </p:txBody>
      </p:sp>
    </p:spTree>
    <p:extLst>
      <p:ext uri="{BB962C8B-B14F-4D97-AF65-F5344CB8AC3E}">
        <p14:creationId xmlns:p14="http://schemas.microsoft.com/office/powerpoint/2010/main" val="2074543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Selling Drugs</a:t>
            </a:r>
            <a:endParaRPr lang="en-US" dirty="0"/>
          </a:p>
        </p:txBody>
      </p:sp>
      <p:sp>
        <p:nvSpPr>
          <p:cNvPr id="3" name="Content Placeholder 2"/>
          <p:cNvSpPr>
            <a:spLocks noGrp="1"/>
          </p:cNvSpPr>
          <p:nvPr>
            <p:ph idx="1"/>
          </p:nvPr>
        </p:nvSpPr>
        <p:spPr/>
        <p:txBody>
          <a:bodyPr/>
          <a:lstStyle/>
          <a:p>
            <a:r>
              <a:rPr lang="en-US" dirty="0" smtClean="0"/>
              <a:t>You can always sell drugs</a:t>
            </a:r>
          </a:p>
          <a:p>
            <a:r>
              <a:rPr lang="en-US" dirty="0" smtClean="0"/>
              <a:t>Street price updates </a:t>
            </a:r>
            <a:r>
              <a:rPr lang="en-US" dirty="0" smtClean="0"/>
              <a:t>3 x minute</a:t>
            </a:r>
            <a:endParaRPr lang="en-US" dirty="0" smtClean="0"/>
          </a:p>
          <a:p>
            <a:r>
              <a:rPr lang="en-US" dirty="0" smtClean="0"/>
              <a:t>Street price is always greater than pharmacy price</a:t>
            </a:r>
            <a:endParaRPr lang="en-US" dirty="0"/>
          </a:p>
        </p:txBody>
      </p:sp>
    </p:spTree>
    <p:extLst>
      <p:ext uri="{BB962C8B-B14F-4D97-AF65-F5344CB8AC3E}">
        <p14:creationId xmlns:p14="http://schemas.microsoft.com/office/powerpoint/2010/main" val="44959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Street Prices</a:t>
            </a:r>
            <a:endParaRPr lang="en-US" dirty="0"/>
          </a:p>
        </p:txBody>
      </p:sp>
      <p:sp>
        <p:nvSpPr>
          <p:cNvPr id="3" name="Content Placeholder 2"/>
          <p:cNvSpPr>
            <a:spLocks noGrp="1"/>
          </p:cNvSpPr>
          <p:nvPr>
            <p:ph idx="1"/>
          </p:nvPr>
        </p:nvSpPr>
        <p:spPr/>
        <p:txBody>
          <a:bodyPr/>
          <a:lstStyle/>
          <a:p>
            <a:r>
              <a:rPr lang="en-US" dirty="0" smtClean="0"/>
              <a:t>Driven by supply</a:t>
            </a:r>
          </a:p>
          <a:p>
            <a:r>
              <a:rPr lang="en-US" dirty="0" smtClean="0"/>
              <a:t>Supply = # of units being held by all the teams together</a:t>
            </a:r>
          </a:p>
          <a:p>
            <a:r>
              <a:rPr lang="en-US" dirty="0" smtClean="0"/>
              <a:t> The more teams buy, the lower the street price</a:t>
            </a:r>
          </a:p>
          <a:p>
            <a:r>
              <a:rPr lang="en-US" dirty="0" smtClean="0"/>
              <a:t>Other factors remain constant until announced by instructor</a:t>
            </a:r>
            <a:endParaRPr lang="en-US" dirty="0"/>
          </a:p>
        </p:txBody>
      </p:sp>
    </p:spTree>
    <p:extLst>
      <p:ext uri="{BB962C8B-B14F-4D97-AF65-F5344CB8AC3E}">
        <p14:creationId xmlns:p14="http://schemas.microsoft.com/office/powerpoint/2010/main" val="3987075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descr="Screen Shot 2013-12-12 at 2.32.1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775" y="1485834"/>
            <a:ext cx="8712200" cy="2108200"/>
          </a:xfrm>
          <a:prstGeom prst="rect">
            <a:avLst/>
          </a:prstGeom>
        </p:spPr>
      </p:pic>
    </p:spTree>
    <p:extLst>
      <p:ext uri="{BB962C8B-B14F-4D97-AF65-F5344CB8AC3E}">
        <p14:creationId xmlns:p14="http://schemas.microsoft.com/office/powerpoint/2010/main" val="2724502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Legal Fees</a:t>
            </a:r>
            <a:endParaRPr lang="en-US" dirty="0"/>
          </a:p>
        </p:txBody>
      </p:sp>
      <p:sp>
        <p:nvSpPr>
          <p:cNvPr id="3" name="Content Placeholder 2"/>
          <p:cNvSpPr>
            <a:spLocks noGrp="1"/>
          </p:cNvSpPr>
          <p:nvPr>
            <p:ph idx="1"/>
          </p:nvPr>
        </p:nvSpPr>
        <p:spPr/>
        <p:txBody>
          <a:bodyPr>
            <a:normAutofit/>
          </a:bodyPr>
          <a:lstStyle/>
          <a:p>
            <a:r>
              <a:rPr lang="en-US" dirty="0" smtClean="0"/>
              <a:t>Calculated based on</a:t>
            </a:r>
          </a:p>
          <a:p>
            <a:pPr lvl="1"/>
            <a:r>
              <a:rPr lang="en-US" dirty="0" smtClean="0"/>
              <a:t>Street value of what you were trying to sell</a:t>
            </a:r>
          </a:p>
          <a:p>
            <a:pPr lvl="1"/>
            <a:r>
              <a:rPr lang="en-US" dirty="0" smtClean="0"/>
              <a:t>How many you were trying to sell</a:t>
            </a:r>
          </a:p>
          <a:p>
            <a:r>
              <a:rPr lang="en-US" dirty="0" smtClean="0"/>
              <a:t>Valuable drugs = higher fees</a:t>
            </a:r>
          </a:p>
          <a:p>
            <a:r>
              <a:rPr lang="en-US" dirty="0" smtClean="0"/>
              <a:t>More drugs = higher fees</a:t>
            </a:r>
            <a:endParaRPr lang="en-US" dirty="0"/>
          </a:p>
        </p:txBody>
      </p:sp>
    </p:spTree>
    <p:extLst>
      <p:ext uri="{BB962C8B-B14F-4D97-AF65-F5344CB8AC3E}">
        <p14:creationId xmlns:p14="http://schemas.microsoft.com/office/powerpoint/2010/main" val="3631875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Warning</a:t>
            </a:r>
            <a:endParaRPr lang="en-US" dirty="0"/>
          </a:p>
        </p:txBody>
      </p:sp>
      <p:sp>
        <p:nvSpPr>
          <p:cNvPr id="3" name="Content Placeholder 2"/>
          <p:cNvSpPr>
            <a:spLocks noGrp="1"/>
          </p:cNvSpPr>
          <p:nvPr>
            <p:ph idx="1"/>
          </p:nvPr>
        </p:nvSpPr>
        <p:spPr/>
        <p:txBody>
          <a:bodyPr>
            <a:normAutofit/>
          </a:bodyPr>
          <a:lstStyle/>
          <a:p>
            <a:r>
              <a:rPr lang="en-US" dirty="0" smtClean="0"/>
              <a:t>Don’t get carried away early in the game</a:t>
            </a:r>
          </a:p>
          <a:p>
            <a:r>
              <a:rPr lang="en-US" dirty="0" smtClean="0"/>
              <a:t>Keep risks small until a bankroll is built up</a:t>
            </a:r>
          </a:p>
          <a:p>
            <a:r>
              <a:rPr lang="en-US" dirty="0" smtClean="0"/>
              <a:t>If you can’t pay the fine, don’t do the crime</a:t>
            </a:r>
            <a:endParaRPr lang="en-US" dirty="0"/>
          </a:p>
        </p:txBody>
      </p:sp>
    </p:spTree>
    <p:extLst>
      <p:ext uri="{BB962C8B-B14F-4D97-AF65-F5344CB8AC3E}">
        <p14:creationId xmlns:p14="http://schemas.microsoft.com/office/powerpoint/2010/main" val="2128753770"/>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2189</TotalTime>
  <Words>1331</Words>
  <Application>Microsoft Macintosh PowerPoint</Application>
  <PresentationFormat>On-screen Show (4:3)</PresentationFormat>
  <Paragraphs>162</Paragraphs>
  <Slides>22</Slides>
  <Notes>22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1_Office Theme</vt:lpstr>
      <vt:lpstr>Prescription Wars</vt:lpstr>
      <vt:lpstr>PowerPoint Presentation</vt:lpstr>
      <vt:lpstr>Buying Drugs</vt:lpstr>
      <vt:lpstr>Risk of Arrest</vt:lpstr>
      <vt:lpstr>Selling Drugs</vt:lpstr>
      <vt:lpstr>Street Prices</vt:lpstr>
      <vt:lpstr>PowerPoint Presentation</vt:lpstr>
      <vt:lpstr>Legal Fees</vt:lpstr>
      <vt:lpstr>Warning</vt:lpstr>
      <vt:lpstr>PowerPoint Presentation</vt:lpstr>
      <vt:lpstr>Motivation</vt:lpstr>
      <vt:lpstr>PowerPoint Presentation</vt:lpstr>
      <vt:lpstr>Scenario 1:   Prior to 1970</vt:lpstr>
      <vt:lpstr>Scenario 2:   1970</vt:lpstr>
      <vt:lpstr>Scenario 3:   1985</vt:lpstr>
      <vt:lpstr>Scenario 4:   1995-2005</vt:lpstr>
      <vt:lpstr>Scenario 5:   2010</vt:lpstr>
      <vt:lpstr>PowerPoint Presentation</vt:lpstr>
      <vt:lpstr>PowerPoint Presentation</vt:lpstr>
      <vt:lpstr>PowerPoint Presentation</vt:lpstr>
      <vt:lpstr>Scenario 6:   2020</vt:lpstr>
      <vt:lpstr>Scenario 7:   2035</vt:lpstr>
    </vt:vector>
  </TitlesOfParts>
  <Company>University of Mississippi Medical Center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GTheilman</dc:creator>
  <cp:lastModifiedBy>Gary Theilman</cp:lastModifiedBy>
  <cp:revision>136</cp:revision>
  <cp:lastPrinted>2015-02-25T18:51:55Z</cp:lastPrinted>
  <dcterms:created xsi:type="dcterms:W3CDTF">2011-02-15T21:37:42Z</dcterms:created>
  <dcterms:modified xsi:type="dcterms:W3CDTF">2015-07-21T16:39:24Z</dcterms:modified>
</cp:coreProperties>
</file>