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3" r:id="rId6"/>
    <p:sldId id="265" r:id="rId7"/>
    <p:sldId id="276" r:id="rId8"/>
    <p:sldId id="27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학 이" initials="태이" lastIdx="2" clrIdx="0">
    <p:extLst>
      <p:ext uri="{19B8F6BF-5375-455C-9EA6-DF929625EA0E}">
        <p15:presenceInfo xmlns:p15="http://schemas.microsoft.com/office/powerpoint/2012/main" userId="7c5f8933894d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3300"/>
    <a:srgbClr val="0071FA"/>
    <a:srgbClr val="BF69FF"/>
    <a:srgbClr val="4B7AFF"/>
    <a:srgbClr val="92D050"/>
    <a:srgbClr val="7D00DA"/>
    <a:srgbClr val="323232"/>
    <a:srgbClr val="FF09DC"/>
    <a:srgbClr val="90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C0B6-25BD-4772-A64A-1CD3F243414E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7425-C66F-49B5-B9C4-FD2DE16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7307-224F-4015-909E-565CF1A6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818FB-ECB1-4C3C-9E00-FA993EF3F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AF705-0835-4D02-BEB6-9937522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006F-B59C-41B4-AD5C-DE0A194C92B9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C89B7-4D51-44A0-90D3-77CBF6AA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D85C-4223-4FEE-AF14-C39C902C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BA86-36AD-454D-B12B-6C7818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D737E-C521-49E8-829C-383CAF6D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52BB-0924-4C5C-9E22-2CA8C478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F5ED-11BA-43B5-852D-7BA6D15411F7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7348A-AFB1-4A7E-95D4-12A2497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BAF36-F756-4257-8E9A-167A0119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FA2D86-EC52-4A48-B4D7-A652DBD2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05C38-0728-4A0A-99E6-CB45634D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E56FC-BC7E-41A6-9E1C-7A70209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94D-1B32-49AD-8976-A6A26ECD7193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E92E-2CE5-47ED-9BC3-57BF517F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A587-F3B0-4282-9D87-8AC2460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935C-6E9B-4D63-9810-F930312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D13D-FA04-49B5-9D1A-54691EB7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B809-DBAA-4223-B0E8-574ED436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D0-5A91-4146-AC60-2D28DA950A83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D3ECA-A882-4100-9EEB-3553323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AE899-5BA5-4E1C-A8C1-A8993F0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7994-EB01-4255-9A20-0F01124B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68BEE-51C2-44BA-AB95-F3183F3E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1617C-25C3-4AAA-9BBD-D9A57D1B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D314-424D-457A-9221-B06F87C9786B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DA73-241B-4E6F-895E-4515A5A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A4301-3B00-4FE3-98F4-B3CE784C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5414-884F-4860-8AC9-5C07C815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4A425-E2B7-4F93-AA4A-5CB95B09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5B11A-F37E-41CA-BA0A-E89B85AD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C1F0F-A577-4580-99F3-CF3924B7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149B-79F1-465C-8CFA-F2520CC5D23E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701D2-4E60-4436-A089-361D8E3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0E65B-B966-40F4-8E54-E193F14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74F-C682-4097-ACF1-C807E2A8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4325-3354-489C-8F0E-C625FA13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389F4-A028-453C-BA4F-5FA70C0C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41BAF-F557-438B-80B9-4B074008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3ECC9-4D74-4CEA-AF7D-AACF99A3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F2C64-FF0B-4ECD-A1CB-C4BCAF9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C76-4F2C-4CE8-8B1F-3777645A1D97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D0050E-D1DE-49C5-80AB-008F0ACD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5D534A-FC9C-432D-B4FC-890F5EB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A2C9-B3A0-4A33-920A-A1326E3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787B6-1B3D-438B-BC4C-5333C4D9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6F81-FE3A-4448-AB0B-DC1334412414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4AFEB-C58E-4151-AEF7-58ADD62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17FD9-E91D-469B-A346-C4F1D68D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087A-12FA-46D2-8CAE-9E3EA51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69D-1F14-46E5-A36E-0529A403F2DF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E534A-765A-4CA1-A321-6D98D62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1C3D-41EF-43F9-801A-83ED914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9BBB-E8AD-426D-9066-43B01DA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2B3E2-9483-43FC-AB73-81448CC1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538D2-C8DC-4295-9ADF-492E781D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6F33F-4629-4C48-8D84-AD6C127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DCB-894B-4199-856D-A3E0621E3BC5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866-155E-409A-8232-2E44F716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86CC-62BB-436D-96C6-27D25E4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0457-2E89-4641-BEE6-ACA20E0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3ADF6C-F2AE-40DA-AE43-7600DDDB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58A70-C013-40A3-BE89-1615B56A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916FA-6A94-48A2-8EFC-7BD7BB0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626E-D7F8-46C0-A262-A252BAB55857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CCAD2-B1C9-4BEB-9B5C-454A08E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8DFE5-DF16-49BC-994E-C5CE8DE2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989BD-5854-4E62-AA03-7F7BD27E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1CD04-6179-48DE-A7A6-60886BC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E4204-5A6B-4FC8-A7B9-BB59A01E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8665-FC2F-4063-B34D-78DEBE3E2FC5}" type="datetime1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F8FC0-7D4E-4D93-B5B5-E28884AA9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D1F-FAF6-464C-AA75-9CB1914F4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[ch.1]</a:t>
            </a:r>
            <a:r>
              <a:rPr lang="ko-KR" altLang="en-US" sz="4400" dirty="0" err="1" smtClean="0"/>
              <a:t>딥러닝이란</a:t>
            </a:r>
            <a:r>
              <a:rPr lang="ko-KR" altLang="en-US" sz="4400" dirty="0" smtClean="0"/>
              <a:t> 무엇인가</a:t>
            </a:r>
            <a:r>
              <a:rPr lang="en-US" altLang="ko-KR" sz="4400" dirty="0" smtClean="0"/>
              <a:t>?</a:t>
            </a:r>
            <a:br>
              <a:rPr lang="en-US" altLang="ko-KR" sz="4400" dirty="0" smtClean="0"/>
            </a:br>
            <a:r>
              <a:rPr lang="en-US" altLang="ko-KR" sz="4400" dirty="0" smtClean="0"/>
              <a:t>[ch.2]</a:t>
            </a:r>
            <a:r>
              <a:rPr lang="ko-KR" altLang="en-US" sz="4400" dirty="0" smtClean="0"/>
              <a:t>신경망의 수학적 구성 요소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이태학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홍혁진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정다은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738405-E677-4DAC-B4E8-7874C25D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tx1"/>
                </a:solidFill>
              </a:rPr>
              <a:t>1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579D-9AA4-4071-872A-CA9B7083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1-1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딥러닝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1-2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딥러닝 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머신러닝의 간략한 역사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1-3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왜 딥러닝일까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왜 지금일까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2-1.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신경망과의 첫 만남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2-2.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신경망을 위한 데이터 표현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2-3.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신경망의 톱니바퀴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텐서연산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2-4. </a:t>
            </a:r>
            <a:r>
              <a:rPr lang="ko-KR" altLang="en-US" dirty="0" smtClean="0">
                <a:solidFill>
                  <a:schemeClr val="bg1"/>
                </a:solidFill>
              </a:rPr>
              <a:t>신경망의 엔진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10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5000" b="1" dirty="0" smtClean="0">
                <a:solidFill>
                  <a:schemeClr val="bg1"/>
                </a:solidFill>
              </a:rPr>
              <a:t>output = relu(dot(W, input) + b)</a:t>
            </a:r>
            <a:endParaRPr lang="en-US" altLang="ko-KR" sz="200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5000" b="1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11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양쪽 대괄호 7"/>
          <p:cNvSpPr/>
          <p:nvPr/>
        </p:nvSpPr>
        <p:spPr>
          <a:xfrm>
            <a:off x="838199" y="3682949"/>
            <a:ext cx="2352907" cy="1884557"/>
          </a:xfrm>
          <a:prstGeom prst="bracketPair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/>
          <p:cNvSpPr/>
          <p:nvPr/>
        </p:nvSpPr>
        <p:spPr>
          <a:xfrm>
            <a:off x="3633438" y="3682948"/>
            <a:ext cx="2352907" cy="1884557"/>
          </a:xfrm>
          <a:prstGeom prst="bracketPair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대괄호 10"/>
          <p:cNvSpPr/>
          <p:nvPr/>
        </p:nvSpPr>
        <p:spPr>
          <a:xfrm>
            <a:off x="6428677" y="3655067"/>
            <a:ext cx="2352907" cy="1884557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22193" y="4397288"/>
            <a:ext cx="19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W1  W2  W3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3450" y="3797124"/>
                <a:ext cx="1737028" cy="160043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ko-KR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50" y="3797124"/>
                <a:ext cx="1737028" cy="1600438"/>
              </a:xfrm>
              <a:prstGeom prst="rect">
                <a:avLst/>
              </a:prstGeom>
              <a:blipFill>
                <a:blip r:embed="rId3"/>
                <a:stretch>
                  <a:fillRect r="-9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611976" y="4425171"/>
            <a:ext cx="198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W0=b  W0=b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W0=b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311268" y="4226312"/>
            <a:ext cx="724830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10238" y="4320344"/>
            <a:ext cx="13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1"/>
                </a:solidFill>
              </a:rPr>
              <a:t>output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12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83726" y="1703176"/>
            <a:ext cx="6824546" cy="8809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INPUT :: X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Y batch</a:t>
            </a:r>
            <a:r>
              <a:rPr lang="ko-KR" altLang="en-US" b="1" dirty="0" smtClean="0"/>
              <a:t>추출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83726" y="2859186"/>
            <a:ext cx="6824546" cy="880946"/>
          </a:xfrm>
          <a:prstGeom prst="roundRect">
            <a:avLst/>
          </a:prstGeom>
          <a:solidFill>
            <a:srgbClr val="0071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Forward_PP :: Y_pred(</a:t>
            </a:r>
            <a:r>
              <a:rPr lang="ko-KR" altLang="en-US" b="1" dirty="0" smtClean="0"/>
              <a:t>예측값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83726" y="4015196"/>
            <a:ext cx="6824546" cy="8809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Cost(Loss) :: Y-Y_pred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3726" y="5171206"/>
            <a:ext cx="6824546" cy="880946"/>
          </a:xfrm>
          <a:prstGeom prst="roundRect">
            <a:avLst/>
          </a:prstGeom>
          <a:solidFill>
            <a:srgbClr val="BF6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Backward_PP :: </a:t>
            </a:r>
            <a:r>
              <a:rPr lang="ko-KR" altLang="en-US" b="1" dirty="0" smtClean="0"/>
              <a:t>가중치 갱신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2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13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thebook.io/img/006975/08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 bwMode="auto">
          <a:xfrm>
            <a:off x="3238500" y="1877219"/>
            <a:ext cx="5715000" cy="40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14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6958361" y="2379048"/>
            <a:ext cx="3811860" cy="3288942"/>
          </a:xfrm>
          <a:prstGeom prst="bracketPair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0516" y="2230243"/>
            <a:ext cx="5765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endParaRPr lang="en-US" altLang="ko-KR" sz="3000" b="1" dirty="0" smtClean="0">
              <a:solidFill>
                <a:schemeClr val="bg1"/>
              </a:solidFill>
            </a:endParaRPr>
          </a:p>
          <a:p>
            <a:r>
              <a:rPr lang="en-US" altLang="ko-KR" sz="5000" b="1" dirty="0" smtClean="0">
                <a:solidFill>
                  <a:schemeClr val="bg1"/>
                </a:solidFill>
              </a:rPr>
              <a:t>Gradient(f)(w)  = 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5561" y="3010829"/>
            <a:ext cx="3033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각 가중치 변화로 인한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000" b="1" dirty="0" smtClean="0">
                <a:solidFill>
                  <a:schemeClr val="bg1"/>
                </a:solidFill>
              </a:rPr>
              <a:t>손실함수 변화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000" b="1" dirty="0" smtClean="0">
                <a:solidFill>
                  <a:schemeClr val="bg1"/>
                </a:solidFill>
              </a:rPr>
              <a:t>방향 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000" b="1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ko-KR" altLang="en-US" sz="3000" b="1" dirty="0" smtClean="0">
                <a:solidFill>
                  <a:schemeClr val="bg1"/>
                </a:solidFill>
              </a:rPr>
              <a:t>크기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양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15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thebook.io/img/006975/08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 bwMode="auto">
          <a:xfrm>
            <a:off x="7035878" y="2043326"/>
            <a:ext cx="3713898" cy="36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773117" y="2043325"/>
            <a:ext cx="4820538" cy="3632647"/>
            <a:chOff x="1082920" y="2043324"/>
            <a:chExt cx="4820538" cy="3632647"/>
          </a:xfrm>
        </p:grpSpPr>
        <p:pic>
          <p:nvPicPr>
            <p:cNvPr id="9220" name="Picture 4" descr="https://helloworldpark.github.io/images/2017-02-04-interpolat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920" y="2043324"/>
              <a:ext cx="4820538" cy="3632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직선 화살표 연결선 11"/>
            <p:cNvCxnSpPr/>
            <p:nvPr/>
          </p:nvCxnSpPr>
          <p:spPr>
            <a:xfrm flipH="1" flipV="1">
              <a:off x="4761571" y="3724507"/>
              <a:ext cx="234175" cy="278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96687" y="4003288"/>
              <a:ext cx="604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4B7AFF"/>
                  </a:solidFill>
                </a:rPr>
                <a:t>극솟값</a:t>
              </a:r>
              <a:endParaRPr lang="ko-KR" altLang="en-US" sz="1000" b="1" dirty="0">
                <a:solidFill>
                  <a:srgbClr val="4B7A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62408" y="4564862"/>
              <a:ext cx="604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4B7AFF"/>
                  </a:solidFill>
                </a:rPr>
                <a:t>최솟값</a:t>
              </a:r>
              <a:endParaRPr lang="ko-KR" altLang="en-US" sz="1000" b="1" dirty="0">
                <a:solidFill>
                  <a:srgbClr val="4B7A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464420" y="4817327"/>
              <a:ext cx="0" cy="278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모멘텀 </a:t>
            </a:r>
            <a:r>
              <a:rPr lang="en-US" altLang="ko-KR" b="1" dirty="0" smtClean="0">
                <a:solidFill>
                  <a:schemeClr val="bg1"/>
                </a:solidFill>
              </a:rPr>
              <a:t>:: </a:t>
            </a:r>
            <a:r>
              <a:rPr lang="ko-KR" altLang="en-US" b="1" dirty="0" smtClean="0">
                <a:solidFill>
                  <a:schemeClr val="bg1"/>
                </a:solidFill>
              </a:rPr>
              <a:t>극솟값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정류방지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이전상태가속도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이전 변화량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현재상태가속도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변화량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극소점탈출속도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16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i.imgur.com/SQAkzU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25" y="1825625"/>
            <a:ext cx="36365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그래디언트 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17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96342" y="5206720"/>
            <a:ext cx="747132" cy="7471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96342" y="1864940"/>
            <a:ext cx="747132" cy="7471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396342" y="2701572"/>
            <a:ext cx="747132" cy="7471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96342" y="3533456"/>
            <a:ext cx="747132" cy="7471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396342" y="4370088"/>
            <a:ext cx="747132" cy="7471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X2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75210" y="3911117"/>
            <a:ext cx="9924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75210" y="3131562"/>
            <a:ext cx="992459" cy="6933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375210" y="3997367"/>
            <a:ext cx="992459" cy="7462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75210" y="4092498"/>
            <a:ext cx="992459" cy="1487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297151" y="2238506"/>
            <a:ext cx="1070518" cy="14788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3650690" y="3197883"/>
                <a:ext cx="2716656" cy="1418277"/>
              </a:xfrm>
              <a:prstGeom prst="roundRect">
                <a:avLst/>
              </a:prstGeom>
              <a:noFill/>
              <a:ln w="76200">
                <a:solidFill>
                  <a:srgbClr val="007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90" y="3197883"/>
                <a:ext cx="2716656" cy="1418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1FA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36"/>
              <p:cNvSpPr/>
              <p:nvPr/>
            </p:nvSpPr>
            <p:spPr>
              <a:xfrm>
                <a:off x="7071761" y="3409310"/>
                <a:ext cx="1775540" cy="987986"/>
              </a:xfrm>
              <a:prstGeom prst="roundRect">
                <a:avLst/>
              </a:prstGeom>
              <a:noFill/>
              <a:ln w="76200"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모서리가 둥근 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61" y="3409310"/>
                <a:ext cx="1775540" cy="987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BF69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모서리가 둥근 직사각형 37"/>
              <p:cNvSpPr/>
              <p:nvPr/>
            </p:nvSpPr>
            <p:spPr>
              <a:xfrm>
                <a:off x="9551716" y="3420375"/>
                <a:ext cx="1775540" cy="987986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모서리가 둥근 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716" y="3420375"/>
                <a:ext cx="1775540" cy="9879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6568068" y="3911117"/>
            <a:ext cx="3456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039922" y="3896625"/>
            <a:ext cx="3456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왼쪽 화살표 44"/>
          <p:cNvSpPr/>
          <p:nvPr/>
        </p:nvSpPr>
        <p:spPr>
          <a:xfrm>
            <a:off x="8684012" y="4626121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화살표 45"/>
          <p:cNvSpPr/>
          <p:nvPr/>
        </p:nvSpPr>
        <p:spPr>
          <a:xfrm>
            <a:off x="6212158" y="4626121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화살표 46"/>
          <p:cNvSpPr/>
          <p:nvPr/>
        </p:nvSpPr>
        <p:spPr>
          <a:xfrm>
            <a:off x="2640283" y="5245527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610600" y="5408565"/>
                <a:ext cx="139599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BF69FF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408565"/>
                <a:ext cx="1395992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042915" y="5408564"/>
                <a:ext cx="139599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BF69FF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BF6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15" y="5408564"/>
                <a:ext cx="1395992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98113" y="6014766"/>
                <a:ext cx="214184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BF69FF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BF6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13" y="6014766"/>
                <a:ext cx="2141846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6E6E6"/>
                </a:solidFill>
              </a:rPr>
              <a:t>목차</a:t>
            </a:r>
            <a:endParaRPr lang="ko-KR" altLang="en-US" dirty="0">
              <a:solidFill>
                <a:srgbClr val="E6E6E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579D-9AA4-4071-872A-CA9B7083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1-1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1-2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딥러닝 이전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머신러닝의 간략한 역사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1-3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왜 딥러닝일까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왜 지금일까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2-1. </a:t>
            </a:r>
            <a:r>
              <a:rPr lang="ko-KR" altLang="en-US" dirty="0" smtClean="0">
                <a:solidFill>
                  <a:schemeClr val="bg1"/>
                </a:solidFill>
              </a:rPr>
              <a:t>신경망과의 첫 만남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2-2. </a:t>
            </a:r>
            <a:r>
              <a:rPr lang="ko-KR" altLang="en-US" dirty="0" smtClean="0">
                <a:solidFill>
                  <a:schemeClr val="bg1"/>
                </a:solidFill>
              </a:rPr>
              <a:t>신경망을 위한 데이터 표현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2-3. </a:t>
            </a:r>
            <a:r>
              <a:rPr lang="ko-KR" altLang="en-US" dirty="0" smtClean="0">
                <a:solidFill>
                  <a:schemeClr val="bg1"/>
                </a:solidFill>
              </a:rPr>
              <a:t>신경망의 톱니바퀴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텐서연산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2-4. </a:t>
            </a:r>
            <a:r>
              <a:rPr lang="ko-KR" altLang="en-US" dirty="0" smtClean="0">
                <a:solidFill>
                  <a:schemeClr val="bg1"/>
                </a:solidFill>
              </a:rPr>
              <a:t>신경망의 엔진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기반 최적화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2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579D-9AA4-4071-872A-CA9B7083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1-1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1-2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딥러닝 이전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머신러닝의 간략한 역사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1-3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왜 딥러닝일까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왜 지금일까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2-1.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신경망과의 첫 만남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2-2.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신경망을 위한 데이터 표현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2-3.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신경망의 톱니바퀴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텐서연산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2-4.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신경망의 엔진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그래디언트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기반 최적화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3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4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47584" y="2038679"/>
            <a:ext cx="5296829" cy="392522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50057" y="2993460"/>
            <a:ext cx="3960543" cy="282697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58695" y="4139126"/>
            <a:ext cx="2497875" cy="152569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02565" y="2397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2563" y="2397512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AI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1202" y="3287154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ML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6581" y="4347974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D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L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5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5631" y="2748649"/>
            <a:ext cx="2497875" cy="1525693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78493" y="2748649"/>
            <a:ext cx="2497875" cy="1525693"/>
          </a:xfrm>
          <a:prstGeom prst="roundRect">
            <a:avLst/>
          </a:prstGeom>
          <a:noFill/>
          <a:ln w="76200">
            <a:solidFill>
              <a:srgbClr val="4B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415631" y="2085278"/>
            <a:ext cx="482058" cy="46835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7283604" y="2085278"/>
            <a:ext cx="482058" cy="468351"/>
          </a:xfrm>
          <a:prstGeom prst="downArrow">
            <a:avLst/>
          </a:prstGeom>
          <a:solidFill>
            <a:srgbClr val="4B7AFF"/>
          </a:solidFill>
          <a:ln>
            <a:solidFill>
              <a:srgbClr val="4B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57319" y="1603532"/>
            <a:ext cx="6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1889" y="3326829"/>
            <a:ext cx="13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규칙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72660" y="4946014"/>
            <a:ext cx="13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출력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3494" y="1603532"/>
            <a:ext cx="6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294310" y="4397110"/>
            <a:ext cx="482058" cy="468351"/>
          </a:xfrm>
          <a:prstGeom prst="downArrow">
            <a:avLst/>
          </a:prstGeom>
          <a:solidFill>
            <a:srgbClr val="4B7AFF"/>
          </a:solidFill>
          <a:ln>
            <a:solidFill>
              <a:srgbClr val="4B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4431448" y="4397109"/>
            <a:ext cx="482058" cy="46835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세로로 말린 두루마리 모양 18"/>
          <p:cNvSpPr/>
          <p:nvPr/>
        </p:nvSpPr>
        <p:spPr>
          <a:xfrm>
            <a:off x="4025706" y="5130680"/>
            <a:ext cx="1293542" cy="1086796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출력</a:t>
            </a:r>
            <a:endParaRPr lang="ko-KR" altLang="en-US" b="1" dirty="0"/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7880659" y="2968097"/>
            <a:ext cx="1293542" cy="1086796"/>
          </a:xfrm>
          <a:prstGeom prst="verticalScroll">
            <a:avLst/>
          </a:prstGeom>
          <a:solidFill>
            <a:srgbClr val="4B7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규칙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6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6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69906" y="2055813"/>
            <a:ext cx="1873405" cy="33453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5</a:t>
            </a:r>
          </a:p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63428" y="2942334"/>
            <a:ext cx="2665141" cy="157232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Sum()</a:t>
            </a:r>
          </a:p>
          <a:p>
            <a:pPr algn="ctr"/>
            <a:r>
              <a:rPr lang="en-US" altLang="ko-KR" dirty="0" smtClean="0"/>
              <a:t>Multi()</a:t>
            </a:r>
          </a:p>
          <a:p>
            <a:pPr algn="ctr"/>
            <a:r>
              <a:rPr lang="en-US" altLang="ko-KR" dirty="0" smtClean="0"/>
              <a:t>Pow()</a:t>
            </a:r>
          </a:p>
          <a:p>
            <a:pPr algn="ctr"/>
            <a:r>
              <a:rPr lang="en-US" altLang="ko-KR" dirty="0" smtClean="0"/>
              <a:t>Sqrt()</a:t>
            </a:r>
          </a:p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610600" y="2055813"/>
            <a:ext cx="1873405" cy="33453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</a:p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36</a:t>
            </a:r>
          </a:p>
          <a:p>
            <a:pPr algn="ctr"/>
            <a:r>
              <a:rPr lang="en-US" altLang="ko-KR" dirty="0" smtClean="0"/>
              <a:t>16</a:t>
            </a:r>
          </a:p>
          <a:p>
            <a:pPr algn="ctr"/>
            <a:r>
              <a:rPr lang="en-US" altLang="ko-KR" dirty="0"/>
              <a:t>9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7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5377" y="2967335"/>
            <a:ext cx="189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깊이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3091" y="296733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ko-KR" alt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통해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32050" y="2967335"/>
            <a:ext cx="2901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배운다</a:t>
            </a:r>
            <a:r>
              <a:rPr lang="en-US" altLang="ko-K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?”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4587" y="4438984"/>
            <a:ext cx="8962821" cy="1369047"/>
            <a:chOff x="1614587" y="4438984"/>
            <a:chExt cx="8962821" cy="1369047"/>
          </a:xfrm>
        </p:grpSpPr>
        <p:grpSp>
          <p:nvGrpSpPr>
            <p:cNvPr id="11" name="그룹 10"/>
            <p:cNvGrpSpPr/>
            <p:nvPr/>
          </p:nvGrpSpPr>
          <p:grpSpPr>
            <a:xfrm>
              <a:off x="1614587" y="4438984"/>
              <a:ext cx="8962821" cy="1369047"/>
              <a:chOff x="1363207" y="1690685"/>
              <a:chExt cx="9465585" cy="346117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3610526" y="1697134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887602" y="1690688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164678" y="1690687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7441754" y="1690686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4B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363207" y="1706136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0014753" y="1690685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오른쪽 화살표 18"/>
                  <p:cNvSpPr/>
                  <p:nvPr/>
                </p:nvSpPr>
                <p:spPr>
                  <a:xfrm>
                    <a:off x="3255459" y="2911743"/>
                    <a:ext cx="1037063" cy="1003609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rgbClr val="BF69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6?8?</a:t>
                    </a:r>
                    <a14:m>
                      <m:oMath xmlns:m="http://schemas.openxmlformats.org/officeDocument/2006/math"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∝?</m:t>
                        </m:r>
                      </m:oMath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오른쪽 화살표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5459" y="2911743"/>
                    <a:ext cx="1037063" cy="1003609"/>
                  </a:xfrm>
                  <a:prstGeom prst="rightArrow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BF69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오른쪽 화살표 19"/>
                  <p:cNvSpPr/>
                  <p:nvPr/>
                </p:nvSpPr>
                <p:spPr>
                  <a:xfrm>
                    <a:off x="4541958" y="2911742"/>
                    <a:ext cx="1037063" cy="1003609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rgbClr val="BF69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6?8?</a:t>
                    </a:r>
                    <a14:m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a14:m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?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오른쪽 화살표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58" y="2911742"/>
                    <a:ext cx="1037063" cy="1003609"/>
                  </a:xfrm>
                  <a:prstGeom prst="rightArrow">
                    <a:avLst/>
                  </a:prstGeom>
                  <a:blipFill>
                    <a:blip r:embed="rId4"/>
                    <a:stretch>
                      <a:fillRect l="-4878" b="-13889"/>
                    </a:stretch>
                  </a:blipFill>
                  <a:ln>
                    <a:solidFill>
                      <a:srgbClr val="BF69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오른쪽 화살표 20"/>
              <p:cNvSpPr/>
              <p:nvPr/>
            </p:nvSpPr>
            <p:spPr>
              <a:xfrm>
                <a:off x="5819034" y="2911741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6?8?</a:t>
                </a:r>
                <a:endParaRPr lang="ko-KR" altLang="en-US" dirty="0"/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7105533" y="2911740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6?</a:t>
                </a:r>
                <a:endParaRPr lang="ko-KR" altLang="en-US" dirty="0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9463668" y="2927194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6!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자유형 23"/>
            <p:cNvSpPr/>
            <p:nvPr/>
          </p:nvSpPr>
          <p:spPr>
            <a:xfrm>
              <a:off x="1815041" y="4616598"/>
              <a:ext cx="379142" cy="1007704"/>
            </a:xfrm>
            <a:custGeom>
              <a:avLst/>
              <a:gdLst>
                <a:gd name="connsiteX0" fmla="*/ 379142 w 379142"/>
                <a:gd name="connsiteY0" fmla="*/ 93304 h 1007704"/>
                <a:gd name="connsiteX1" fmla="*/ 267630 w 379142"/>
                <a:gd name="connsiteY1" fmla="*/ 4095 h 1007704"/>
                <a:gd name="connsiteX2" fmla="*/ 167269 w 379142"/>
                <a:gd name="connsiteY2" fmla="*/ 15246 h 1007704"/>
                <a:gd name="connsiteX3" fmla="*/ 100361 w 379142"/>
                <a:gd name="connsiteY3" fmla="*/ 37548 h 1007704"/>
                <a:gd name="connsiteX4" fmla="*/ 44605 w 379142"/>
                <a:gd name="connsiteY4" fmla="*/ 82153 h 1007704"/>
                <a:gd name="connsiteX5" fmla="*/ 22303 w 379142"/>
                <a:gd name="connsiteY5" fmla="*/ 149060 h 1007704"/>
                <a:gd name="connsiteX6" fmla="*/ 11152 w 379142"/>
                <a:gd name="connsiteY6" fmla="*/ 182514 h 1007704"/>
                <a:gd name="connsiteX7" fmla="*/ 0 w 379142"/>
                <a:gd name="connsiteY7" fmla="*/ 215968 h 1007704"/>
                <a:gd name="connsiteX8" fmla="*/ 33454 w 379142"/>
                <a:gd name="connsiteY8" fmla="*/ 360934 h 1007704"/>
                <a:gd name="connsiteX9" fmla="*/ 44605 w 379142"/>
                <a:gd name="connsiteY9" fmla="*/ 394387 h 1007704"/>
                <a:gd name="connsiteX10" fmla="*/ 100361 w 379142"/>
                <a:gd name="connsiteY10" fmla="*/ 427841 h 1007704"/>
                <a:gd name="connsiteX11" fmla="*/ 122664 w 379142"/>
                <a:gd name="connsiteY11" fmla="*/ 450143 h 1007704"/>
                <a:gd name="connsiteX12" fmla="*/ 156117 w 379142"/>
                <a:gd name="connsiteY12" fmla="*/ 461295 h 1007704"/>
                <a:gd name="connsiteX13" fmla="*/ 200722 w 379142"/>
                <a:gd name="connsiteY13" fmla="*/ 505899 h 1007704"/>
                <a:gd name="connsiteX14" fmla="*/ 211874 w 379142"/>
                <a:gd name="connsiteY14" fmla="*/ 539353 h 1007704"/>
                <a:gd name="connsiteX15" fmla="*/ 234176 w 379142"/>
                <a:gd name="connsiteY15" fmla="*/ 561656 h 1007704"/>
                <a:gd name="connsiteX16" fmla="*/ 256478 w 379142"/>
                <a:gd name="connsiteY16" fmla="*/ 628563 h 1007704"/>
                <a:gd name="connsiteX17" fmla="*/ 267630 w 379142"/>
                <a:gd name="connsiteY17" fmla="*/ 662017 h 1007704"/>
                <a:gd name="connsiteX18" fmla="*/ 278781 w 379142"/>
                <a:gd name="connsiteY18" fmla="*/ 695470 h 1007704"/>
                <a:gd name="connsiteX19" fmla="*/ 289932 w 379142"/>
                <a:gd name="connsiteY19" fmla="*/ 728924 h 1007704"/>
                <a:gd name="connsiteX20" fmla="*/ 256478 w 379142"/>
                <a:gd name="connsiteY20" fmla="*/ 907343 h 1007704"/>
                <a:gd name="connsiteX21" fmla="*/ 234176 w 379142"/>
                <a:gd name="connsiteY21" fmla="*/ 929646 h 1007704"/>
                <a:gd name="connsiteX22" fmla="*/ 223025 w 379142"/>
                <a:gd name="connsiteY22" fmla="*/ 963099 h 1007704"/>
                <a:gd name="connsiteX23" fmla="*/ 167269 w 379142"/>
                <a:gd name="connsiteY23" fmla="*/ 1007704 h 1007704"/>
                <a:gd name="connsiteX24" fmla="*/ 100361 w 379142"/>
                <a:gd name="connsiteY24" fmla="*/ 996553 h 1007704"/>
                <a:gd name="connsiteX25" fmla="*/ 66908 w 379142"/>
                <a:gd name="connsiteY25" fmla="*/ 985402 h 1007704"/>
                <a:gd name="connsiteX26" fmla="*/ 44605 w 379142"/>
                <a:gd name="connsiteY26" fmla="*/ 918495 h 1007704"/>
                <a:gd name="connsiteX27" fmla="*/ 55756 w 379142"/>
                <a:gd name="connsiteY27" fmla="*/ 806982 h 1007704"/>
                <a:gd name="connsiteX28" fmla="*/ 100361 w 379142"/>
                <a:gd name="connsiteY28" fmla="*/ 706621 h 1007704"/>
                <a:gd name="connsiteX29" fmla="*/ 122664 w 379142"/>
                <a:gd name="connsiteY29" fmla="*/ 684319 h 1007704"/>
                <a:gd name="connsiteX30" fmla="*/ 167269 w 379142"/>
                <a:gd name="connsiteY30" fmla="*/ 628563 h 1007704"/>
                <a:gd name="connsiteX31" fmla="*/ 178420 w 379142"/>
                <a:gd name="connsiteY31" fmla="*/ 595109 h 1007704"/>
                <a:gd name="connsiteX32" fmla="*/ 223025 w 379142"/>
                <a:gd name="connsiteY32" fmla="*/ 539353 h 1007704"/>
                <a:gd name="connsiteX33" fmla="*/ 245327 w 379142"/>
                <a:gd name="connsiteY33" fmla="*/ 494748 h 100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79142" h="1007704">
                  <a:moveTo>
                    <a:pt x="379142" y="93304"/>
                  </a:moveTo>
                  <a:cubicBezTo>
                    <a:pt x="341971" y="63568"/>
                    <a:pt x="312297" y="20551"/>
                    <a:pt x="267630" y="4095"/>
                  </a:cubicBezTo>
                  <a:cubicBezTo>
                    <a:pt x="236046" y="-7541"/>
                    <a:pt x="200275" y="8645"/>
                    <a:pt x="167269" y="15246"/>
                  </a:cubicBezTo>
                  <a:cubicBezTo>
                    <a:pt x="144217" y="19856"/>
                    <a:pt x="100361" y="37548"/>
                    <a:pt x="100361" y="37548"/>
                  </a:cubicBezTo>
                  <a:cubicBezTo>
                    <a:pt x="88546" y="45425"/>
                    <a:pt x="52548" y="66266"/>
                    <a:pt x="44605" y="82153"/>
                  </a:cubicBezTo>
                  <a:cubicBezTo>
                    <a:pt x="34092" y="103180"/>
                    <a:pt x="29737" y="126758"/>
                    <a:pt x="22303" y="149060"/>
                  </a:cubicBezTo>
                  <a:lnTo>
                    <a:pt x="11152" y="182514"/>
                  </a:lnTo>
                  <a:lnTo>
                    <a:pt x="0" y="215968"/>
                  </a:lnTo>
                  <a:cubicBezTo>
                    <a:pt x="19981" y="415764"/>
                    <a:pt x="-12258" y="269508"/>
                    <a:pt x="33454" y="360934"/>
                  </a:cubicBezTo>
                  <a:cubicBezTo>
                    <a:pt x="38711" y="371447"/>
                    <a:pt x="38557" y="384308"/>
                    <a:pt x="44605" y="394387"/>
                  </a:cubicBezTo>
                  <a:cubicBezTo>
                    <a:pt x="59912" y="419899"/>
                    <a:pt x="74047" y="419070"/>
                    <a:pt x="100361" y="427841"/>
                  </a:cubicBezTo>
                  <a:cubicBezTo>
                    <a:pt x="107795" y="435275"/>
                    <a:pt x="113649" y="444734"/>
                    <a:pt x="122664" y="450143"/>
                  </a:cubicBezTo>
                  <a:cubicBezTo>
                    <a:pt x="132743" y="456191"/>
                    <a:pt x="147805" y="452983"/>
                    <a:pt x="156117" y="461295"/>
                  </a:cubicBezTo>
                  <a:cubicBezTo>
                    <a:pt x="215588" y="520766"/>
                    <a:pt x="111516" y="476164"/>
                    <a:pt x="200722" y="505899"/>
                  </a:cubicBezTo>
                  <a:cubicBezTo>
                    <a:pt x="204439" y="517050"/>
                    <a:pt x="205826" y="529273"/>
                    <a:pt x="211874" y="539353"/>
                  </a:cubicBezTo>
                  <a:cubicBezTo>
                    <a:pt x="217283" y="548368"/>
                    <a:pt x="229474" y="552252"/>
                    <a:pt x="234176" y="561656"/>
                  </a:cubicBezTo>
                  <a:cubicBezTo>
                    <a:pt x="244689" y="582683"/>
                    <a:pt x="249044" y="606261"/>
                    <a:pt x="256478" y="628563"/>
                  </a:cubicBezTo>
                  <a:lnTo>
                    <a:pt x="267630" y="662017"/>
                  </a:lnTo>
                  <a:lnTo>
                    <a:pt x="278781" y="695470"/>
                  </a:lnTo>
                  <a:lnTo>
                    <a:pt x="289932" y="728924"/>
                  </a:lnTo>
                  <a:cubicBezTo>
                    <a:pt x="288488" y="743365"/>
                    <a:pt x="283014" y="880806"/>
                    <a:pt x="256478" y="907343"/>
                  </a:cubicBezTo>
                  <a:lnTo>
                    <a:pt x="234176" y="929646"/>
                  </a:lnTo>
                  <a:cubicBezTo>
                    <a:pt x="230459" y="940797"/>
                    <a:pt x="229073" y="953020"/>
                    <a:pt x="223025" y="963099"/>
                  </a:cubicBezTo>
                  <a:cubicBezTo>
                    <a:pt x="212432" y="980754"/>
                    <a:pt x="182464" y="997574"/>
                    <a:pt x="167269" y="1007704"/>
                  </a:cubicBezTo>
                  <a:cubicBezTo>
                    <a:pt x="144966" y="1003987"/>
                    <a:pt x="122433" y="1001458"/>
                    <a:pt x="100361" y="996553"/>
                  </a:cubicBezTo>
                  <a:cubicBezTo>
                    <a:pt x="88887" y="994003"/>
                    <a:pt x="73740" y="994967"/>
                    <a:pt x="66908" y="985402"/>
                  </a:cubicBezTo>
                  <a:cubicBezTo>
                    <a:pt x="53244" y="966272"/>
                    <a:pt x="44605" y="918495"/>
                    <a:pt x="44605" y="918495"/>
                  </a:cubicBezTo>
                  <a:cubicBezTo>
                    <a:pt x="48322" y="881324"/>
                    <a:pt x="48872" y="843699"/>
                    <a:pt x="55756" y="806982"/>
                  </a:cubicBezTo>
                  <a:cubicBezTo>
                    <a:pt x="63334" y="766566"/>
                    <a:pt x="75830" y="737285"/>
                    <a:pt x="100361" y="706621"/>
                  </a:cubicBezTo>
                  <a:cubicBezTo>
                    <a:pt x="106929" y="698411"/>
                    <a:pt x="115230" y="691753"/>
                    <a:pt x="122664" y="684319"/>
                  </a:cubicBezTo>
                  <a:cubicBezTo>
                    <a:pt x="150692" y="600231"/>
                    <a:pt x="109624" y="700620"/>
                    <a:pt x="167269" y="628563"/>
                  </a:cubicBezTo>
                  <a:cubicBezTo>
                    <a:pt x="174612" y="619384"/>
                    <a:pt x="173163" y="605623"/>
                    <a:pt x="178420" y="595109"/>
                  </a:cubicBezTo>
                  <a:cubicBezTo>
                    <a:pt x="192487" y="566975"/>
                    <a:pt x="202281" y="560097"/>
                    <a:pt x="223025" y="539353"/>
                  </a:cubicBezTo>
                  <a:cubicBezTo>
                    <a:pt x="235838" y="500912"/>
                    <a:pt x="225864" y="514211"/>
                    <a:pt x="245327" y="49474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7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6992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11901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12488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8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92419" y="3449900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5057888" y="2751176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057888" y="3613721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5057888" y="4476266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5057888" y="5338811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6623357" y="2751176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6623357" y="3613721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5" name="타원 14"/>
          <p:cNvSpPr/>
          <p:nvPr/>
        </p:nvSpPr>
        <p:spPr>
          <a:xfrm>
            <a:off x="6623357" y="4476266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" name="타원 15"/>
          <p:cNvSpPr/>
          <p:nvPr/>
        </p:nvSpPr>
        <p:spPr>
          <a:xfrm>
            <a:off x="6623357" y="5338811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8188825" y="3449900"/>
            <a:ext cx="490654" cy="49065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21273" y="2553629"/>
            <a:ext cx="1019349" cy="349033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407613" y="2007237"/>
            <a:ext cx="5353116" cy="4036724"/>
            <a:chOff x="3407613" y="2007237"/>
            <a:chExt cx="5353116" cy="403672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359009" y="2553629"/>
              <a:ext cx="1019349" cy="3490332"/>
            </a:xfrm>
            <a:prstGeom prst="roundRect">
              <a:avLst/>
            </a:prstGeom>
            <a:noFill/>
            <a:ln w="5715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19869" y="2007237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시간</a:t>
              </a:r>
              <a:endParaRPr lang="en-US" altLang="ko-K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10373" y="2007237"/>
              <a:ext cx="441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돈</a:t>
              </a:r>
              <a:endParaRPr lang="en-US" altLang="ko-K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07613" y="3513628"/>
              <a:ext cx="64633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인생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10373" y="2834048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의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99069" y="3680901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식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99069" y="4536987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주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04046" y="5403096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차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545517" y="2839953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가족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45516" y="4550501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동료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49120" y="3695227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친구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45516" y="5399472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이웃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114397" y="3512897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행복</a:t>
              </a:r>
              <a:endParaRPr lang="en-US" altLang="ko-K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983073" y="2996503"/>
            <a:ext cx="1074815" cy="2587635"/>
            <a:chOff x="3983073" y="2996503"/>
            <a:chExt cx="1074815" cy="2587635"/>
          </a:xfrm>
        </p:grpSpPr>
        <p:cxnSp>
          <p:nvCxnSpPr>
            <p:cNvPr id="43" name="직선 화살표 연결선 42"/>
            <p:cNvCxnSpPr>
              <a:stCxn id="8" idx="6"/>
            </p:cNvCxnSpPr>
            <p:nvPr/>
          </p:nvCxnSpPr>
          <p:spPr>
            <a:xfrm flipV="1">
              <a:off x="3983073" y="2996503"/>
              <a:ext cx="1074815" cy="69872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8" idx="6"/>
            </p:cNvCxnSpPr>
            <p:nvPr/>
          </p:nvCxnSpPr>
          <p:spPr>
            <a:xfrm>
              <a:off x="3983073" y="3695227"/>
              <a:ext cx="1074815" cy="1638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4010806" y="3707183"/>
              <a:ext cx="1047082" cy="101441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024254" y="3719834"/>
              <a:ext cx="1033634" cy="18643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/>
          <p:cNvCxnSpPr>
            <a:stCxn id="9" idx="6"/>
            <a:endCxn id="13" idx="2"/>
          </p:cNvCxnSpPr>
          <p:nvPr/>
        </p:nvCxnSpPr>
        <p:spPr>
          <a:xfrm>
            <a:off x="5548542" y="2996503"/>
            <a:ext cx="10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9" idx="6"/>
            <a:endCxn id="14" idx="2"/>
          </p:cNvCxnSpPr>
          <p:nvPr/>
        </p:nvCxnSpPr>
        <p:spPr>
          <a:xfrm>
            <a:off x="5548542" y="2996503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9" idx="6"/>
            <a:endCxn id="15" idx="2"/>
          </p:cNvCxnSpPr>
          <p:nvPr/>
        </p:nvCxnSpPr>
        <p:spPr>
          <a:xfrm>
            <a:off x="5548542" y="2996503"/>
            <a:ext cx="1074815" cy="1725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9" idx="6"/>
            <a:endCxn id="16" idx="2"/>
          </p:cNvCxnSpPr>
          <p:nvPr/>
        </p:nvCxnSpPr>
        <p:spPr>
          <a:xfrm>
            <a:off x="5548542" y="2996503"/>
            <a:ext cx="1074815" cy="2587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0" idx="6"/>
            <a:endCxn id="13" idx="2"/>
          </p:cNvCxnSpPr>
          <p:nvPr/>
        </p:nvCxnSpPr>
        <p:spPr>
          <a:xfrm flipV="1">
            <a:off x="5548542" y="2996503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0" idx="6"/>
            <a:endCxn id="14" idx="2"/>
          </p:cNvCxnSpPr>
          <p:nvPr/>
        </p:nvCxnSpPr>
        <p:spPr>
          <a:xfrm>
            <a:off x="5548542" y="3859048"/>
            <a:ext cx="10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0" idx="6"/>
            <a:endCxn id="15" idx="2"/>
          </p:cNvCxnSpPr>
          <p:nvPr/>
        </p:nvCxnSpPr>
        <p:spPr>
          <a:xfrm>
            <a:off x="5548542" y="3859048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6" idx="2"/>
          </p:cNvCxnSpPr>
          <p:nvPr/>
        </p:nvCxnSpPr>
        <p:spPr>
          <a:xfrm>
            <a:off x="5588995" y="3849315"/>
            <a:ext cx="1034362" cy="1734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1" idx="6"/>
            <a:endCxn id="13" idx="2"/>
          </p:cNvCxnSpPr>
          <p:nvPr/>
        </p:nvCxnSpPr>
        <p:spPr>
          <a:xfrm flipV="1">
            <a:off x="5548542" y="2996503"/>
            <a:ext cx="1074815" cy="1725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1" idx="6"/>
            <a:endCxn id="14" idx="2"/>
          </p:cNvCxnSpPr>
          <p:nvPr/>
        </p:nvCxnSpPr>
        <p:spPr>
          <a:xfrm flipV="1">
            <a:off x="5548542" y="3859048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1" idx="6"/>
            <a:endCxn id="15" idx="2"/>
          </p:cNvCxnSpPr>
          <p:nvPr/>
        </p:nvCxnSpPr>
        <p:spPr>
          <a:xfrm>
            <a:off x="5548542" y="4721593"/>
            <a:ext cx="10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6"/>
            <a:endCxn id="16" idx="2"/>
          </p:cNvCxnSpPr>
          <p:nvPr/>
        </p:nvCxnSpPr>
        <p:spPr>
          <a:xfrm>
            <a:off x="5548542" y="4721593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2" idx="6"/>
            <a:endCxn id="13" idx="2"/>
          </p:cNvCxnSpPr>
          <p:nvPr/>
        </p:nvCxnSpPr>
        <p:spPr>
          <a:xfrm flipV="1">
            <a:off x="5548542" y="2996503"/>
            <a:ext cx="1074815" cy="2587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2" idx="6"/>
            <a:endCxn id="14" idx="2"/>
          </p:cNvCxnSpPr>
          <p:nvPr/>
        </p:nvCxnSpPr>
        <p:spPr>
          <a:xfrm flipV="1">
            <a:off x="5548542" y="3859048"/>
            <a:ext cx="1074815" cy="1725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2" idx="6"/>
            <a:endCxn id="15" idx="2"/>
          </p:cNvCxnSpPr>
          <p:nvPr/>
        </p:nvCxnSpPr>
        <p:spPr>
          <a:xfrm flipV="1">
            <a:off x="5548542" y="4721593"/>
            <a:ext cx="1074815" cy="86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2" idx="6"/>
            <a:endCxn id="16" idx="2"/>
          </p:cNvCxnSpPr>
          <p:nvPr/>
        </p:nvCxnSpPr>
        <p:spPr>
          <a:xfrm>
            <a:off x="5548542" y="5584138"/>
            <a:ext cx="10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7114011" y="2996503"/>
            <a:ext cx="1074814" cy="2587635"/>
            <a:chOff x="7114011" y="2996503"/>
            <a:chExt cx="1074814" cy="2587635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7114011" y="2996503"/>
              <a:ext cx="1074814" cy="69872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7114011" y="3695227"/>
              <a:ext cx="1074814" cy="1638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 flipV="1">
              <a:off x="7114011" y="3695227"/>
              <a:ext cx="1074814" cy="10263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V="1">
              <a:off x="7114011" y="3695227"/>
              <a:ext cx="1074814" cy="188891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9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79096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인공지능과 머신러닝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8465" y="2291092"/>
            <a:ext cx="1088967" cy="3241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가중치</a:t>
            </a:r>
            <a:endParaRPr lang="ko-KR" altLang="en-US" sz="1500" b="1" dirty="0"/>
          </a:p>
        </p:txBody>
      </p:sp>
      <p:sp>
        <p:nvSpPr>
          <p:cNvPr id="19" name="직사각형 18"/>
          <p:cNvSpPr/>
          <p:nvPr/>
        </p:nvSpPr>
        <p:spPr>
          <a:xfrm>
            <a:off x="3308465" y="3188978"/>
            <a:ext cx="1088967" cy="3241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가중치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92360" y="2158141"/>
            <a:ext cx="1173480" cy="58071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층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데이터 변환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4934617" y="4001136"/>
            <a:ext cx="1088967" cy="324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예측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Y’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6848300" y="4001136"/>
            <a:ext cx="1088967" cy="324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진짜 타깃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Y</a:t>
            </a:r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5727465" y="4532599"/>
            <a:ext cx="1470289" cy="847898"/>
          </a:xfrm>
          <a:prstGeom prst="ellipse">
            <a:avLst/>
          </a:prstGeom>
          <a:solidFill>
            <a:srgbClr val="90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손실 함수</a:t>
            </a:r>
            <a:endParaRPr lang="ko-KR" altLang="en-US" sz="1500" b="1" dirty="0"/>
          </a:p>
        </p:txBody>
      </p:sp>
      <p:sp>
        <p:nvSpPr>
          <p:cNvPr id="25" name="직사각형 24"/>
          <p:cNvSpPr/>
          <p:nvPr/>
        </p:nvSpPr>
        <p:spPr>
          <a:xfrm>
            <a:off x="5918124" y="5802857"/>
            <a:ext cx="1088967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손실 점수</a:t>
            </a:r>
            <a:endParaRPr lang="ko-KR" altLang="en-US" sz="1500" b="1" dirty="0"/>
          </a:p>
        </p:txBody>
      </p:sp>
      <p:sp>
        <p:nvSpPr>
          <p:cNvPr id="26" name="타원 25"/>
          <p:cNvSpPr/>
          <p:nvPr/>
        </p:nvSpPr>
        <p:spPr>
          <a:xfrm>
            <a:off x="3117803" y="4532599"/>
            <a:ext cx="1470289" cy="847898"/>
          </a:xfrm>
          <a:prstGeom prst="ellipse">
            <a:avLst/>
          </a:prstGeom>
          <a:solidFill>
            <a:srgbClr val="FF0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옵티마이저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4892361" y="3060720"/>
            <a:ext cx="1173480" cy="58071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데이터 변환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4876749" y="1463040"/>
            <a:ext cx="1146835" cy="3740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입력 </a:t>
            </a:r>
            <a:r>
              <a:rPr lang="en-US" altLang="ko-KR" sz="1500" dirty="0" smtClean="0"/>
              <a:t>X</a:t>
            </a:r>
            <a:endParaRPr lang="ko-KR" altLang="en-US" sz="1500" dirty="0"/>
          </a:p>
        </p:txBody>
      </p:sp>
      <p:sp>
        <p:nvSpPr>
          <p:cNvPr id="10" name="아래쪽 화살표 9"/>
          <p:cNvSpPr/>
          <p:nvPr/>
        </p:nvSpPr>
        <p:spPr>
          <a:xfrm>
            <a:off x="5365974" y="1861355"/>
            <a:ext cx="195029" cy="17456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365974" y="2833773"/>
            <a:ext cx="195029" cy="17456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6365092" y="5504393"/>
            <a:ext cx="195029" cy="17456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5381585" y="3734001"/>
            <a:ext cx="195029" cy="17456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727465" y="4413618"/>
            <a:ext cx="190659" cy="1818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7053069" y="4397777"/>
            <a:ext cx="190659" cy="1818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4502698" y="2369321"/>
            <a:ext cx="284395" cy="1549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502698" y="3272279"/>
            <a:ext cx="284395" cy="1549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502698" y="5442857"/>
            <a:ext cx="1224767" cy="522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위쪽 화살표 17"/>
          <p:cNvSpPr/>
          <p:nvPr/>
        </p:nvSpPr>
        <p:spPr>
          <a:xfrm>
            <a:off x="3738462" y="3732621"/>
            <a:ext cx="228969" cy="65741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2" grpId="0" animBg="1"/>
      <p:bldP spid="23" grpId="0" animBg="1"/>
      <p:bldP spid="8" grpId="0" animBg="1"/>
      <p:bldP spid="25" grpId="0" animBg="1"/>
      <p:bldP spid="26" grpId="0" animBg="1"/>
      <p:bldP spid="30" grpId="0" animBg="1"/>
      <p:bldP spid="9" grpId="0" animBg="1"/>
      <p:bldP spid="10" grpId="0" animBg="1"/>
      <p:bldP spid="33" grpId="0" animBg="1"/>
      <p:bldP spid="34" grpId="0" animBg="1"/>
      <p:bldP spid="35" grpId="0" animBg="1"/>
      <p:bldP spid="13" grpId="0" animBg="1"/>
      <p:bldP spid="40" grpId="0" animBg="1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413</Words>
  <Application>Microsoft Office PowerPoint</Application>
  <PresentationFormat>와이드스크린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[ch.1]딥러닝이란 무엇인가? [ch.2]신경망의 수학적 구성 요소</vt:lpstr>
      <vt:lpstr>목차</vt:lpstr>
      <vt:lpstr>목차</vt:lpstr>
      <vt:lpstr>인공지능과 머신러닝, 딥러닝</vt:lpstr>
      <vt:lpstr>인공지능과 머신러닝, 딥러닝</vt:lpstr>
      <vt:lpstr>인공지능과 머신러닝, 딥러닝</vt:lpstr>
      <vt:lpstr>인공지능과 머신러닝, 딥러닝</vt:lpstr>
      <vt:lpstr>인공지능과 머신러닝, 딥러닝</vt:lpstr>
      <vt:lpstr>인공지능과 머신러닝, 딥러닝</vt:lpstr>
      <vt:lpstr>목차</vt:lpstr>
      <vt:lpstr>신경망의 엔진: 그래디언트 기반 최적화</vt:lpstr>
      <vt:lpstr>신경망의 엔진: 그래디언트 기반 최적화</vt:lpstr>
      <vt:lpstr>신경망의 엔진: 그래디언트 기반 최적화</vt:lpstr>
      <vt:lpstr>신경망의 엔진: 그래디언트 기반 최적화</vt:lpstr>
      <vt:lpstr>신경망의 엔진: 그래디언트 기반 최적화</vt:lpstr>
      <vt:lpstr>신경망의 엔진: 그래디언트 기반 최적화</vt:lpstr>
      <vt:lpstr>신경망의 엔진: 그래디언트 기반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태학 이</dc:creator>
  <cp:lastModifiedBy>admin</cp:lastModifiedBy>
  <cp:revision>221</cp:revision>
  <dcterms:created xsi:type="dcterms:W3CDTF">2019-12-03T14:36:56Z</dcterms:created>
  <dcterms:modified xsi:type="dcterms:W3CDTF">2020-01-01T18:28:16Z</dcterms:modified>
</cp:coreProperties>
</file>