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3146-D51D-B811-023D-0F7C5DAD3B4B}"/>
              </a:ext>
            </a:extLst>
          </p:cNvPr>
          <p:cNvSpPr>
            <a:spLocks noGrp="1"/>
          </p:cNvSpPr>
          <p:nvPr>
            <p:ph type="ctrTitle"/>
          </p:nvPr>
        </p:nvSpPr>
        <p:spPr>
          <a:xfrm>
            <a:off x="2620740" y="1448492"/>
            <a:ext cx="7397634" cy="1650655"/>
          </a:xfrm>
        </p:spPr>
        <p:txBody>
          <a:bodyPr/>
          <a:lstStyle/>
          <a:p>
            <a:pPr algn="l"/>
            <a:r>
              <a:rPr lang="en-IN" sz="4000" b="1" dirty="0"/>
              <a:t>EMPLOYEE SALES DATA                 </a:t>
            </a:r>
            <a:br>
              <a:rPr lang="en-IN" sz="4000" b="1" dirty="0"/>
            </a:br>
            <a:r>
              <a:rPr lang="en-IN" sz="4000" b="1" dirty="0"/>
              <a:t>       ANALYSIS USING EXCEL</a:t>
            </a:r>
            <a:endParaRPr lang="en-US" sz="4000" b="1" dirty="0"/>
          </a:p>
        </p:txBody>
      </p:sp>
      <p:sp>
        <p:nvSpPr>
          <p:cNvPr id="3" name="Subtitle 2">
            <a:extLst>
              <a:ext uri="{FF2B5EF4-FFF2-40B4-BE49-F238E27FC236}">
                <a16:creationId xmlns:a16="http://schemas.microsoft.com/office/drawing/2014/main" id="{B6CA9EC9-3469-0531-1196-2940859C5664}"/>
              </a:ext>
            </a:extLst>
          </p:cNvPr>
          <p:cNvSpPr>
            <a:spLocks noGrp="1"/>
          </p:cNvSpPr>
          <p:nvPr>
            <p:ph type="subTitle" idx="1"/>
          </p:nvPr>
        </p:nvSpPr>
        <p:spPr>
          <a:xfrm>
            <a:off x="2688165" y="3758854"/>
            <a:ext cx="6815669" cy="1650654"/>
          </a:xfrm>
        </p:spPr>
        <p:txBody>
          <a:bodyPr>
            <a:normAutofit fontScale="92500" lnSpcReduction="10000"/>
          </a:bodyPr>
          <a:lstStyle/>
          <a:p>
            <a:pPr algn="l"/>
            <a:r>
              <a:rPr lang="en-IN" dirty="0"/>
              <a:t>                </a:t>
            </a:r>
            <a:r>
              <a:rPr lang="en-IN" b="1" dirty="0"/>
              <a:t>STUDENT NAME: A. LEETHIYAL</a:t>
            </a:r>
          </a:p>
          <a:p>
            <a:pPr algn="l"/>
            <a:r>
              <a:rPr lang="en-IN" b="1" dirty="0"/>
              <a:t>                REGISTER NO: 312208515 ASUNM1330312208515</a:t>
            </a:r>
          </a:p>
          <a:p>
            <a:pPr algn="l"/>
            <a:r>
              <a:rPr lang="en-IN" b="1" dirty="0"/>
              <a:t>                DEPARTMENT: B COM(GENERAL) </a:t>
            </a:r>
          </a:p>
          <a:p>
            <a:pPr algn="l"/>
            <a:r>
              <a:rPr lang="en-IN" b="1" dirty="0"/>
              <a:t>                COLLEGE: CHELLAMMAL WOMEN’S COLLEGE</a:t>
            </a:r>
            <a:endParaRPr lang="en-US" dirty="0"/>
          </a:p>
        </p:txBody>
      </p:sp>
    </p:spTree>
    <p:extLst>
      <p:ext uri="{BB962C8B-B14F-4D97-AF65-F5344CB8AC3E}">
        <p14:creationId xmlns:p14="http://schemas.microsoft.com/office/powerpoint/2010/main" val="23640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915-08A8-A4A4-6A38-2C6FDDA555AB}"/>
              </a:ext>
            </a:extLst>
          </p:cNvPr>
          <p:cNvSpPr>
            <a:spLocks noGrp="1"/>
          </p:cNvSpPr>
          <p:nvPr>
            <p:ph type="title"/>
          </p:nvPr>
        </p:nvSpPr>
        <p:spPr/>
        <p:txBody>
          <a:bodyPr/>
          <a:lstStyle/>
          <a:p>
            <a:r>
              <a:rPr lang="en-IN" b="1" dirty="0"/>
              <a:t>RESULTS</a:t>
            </a:r>
            <a:endParaRPr lang="en-US" b="1" dirty="0"/>
          </a:p>
        </p:txBody>
      </p:sp>
      <p:sp>
        <p:nvSpPr>
          <p:cNvPr id="3" name="Content Placeholder 2">
            <a:extLst>
              <a:ext uri="{FF2B5EF4-FFF2-40B4-BE49-F238E27FC236}">
                <a16:creationId xmlns:a16="http://schemas.microsoft.com/office/drawing/2014/main" id="{6519D977-A667-EE60-580D-07AF6FF44C1C}"/>
              </a:ext>
            </a:extLst>
          </p:cNvPr>
          <p:cNvSpPr>
            <a:spLocks noGrp="1"/>
          </p:cNvSpPr>
          <p:nvPr>
            <p:ph idx="1"/>
          </p:nvPr>
        </p:nvSpPr>
        <p:spPr>
          <a:xfrm>
            <a:off x="738571" y="2509024"/>
            <a:ext cx="8660356" cy="4125956"/>
          </a:xfrm>
        </p:spPr>
        <p:txBody>
          <a:bodyPr>
            <a:normAutofit/>
          </a:bodyPr>
          <a:lstStyle/>
          <a:p>
            <a:r>
              <a:rPr lang="en-IN" dirty="0"/>
              <a:t>The natural and organic cosmetics market segmentation, based on distribution channels, includes store-based and non-store-based. </a:t>
            </a:r>
          </a:p>
          <a:p>
            <a:r>
              <a:rPr lang="en-IN" dirty="0"/>
              <a:t>The non-store-based category generated the most income (70.4%). E-commerce delivers benefits to local as well as regional players by allowing a wider consumer reach. However, store-based is the fastest-growing category over the forecast period.</a:t>
            </a:r>
          </a:p>
          <a:p>
            <a:r>
              <a:rPr lang="en-IN" dirty="0"/>
              <a:t> Many retailers focus on revamping their product portfolio in their stores owing to the popularity of eco-friendly and sustainable products.</a:t>
            </a:r>
            <a:endParaRPr lang="en-US" dirty="0"/>
          </a:p>
        </p:txBody>
      </p:sp>
      <p:pic>
        <p:nvPicPr>
          <p:cNvPr id="5" name="Picture 4">
            <a:extLst>
              <a:ext uri="{FF2B5EF4-FFF2-40B4-BE49-F238E27FC236}">
                <a16:creationId xmlns:a16="http://schemas.microsoft.com/office/drawing/2014/main" id="{F1B95793-45EB-82A8-8DD5-A912C48DCAF1}"/>
              </a:ext>
            </a:extLst>
          </p:cNvPr>
          <p:cNvPicPr>
            <a:picLocks noChangeAspect="1"/>
          </p:cNvPicPr>
          <p:nvPr/>
        </p:nvPicPr>
        <p:blipFill>
          <a:blip r:embed="rId2"/>
          <a:stretch>
            <a:fillRect/>
          </a:stretch>
        </p:blipFill>
        <p:spPr>
          <a:xfrm>
            <a:off x="9130307" y="2751776"/>
            <a:ext cx="2162700" cy="3276579"/>
          </a:xfrm>
          <a:prstGeom prst="rect">
            <a:avLst/>
          </a:prstGeom>
        </p:spPr>
      </p:pic>
    </p:spTree>
    <p:extLst>
      <p:ext uri="{BB962C8B-B14F-4D97-AF65-F5344CB8AC3E}">
        <p14:creationId xmlns:p14="http://schemas.microsoft.com/office/powerpoint/2010/main" val="371989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81C1-DB36-5E40-140D-F50A50801F8C}"/>
              </a:ext>
            </a:extLst>
          </p:cNvPr>
          <p:cNvSpPr>
            <a:spLocks noGrp="1"/>
          </p:cNvSpPr>
          <p:nvPr>
            <p:ph type="title"/>
          </p:nvPr>
        </p:nvSpPr>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A618B6A6-884A-2422-1338-843AC7344805}"/>
              </a:ext>
            </a:extLst>
          </p:cNvPr>
          <p:cNvSpPr>
            <a:spLocks noGrp="1"/>
          </p:cNvSpPr>
          <p:nvPr>
            <p:ph idx="1"/>
          </p:nvPr>
        </p:nvSpPr>
        <p:spPr>
          <a:xfrm>
            <a:off x="1072121" y="2556932"/>
            <a:ext cx="7981343" cy="3318936"/>
          </a:xfrm>
        </p:spPr>
        <p:txBody>
          <a:bodyPr>
            <a:normAutofit lnSpcReduction="10000"/>
          </a:bodyPr>
          <a:lstStyle/>
          <a:p>
            <a:r>
              <a:rPr lang="en-IN" sz="2000" dirty="0"/>
              <a:t>THE USAGE OF HERBAL COSMETICS HAS BEEN INCREASED TO MANY FOLDS IN PERSONAL CARE SYSTEM AND THERE IS A GREAT DEMAND FOR THE HERBAL COSMETICS. </a:t>
            </a:r>
          </a:p>
          <a:p>
            <a:r>
              <a:rPr lang="en-IN" sz="2000" dirty="0"/>
              <a:t>THE USE OF BIO ACTIVE INGREDIENTS IN COSMETICS INFLUENCE BIOLOGICAL FUNCTION OF SKIN AND PROVIDE NUTRIENTS NECESSARY FOR THE HEALTHY SKIN OR HAIR. </a:t>
            </a:r>
          </a:p>
          <a:p>
            <a:r>
              <a:rPr lang="en-IN" sz="2000" dirty="0"/>
              <a:t>THERE IS A TREMENDOUS SCOPE  TO LAUNCH NUMEROUS HERBAL COSMETICS USING APPROPRIATE BIO ACTIVE INGREDIENTS WITH SUITABLE FATTY OIL, ESSENTIAL OILS, PROTEINS AND ADDITIVES. </a:t>
            </a:r>
            <a:endParaRPr lang="en-US" sz="2000" dirty="0"/>
          </a:p>
        </p:txBody>
      </p:sp>
      <p:pic>
        <p:nvPicPr>
          <p:cNvPr id="4" name="Picture 3">
            <a:extLst>
              <a:ext uri="{FF2B5EF4-FFF2-40B4-BE49-F238E27FC236}">
                <a16:creationId xmlns:a16="http://schemas.microsoft.com/office/drawing/2014/main" id="{21DB8FCB-BBC9-1810-E576-F31C43DBFE38}"/>
              </a:ext>
            </a:extLst>
          </p:cNvPr>
          <p:cNvPicPr>
            <a:picLocks noChangeAspect="1"/>
          </p:cNvPicPr>
          <p:nvPr/>
        </p:nvPicPr>
        <p:blipFill>
          <a:blip r:embed="rId2"/>
          <a:stretch>
            <a:fillRect/>
          </a:stretch>
        </p:blipFill>
        <p:spPr>
          <a:xfrm>
            <a:off x="8624617" y="2961492"/>
            <a:ext cx="2751777" cy="291437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3865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553A-B7B2-187B-F698-D2751447764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597A83D-385E-66BD-E87C-80424DD52B52}"/>
              </a:ext>
            </a:extLst>
          </p:cNvPr>
          <p:cNvSpPr>
            <a:spLocks noGrp="1"/>
          </p:cNvSpPr>
          <p:nvPr>
            <p:ph idx="1"/>
          </p:nvPr>
        </p:nvSpPr>
        <p:spPr>
          <a:xfrm>
            <a:off x="1295401" y="3252100"/>
            <a:ext cx="9601196" cy="2623768"/>
          </a:xfrm>
        </p:spPr>
        <p:txBody>
          <a:bodyPr>
            <a:normAutofit/>
          </a:bodyPr>
          <a:lstStyle/>
          <a:p>
            <a:pPr marL="0" indent="0" algn="ctr">
              <a:buNone/>
            </a:pPr>
            <a:r>
              <a:rPr lang="en-IN" sz="6000" b="1" dirty="0"/>
              <a:t>THANK YOU ! </a:t>
            </a:r>
            <a:endParaRPr lang="en-US" sz="6000" b="1" dirty="0"/>
          </a:p>
        </p:txBody>
      </p:sp>
    </p:spTree>
    <p:extLst>
      <p:ext uri="{BB962C8B-B14F-4D97-AF65-F5344CB8AC3E}">
        <p14:creationId xmlns:p14="http://schemas.microsoft.com/office/powerpoint/2010/main" val="22937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C32C-6D5B-45DF-CEAB-12F38FE7010F}"/>
              </a:ext>
            </a:extLst>
          </p:cNvPr>
          <p:cNvSpPr>
            <a:spLocks noGrp="1"/>
          </p:cNvSpPr>
          <p:nvPr>
            <p:ph type="title"/>
          </p:nvPr>
        </p:nvSpPr>
        <p:spPr/>
        <p:txBody>
          <a:bodyPr>
            <a:normAutofit fontScale="90000"/>
          </a:bodyPr>
          <a:lstStyle/>
          <a:p>
            <a:pPr algn="l"/>
            <a:r>
              <a:rPr lang="en-IN" b="1" dirty="0"/>
              <a:t>PROJECT TITLE</a:t>
            </a:r>
            <a:br>
              <a:rPr lang="en-IN" b="1" dirty="0"/>
            </a:br>
            <a:endParaRPr lang="en-US" b="1" dirty="0"/>
          </a:p>
        </p:txBody>
      </p:sp>
      <p:sp>
        <p:nvSpPr>
          <p:cNvPr id="3" name="Content Placeholder 2">
            <a:extLst>
              <a:ext uri="{FF2B5EF4-FFF2-40B4-BE49-F238E27FC236}">
                <a16:creationId xmlns:a16="http://schemas.microsoft.com/office/drawing/2014/main" id="{5C66D556-CB08-25D7-B89C-14F605A3F408}"/>
              </a:ext>
            </a:extLst>
          </p:cNvPr>
          <p:cNvSpPr>
            <a:spLocks noGrp="1"/>
          </p:cNvSpPr>
          <p:nvPr>
            <p:ph idx="1"/>
          </p:nvPr>
        </p:nvSpPr>
        <p:spPr/>
        <p:txBody>
          <a:bodyPr/>
          <a:lstStyle/>
          <a:p>
            <a:pPr marL="0" indent="0">
              <a:buNone/>
            </a:pPr>
            <a:r>
              <a:rPr lang="en-IN" b="1" dirty="0"/>
              <a:t>            SALES ANALYSIS REPORT</a:t>
            </a:r>
          </a:p>
          <a:p>
            <a:pPr marL="0" indent="0">
              <a:buNone/>
            </a:pPr>
            <a:r>
              <a:rPr lang="en-IN" b="1" dirty="0"/>
              <a:t>                  </a:t>
            </a:r>
            <a:r>
              <a:rPr lang="en-IN" sz="1800" dirty="0"/>
              <a:t>DEALER WISE SALES ANALYSIS</a:t>
            </a:r>
          </a:p>
          <a:p>
            <a:pPr marL="0" indent="0">
              <a:buNone/>
            </a:pPr>
            <a:r>
              <a:rPr lang="en-IN" sz="1800" dirty="0"/>
              <a:t>                               • YEAR- 2023-2024</a:t>
            </a:r>
          </a:p>
          <a:p>
            <a:pPr marL="0" indent="0">
              <a:buNone/>
            </a:pPr>
            <a:r>
              <a:rPr lang="en-IN" sz="1800" dirty="0"/>
              <a:t>                               •  REGION- INDIA</a:t>
            </a:r>
          </a:p>
          <a:p>
            <a:pPr marL="0" indent="0">
              <a:buNone/>
            </a:pPr>
            <a:r>
              <a:rPr lang="en-IN" b="1" dirty="0"/>
              <a:t>                         </a:t>
            </a:r>
            <a:endParaRPr lang="en-US" b="1" dirty="0"/>
          </a:p>
        </p:txBody>
      </p:sp>
      <p:pic>
        <p:nvPicPr>
          <p:cNvPr id="4" name="Picture 3">
            <a:extLst>
              <a:ext uri="{FF2B5EF4-FFF2-40B4-BE49-F238E27FC236}">
                <a16:creationId xmlns:a16="http://schemas.microsoft.com/office/drawing/2014/main" id="{E524F2DC-F1D5-402A-4D65-24C381A7622E}"/>
              </a:ext>
            </a:extLst>
          </p:cNvPr>
          <p:cNvPicPr>
            <a:picLocks noChangeAspect="1"/>
          </p:cNvPicPr>
          <p:nvPr/>
        </p:nvPicPr>
        <p:blipFill>
          <a:blip r:embed="rId2"/>
          <a:stretch>
            <a:fillRect/>
          </a:stretch>
        </p:blipFill>
        <p:spPr>
          <a:xfrm>
            <a:off x="6563762" y="2667470"/>
            <a:ext cx="4753070" cy="33337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7531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3BAE-8150-EF32-C595-C9D14A919D5B}"/>
              </a:ext>
            </a:extLst>
          </p:cNvPr>
          <p:cNvSpPr>
            <a:spLocks noGrp="1"/>
          </p:cNvSpPr>
          <p:nvPr>
            <p:ph type="title"/>
          </p:nvPr>
        </p:nvSpPr>
        <p:spPr/>
        <p:txBody>
          <a:bodyPr/>
          <a:lstStyle/>
          <a:p>
            <a:r>
              <a:rPr lang="en-IN" b="1" dirty="0"/>
              <a:t>CONTENTS</a:t>
            </a:r>
            <a:endParaRPr lang="en-US" b="1" dirty="0"/>
          </a:p>
        </p:txBody>
      </p:sp>
      <p:sp>
        <p:nvSpPr>
          <p:cNvPr id="3" name="Content Placeholder 2">
            <a:extLst>
              <a:ext uri="{FF2B5EF4-FFF2-40B4-BE49-F238E27FC236}">
                <a16:creationId xmlns:a16="http://schemas.microsoft.com/office/drawing/2014/main" id="{6F5AED9F-00ED-D0A4-BA16-8E1E16E2AAAD}"/>
              </a:ext>
            </a:extLst>
          </p:cNvPr>
          <p:cNvSpPr>
            <a:spLocks noGrp="1"/>
          </p:cNvSpPr>
          <p:nvPr>
            <p:ph idx="1"/>
          </p:nvPr>
        </p:nvSpPr>
        <p:spPr>
          <a:xfrm>
            <a:off x="905347" y="2556932"/>
            <a:ext cx="9991250" cy="3318936"/>
          </a:xfrm>
        </p:spPr>
        <p:txBody>
          <a:bodyPr>
            <a:normAutofit fontScale="92500" lnSpcReduction="20000"/>
          </a:bodyPr>
          <a:lstStyle/>
          <a:p>
            <a:r>
              <a:rPr lang="en-IN" b="1" dirty="0"/>
              <a:t>PRODUCT OFFERINGS</a:t>
            </a:r>
          </a:p>
          <a:p>
            <a:r>
              <a:rPr lang="en-IN" b="1" dirty="0"/>
              <a:t>TOP 10 ORGANIC COSMETICS BRANDS</a:t>
            </a:r>
          </a:p>
          <a:p>
            <a:r>
              <a:rPr lang="en-IN" b="1" dirty="0"/>
              <a:t>MARKETING OUTLET FROM 2024-2034</a:t>
            </a:r>
          </a:p>
          <a:p>
            <a:r>
              <a:rPr lang="en-IN" b="1" dirty="0"/>
              <a:t>SALES PERFORMANCE ANALYSIS</a:t>
            </a:r>
          </a:p>
          <a:p>
            <a:r>
              <a:rPr lang="en-IN" b="1" dirty="0"/>
              <a:t>FUTURE TRENDS IN ORGANIC COSMETICS</a:t>
            </a:r>
          </a:p>
          <a:p>
            <a:r>
              <a:rPr lang="en-IN" b="1" dirty="0"/>
              <a:t>RECENT DEVELOPMENTS</a:t>
            </a:r>
          </a:p>
          <a:p>
            <a:r>
              <a:rPr lang="en-IN" b="1" dirty="0"/>
              <a:t>RESULTS</a:t>
            </a:r>
          </a:p>
          <a:p>
            <a:r>
              <a:rPr lang="en-IN" b="1" dirty="0"/>
              <a:t>CONCLUSION</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US" b="1" dirty="0"/>
          </a:p>
        </p:txBody>
      </p:sp>
      <p:pic>
        <p:nvPicPr>
          <p:cNvPr id="5" name="Picture 4">
            <a:extLst>
              <a:ext uri="{FF2B5EF4-FFF2-40B4-BE49-F238E27FC236}">
                <a16:creationId xmlns:a16="http://schemas.microsoft.com/office/drawing/2014/main" id="{317DE474-8D0B-2AC1-E0AF-E863A018A533}"/>
              </a:ext>
            </a:extLst>
          </p:cNvPr>
          <p:cNvPicPr>
            <a:picLocks noChangeAspect="1"/>
          </p:cNvPicPr>
          <p:nvPr/>
        </p:nvPicPr>
        <p:blipFill>
          <a:blip r:embed="rId2"/>
          <a:stretch>
            <a:fillRect/>
          </a:stretch>
        </p:blipFill>
        <p:spPr>
          <a:xfrm>
            <a:off x="7272155" y="2918550"/>
            <a:ext cx="4014498" cy="29573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3587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E932-E1AF-EFE3-30BA-9A3A54B9563F}"/>
              </a:ext>
            </a:extLst>
          </p:cNvPr>
          <p:cNvSpPr>
            <a:spLocks noGrp="1"/>
          </p:cNvSpPr>
          <p:nvPr>
            <p:ph type="title"/>
          </p:nvPr>
        </p:nvSpPr>
        <p:spPr>
          <a:xfrm>
            <a:off x="614557" y="982132"/>
            <a:ext cx="12695835" cy="1386159"/>
          </a:xfrm>
        </p:spPr>
        <p:txBody>
          <a:bodyPr>
            <a:normAutofit/>
          </a:bodyPr>
          <a:lstStyle/>
          <a:p>
            <a:pPr algn="l"/>
            <a:r>
              <a:rPr lang="en-IN" sz="3600" b="1" dirty="0"/>
              <a:t>PRODUCT OFFERINGS:NATURAL COSMETICS</a:t>
            </a:r>
            <a:endParaRPr lang="en-US" sz="3600" b="1" dirty="0"/>
          </a:p>
        </p:txBody>
      </p:sp>
      <p:pic>
        <p:nvPicPr>
          <p:cNvPr id="4" name="Content Placeholder 3">
            <a:extLst>
              <a:ext uri="{FF2B5EF4-FFF2-40B4-BE49-F238E27FC236}">
                <a16:creationId xmlns:a16="http://schemas.microsoft.com/office/drawing/2014/main" id="{0A999904-4952-819E-38B8-BF6F56899ABB}"/>
              </a:ext>
            </a:extLst>
          </p:cNvPr>
          <p:cNvPicPr>
            <a:picLocks noGrp="1" noChangeAspect="1"/>
          </p:cNvPicPr>
          <p:nvPr>
            <p:ph idx="1"/>
          </p:nvPr>
        </p:nvPicPr>
        <p:blipFill>
          <a:blip r:embed="rId2"/>
          <a:stretch>
            <a:fillRect/>
          </a:stretch>
        </p:blipFill>
        <p:spPr>
          <a:xfrm>
            <a:off x="1870257" y="2870903"/>
            <a:ext cx="3931110" cy="2883606"/>
          </a:xfrm>
        </p:spPr>
      </p:pic>
      <p:pic>
        <p:nvPicPr>
          <p:cNvPr id="5" name="Picture 4">
            <a:extLst>
              <a:ext uri="{FF2B5EF4-FFF2-40B4-BE49-F238E27FC236}">
                <a16:creationId xmlns:a16="http://schemas.microsoft.com/office/drawing/2014/main" id="{3F1BD170-123E-7D1E-9112-E8A31A9E1FCA}"/>
              </a:ext>
            </a:extLst>
          </p:cNvPr>
          <p:cNvPicPr>
            <a:picLocks noChangeAspect="1"/>
          </p:cNvPicPr>
          <p:nvPr/>
        </p:nvPicPr>
        <p:blipFill>
          <a:blip r:embed="rId3"/>
          <a:stretch>
            <a:fillRect/>
          </a:stretch>
        </p:blipFill>
        <p:spPr>
          <a:xfrm>
            <a:off x="6659063" y="2965251"/>
            <a:ext cx="3931110" cy="2789258"/>
          </a:xfrm>
          <a:prstGeom prst="rect">
            <a:avLst/>
          </a:prstGeom>
        </p:spPr>
      </p:pic>
    </p:spTree>
    <p:extLst>
      <p:ext uri="{BB962C8B-B14F-4D97-AF65-F5344CB8AC3E}">
        <p14:creationId xmlns:p14="http://schemas.microsoft.com/office/powerpoint/2010/main" val="404623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D669-67C8-F598-AD66-0A70104B27F2}"/>
              </a:ext>
            </a:extLst>
          </p:cNvPr>
          <p:cNvSpPr>
            <a:spLocks noGrp="1"/>
          </p:cNvSpPr>
          <p:nvPr>
            <p:ph type="title"/>
          </p:nvPr>
        </p:nvSpPr>
        <p:spPr>
          <a:xfrm>
            <a:off x="1295402" y="982132"/>
            <a:ext cx="9601196" cy="888123"/>
          </a:xfrm>
        </p:spPr>
        <p:txBody>
          <a:bodyPr>
            <a:normAutofit/>
          </a:bodyPr>
          <a:lstStyle/>
          <a:p>
            <a:r>
              <a:rPr lang="en-IN" sz="3600" b="1" dirty="0"/>
              <a:t>TOP 10 ORGANIC COSMETICS BRANDS ! </a:t>
            </a:r>
            <a:endParaRPr lang="en-US" sz="3600" b="1" dirty="0"/>
          </a:p>
        </p:txBody>
      </p:sp>
      <p:pic>
        <p:nvPicPr>
          <p:cNvPr id="4" name="Content Placeholder 3">
            <a:extLst>
              <a:ext uri="{FF2B5EF4-FFF2-40B4-BE49-F238E27FC236}">
                <a16:creationId xmlns:a16="http://schemas.microsoft.com/office/drawing/2014/main" id="{10D26B88-B2D1-8474-135E-41FD370F5030}"/>
              </a:ext>
            </a:extLst>
          </p:cNvPr>
          <p:cNvPicPr>
            <a:picLocks noGrp="1" noChangeAspect="1"/>
          </p:cNvPicPr>
          <p:nvPr>
            <p:ph idx="1"/>
          </p:nvPr>
        </p:nvPicPr>
        <p:blipFill>
          <a:blip r:embed="rId2"/>
          <a:stretch>
            <a:fillRect/>
          </a:stretch>
        </p:blipFill>
        <p:spPr>
          <a:xfrm>
            <a:off x="1295402" y="2787514"/>
            <a:ext cx="3815041" cy="30883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5C2759AE-80CB-E11B-9E4C-11510AFB2B2B}"/>
              </a:ext>
            </a:extLst>
          </p:cNvPr>
          <p:cNvSpPr txBox="1"/>
          <p:nvPr/>
        </p:nvSpPr>
        <p:spPr>
          <a:xfrm>
            <a:off x="5646504" y="3132975"/>
            <a:ext cx="5515466" cy="2585323"/>
          </a:xfrm>
          <a:prstGeom prst="rect">
            <a:avLst/>
          </a:prstGeom>
          <a:noFill/>
        </p:spPr>
        <p:txBody>
          <a:bodyPr wrap="square">
            <a:spAutoFit/>
          </a:bodyPr>
          <a:lstStyle/>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Organic products for hair, skin and body contain numerous benefits for the skin and scalp.</a:t>
            </a:r>
          </a:p>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 Not just for yourself, they produce fewer toxins and chemical waste which is good for the environment. </a:t>
            </a:r>
          </a:p>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Animal testing will decrease when the use of organic products increases.</a:t>
            </a:r>
          </a:p>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 So, choose your beauty products wisely!</a:t>
            </a:r>
          </a:p>
          <a:p>
            <a:endParaRPr lang="en-US" dirty="0">
              <a:solidFill>
                <a:schemeClr val="accent4"/>
              </a:solidFill>
            </a:endParaRPr>
          </a:p>
        </p:txBody>
      </p:sp>
    </p:spTree>
    <p:extLst>
      <p:ext uri="{BB962C8B-B14F-4D97-AF65-F5344CB8AC3E}">
        <p14:creationId xmlns:p14="http://schemas.microsoft.com/office/powerpoint/2010/main" val="30379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D39C-0684-856A-BD00-56029844E2EC}"/>
              </a:ext>
            </a:extLst>
          </p:cNvPr>
          <p:cNvSpPr>
            <a:spLocks noGrp="1"/>
          </p:cNvSpPr>
          <p:nvPr>
            <p:ph type="title"/>
          </p:nvPr>
        </p:nvSpPr>
        <p:spPr/>
        <p:txBody>
          <a:bodyPr>
            <a:normAutofit/>
          </a:bodyPr>
          <a:lstStyle/>
          <a:p>
            <a:pPr algn="l"/>
            <a:r>
              <a:rPr lang="en-IN" sz="3600" b="1" dirty="0"/>
              <a:t>MARKETING OUTLOOK </a:t>
            </a:r>
            <a:br>
              <a:rPr lang="en-IN" sz="3600" b="1" dirty="0"/>
            </a:br>
            <a:r>
              <a:rPr lang="en-IN" sz="3600" b="1" dirty="0"/>
              <a:t>             FROM 2024 TO 2034       </a:t>
            </a:r>
            <a:endParaRPr lang="en-US" sz="3600" b="1" dirty="0"/>
          </a:p>
        </p:txBody>
      </p:sp>
      <p:sp>
        <p:nvSpPr>
          <p:cNvPr id="3" name="Content Placeholder 2">
            <a:extLst>
              <a:ext uri="{FF2B5EF4-FFF2-40B4-BE49-F238E27FC236}">
                <a16:creationId xmlns:a16="http://schemas.microsoft.com/office/drawing/2014/main" id="{A3F1D001-5441-22AC-B0DB-B51B98E4A4B8}"/>
              </a:ext>
            </a:extLst>
          </p:cNvPr>
          <p:cNvSpPr>
            <a:spLocks noGrp="1"/>
          </p:cNvSpPr>
          <p:nvPr>
            <p:ph idx="1"/>
          </p:nvPr>
        </p:nvSpPr>
        <p:spPr/>
        <p:txBody>
          <a:bodyPr>
            <a:normAutofit fontScale="85000" lnSpcReduction="20000"/>
          </a:bodyPr>
          <a:lstStyle/>
          <a:p>
            <a:pPr marL="0" indent="0">
              <a:buNone/>
            </a:pPr>
            <a:r>
              <a:rPr lang="en-IN" dirty="0"/>
              <a:t>The organic cosmetics market generated an estimated valuation of US$ 17601.4 million in 2019. In the span of four years, the market registered 3.90% CAGR and added revenue of US$ 2941.3 million. Several reasons can be attributed to this growth:</a:t>
            </a:r>
          </a:p>
          <a:p>
            <a:r>
              <a:rPr lang="en-IN" dirty="0"/>
              <a:t>Increasing consumer awareness, especially after the pandemic, about the potential harmful effects of synthetic chemicals in traditional cosmetics. </a:t>
            </a:r>
          </a:p>
          <a:p>
            <a:r>
              <a:rPr lang="en-IN" dirty="0"/>
              <a:t>Sales of organic cosmetics are also growing among retail and e-commerce platforms that cater to health-conscious individuals, environmentally aware consumers, ethical shoppers. </a:t>
            </a:r>
          </a:p>
          <a:p>
            <a:r>
              <a:rPr lang="en-IN" dirty="0"/>
              <a:t>The production costs of organic cosmetics are often high as compared to the traditional ones, due to sustainable manufacturing practices, organic raw materials, premium packaging, etc. This is one of the main factors why consumers with budget constraints hesitate to buy these products. </a:t>
            </a:r>
            <a:endParaRPr lang="en-US" dirty="0"/>
          </a:p>
        </p:txBody>
      </p:sp>
    </p:spTree>
    <p:extLst>
      <p:ext uri="{BB962C8B-B14F-4D97-AF65-F5344CB8AC3E}">
        <p14:creationId xmlns:p14="http://schemas.microsoft.com/office/powerpoint/2010/main" val="106889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3EA6-4801-45EB-3C0D-AD6222FBFC44}"/>
              </a:ext>
            </a:extLst>
          </p:cNvPr>
          <p:cNvSpPr>
            <a:spLocks noGrp="1"/>
          </p:cNvSpPr>
          <p:nvPr>
            <p:ph type="title"/>
          </p:nvPr>
        </p:nvSpPr>
        <p:spPr/>
        <p:txBody>
          <a:bodyPr/>
          <a:lstStyle/>
          <a:p>
            <a:r>
              <a:rPr lang="en-IN" b="1" dirty="0"/>
              <a:t>SALES PERFORMANCE ANALYSIS</a:t>
            </a:r>
            <a:endParaRPr lang="en-US" b="1" dirty="0"/>
          </a:p>
        </p:txBody>
      </p:sp>
      <p:pic>
        <p:nvPicPr>
          <p:cNvPr id="4" name="Content Placeholder 3">
            <a:extLst>
              <a:ext uri="{FF2B5EF4-FFF2-40B4-BE49-F238E27FC236}">
                <a16:creationId xmlns:a16="http://schemas.microsoft.com/office/drawing/2014/main" id="{99490409-8286-8630-FABA-D09547E89493}"/>
              </a:ext>
            </a:extLst>
          </p:cNvPr>
          <p:cNvPicPr>
            <a:picLocks noGrp="1" noChangeAspect="1"/>
          </p:cNvPicPr>
          <p:nvPr>
            <p:ph idx="1"/>
          </p:nvPr>
        </p:nvPicPr>
        <p:blipFill>
          <a:blip r:embed="rId2"/>
          <a:stretch>
            <a:fillRect/>
          </a:stretch>
        </p:blipFill>
        <p:spPr>
          <a:xfrm>
            <a:off x="991808" y="2637368"/>
            <a:ext cx="5705475" cy="3238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0EDDD62C-01FB-5C40-923E-2C5A59BDE226}"/>
              </a:ext>
            </a:extLst>
          </p:cNvPr>
          <p:cNvPicPr>
            <a:picLocks noChangeAspect="1"/>
          </p:cNvPicPr>
          <p:nvPr/>
        </p:nvPicPr>
        <p:blipFill>
          <a:blip r:embed="rId3"/>
          <a:stretch>
            <a:fillRect/>
          </a:stretch>
        </p:blipFill>
        <p:spPr>
          <a:xfrm>
            <a:off x="7376288" y="2637368"/>
            <a:ext cx="3419475" cy="3238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7027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045-80F8-1C03-E0AB-BB2D4AF22252}"/>
              </a:ext>
            </a:extLst>
          </p:cNvPr>
          <p:cNvSpPr>
            <a:spLocks noGrp="1"/>
          </p:cNvSpPr>
          <p:nvPr>
            <p:ph type="title"/>
          </p:nvPr>
        </p:nvSpPr>
        <p:spPr/>
        <p:txBody>
          <a:bodyPr>
            <a:normAutofit fontScale="90000"/>
          </a:bodyPr>
          <a:lstStyle/>
          <a:p>
            <a:r>
              <a:rPr lang="en-IN" b="1" dirty="0"/>
              <a:t>FUTURE TRENDS IN ORGANIC COSMETICS</a:t>
            </a:r>
            <a:endParaRPr lang="en-US" b="1" dirty="0"/>
          </a:p>
        </p:txBody>
      </p:sp>
      <p:sp>
        <p:nvSpPr>
          <p:cNvPr id="3" name="Content Placeholder 2">
            <a:extLst>
              <a:ext uri="{FF2B5EF4-FFF2-40B4-BE49-F238E27FC236}">
                <a16:creationId xmlns:a16="http://schemas.microsoft.com/office/drawing/2014/main" id="{928424E8-9C6A-B6DE-142C-9419281FD0E8}"/>
              </a:ext>
            </a:extLst>
          </p:cNvPr>
          <p:cNvSpPr>
            <a:spLocks noGrp="1"/>
          </p:cNvSpPr>
          <p:nvPr>
            <p:ph idx="1"/>
          </p:nvPr>
        </p:nvSpPr>
        <p:spPr>
          <a:xfrm>
            <a:off x="1295401" y="2556932"/>
            <a:ext cx="5601909" cy="4301068"/>
          </a:xfrm>
        </p:spPr>
        <p:txBody>
          <a:bodyPr/>
          <a:lstStyle/>
          <a:p>
            <a:r>
              <a:rPr lang="en-IN" dirty="0"/>
              <a:t>The natural and organic cosmetics market size was valued at USD 37.8 Billion in 2022. The natural and organic cosmetics industry is projected to grow from USD 41.38 Billion in 2024 to USD 85.47 Billion by 2032, exhibiting a compound annual growth rate (CAGR) of 9.49% during the forecast period (2024 – 2032).</a:t>
            </a:r>
            <a:endParaRPr lang="en-US" dirty="0"/>
          </a:p>
        </p:txBody>
      </p:sp>
      <p:pic>
        <p:nvPicPr>
          <p:cNvPr id="4" name="Picture 3">
            <a:extLst>
              <a:ext uri="{FF2B5EF4-FFF2-40B4-BE49-F238E27FC236}">
                <a16:creationId xmlns:a16="http://schemas.microsoft.com/office/drawing/2014/main" id="{736962BA-8B40-4442-EC4F-0693233FD00C}"/>
              </a:ext>
            </a:extLst>
          </p:cNvPr>
          <p:cNvPicPr>
            <a:picLocks noChangeAspect="1"/>
          </p:cNvPicPr>
          <p:nvPr/>
        </p:nvPicPr>
        <p:blipFill>
          <a:blip r:embed="rId2"/>
          <a:stretch>
            <a:fillRect/>
          </a:stretch>
        </p:blipFill>
        <p:spPr>
          <a:xfrm>
            <a:off x="6790099" y="2735619"/>
            <a:ext cx="4407608" cy="3264013"/>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78994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3526-3BB2-22D1-2DA9-CC901010589B}"/>
              </a:ext>
            </a:extLst>
          </p:cNvPr>
          <p:cNvSpPr>
            <a:spLocks noGrp="1"/>
          </p:cNvSpPr>
          <p:nvPr>
            <p:ph type="title"/>
          </p:nvPr>
        </p:nvSpPr>
        <p:spPr>
          <a:xfrm>
            <a:off x="1295402" y="1160820"/>
            <a:ext cx="9601196" cy="1303867"/>
          </a:xfrm>
        </p:spPr>
        <p:txBody>
          <a:bodyPr/>
          <a:lstStyle/>
          <a:p>
            <a:r>
              <a:rPr lang="en-IN" b="1" dirty="0"/>
              <a:t>RECENT DEVELOPMENTS </a:t>
            </a:r>
            <a:endParaRPr lang="en-US" b="1" dirty="0"/>
          </a:p>
        </p:txBody>
      </p:sp>
      <p:sp>
        <p:nvSpPr>
          <p:cNvPr id="3" name="Content Placeholder 2">
            <a:extLst>
              <a:ext uri="{FF2B5EF4-FFF2-40B4-BE49-F238E27FC236}">
                <a16:creationId xmlns:a16="http://schemas.microsoft.com/office/drawing/2014/main" id="{94718EAE-03F5-CA8D-4FDB-862DB070B26B}"/>
              </a:ext>
            </a:extLst>
          </p:cNvPr>
          <p:cNvSpPr>
            <a:spLocks noGrp="1"/>
          </p:cNvSpPr>
          <p:nvPr>
            <p:ph idx="1"/>
          </p:nvPr>
        </p:nvSpPr>
        <p:spPr>
          <a:xfrm>
            <a:off x="1212015" y="2640319"/>
            <a:ext cx="8985046" cy="3318936"/>
          </a:xfrm>
        </p:spPr>
        <p:txBody>
          <a:bodyPr>
            <a:normAutofit fontScale="85000" lnSpcReduction="20000"/>
          </a:bodyPr>
          <a:lstStyle/>
          <a:p>
            <a:r>
              <a:rPr lang="en-IN" dirty="0">
                <a:solidFill>
                  <a:schemeClr val="tx1"/>
                </a:solidFill>
              </a:rPr>
              <a:t>In October 2023, British-American model Georgia May Jagger launched May Botanicals, an organic skincare brand. Frustrated by existing offerings, she developed a five-piece collection with science-based functionality and responsibly sourced, organic ingredients, meeting her vision for effective natural beauty solutions.
In October 2023, Sky Organics, renowned for its #1 Castor Oil brand in the USA, unveiled new organic skincare innovations, blending potent ingredients for nourished, moisturized skin. The family-founded company showcased its commitment to sustainable beauty care, doubling down on delivering exceptional products.
In January 2024, Lipoid </a:t>
            </a:r>
            <a:r>
              <a:rPr lang="en-IN" dirty="0" err="1">
                <a:solidFill>
                  <a:schemeClr val="tx1"/>
                </a:solidFill>
              </a:rPr>
              <a:t>Kosmetik</a:t>
            </a:r>
            <a:r>
              <a:rPr lang="en-IN" dirty="0">
                <a:solidFill>
                  <a:schemeClr val="tx1"/>
                </a:solidFill>
              </a:rPr>
              <a:t> AG proudly announced its collaboration with the NATRUE label for a broad range of products. The partnership showcased its commitment to quality and sustainability, offering consumers globally recognized natural and organic cosmetic options</a:t>
            </a:r>
            <a:endParaRPr lang="en-US" dirty="0">
              <a:solidFill>
                <a:schemeClr val="tx1"/>
              </a:solidFill>
            </a:endParaRPr>
          </a:p>
        </p:txBody>
      </p:sp>
    </p:spTree>
    <p:extLst>
      <p:ext uri="{BB962C8B-B14F-4D97-AF65-F5344CB8AC3E}">
        <p14:creationId xmlns:p14="http://schemas.microsoft.com/office/powerpoint/2010/main" val="1846343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EMPLOYEE SALES DATA                         ANALYSIS USING EXCEL</vt:lpstr>
      <vt:lpstr>PROJECT TITLE </vt:lpstr>
      <vt:lpstr>CONTENTS</vt:lpstr>
      <vt:lpstr>PRODUCT OFFERINGS:NATURAL COSMETICS</vt:lpstr>
      <vt:lpstr>TOP 10 ORGANIC COSMETICS BRANDS ! </vt:lpstr>
      <vt:lpstr>MARKETING OUTLOOK               FROM 2024 TO 2034       </vt:lpstr>
      <vt:lpstr>SALES PERFORMANCE ANALYSIS</vt:lpstr>
      <vt:lpstr>FUTURE TRENDS IN ORGANIC COSMETICS</vt:lpstr>
      <vt:lpstr>RECENT DEVELOPMENTS </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SALES DATA                         ANALYSIS USING EXCEL</dc:title>
  <dc:creator>Likitha Priya</dc:creator>
  <cp:lastModifiedBy>Likitha Priya</cp:lastModifiedBy>
  <cp:revision>3</cp:revision>
  <dcterms:created xsi:type="dcterms:W3CDTF">2024-09-01T04:38:33Z</dcterms:created>
  <dcterms:modified xsi:type="dcterms:W3CDTF">2024-09-02T16:15:30Z</dcterms:modified>
</cp:coreProperties>
</file>