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ommentAuthors.xml" ContentType="application/vnd.openxmlformats-officedocument.presentationml.commentAuthors+xml"/>
  <Override PartName="/ppt/embeddings/oleObject1" ContentType="application/vnd.openxmlformats-officedocument.spreadsheetml.shee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박 현조" initials="박현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96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"  /></Relationships>
</file>

<file path=ppt/charts/_rels/chart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677787"/>
              </a:solidFill>
            </c:spPr>
            <c:extLst>
              <c:ext xmlns:c16="http://schemas.microsoft.com/office/drawing/2014/chart" uri="{C3380CC4-5D6E-409C-BE32-E72D297353CC}">
                <c16:uniqueId val="{00000001-461A-459A-BA8B-61351EF1E91A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</c:spPr>
            <c:extLst>
              <c:ext xmlns:c16="http://schemas.microsoft.com/office/drawing/2014/chart" uri="{C3380CC4-5D6E-409C-BE32-E72D297353CC}">
                <c16:uniqueId val="{00000003-461A-459A-BA8B-61351EF1E91A}"/>
              </c:ext>
            </c:extLst>
          </c:dPt>
          <c:cat>
            <c:strRef>
              <c:f>Sheet1!$A$2:$A$5</c:f>
              <c:strCache>
                <c:ptCount val="4"/>
                <c:pt idx="0">
                  <c:v>1 분기</c:v>
                </c:pt>
                <c:pt idx="1">
                  <c:v>2 분기</c:v>
                </c:pt>
                <c:pt idx="2">
                  <c:v>3 분기</c:v>
                </c:pt>
                <c:pt idx="3">
                  <c:v>4 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1A-459A-BA8B-61351EF1E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맑은 고딕"/>
          <a:ea typeface="맑은 고딕"/>
          <a:cs typeface="맑은 고딕"/>
          <a:sym typeface="맑은 고딕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677787"/>
              </a:solidFill>
            </c:spPr>
            <c:extLst>
              <c:ext xmlns:c16="http://schemas.microsoft.com/office/drawing/2014/chart" uri="{C3380CC4-5D6E-409C-BE32-E72D297353CC}">
                <c16:uniqueId val="{00000001-E9C9-46FD-BB82-7948F8453F23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</c:spPr>
            <c:extLst>
              <c:ext xmlns:c16="http://schemas.microsoft.com/office/drawing/2014/chart" uri="{C3380CC4-5D6E-409C-BE32-E72D297353CC}">
                <c16:uniqueId val="{00000003-E9C9-46FD-BB82-7948F8453F23}"/>
              </c:ext>
            </c:extLst>
          </c:dPt>
          <c:cat>
            <c:strRef>
              <c:f>Sheet1!$A$2:$A$5</c:f>
              <c:strCache>
                <c:ptCount val="4"/>
                <c:pt idx="0">
                  <c:v>1 분기</c:v>
                </c:pt>
                <c:pt idx="1">
                  <c:v>2 분기</c:v>
                </c:pt>
                <c:pt idx="2">
                  <c:v>3 분기</c:v>
                </c:pt>
                <c:pt idx="3">
                  <c:v>4 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C9-46FD-BB82-7948F8453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맑은 고딕"/>
          <a:ea typeface="맑은 고딕"/>
          <a:cs typeface="맑은 고딕"/>
          <a:sym typeface="맑은 고딕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677787"/>
              </a:solidFill>
            </c:spPr>
            <c:extLst>
              <c:ext xmlns:c16="http://schemas.microsoft.com/office/drawing/2014/chart" uri="{C3380CC4-5D6E-409C-BE32-E72D297353CC}">
                <c16:uniqueId val="{00000001-3F7D-4673-B3D6-069678B4DC29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</c:spPr>
            <c:extLst>
              <c:ext xmlns:c16="http://schemas.microsoft.com/office/drawing/2014/chart" uri="{C3380CC4-5D6E-409C-BE32-E72D297353CC}">
                <c16:uniqueId val="{00000003-3F7D-4673-B3D6-069678B4DC29}"/>
              </c:ext>
            </c:extLst>
          </c:dPt>
          <c:cat>
            <c:strRef>
              <c:f>Sheet1!$A$2:$A$5</c:f>
              <c:strCache>
                <c:ptCount val="4"/>
                <c:pt idx="0">
                  <c:v>1 분기</c:v>
                </c:pt>
                <c:pt idx="1">
                  <c:v>2 분기</c:v>
                </c:pt>
                <c:pt idx="2">
                  <c:v>3 분기</c:v>
                </c:pt>
                <c:pt idx="3">
                  <c:v>4 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7D-4673-B3D6-069678B4D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맑은 고딕"/>
          <a:ea typeface="맑은 고딕"/>
          <a:cs typeface="맑은 고딕"/>
          <a:sym typeface="맑은 고딕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677787"/>
              </a:solidFill>
            </c:spPr>
            <c:extLst>
              <c:ext xmlns:c16="http://schemas.microsoft.com/office/drawing/2014/chart" uri="{C3380CC4-5D6E-409C-BE32-E72D297353CC}">
                <c16:uniqueId val="{00000001-89C4-4834-A172-723EF35D9F8F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</c:spPr>
            <c:extLst>
              <c:ext xmlns:c16="http://schemas.microsoft.com/office/drawing/2014/chart" uri="{C3380CC4-5D6E-409C-BE32-E72D297353CC}">
                <c16:uniqueId val="{00000003-89C4-4834-A172-723EF35D9F8F}"/>
              </c:ext>
            </c:extLst>
          </c:dPt>
          <c:cat>
            <c:strRef>
              <c:f>Sheet1!$A$2:$A$5</c:f>
              <c:strCache>
                <c:ptCount val="4"/>
                <c:pt idx="0">
                  <c:v>1 분기</c:v>
                </c:pt>
                <c:pt idx="1">
                  <c:v>2 분기</c:v>
                </c:pt>
                <c:pt idx="2">
                  <c:v>3 분기</c:v>
                </c:pt>
                <c:pt idx="3">
                  <c:v>4 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C4-4834-A172-723EF35D9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맑은 고딕"/>
          <a:ea typeface="맑은 고딕"/>
          <a:cs typeface="맑은 고딕"/>
          <a:sym typeface="맑은 고딕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677787"/>
              </a:solidFill>
            </c:spPr>
            <c:extLst>
              <c:ext xmlns:c16="http://schemas.microsoft.com/office/drawing/2014/chart" uri="{C3380CC4-5D6E-409C-BE32-E72D297353CC}">
                <c16:uniqueId val="{00000001-0A22-44FA-9CC6-EB8F32494030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</c:spPr>
            <c:extLst>
              <c:ext xmlns:c16="http://schemas.microsoft.com/office/drawing/2014/chart" uri="{C3380CC4-5D6E-409C-BE32-E72D297353CC}">
                <c16:uniqueId val="{00000003-0A22-44FA-9CC6-EB8F32494030}"/>
              </c:ext>
            </c:extLst>
          </c:dPt>
          <c:cat>
            <c:strRef>
              <c:f>Sheet1!$A$2:$A$5</c:f>
              <c:strCache>
                <c:ptCount val="4"/>
                <c:pt idx="0">
                  <c:v>1 분기</c:v>
                </c:pt>
                <c:pt idx="1">
                  <c:v>2 분기</c:v>
                </c:pt>
                <c:pt idx="2">
                  <c:v>3 분기</c:v>
                </c:pt>
                <c:pt idx="3">
                  <c:v>4 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22-44FA-9CC6-EB8F32494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맑은 고딕"/>
          <a:ea typeface="맑은 고딕"/>
          <a:cs typeface="맑은 고딕"/>
          <a:sym typeface="맑은 고딕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762A957-3395-46D6-9B9D-47B5502A23CA}" type="datetime1">
              <a:rPr lang="ko-KR" altLang="en-US"/>
              <a:pPr lvl="0">
                <a:defRPr/>
              </a:pPr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7096D9B-4146-4C16-B72F-1D0E80061F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10.xml"  /><Relationship Id="rId2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11.xml"  /><Relationship Id="rId2" Type="http://schemas.openxmlformats.org/officeDocument/2006/relationships/slideLayout" Target="../slideLayouts/slideLayout1.xml"  /><Relationship Id="rId3" Type="http://schemas.openxmlformats.org/officeDocument/2006/relationships/chart" Target="../charts/chart1.xml"  /><Relationship Id="rId4" Type="http://schemas.openxmlformats.org/officeDocument/2006/relationships/chart" Target="../charts/chart2.xml"  /><Relationship Id="rId5" Type="http://schemas.openxmlformats.org/officeDocument/2006/relationships/chart" Target="../charts/chart3.xml"  /><Relationship Id="rId6" Type="http://schemas.openxmlformats.org/officeDocument/2006/relationships/chart" Target="../charts/chart4.xml"  /><Relationship Id="rId7" Type="http://schemas.openxmlformats.org/officeDocument/2006/relationships/chart" Target="../charts/char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12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3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5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s://physionet.org/content/apnea-ecg/1.0.0/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6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8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6210" y="2180362"/>
            <a:ext cx="4135754" cy="9038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>
                <a:solidFill>
                  <a:schemeClr val="bg1"/>
                </a:solidFill>
                <a:latin typeface="나눔스퀘어 ExtraBold"/>
                <a:ea typeface="나눔스퀘어 ExtraBold"/>
              </a:rPr>
              <a:t>PORTFOLIO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2110" y="4087683"/>
            <a:ext cx="1297304" cy="539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bg1"/>
                </a:solidFill>
                <a:latin typeface="나눔스퀘어 ExtraBold"/>
                <a:ea typeface="나눔스퀘어 ExtraBold"/>
              </a:rPr>
              <a:t>이은호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7345" y="153579"/>
            <a:ext cx="748970" cy="692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  <a:latin typeface="나눔스퀘어"/>
                <a:ea typeface="나눔스퀘어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2060" y="150882"/>
            <a:ext cx="1735455" cy="694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프로젝트 </a:t>
            </a: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1</a:t>
            </a: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이미지 딥러닝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023" y="1561842"/>
            <a:ext cx="602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주제 </a:t>
            </a:r>
            <a:r>
              <a:rPr lang="en-US" altLang="ko-KR"/>
              <a:t>: x-ray </a:t>
            </a:r>
            <a:r>
              <a:rPr lang="ko-KR" altLang="en-US"/>
              <a:t>이미지에서 폐의 이미지 </a:t>
            </a:r>
            <a:r>
              <a:rPr lang="en-US" altLang="ko-KR"/>
              <a:t>segmentation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51538" y="2461153"/>
            <a:ext cx="7090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방법</a:t>
            </a:r>
          </a:p>
          <a:p>
            <a:pPr>
              <a:defRPr/>
            </a:pPr>
            <a:r>
              <a:rPr lang="ko-KR" altLang="en-US"/>
              <a:t>지도학습을 이용하여 </a:t>
            </a:r>
            <a:r>
              <a:rPr lang="en-US" altLang="ko-KR"/>
              <a:t>x-ray </a:t>
            </a:r>
            <a:r>
              <a:rPr lang="ko-KR" altLang="en-US"/>
              <a:t>이미지에서 폐의 모양을 </a:t>
            </a:r>
            <a:r>
              <a:rPr lang="en-US" altLang="ko-KR"/>
              <a:t>segmentation 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1538" y="3524274"/>
            <a:ext cx="6981398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사용한 네트워크 </a:t>
            </a:r>
          </a:p>
          <a:p>
            <a:pPr lvl="0">
              <a:defRPr/>
            </a:pPr>
            <a:r>
              <a:rPr lang="en-US" altLang="ko-KR"/>
              <a:t>Unet </a:t>
            </a:r>
            <a:r>
              <a:rPr lang="ko-KR" altLang="en-US"/>
              <a:t>구조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Unet </a:t>
            </a:r>
            <a:r>
              <a:rPr lang="ko-KR" altLang="en-US"/>
              <a:t>네트워크를 선택한 이유</a:t>
            </a:r>
          </a:p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적은 학습 이미지를 이용해 효과적으로 </a:t>
            </a:r>
            <a:r>
              <a:rPr lang="en-US" altLang="ko-KR"/>
              <a:t>segmentation</a:t>
            </a:r>
            <a:r>
              <a:rPr lang="ko-KR" altLang="en-US"/>
              <a:t>하기 위함</a:t>
            </a:r>
          </a:p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의료 </a:t>
            </a:r>
            <a:r>
              <a:rPr lang="en-US" altLang="ko-KR"/>
              <a:t>data</a:t>
            </a:r>
            <a:r>
              <a:rPr lang="ko-KR" altLang="en-US"/>
              <a:t>를 학습하는데 유명한 네크워크</a:t>
            </a:r>
            <a:endParaRPr lang="en-US" altLang="ko-KR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rcRect t="16390" b="16750"/>
          <a:stretch>
            <a:fillRect/>
          </a:stretch>
        </p:blipFill>
        <p:spPr>
          <a:xfrm>
            <a:off x="8553450" y="1314449"/>
            <a:ext cx="3210869" cy="53625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7345" y="153579"/>
            <a:ext cx="748970" cy="692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  <a:latin typeface="나눔스퀘어"/>
                <a:ea typeface="나눔스퀘어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8710" y="150882"/>
            <a:ext cx="2440305" cy="694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프로젝트 </a:t>
            </a: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2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자동 창문 개</a:t>
            </a: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/</a:t>
            </a: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폐 장치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8022" y="1389340"/>
            <a:ext cx="5235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주제 </a:t>
            </a:r>
            <a:r>
              <a:rPr lang="en-US" altLang="ko-KR"/>
              <a:t>: </a:t>
            </a:r>
            <a:r>
              <a:rPr lang="ko-KR" altLang="en-US"/>
              <a:t>모바일을 이용한 자동 창문 개</a:t>
            </a:r>
            <a:r>
              <a:rPr lang="en-US" altLang="ko-KR"/>
              <a:t>/</a:t>
            </a:r>
            <a:r>
              <a:rPr lang="ko-KR" altLang="en-US"/>
              <a:t>폐장치 제작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2371" y="2403511"/>
            <a:ext cx="9187968" cy="11855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단계</a:t>
            </a:r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아두이노와 모터를 연결</a:t>
            </a:r>
            <a:r>
              <a:rPr lang="en-US" altLang="ko-KR"/>
              <a:t>, </a:t>
            </a:r>
            <a:r>
              <a:rPr lang="ko-KR" altLang="en-US"/>
              <a:t>모터와 창문을 연결</a:t>
            </a:r>
            <a:r>
              <a:rPr lang="en-US" altLang="ko-KR"/>
              <a:t>,</a:t>
            </a:r>
            <a:r>
              <a:rPr lang="ko-KR" altLang="en-US"/>
              <a:t> 창문을 열고 닫을 수 있도록 제작</a:t>
            </a:r>
          </a:p>
          <a:p>
            <a:pPr>
              <a:defRPr/>
            </a:pPr>
            <a:r>
              <a:rPr lang="en-US" altLang="ko-KR"/>
              <a:t>2. </a:t>
            </a:r>
            <a:r>
              <a:rPr lang="ko-KR" altLang="en-US"/>
              <a:t>라즈베리파이를 이용하여 웹을 구축</a:t>
            </a:r>
          </a:p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웹 주소에 접속하여 창문이 열고 닫히는 영상을 확인 할 수 있도록하여 안전성을 강화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7345" y="153579"/>
            <a:ext cx="748970" cy="692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  <a:latin typeface="나눔스퀘어"/>
                <a:ea typeface="나눔스퀘어"/>
              </a:rPr>
              <a:t>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1109" y="293756"/>
            <a:ext cx="1240156" cy="39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보유 스킬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66900" y="2424112"/>
            <a:ext cx="272415" cy="36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44" name="TextBox 43"/>
          <p:cNvSpPr txBox="1"/>
          <p:nvPr/>
        </p:nvSpPr>
        <p:spPr>
          <a:xfrm>
            <a:off x="1292540" y="6095997"/>
            <a:ext cx="5282566" cy="28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/>
              <a:t>기본 명령어 및 사용 방법 숙지</a:t>
            </a:r>
          </a:p>
        </p:txBody>
      </p:sp>
      <p:graphicFrame>
        <p:nvGraphicFramePr>
          <p:cNvPr id="45" name="차트 44"/>
          <p:cNvGraphicFramePr/>
          <p:nvPr/>
        </p:nvGraphicFramePr>
        <p:xfrm>
          <a:off x="400049" y="1724022"/>
          <a:ext cx="1866898" cy="1704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차트 46"/>
          <p:cNvGraphicFramePr/>
          <p:nvPr/>
        </p:nvGraphicFramePr>
        <p:xfrm>
          <a:off x="7781924" y="3838572"/>
          <a:ext cx="1866898" cy="1704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차트 47"/>
          <p:cNvGraphicFramePr/>
          <p:nvPr/>
        </p:nvGraphicFramePr>
        <p:xfrm>
          <a:off x="2886073" y="3867147"/>
          <a:ext cx="1866898" cy="1704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차트 48"/>
          <p:cNvGraphicFramePr/>
          <p:nvPr/>
        </p:nvGraphicFramePr>
        <p:xfrm>
          <a:off x="5162550" y="1724022"/>
          <a:ext cx="1866898" cy="1704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0" name="차트 49"/>
          <p:cNvGraphicFramePr/>
          <p:nvPr/>
        </p:nvGraphicFramePr>
        <p:xfrm>
          <a:off x="9896473" y="1724022"/>
          <a:ext cx="1866898" cy="1704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842010" y="3533775"/>
            <a:ext cx="1049655" cy="388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/>
              <a:t>python</a:t>
            </a:r>
            <a:endParaRPr lang="en-US" altLang="ko-KR" b="1"/>
          </a:p>
        </p:txBody>
      </p:sp>
      <p:sp>
        <p:nvSpPr>
          <p:cNvPr id="52" name="TextBox 51"/>
          <p:cNvSpPr txBox="1"/>
          <p:nvPr/>
        </p:nvSpPr>
        <p:spPr>
          <a:xfrm>
            <a:off x="4316729" y="3429000"/>
            <a:ext cx="3558541" cy="793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/>
              <a:t>C</a:t>
            </a:r>
          </a:p>
          <a:p>
            <a:pPr algn="ctr">
              <a:defRPr/>
            </a:pPr>
            <a:r>
              <a:rPr lang="ko-KR" altLang="en-US" sz="1300"/>
              <a:t> </a:t>
            </a:r>
          </a:p>
          <a:p>
            <a:pPr algn="ctr">
              <a:defRPr/>
            </a:pPr>
            <a:r>
              <a:rPr lang="ko-KR" altLang="en-US" sz="1300"/>
              <a:t>간단한 알고리즘 문제 해결 가능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39222" y="3309935"/>
            <a:ext cx="3653791" cy="87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/>
              <a:t>java</a:t>
            </a:r>
            <a:r>
              <a:rPr lang="ko-KR" altLang="en-US"/>
              <a:t> </a:t>
            </a:r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 sz="1300"/>
              <a:t>알고리즘 문제 해결 가능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33336" y="6062662"/>
            <a:ext cx="2459356" cy="288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00"/>
              <a:t>기본 명령어 및 사용 방법 숙지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2410" y="4014786"/>
            <a:ext cx="2402205" cy="28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00"/>
              <a:t>간단한 딥러닝 모델 설계 가능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5200" y="5657849"/>
            <a:ext cx="662940" cy="388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/>
              <a:t>SQL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85808" y="5581650"/>
            <a:ext cx="773430" cy="388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/>
              <a:t>linux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4900" y="1485900"/>
            <a:ext cx="624840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677787"/>
                </a:solidFill>
              </a:rPr>
              <a:t>80%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84533" y="1457325"/>
            <a:ext cx="622934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677787"/>
                </a:solidFill>
              </a:rPr>
              <a:t>40%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565129" y="1438276"/>
            <a:ext cx="622936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677787"/>
                </a:solidFill>
              </a:rPr>
              <a:t>60%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64255" y="3609975"/>
            <a:ext cx="622935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677787"/>
                </a:solidFill>
              </a:rPr>
              <a:t>20%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98206" y="3571874"/>
            <a:ext cx="622935" cy="360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677787"/>
                </a:solidFill>
              </a:rPr>
              <a:t>20%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428717" y="2967335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85000"/>
            <a:alpha val="4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9981" y="1552575"/>
            <a:ext cx="3619500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77418" y="3043535"/>
            <a:ext cx="144462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>
                <a:solidFill>
                  <a:schemeClr val="bg1"/>
                </a:solidFill>
                <a:latin typeface="나눔스퀘어 ExtraBold"/>
                <a:ea typeface="나눔스퀘어 ExtraBold"/>
              </a:rPr>
              <a:t>목차</a:t>
            </a:r>
            <a:endParaRPr lang="ko-KR" altLang="en-US" sz="54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3506" y="1085383"/>
            <a:ext cx="8194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rgbClr val="677787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2961" y="1208493"/>
            <a:ext cx="1368079" cy="4469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자기소개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3506" y="2009134"/>
            <a:ext cx="749259" cy="6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rgbClr val="677787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2961" y="2113194"/>
            <a:ext cx="2505814" cy="45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경험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2961" y="2616993"/>
            <a:ext cx="1396653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논문 집필 참여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52961" y="2918682"/>
            <a:ext cx="1577629" cy="31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디지털 신호 처리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3506" y="3736568"/>
            <a:ext cx="74925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rgbClr val="677787"/>
                </a:solidFill>
                <a:latin typeface="나눔스퀘어 ExtraBold"/>
                <a:ea typeface="나눔스퀘어 ExtraBold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2959" y="3859678"/>
            <a:ext cx="13680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프로젝트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52961" y="4344427"/>
            <a:ext cx="1349029" cy="3113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이미지 딥러닝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2961" y="4646116"/>
            <a:ext cx="187290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자동 창문 개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/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폐 장치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24" name="TextBox 2"/>
          <p:cNvSpPr txBox="1"/>
          <p:nvPr/>
        </p:nvSpPr>
        <p:spPr>
          <a:xfrm>
            <a:off x="6133506" y="5370081"/>
            <a:ext cx="748665" cy="693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srgbClr val="677787"/>
                </a:solidFill>
                <a:latin typeface="나눔스퀘어 ExtraBold"/>
                <a:ea typeface="나눔스퀘어 ExtraBold"/>
              </a:rPr>
              <a:t>04</a:t>
            </a:r>
            <a:endParaRPr kumimoji="0" lang="ko-KR" altLang="en-US" sz="4000" b="0" i="0" u="none" strike="noStrike" kern="1200" cap="none" spc="0" normalizeH="0" baseline="0">
              <a:solidFill>
                <a:srgbClr val="67778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7015170" y="5491659"/>
            <a:ext cx="1453210" cy="4469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404040"/>
                </a:solidFill>
                <a:latin typeface="나눔스퀘어 Bold"/>
                <a:ea typeface="나눔스퀘어 Bold"/>
              </a:rPr>
              <a:t>보유 스킬</a:t>
            </a:r>
            <a:endParaRPr kumimoji="0" lang="ko-KR" altLang="en-US" sz="2400" b="0" i="0" u="none" strike="noStrike" kern="1200" cap="none" spc="0" normalizeH="0" baseline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2961" y="3248846"/>
            <a:ext cx="1720504" cy="3115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LSTM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신경망 구축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  <a:latin typeface="나눔스퀘어"/>
                <a:ea typeface="나눔스퀘어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210" y="274706"/>
            <a:ext cx="1173480" cy="3901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자기소개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26273" y="2047875"/>
            <a:ext cx="3071980" cy="3952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23900" y="1895475"/>
            <a:ext cx="4276725" cy="4276725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07764" y="2526852"/>
            <a:ext cx="3422926" cy="18051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이름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: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 이은호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연락처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: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010-2630-5367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전공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: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전자공학과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복수전공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: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 빅데이터 전공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git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주소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: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  </a:t>
            </a:r>
            <a:r>
              <a:rPr lang="en-US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https://github.com/Leeuenho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7345" y="153579"/>
            <a:ext cx="748970" cy="692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  <a:latin typeface="나눔스퀘어"/>
                <a:ea typeface="나눔스퀘어"/>
              </a:rPr>
              <a:t>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1110" y="160407"/>
            <a:ext cx="1811655" cy="694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경험 </a:t>
            </a: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1</a:t>
            </a: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논문 집필 참여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6774" y="1566862"/>
            <a:ext cx="4558666" cy="641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논문 주제 </a:t>
            </a:r>
          </a:p>
          <a:p>
            <a:pPr>
              <a:defRPr/>
            </a:pPr>
            <a:r>
              <a:rPr lang="ko-KR" altLang="en-US"/>
              <a:t>자율 신경계를 통한 수면 무호흡 환자 판별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87727" y="2698908"/>
            <a:ext cx="10416544" cy="1461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단계</a:t>
            </a:r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수면다원검사를 통해 수면 무호흡 발생 직전과 직후의 </a:t>
            </a:r>
            <a:r>
              <a:rPr lang="en-US" altLang="ko-KR"/>
              <a:t>hrv</a:t>
            </a:r>
            <a:r>
              <a:rPr lang="ko-KR" altLang="en-US"/>
              <a:t> 데이터 수집</a:t>
            </a:r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자율 신경계의 변화를 통해 수면 무호흡 발생 지점 예측이 가능함을 보여주는 통계 자료 수집</a:t>
            </a:r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HRV</a:t>
            </a:r>
            <a:r>
              <a:rPr lang="ko-KR" altLang="en-US"/>
              <a:t>를 통한 자율신경계 변화를 </a:t>
            </a:r>
            <a:r>
              <a:rPr lang="en-US" altLang="ko-KR"/>
              <a:t>RandomForest</a:t>
            </a:r>
            <a:r>
              <a:rPr lang="ko-KR" altLang="en-US"/>
              <a:t>로 훈련</a:t>
            </a:r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전체 수면 시간과 예측된 수면 무호흡 발생 횟수를 비교하여 수면 무호흡 환자와 정상환자를 구별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7345" y="153579"/>
            <a:ext cx="748970" cy="692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  <a:latin typeface="나눔스퀘어"/>
                <a:ea typeface="나눔스퀘어"/>
              </a:rPr>
              <a:t>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37" y="137224"/>
            <a:ext cx="302037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경험 </a:t>
            </a: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1</a:t>
            </a: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논문 집필 참여 </a:t>
            </a: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- </a:t>
            </a: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세부사항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345" y="1242124"/>
            <a:ext cx="12537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단계 </a:t>
            </a:r>
            <a:r>
              <a:rPr lang="en-US" altLang="ko-KR"/>
              <a:t>1 –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072" y="1824567"/>
            <a:ext cx="7683018" cy="11834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세부 내용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수면 무호흡이 발생한 지점의 전후 </a:t>
            </a:r>
            <a:r>
              <a:rPr lang="en-US" altLang="ko-KR"/>
              <a:t>30</a:t>
            </a:r>
            <a:r>
              <a:rPr lang="ko-KR" altLang="en-US"/>
              <a:t>초와 </a:t>
            </a:r>
            <a:r>
              <a:rPr lang="en-US" altLang="ko-KR"/>
              <a:t>1</a:t>
            </a:r>
            <a:r>
              <a:rPr lang="ko-KR" altLang="en-US"/>
              <a:t>분동안의 </a:t>
            </a:r>
            <a:r>
              <a:rPr lang="en-US" altLang="ko-KR"/>
              <a:t>hrv</a:t>
            </a:r>
            <a:r>
              <a:rPr lang="ko-KR" altLang="en-US"/>
              <a:t>를 각각 수집</a:t>
            </a:r>
          </a:p>
          <a:p>
            <a:pPr lvl="0">
              <a:defRPr/>
            </a:pPr>
            <a:r>
              <a:rPr lang="en-US" altLang="ko-KR"/>
              <a:t>2.  </a:t>
            </a:r>
            <a:r>
              <a:rPr lang="ko-KR" altLang="en-US"/>
              <a:t>여러가지 통계 기법을 통해 유의미한 변화를 관찰</a:t>
            </a:r>
          </a:p>
          <a:p>
            <a:pPr marL="342900" indent="-342900">
              <a:buAutoNum type="arabicPeriod"/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1371" y="3109131"/>
            <a:ext cx="7549669" cy="641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사용한 통계 기법</a:t>
            </a:r>
          </a:p>
          <a:p>
            <a:pPr>
              <a:defRPr/>
            </a:pPr>
            <a:r>
              <a:rPr lang="en-US" altLang="ko-KR"/>
              <a:t>wolcoxon_t_test, anova, 2 way anova, chi squared ,odds ratio ,risk ratio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9" y="4222670"/>
            <a:ext cx="8421295" cy="112410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7345" y="153579"/>
            <a:ext cx="748970" cy="692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  <a:latin typeface="나눔스퀘어"/>
                <a:ea typeface="나눔스퀘어"/>
              </a:rPr>
              <a:t>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635" y="150881"/>
            <a:ext cx="3021330" cy="694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경험 </a:t>
            </a: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1</a:t>
            </a: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논문 집필 참여 </a:t>
            </a: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-</a:t>
            </a: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 세부사항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7853" y="1260700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단계 </a:t>
            </a:r>
            <a:r>
              <a:rPr lang="en-US" altLang="ko-KR"/>
              <a:t>3 - 4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7072" y="1855833"/>
            <a:ext cx="11064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세부 내용</a:t>
            </a:r>
          </a:p>
          <a:p>
            <a:pPr>
              <a:defRPr/>
            </a:pPr>
            <a:r>
              <a:rPr lang="en-US" altLang="ko-KR"/>
              <a:t>1. Train data</a:t>
            </a:r>
            <a:r>
              <a:rPr lang="ko-KR" altLang="en-US"/>
              <a:t>의 </a:t>
            </a:r>
            <a:r>
              <a:rPr lang="en-US" altLang="ko-KR"/>
              <a:t>hrv, </a:t>
            </a:r>
            <a:r>
              <a:rPr lang="ko-KR" altLang="en-US"/>
              <a:t>교감신경</a:t>
            </a:r>
            <a:r>
              <a:rPr lang="en-US" altLang="ko-KR"/>
              <a:t>, </a:t>
            </a:r>
            <a:r>
              <a:rPr lang="ko-KR" altLang="en-US"/>
              <a:t>부교감 신경의 변화 등을 </a:t>
            </a:r>
            <a:r>
              <a:rPr lang="en-US" altLang="ko-KR"/>
              <a:t>randomforest</a:t>
            </a:r>
            <a:r>
              <a:rPr lang="ko-KR" altLang="en-US"/>
              <a:t>에 학습시킨다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2. </a:t>
            </a:r>
            <a:r>
              <a:rPr lang="ko-KR" altLang="en-US"/>
              <a:t>전체 수면시간과 </a:t>
            </a:r>
            <a:r>
              <a:rPr lang="en-US" altLang="ko-KR"/>
              <a:t>apnea</a:t>
            </a:r>
            <a:r>
              <a:rPr lang="ko-KR" altLang="en-US"/>
              <a:t> 발생 예측 횟수를 비교하여 수면 무호흡 환자인지 정상인지 구분한다</a:t>
            </a:r>
            <a:r>
              <a:rPr lang="en-US" altLang="ko-KR"/>
              <a:t>.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46124" y="4872566"/>
          <a:ext cx="8127999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777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Actually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777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Actually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77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Predicted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777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Predicted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777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9115426" y="4795837"/>
            <a:ext cx="1853565" cy="118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Accuracy : 0.91</a:t>
            </a:r>
          </a:p>
          <a:p>
            <a:pPr>
              <a:defRPr/>
            </a:pPr>
            <a:r>
              <a:rPr lang="en-US" altLang="ko-KR"/>
              <a:t>Sensitivity : 0.90</a:t>
            </a:r>
          </a:p>
          <a:p>
            <a:pPr>
              <a:defRPr/>
            </a:pPr>
            <a:r>
              <a:rPr lang="en-US" altLang="ko-KR"/>
              <a:t>Specificity : 0.92</a:t>
            </a:r>
          </a:p>
          <a:p>
            <a:pPr>
              <a:defRPr/>
            </a:pPr>
            <a:r>
              <a:rPr lang="en-US" altLang="ko-KR"/>
              <a:t>Percision : 0.95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2248" y="4302654"/>
            <a:ext cx="643890" cy="36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결과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6600" y="3105834"/>
            <a:ext cx="47754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사용된 데이터 </a:t>
            </a:r>
          </a:p>
          <a:p>
            <a:pPr lvl="0">
              <a:defRPr/>
            </a:pPr>
            <a:r>
              <a:rPr lang="en-US" altLang="ko-KR" b="0" i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altLang="ko-KR" b="0" i="0" u="none" strike="noStrike">
                <a:effectLst/>
                <a:latin typeface="-apple-system"/>
                <a:hlinkClick r:id="rId3"/>
              </a:rPr>
              <a:t>https://physionet.org/content/apnea-ecg/1.0.0/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85000"/>
            <a:alpha val="4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7344" y="153579"/>
            <a:ext cx="748971" cy="692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  <a:latin typeface="나눔스퀘어"/>
                <a:ea typeface="나눔스퀘어"/>
              </a:rPr>
              <a:t>02</a:t>
            </a:r>
            <a:endParaRPr lang="en-US" altLang="ko-KR" sz="40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160" y="150881"/>
            <a:ext cx="3021330" cy="6949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경험 </a:t>
            </a: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1</a:t>
            </a:r>
            <a:endParaRPr lang="en-US" altLang="ko-KR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논문 집필 참여 </a:t>
            </a: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-</a:t>
            </a: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 세부사항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graphicFrame>
        <p:nvGraphicFramePr>
          <p:cNvPr id="45" name="표 41"/>
          <p:cNvGraphicFramePr>
            <a:graphicFrameLocks noGrp="1"/>
          </p:cNvGraphicFramePr>
          <p:nvPr/>
        </p:nvGraphicFramePr>
        <p:xfrm>
          <a:off x="762902" y="4487320"/>
          <a:ext cx="3288981" cy="15779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96327"/>
                <a:gridCol w="1096327"/>
                <a:gridCol w="1096327"/>
              </a:tblGrid>
              <a:tr h="52597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7778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/>
                        <a:t>Actually Positive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7778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/>
                        <a:t>Actually Negative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77787"/>
                    </a:solidFill>
                  </a:tcPr>
                </a:tc>
              </a:tr>
              <a:tr h="52597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 b="1">
                          <a:solidFill>
                            <a:schemeClr val="lt1"/>
                          </a:solidFill>
                        </a:rPr>
                        <a:t>Predicted Positive</a:t>
                      </a:r>
                      <a:endParaRPr lang="en-US" altLang="ko-KR" sz="14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7778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/>
                        <a:t>Yellow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/>
                        <a:t>Blue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2597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 b="1">
                          <a:solidFill>
                            <a:schemeClr val="lt1"/>
                          </a:solidFill>
                        </a:rPr>
                        <a:t>Predicted Negative</a:t>
                      </a:r>
                      <a:endParaRPr lang="en-US" altLang="ko-KR" sz="14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7778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/>
                        <a:t>Red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400"/>
                        <a:t>.</a:t>
                      </a:r>
                      <a:endParaRPr lang="en-US" altLang="ko-KR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TextBox 6"/>
          <p:cNvSpPr txBox="1"/>
          <p:nvPr/>
        </p:nvSpPr>
        <p:spPr>
          <a:xfrm flipH="1">
            <a:off x="607219" y="1400961"/>
            <a:ext cx="4794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전체 수면 시간 중 실제 </a:t>
            </a:r>
            <a:r>
              <a:rPr lang="en-US" altLang="ko-KR"/>
              <a:t>apnea, </a:t>
            </a:r>
            <a:r>
              <a:rPr lang="ko-KR" altLang="en-US"/>
              <a:t>예측 </a:t>
            </a:r>
            <a:r>
              <a:rPr lang="en-US" altLang="ko-KR"/>
              <a:t>apnea</a:t>
            </a:r>
            <a:endParaRPr lang="ko-KR" altLang="en-US"/>
          </a:p>
        </p:txBody>
      </p:sp>
      <p:pic>
        <p:nvPicPr>
          <p:cNvPr id="47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478" y="1770293"/>
            <a:ext cx="4338249" cy="2449456"/>
          </a:xfrm>
          <a:prstGeom prst="rect">
            <a:avLst/>
          </a:prstGeom>
        </p:spPr>
      </p:pic>
      <p:sp>
        <p:nvSpPr>
          <p:cNvPr id="48" name="TextBox 12"/>
          <p:cNvSpPr txBox="1"/>
          <p:nvPr/>
        </p:nvSpPr>
        <p:spPr>
          <a:xfrm>
            <a:off x="6610525" y="1400961"/>
            <a:ext cx="305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Train data</a:t>
            </a:r>
            <a:r>
              <a:rPr lang="ko-KR" altLang="en-US"/>
              <a:t>와 </a:t>
            </a:r>
            <a:r>
              <a:rPr lang="en-US" altLang="ko-KR"/>
              <a:t>Test data</a:t>
            </a:r>
            <a:r>
              <a:rPr lang="ko-KR" altLang="en-US"/>
              <a:t> 정리</a:t>
            </a:r>
            <a:endParaRPr lang="ko-KR" altLang="en-US"/>
          </a:p>
        </p:txBody>
      </p:sp>
      <p:pic>
        <p:nvPicPr>
          <p:cNvPr id="49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24200" y="1896889"/>
            <a:ext cx="4080820" cy="470444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85000"/>
            <a:alpha val="4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7344" y="153579"/>
            <a:ext cx="748971" cy="692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  <a:latin typeface="나눔스퀘어"/>
                <a:ea typeface="나눔스퀘어"/>
              </a:rPr>
              <a:t>02</a:t>
            </a:r>
            <a:endParaRPr lang="en-US" altLang="ko-KR" sz="40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160" y="150881"/>
            <a:ext cx="2049780" cy="694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경험 </a:t>
            </a: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2</a:t>
            </a:r>
            <a:endParaRPr lang="en-US" altLang="ko-KR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디지털 신호 처리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5382" y="1337982"/>
            <a:ext cx="6775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목표</a:t>
            </a:r>
            <a:endParaRPr lang="ko-KR" altLang="en-US"/>
          </a:p>
          <a:p>
            <a:pPr>
              <a:defRPr/>
            </a:pPr>
            <a:r>
              <a:rPr lang="ko-KR" altLang="en-US"/>
              <a:t>데이터 처리에 필요한 푸리에 변환과 웨이블릿 개념과 차이 공부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342615" y="3396291"/>
            <a:ext cx="36528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/>
              <a:t>참고 서적 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Wavelet theory and applications</a:t>
            </a:r>
            <a:endParaRPr lang="en-US" altLang="ko-KR" sz="1200"/>
          </a:p>
        </p:txBody>
      </p:sp>
      <p:sp>
        <p:nvSpPr>
          <p:cNvPr id="41" name="TextBox 40"/>
          <p:cNvSpPr txBox="1"/>
          <p:nvPr/>
        </p:nvSpPr>
        <p:spPr>
          <a:xfrm>
            <a:off x="955383" y="2146680"/>
            <a:ext cx="8308632" cy="1185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내용</a:t>
            </a:r>
            <a:endParaRPr lang="ko-KR" altLang="en-US"/>
          </a:p>
          <a:p>
            <a:pPr>
              <a:defRPr/>
            </a:pPr>
            <a:r>
              <a:rPr lang="en-US" altLang="ko-KR"/>
              <a:t>1. </a:t>
            </a:r>
            <a:r>
              <a:rPr lang="ko-KR" altLang="en-US"/>
              <a:t>서적을 읽으며 푸리에 변환과 이산 웨이블릿</a:t>
            </a:r>
            <a:r>
              <a:rPr lang="en-US" altLang="ko-KR"/>
              <a:t>,</a:t>
            </a:r>
            <a:r>
              <a:rPr lang="ko-KR" altLang="en-US"/>
              <a:t> 연속 웨이블릿에대해 이론 공부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을 이용해 다양한 </a:t>
            </a:r>
            <a:r>
              <a:rPr lang="en-US" altLang="ko-KR"/>
              <a:t>sin</a:t>
            </a:r>
            <a:r>
              <a:rPr lang="ko-KR" altLang="en-US"/>
              <a:t>파와 </a:t>
            </a:r>
            <a:r>
              <a:rPr lang="en-US" altLang="ko-KR"/>
              <a:t>cos</a:t>
            </a:r>
            <a:r>
              <a:rPr lang="ko-KR" altLang="en-US"/>
              <a:t>파의 주파수를 확인해봄</a:t>
            </a:r>
            <a:endParaRPr lang="ko-KR" altLang="en-US"/>
          </a:p>
          <a:p>
            <a:pPr>
              <a:defRPr/>
            </a:pPr>
            <a:r>
              <a:rPr lang="en-US" altLang="ko-KR"/>
              <a:t>2. python</a:t>
            </a:r>
            <a:r>
              <a:rPr lang="ko-KR" altLang="en-US"/>
              <a:t>을 이용하여 </a:t>
            </a:r>
            <a:r>
              <a:rPr lang="en-US" altLang="ko-KR"/>
              <a:t>hrv</a:t>
            </a:r>
            <a:r>
              <a:rPr lang="ko-KR" altLang="en-US"/>
              <a:t>의 주파수를 직접 각각 방법에 맞게 적용</a:t>
            </a:r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rcRect t="1370" r="1130"/>
          <a:stretch>
            <a:fillRect/>
          </a:stretch>
        </p:blipFill>
        <p:spPr>
          <a:xfrm>
            <a:off x="275836" y="4122463"/>
            <a:ext cx="3648075" cy="236220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07486" y="4103158"/>
            <a:ext cx="3648075" cy="23622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39136" y="4103158"/>
            <a:ext cx="3648075" cy="238150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85000"/>
            <a:alpha val="4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7344" y="153579"/>
            <a:ext cx="748971" cy="692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  <a:latin typeface="나눔스퀘어"/>
                <a:ea typeface="나눔스퀘어"/>
              </a:rPr>
              <a:t>02</a:t>
            </a:r>
            <a:endParaRPr lang="en-US" altLang="ko-KR" sz="40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160" y="150881"/>
            <a:ext cx="259080" cy="3901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955383" y="1337982"/>
            <a:ext cx="5145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목표</a:t>
            </a:r>
            <a:endParaRPr lang="ko-KR" altLang="en-US"/>
          </a:p>
          <a:p>
            <a:pPr>
              <a:defRPr/>
            </a:pPr>
            <a:r>
              <a:rPr lang="en-US" altLang="ko-KR"/>
              <a:t>Tensorflow</a:t>
            </a:r>
            <a:r>
              <a:rPr lang="ko-KR" altLang="en-US"/>
              <a:t>와 </a:t>
            </a:r>
            <a:r>
              <a:rPr lang="en-US" altLang="ko-KR"/>
              <a:t>Keras</a:t>
            </a:r>
            <a:r>
              <a:rPr lang="ko-KR" altLang="en-US"/>
              <a:t>를 이용한 </a:t>
            </a:r>
            <a:r>
              <a:rPr lang="en-US" altLang="ko-KR"/>
              <a:t>LSTM </a:t>
            </a:r>
            <a:r>
              <a:rPr lang="ko-KR" altLang="en-US"/>
              <a:t>신경망 구축</a:t>
            </a:r>
            <a:endParaRPr lang="ko-KR" altLang="en-US"/>
          </a:p>
        </p:txBody>
      </p:sp>
      <p:sp>
        <p:nvSpPr>
          <p:cNvPr id="50" name="TextBox 40"/>
          <p:cNvSpPr txBox="1"/>
          <p:nvPr/>
        </p:nvSpPr>
        <p:spPr>
          <a:xfrm>
            <a:off x="955383" y="2146680"/>
            <a:ext cx="7209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내용</a:t>
            </a:r>
            <a:endParaRPr lang="ko-KR" altLang="en-US"/>
          </a:p>
          <a:p>
            <a:pPr>
              <a:defRPr/>
            </a:pPr>
            <a:r>
              <a:rPr lang="en-US" altLang="ko-KR"/>
              <a:t>1. LSTM </a:t>
            </a:r>
            <a:r>
              <a:rPr lang="ko-KR" altLang="en-US"/>
              <a:t>신경망을 이용해 간단한 연산을 처리하는 딥러닝 모델 구현</a:t>
            </a:r>
            <a:endParaRPr lang="ko-KR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00523" y="3643242"/>
            <a:ext cx="5875941" cy="3076713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5853" y="3628375"/>
            <a:ext cx="4804514" cy="3039124"/>
          </a:xfrm>
          <a:prstGeom prst="rect">
            <a:avLst/>
          </a:prstGeom>
        </p:spPr>
      </p:pic>
      <p:sp>
        <p:nvSpPr>
          <p:cNvPr id="53" name=""/>
          <p:cNvSpPr txBox="1"/>
          <p:nvPr/>
        </p:nvSpPr>
        <p:spPr>
          <a:xfrm>
            <a:off x="571500" y="3301365"/>
            <a:ext cx="1310640" cy="259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/>
              <a:t>전체 코드 중 일부</a:t>
            </a:r>
            <a:endParaRPr lang="ko-KR" altLang="en-US" sz="1100"/>
          </a:p>
        </p:txBody>
      </p:sp>
      <p:sp>
        <p:nvSpPr>
          <p:cNvPr id="54" name=""/>
          <p:cNvSpPr txBox="1"/>
          <p:nvPr/>
        </p:nvSpPr>
        <p:spPr>
          <a:xfrm>
            <a:off x="5762625" y="3299460"/>
            <a:ext cx="796289" cy="26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수행 결과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4"/>
          <p:cNvSpPr txBox="1"/>
          <p:nvPr/>
        </p:nvSpPr>
        <p:spPr>
          <a:xfrm>
            <a:off x="1280160" y="150881"/>
            <a:ext cx="228139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경험 </a:t>
            </a: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3</a:t>
            </a:r>
            <a:endParaRPr lang="en-US" altLang="ko-KR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LSTM</a:t>
            </a: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 신경망 구축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431</ep:Words>
  <ep:PresentationFormat>와이드스크린</ep:PresentationFormat>
  <ep:Paragraphs>119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2020-05-15T03:41:41.000</dcterms:created>
  <dc:creator>박 현조</dc:creator>
  <cp:lastModifiedBy>user</cp:lastModifiedBy>
  <dcterms:modified xsi:type="dcterms:W3CDTF">2022-04-07T06:49:58.536</dcterms:modified>
  <cp:revision>100</cp:revision>
  <dc:title>PowerPoint 프레젠테이션</dc:title>
  <cp:version/>
</cp:coreProperties>
</file>