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2" r:id="rId5"/>
    <p:sldId id="269" r:id="rId6"/>
    <p:sldId id="278" r:id="rId7"/>
    <p:sldId id="272" r:id="rId8"/>
    <p:sldId id="294" r:id="rId9"/>
    <p:sldId id="299" r:id="rId10"/>
    <p:sldId id="271" r:id="rId11"/>
    <p:sldId id="301" r:id="rId12"/>
    <p:sldId id="268" r:id="rId13"/>
  </p:sldIdLst>
  <p:sldSz cx="16256000" cy="9144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22" autoAdjust="0"/>
  </p:normalViewPr>
  <p:slideViewPr>
    <p:cSldViewPr>
      <p:cViewPr varScale="1">
        <p:scale>
          <a:sx n="55" d="100"/>
          <a:sy n="55" d="100"/>
        </p:scale>
        <p:origin x="351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5F22-1C8C-4E4B-A5A2-CBE60ABD2BF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E1158-7C20-448B-8C36-68F1CE45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0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400"/>
            <a:ext cx="16256000" cy="931645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11600" y="1016156"/>
            <a:ext cx="11369779" cy="61019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0000"/>
              </a:lnSpc>
            </a:pPr>
            <a:r>
              <a:rPr lang="en-US" altLang="zh-CN" sz="5400" b="1" spc="457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GrabCut</a:t>
            </a:r>
            <a:endParaRPr lang="en-US" altLang="zh-CN" sz="5400" b="1" spc="45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90000"/>
              </a:lnSpc>
            </a:pPr>
            <a:r>
              <a:rPr lang="en-US" sz="2000" b="1" spc="45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 Foreground Extraction using Iterated Graph Cuts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7175500"/>
            <a:ext cx="38100" cy="660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763500" y="7302500"/>
            <a:ext cx="21717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112500"/>
              </a:lnSpc>
            </a:pPr>
            <a:r>
              <a:rPr lang="en-US" sz="2800" spc="568" dirty="0">
                <a:solidFill>
                  <a:srgbClr val="FFFFFF"/>
                </a:solidFill>
                <a:latin typeface="黑体"/>
              </a:rPr>
              <a:t>2 0 </a:t>
            </a:r>
            <a:r>
              <a:rPr lang="en-US" sz="2800" spc="568">
                <a:solidFill>
                  <a:srgbClr val="FFFFFF"/>
                </a:solidFill>
                <a:latin typeface="黑体"/>
              </a:rPr>
              <a:t>2 3</a:t>
            </a:r>
            <a:endParaRPr lang="en-US" sz="2800" spc="568" dirty="0">
              <a:solidFill>
                <a:srgbClr val="FFFFFF"/>
              </a:solidFill>
              <a:latin typeface="黑体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360400" y="6083300"/>
            <a:ext cx="3467100" cy="50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C7B4EDB-FBC4-41E9-87D3-1D4DBF9DBB78}"/>
              </a:ext>
            </a:extLst>
          </p:cNvPr>
          <p:cNvSpPr txBox="1"/>
          <p:nvPr/>
        </p:nvSpPr>
        <p:spPr>
          <a:xfrm>
            <a:off x="12255500" y="4970725"/>
            <a:ext cx="535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李易燔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844800"/>
            <a:ext cx="16217900" cy="629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844800"/>
            <a:ext cx="16217900" cy="6299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080000" y="2823029"/>
            <a:ext cx="56007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altLang="zh-CN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</a:p>
          <a:p>
            <a:pPr algn="ctr">
              <a:lnSpc>
                <a:spcPct val="105000"/>
              </a:lnSpc>
            </a:pPr>
            <a:endParaRPr lang="en-US" altLang="zh-CN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5000"/>
              </a:lnSpc>
            </a:pPr>
            <a:endParaRPr 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5000"/>
              </a:lnSpc>
            </a:pPr>
            <a:endParaRPr lang="en-US" sz="2400" dirty="0">
              <a:solidFill>
                <a:srgbClr val="FFFFFF"/>
              </a:solidFill>
              <a:latin typeface="黑体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80000" y="1676400"/>
            <a:ext cx="56261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zh-CN" altLang="en-US" sz="6000" b="1" spc="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算法贡献</a:t>
            </a:r>
            <a:endParaRPr lang="en-US" sz="6000" b="1" spc="2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F51A7C-2AF7-4D2D-BBA1-F2DE62ABA650}"/>
              </a:ext>
            </a:extLst>
          </p:cNvPr>
          <p:cNvSpPr/>
          <p:nvPr/>
        </p:nvSpPr>
        <p:spPr>
          <a:xfrm>
            <a:off x="6674167" y="3886200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86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85E9B-1EC5-6933-1C69-D6C6448C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CN" altLang="en-US" sz="4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r>
              <a:rPr lang="zh-CN" altLang="en-US" sz="4400" b="1" spc="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</a:t>
            </a:r>
            <a:r>
              <a:rPr kumimoji="0" lang="en-US" altLang="zh-CN" sz="4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FOUR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832CD2-7F14-5B24-43EB-5F941CD8CC6C}"/>
              </a:ext>
            </a:extLst>
          </p:cNvPr>
          <p:cNvGrpSpPr/>
          <p:nvPr/>
        </p:nvGrpSpPr>
        <p:grpSpPr>
          <a:xfrm>
            <a:off x="5375046" y="3319539"/>
            <a:ext cx="5135565" cy="4509761"/>
            <a:chOff x="4107544" y="2343401"/>
            <a:chExt cx="3851673" cy="338232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B67821B-AA64-5D66-2BFA-7E186A810C58}"/>
                </a:ext>
              </a:extLst>
            </p:cNvPr>
            <p:cNvSpPr/>
            <p:nvPr/>
          </p:nvSpPr>
          <p:spPr>
            <a:xfrm>
              <a:off x="5970759" y="3737264"/>
              <a:ext cx="1988458" cy="1988458"/>
            </a:xfrm>
            <a:prstGeom prst="ellipse">
              <a:avLst/>
            </a:pr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7260FF-70EE-D0BD-FA14-C86B5D1D3646}"/>
                </a:ext>
              </a:extLst>
            </p:cNvPr>
            <p:cNvSpPr/>
            <p:nvPr/>
          </p:nvSpPr>
          <p:spPr>
            <a:xfrm>
              <a:off x="5101771" y="2343401"/>
              <a:ext cx="1988458" cy="1988458"/>
            </a:xfrm>
            <a:prstGeom prst="ellipse">
              <a:avLst/>
            </a:pr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C49387E-B3EE-CCEB-4910-0C2A5E4DF18F}"/>
                </a:ext>
              </a:extLst>
            </p:cNvPr>
            <p:cNvSpPr/>
            <p:nvPr/>
          </p:nvSpPr>
          <p:spPr>
            <a:xfrm>
              <a:off x="4107544" y="3737264"/>
              <a:ext cx="1988458" cy="1988458"/>
            </a:xfrm>
            <a:prstGeom prst="ellipse">
              <a:avLst/>
            </a:pr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34DF5F1-C6D3-E6CA-5F8F-C53FB5A8C62A}"/>
                </a:ext>
              </a:extLst>
            </p:cNvPr>
            <p:cNvGrpSpPr/>
            <p:nvPr/>
          </p:nvGrpSpPr>
          <p:grpSpPr>
            <a:xfrm>
              <a:off x="5487098" y="2768987"/>
              <a:ext cx="1370961" cy="946414"/>
              <a:chOff x="4361351" y="-1601512"/>
              <a:chExt cx="1370961" cy="946414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0649AD-1CE9-A2F7-CF2A-7A834DBF9872}"/>
                  </a:ext>
                </a:extLst>
              </p:cNvPr>
              <p:cNvSpPr txBox="1"/>
              <p:nvPr/>
            </p:nvSpPr>
            <p:spPr>
              <a:xfrm>
                <a:off x="4621438" y="-1601512"/>
                <a:ext cx="697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b="1" i="1" dirty="0">
                    <a:solidFill>
                      <a:schemeClr val="accent1"/>
                    </a:solidFill>
                  </a:rPr>
                  <a:t>01</a:t>
                </a:r>
                <a:endParaRPr lang="zh-CN" altLang="en-US" sz="3600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DBE80B-4C80-D125-B944-4E97F0423B8B}"/>
                  </a:ext>
                </a:extLst>
              </p:cNvPr>
              <p:cNvSpPr txBox="1"/>
              <p:nvPr/>
            </p:nvSpPr>
            <p:spPr>
              <a:xfrm>
                <a:off x="4361351" y="-955181"/>
                <a:ext cx="1370961" cy="300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accent1"/>
                    </a:solidFill>
                  </a:rPr>
                  <a:t>支持彩色图片</a:t>
                </a:r>
                <a:endParaRPr lang="en-US" altLang="zh-CN" sz="20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E6BC964-9999-759E-8E4B-AD402AD57CEC}"/>
                </a:ext>
              </a:extLst>
            </p:cNvPr>
            <p:cNvGrpSpPr/>
            <p:nvPr/>
          </p:nvGrpSpPr>
          <p:grpSpPr>
            <a:xfrm>
              <a:off x="6356087" y="4162850"/>
              <a:ext cx="1217801" cy="900247"/>
              <a:chOff x="4361351" y="-1601512"/>
              <a:chExt cx="1217801" cy="900247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27B718C-C87C-6F32-042F-993D49C31210}"/>
                  </a:ext>
                </a:extLst>
              </p:cNvPr>
              <p:cNvSpPr txBox="1"/>
              <p:nvPr/>
            </p:nvSpPr>
            <p:spPr>
              <a:xfrm>
                <a:off x="4621437" y="-1601512"/>
                <a:ext cx="6976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b="1" i="1" dirty="0">
                    <a:solidFill>
                      <a:schemeClr val="accent4"/>
                    </a:solidFill>
                  </a:rPr>
                  <a:t>03</a:t>
                </a:r>
                <a:endParaRPr lang="zh-CN" altLang="en-US" sz="3600" b="1" i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53B882-5098-0C9E-0D70-BC12DA731776}"/>
                  </a:ext>
                </a:extLst>
              </p:cNvPr>
              <p:cNvSpPr txBox="1"/>
              <p:nvPr/>
            </p:nvSpPr>
            <p:spPr>
              <a:xfrm>
                <a:off x="4361351" y="-955181"/>
                <a:ext cx="12178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4"/>
                    </a:solidFill>
                  </a:rPr>
                  <a:t>用户友好</a:t>
                </a:r>
                <a:endParaRPr lang="en-US" altLang="zh-CN" sz="1600" b="1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71DE6A0-1518-3BDE-6C39-09431B57D760}"/>
                </a:ext>
              </a:extLst>
            </p:cNvPr>
            <p:cNvGrpSpPr/>
            <p:nvPr/>
          </p:nvGrpSpPr>
          <p:grpSpPr>
            <a:xfrm>
              <a:off x="4492872" y="4162850"/>
              <a:ext cx="1217801" cy="900247"/>
              <a:chOff x="4361351" y="-1601512"/>
              <a:chExt cx="1217801" cy="900247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E5698AF-3D65-2965-3222-9E0A4FFE4EF3}"/>
                  </a:ext>
                </a:extLst>
              </p:cNvPr>
              <p:cNvSpPr txBox="1"/>
              <p:nvPr/>
            </p:nvSpPr>
            <p:spPr>
              <a:xfrm>
                <a:off x="4621437" y="-1601512"/>
                <a:ext cx="6976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b="1" i="1" dirty="0">
                    <a:solidFill>
                      <a:schemeClr val="accent3"/>
                    </a:solidFill>
                  </a:rPr>
                  <a:t>02</a:t>
                </a:r>
                <a:endParaRPr lang="zh-CN" altLang="en-US" sz="3600" b="1" i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CD3D3E6-22BE-9F25-0831-29338C32D78C}"/>
                  </a:ext>
                </a:extLst>
              </p:cNvPr>
              <p:cNvSpPr txBox="1"/>
              <p:nvPr/>
            </p:nvSpPr>
            <p:spPr>
              <a:xfrm>
                <a:off x="4361351" y="-955181"/>
                <a:ext cx="12178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3"/>
                    </a:solidFill>
                  </a:rPr>
                  <a:t>可迭代</a:t>
                </a:r>
                <a:endParaRPr lang="en-US" altLang="zh-CN" sz="1600" b="1" dirty="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CF4CC08-CADD-8280-CC2E-E0D7354A6CC3}"/>
              </a:ext>
            </a:extLst>
          </p:cNvPr>
          <p:cNvSpPr txBox="1"/>
          <p:nvPr/>
        </p:nvSpPr>
        <p:spPr>
          <a:xfrm>
            <a:off x="5782303" y="2171289"/>
            <a:ext cx="5181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Graph Cut</a:t>
            </a:r>
            <a:r>
              <a:rPr lang="zh-CN" altLang="en-US" sz="2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的目标和背景的模型是灰度直方图，</a:t>
            </a:r>
            <a:r>
              <a:rPr lang="en-US" altLang="zh-CN" sz="2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Grab Cut</a:t>
            </a:r>
            <a:r>
              <a:rPr lang="zh-CN" altLang="en-US" sz="2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取代为</a:t>
            </a:r>
            <a:r>
              <a:rPr lang="en-US" altLang="zh-CN" sz="2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RGB</a:t>
            </a:r>
            <a:r>
              <a:rPr lang="zh-CN" altLang="en-US" sz="2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三通道的混合高斯模型</a:t>
            </a:r>
            <a:r>
              <a:rPr lang="en-US" altLang="zh-CN" sz="2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GMM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B80AA7-4978-E5A7-9DDC-DDACEB25CD5C}"/>
              </a:ext>
            </a:extLst>
          </p:cNvPr>
          <p:cNvSpPr txBox="1"/>
          <p:nvPr/>
        </p:nvSpPr>
        <p:spPr>
          <a:xfrm>
            <a:off x="1589179" y="5164833"/>
            <a:ext cx="36060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dirty="0">
                <a:solidFill>
                  <a:schemeClr val="accent3"/>
                </a:solidFill>
                <a:effectLst/>
                <a:latin typeface="-apple-system"/>
              </a:rPr>
              <a:t>Graph Cut</a:t>
            </a:r>
            <a:r>
              <a:rPr lang="zh-CN" altLang="en-US" sz="2800" b="0" i="0" dirty="0">
                <a:solidFill>
                  <a:schemeClr val="accent3"/>
                </a:solidFill>
                <a:effectLst/>
                <a:latin typeface="-apple-system"/>
              </a:rPr>
              <a:t>的能量最小化（分割）是一次达到的，而</a:t>
            </a:r>
            <a:r>
              <a:rPr lang="en-US" altLang="zh-CN" sz="2800" b="0" i="0" dirty="0">
                <a:solidFill>
                  <a:schemeClr val="accent3"/>
                </a:solidFill>
                <a:effectLst/>
                <a:latin typeface="-apple-system"/>
              </a:rPr>
              <a:t>Grab Cut</a:t>
            </a:r>
            <a:r>
              <a:rPr lang="zh-CN" altLang="en-US" sz="2800" b="0" i="0" dirty="0">
                <a:solidFill>
                  <a:schemeClr val="accent3"/>
                </a:solidFill>
                <a:effectLst/>
                <a:latin typeface="-apple-system"/>
              </a:rPr>
              <a:t>取代为一个不断进行分割估计和模型参数学习的交互迭代过程；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B411A2-642D-BAF2-E08E-4F867E673A4A}"/>
              </a:ext>
            </a:extLst>
          </p:cNvPr>
          <p:cNvSpPr txBox="1"/>
          <p:nvPr/>
        </p:nvSpPr>
        <p:spPr>
          <a:xfrm>
            <a:off x="10537462" y="5380276"/>
            <a:ext cx="45204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chemeClr val="accent4"/>
                </a:solidFill>
                <a:effectLst/>
                <a:latin typeface="-apple-system"/>
              </a:rPr>
              <a:t>Grab Cut</a:t>
            </a:r>
            <a:r>
              <a:rPr lang="zh-CN" altLang="en-US" sz="2800" b="0" i="0" dirty="0">
                <a:solidFill>
                  <a:schemeClr val="accent4"/>
                </a:solidFill>
                <a:effectLst/>
                <a:latin typeface="-apple-system"/>
              </a:rPr>
              <a:t>只需要提供背景区域的像素集就可以了。也就是说你只需要框选目标，那么在方框外的像素全部当成背景</a:t>
            </a:r>
            <a:endParaRPr lang="zh-CN" altLang="en-US" sz="2800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2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14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169400" y="736600"/>
            <a:ext cx="6261100" cy="314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0000"/>
              </a:lnSpc>
            </a:pPr>
            <a:endParaRPr lang="en-US" sz="6000" b="1" spc="45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7175500"/>
            <a:ext cx="38100" cy="889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763500" y="7302500"/>
            <a:ext cx="21717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112500"/>
              </a:lnSpc>
            </a:pPr>
            <a:r>
              <a:rPr lang="en-US" sz="2800" spc="568" dirty="0">
                <a:solidFill>
                  <a:srgbClr val="FFFFFF"/>
                </a:solidFill>
                <a:latin typeface="黑体"/>
              </a:rPr>
              <a:t>2 </a:t>
            </a:r>
            <a:r>
              <a:rPr lang="en-US" sz="2800" spc="568">
                <a:solidFill>
                  <a:srgbClr val="FFFFFF"/>
                </a:solidFill>
                <a:latin typeface="黑体"/>
              </a:rPr>
              <a:t>0 2 3</a:t>
            </a:r>
            <a:endParaRPr lang="en-US" sz="2800" spc="568" dirty="0">
              <a:solidFill>
                <a:srgbClr val="FFFFFF"/>
              </a:solidFill>
              <a:latin typeface="黑体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360400" y="6083300"/>
            <a:ext cx="3467100" cy="50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295B29-C606-4C56-B9C1-4741B2781D78}"/>
              </a:ext>
            </a:extLst>
          </p:cNvPr>
          <p:cNvSpPr txBox="1"/>
          <p:nvPr/>
        </p:nvSpPr>
        <p:spPr>
          <a:xfrm>
            <a:off x="8421536" y="609600"/>
            <a:ext cx="7052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</a:t>
            </a:r>
          </a:p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LISTENING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C5037B-88B5-44BD-8213-26B6FBAECB56}"/>
              </a:ext>
            </a:extLst>
          </p:cNvPr>
          <p:cNvSpPr txBox="1"/>
          <p:nvPr/>
        </p:nvSpPr>
        <p:spPr>
          <a:xfrm>
            <a:off x="11218182" y="5487838"/>
            <a:ext cx="526233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772400" cy="9144000"/>
          </a:xfrm>
          <a:prstGeom prst="rect">
            <a:avLst/>
          </a:prstGeom>
          <a:blipFill>
            <a:blip r:embed="rId2" cstate="print">
              <a:alphaModFix amt="70000"/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663700" y="3708400"/>
            <a:ext cx="4445000" cy="198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zh-CN" altLang="en-US" sz="7200" b="1" spc="12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7200" b="1" spc="12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5000"/>
              </a:lnSpc>
            </a:pPr>
            <a:r>
              <a:rPr lang="en-US" altLang="zh-CN" sz="3600" spc="12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sz="3600" spc="12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8026400"/>
            <a:ext cx="508000" cy="1117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5854700"/>
            <a:ext cx="3644900" cy="101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3441700"/>
            <a:ext cx="3644900" cy="101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6000" y="0"/>
            <a:ext cx="647700" cy="1193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5059EC4-38E8-49F0-90CC-923B74BC8B85}"/>
              </a:ext>
            </a:extLst>
          </p:cNvPr>
          <p:cNvSpPr txBox="1"/>
          <p:nvPr/>
        </p:nvSpPr>
        <p:spPr>
          <a:xfrm>
            <a:off x="8588822" y="1825630"/>
            <a:ext cx="210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ct val="0"/>
              </a:spcBef>
              <a:buFont typeface="Arial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BCA74B-4EC5-4079-9EC3-E228E2AE4924}"/>
              </a:ext>
            </a:extLst>
          </p:cNvPr>
          <p:cNvSpPr txBox="1"/>
          <p:nvPr/>
        </p:nvSpPr>
        <p:spPr>
          <a:xfrm>
            <a:off x="12277248" y="1842898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</a:rPr>
              <a:t>PART TWO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9C7201-7940-4231-8BCC-0FA34F79A85D}"/>
              </a:ext>
            </a:extLst>
          </p:cNvPr>
          <p:cNvSpPr txBox="1"/>
          <p:nvPr/>
        </p:nvSpPr>
        <p:spPr>
          <a:xfrm>
            <a:off x="8673487" y="5248414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spcBef>
                <a:spcPct val="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BAB6B-36AC-496E-8E4C-143A97AD88B0}"/>
              </a:ext>
            </a:extLst>
          </p:cNvPr>
          <p:cNvSpPr txBox="1"/>
          <p:nvPr/>
        </p:nvSpPr>
        <p:spPr>
          <a:xfrm>
            <a:off x="11938000" y="5280068"/>
            <a:ext cx="2654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 法 贡 献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E5A2D5-3EDA-4CB8-90CC-6FF243AF7CE1}"/>
              </a:ext>
            </a:extLst>
          </p:cNvPr>
          <p:cNvSpPr/>
          <p:nvPr/>
        </p:nvSpPr>
        <p:spPr>
          <a:xfrm>
            <a:off x="8825887" y="2549667"/>
            <a:ext cx="1676400" cy="1686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B757DF-D949-46A9-A89B-FEDF6A0A4216}"/>
              </a:ext>
            </a:extLst>
          </p:cNvPr>
          <p:cNvSpPr/>
          <p:nvPr/>
        </p:nvSpPr>
        <p:spPr>
          <a:xfrm>
            <a:off x="12277248" y="2612255"/>
            <a:ext cx="1870552" cy="10605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dirty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93A9C2-A2B5-42A7-90E1-E101B274D71F}"/>
              </a:ext>
            </a:extLst>
          </p:cNvPr>
          <p:cNvSpPr/>
          <p:nvPr/>
        </p:nvSpPr>
        <p:spPr>
          <a:xfrm flipV="1">
            <a:off x="8886092" y="5987954"/>
            <a:ext cx="1676400" cy="168644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2D131C-FB3F-4411-B09D-67A18CF89B51}"/>
              </a:ext>
            </a:extLst>
          </p:cNvPr>
          <p:cNvSpPr/>
          <p:nvPr/>
        </p:nvSpPr>
        <p:spPr>
          <a:xfrm>
            <a:off x="12245986" y="6002809"/>
            <a:ext cx="2090043" cy="168644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>
              <a:defRPr/>
            </a:pPr>
            <a:endParaRPr lang="zh-CN" altLang="en-US" kern="0" dirty="0">
              <a:solidFill>
                <a:prstClr val="white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844800"/>
            <a:ext cx="16217900" cy="629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844800"/>
            <a:ext cx="16217900" cy="6299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080000" y="2823029"/>
            <a:ext cx="56007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altLang="zh-CN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5000"/>
              </a:lnSpc>
            </a:pPr>
            <a:endParaRPr lang="en-US" sz="2400" dirty="0">
              <a:solidFill>
                <a:srgbClr val="FFFFFF"/>
              </a:solidFill>
              <a:latin typeface="黑体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32400" y="1676400"/>
            <a:ext cx="56261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zh-CN" altLang="en-US" sz="6000" b="1" spc="2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sz="6000" b="1" spc="2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F51A7C-2AF7-4D2D-BBA1-F2DE62ABA650}"/>
              </a:ext>
            </a:extLst>
          </p:cNvPr>
          <p:cNvSpPr/>
          <p:nvPr/>
        </p:nvSpPr>
        <p:spPr>
          <a:xfrm>
            <a:off x="6674167" y="3886200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965700" y="6883400"/>
            <a:ext cx="63373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endParaRPr lang="en-US" sz="2000" dirty="0">
              <a:solidFill>
                <a:srgbClr val="666666"/>
              </a:solidFill>
              <a:latin typeface="黑体"/>
            </a:endParaRPr>
          </a:p>
          <a:p>
            <a:pPr algn="ctr">
              <a:lnSpc>
                <a:spcPct val="105000"/>
              </a:lnSpc>
            </a:pPr>
            <a:endParaRPr lang="en-US" sz="2000" dirty="0">
              <a:solidFill>
                <a:srgbClr val="666666"/>
              </a:solidFill>
              <a:latin typeface="黑体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19700" y="558800"/>
            <a:ext cx="56642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zh-CN" altLang="en-US" sz="3600" b="1" spc="2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  </a:t>
            </a:r>
            <a:r>
              <a:rPr lang="en-US" altLang="zh-CN" sz="3600" b="1" spc="2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3600" b="1" spc="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en-US" sz="3600" b="1" spc="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7D29AD-B874-4D76-ABF2-7334725083B4}"/>
              </a:ext>
            </a:extLst>
          </p:cNvPr>
          <p:cNvSpPr txBox="1"/>
          <p:nvPr/>
        </p:nvSpPr>
        <p:spPr>
          <a:xfrm>
            <a:off x="2568303" y="3962400"/>
            <a:ext cx="118627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该算法用于处理彩色图片的抠图（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matting)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问题，发表在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Siggraph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上，当时还没有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MaskRCNN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等强大的深度学习模型，只能借助传统的机器学习模型，现有的方法要么交互繁琐，要么效果不佳，或者只支持灰度图片。本文主要改进了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Graphcut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算法，引入了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模型使其支持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图片，并采用迭代的方式使结果更好更具有鲁棒性。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A925CA-2748-0F51-9634-7ABEFE1E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426625"/>
            <a:ext cx="11963400" cy="19639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844800"/>
            <a:ext cx="16217900" cy="629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844800"/>
            <a:ext cx="16217900" cy="6299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080000" y="2823029"/>
            <a:ext cx="56007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altLang="zh-CN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5000"/>
              </a:lnSpc>
            </a:pPr>
            <a:endParaRPr lang="en-US" sz="2400" dirty="0">
              <a:solidFill>
                <a:srgbClr val="FFFFFF"/>
              </a:solidFill>
              <a:latin typeface="黑体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54600" y="1676400"/>
            <a:ext cx="56261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zh-CN" altLang="en-US" sz="6000" b="1" spc="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现有方法</a:t>
            </a:r>
            <a:endParaRPr lang="en-US" sz="6000" b="1" spc="2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F51A7C-2AF7-4D2D-BBA1-F2DE62ABA650}"/>
              </a:ext>
            </a:extLst>
          </p:cNvPr>
          <p:cNvSpPr/>
          <p:nvPr/>
        </p:nvSpPr>
        <p:spPr>
          <a:xfrm>
            <a:off x="6674167" y="3886200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429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965700" y="6883400"/>
            <a:ext cx="63373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endParaRPr lang="en-US" sz="2000" dirty="0">
              <a:solidFill>
                <a:srgbClr val="666666"/>
              </a:solidFill>
              <a:latin typeface="黑体"/>
            </a:endParaRPr>
          </a:p>
          <a:p>
            <a:pPr algn="ctr">
              <a:lnSpc>
                <a:spcPct val="105000"/>
              </a:lnSpc>
            </a:pPr>
            <a:endParaRPr lang="en-US" sz="2000" dirty="0">
              <a:solidFill>
                <a:srgbClr val="666666"/>
              </a:solidFill>
              <a:latin typeface="黑体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22800" y="584200"/>
            <a:ext cx="56642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zh-CN" altLang="en-US" sz="3600" b="1" spc="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现有方法</a:t>
            </a:r>
            <a:r>
              <a:rPr lang="en-US" altLang="zh-CN" sz="3600" b="1" spc="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en-US" sz="3600" b="1" spc="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1243F1-4F9D-93D0-EDBB-AA32E1B6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20" y="1331966"/>
            <a:ext cx="9829800" cy="331560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92D4735-47B3-7913-A790-2B1AB0F70E83}"/>
              </a:ext>
            </a:extLst>
          </p:cNvPr>
          <p:cNvSpPr txBox="1"/>
          <p:nvPr/>
        </p:nvSpPr>
        <p:spPr>
          <a:xfrm>
            <a:off x="2413000" y="4934472"/>
            <a:ext cx="9601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Magic Wand</a:t>
            </a:r>
          </a:p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从用户指定的点或区域开始，计算一个连通像素的区域，使得所有选定的像素都落在指定区域颜色统计的某个可调容差内。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Intelligent Scissors</a:t>
            </a:r>
          </a:p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允许用户通过用鼠标粗略地跟踪物体的边界来选择一个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最小成本轮廓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。随着鼠标移动，从光标位置回到最后一个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种子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点的最小代价路径显示出来。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 matting</a:t>
            </a:r>
          </a:p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通过利用贝叶斯公式来计算前景和背景之间的概率分布，从而实现抠图。用户可以通过手动绘制或调整前景和背景区域来进行交互。</a:t>
            </a:r>
          </a:p>
        </p:txBody>
      </p:sp>
    </p:spTree>
    <p:extLst>
      <p:ext uri="{BB962C8B-B14F-4D97-AF65-F5344CB8AC3E}">
        <p14:creationId xmlns:p14="http://schemas.microsoft.com/office/powerpoint/2010/main" val="120336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844800"/>
            <a:ext cx="16217900" cy="629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844800"/>
            <a:ext cx="16217900" cy="6299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080000" y="2823029"/>
            <a:ext cx="56007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altLang="zh-CN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5000"/>
              </a:lnSpc>
            </a:pPr>
            <a:endParaRPr lang="en-US" sz="2400" dirty="0">
              <a:solidFill>
                <a:srgbClr val="FFFFFF"/>
              </a:solidFill>
              <a:latin typeface="黑体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54600" y="1676400"/>
            <a:ext cx="56261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zh-CN" altLang="en-US" sz="6000" b="1" spc="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  <a:endParaRPr lang="en-US" sz="6000" b="1" spc="2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F51A7C-2AF7-4D2D-BBA1-F2DE62ABA650}"/>
              </a:ext>
            </a:extLst>
          </p:cNvPr>
          <p:cNvSpPr/>
          <p:nvPr/>
        </p:nvSpPr>
        <p:spPr>
          <a:xfrm>
            <a:off x="6674167" y="3886200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768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D123E8F2-2864-4319-9D09-3C66CFB83626}"/>
              </a:ext>
            </a:extLst>
          </p:cNvPr>
          <p:cNvSpPr txBox="1"/>
          <p:nvPr/>
        </p:nvSpPr>
        <p:spPr>
          <a:xfrm>
            <a:off x="4622800" y="584200"/>
            <a:ext cx="56642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zh-CN" altLang="en-US" sz="3600" b="1" spc="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  <a:r>
              <a:rPr lang="en-US" altLang="zh-CN" sz="3600" b="1" spc="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</a:p>
          <a:p>
            <a:pPr algn="ctr">
              <a:lnSpc>
                <a:spcPct val="105000"/>
              </a:lnSpc>
            </a:pPr>
            <a:r>
              <a:rPr lang="en-US" altLang="zh-CN" sz="2800" b="1" spc="2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Graphcut</a:t>
            </a:r>
            <a:endParaRPr lang="en-US" sz="2800" b="1" spc="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DE991CE-A191-A936-31A8-1F8F114EA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057400"/>
            <a:ext cx="7236544" cy="3505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DB22EEB-B03E-2872-3BD2-44F0F1A0C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00" y="2286000"/>
            <a:ext cx="6620930" cy="9144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2874A48-9314-6267-C1ED-506BFC09B862}"/>
              </a:ext>
            </a:extLst>
          </p:cNvPr>
          <p:cNvSpPr txBox="1"/>
          <p:nvPr/>
        </p:nvSpPr>
        <p:spPr>
          <a:xfrm>
            <a:off x="8204200" y="358140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</a:t>
            </a:r>
            <a:r>
              <a:rPr lang="zh-CN" altLang="en-US" sz="2800" b="1" dirty="0"/>
              <a:t>是图的总能量</a:t>
            </a:r>
            <a:endParaRPr lang="en-US" altLang="zh-CN" sz="2800" b="1" dirty="0"/>
          </a:p>
          <a:p>
            <a:r>
              <a:rPr lang="en-US" altLang="zh-CN" sz="2800" b="1" dirty="0"/>
              <a:t>U</a:t>
            </a:r>
            <a:r>
              <a:rPr lang="zh-CN" altLang="en-US" sz="2800" b="1" dirty="0"/>
              <a:t>评价不透明度分布</a:t>
            </a:r>
            <a:r>
              <a:rPr lang="en-US" altLang="zh-CN" sz="2800" b="1" dirty="0"/>
              <a:t>α</a:t>
            </a:r>
            <a:r>
              <a:rPr lang="zh-CN" altLang="en-US" sz="2800" b="1" dirty="0"/>
              <a:t>对数据</a:t>
            </a:r>
            <a:r>
              <a:rPr lang="en-US" altLang="zh-CN" sz="2800" b="1" dirty="0"/>
              <a:t>z</a:t>
            </a:r>
            <a:r>
              <a:rPr lang="zh-CN" altLang="en-US" sz="2800" b="1" dirty="0"/>
              <a:t>的拟合程度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V</a:t>
            </a:r>
            <a:r>
              <a:rPr lang="zh-CN" altLang="en-US" sz="2800" b="1" dirty="0"/>
              <a:t> 评价分割边缘的合理程度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9402F73-8526-2241-C758-462AA07B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189" y="5828169"/>
            <a:ext cx="7135101" cy="108222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3556F136-49D2-5728-3852-5107BBC716BA}"/>
              </a:ext>
            </a:extLst>
          </p:cNvPr>
          <p:cNvSpPr txBox="1"/>
          <p:nvPr/>
        </p:nvSpPr>
        <p:spPr>
          <a:xfrm>
            <a:off x="203200" y="6091025"/>
            <a:ext cx="7924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最大流算法（max flow） 用于处理如何去切这个权值图（graph）,切过之后累加得到能量E(L)值最小，切边（割边）就是上图中的黑线（各像素点之间的边）。</a:t>
            </a:r>
          </a:p>
        </p:txBody>
      </p:sp>
    </p:spTree>
    <p:extLst>
      <p:ext uri="{BB962C8B-B14F-4D97-AF65-F5344CB8AC3E}">
        <p14:creationId xmlns:p14="http://schemas.microsoft.com/office/powerpoint/2010/main" val="91156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D123E8F2-2864-4319-9D09-3C66CFB83626}"/>
              </a:ext>
            </a:extLst>
          </p:cNvPr>
          <p:cNvSpPr txBox="1"/>
          <p:nvPr/>
        </p:nvSpPr>
        <p:spPr>
          <a:xfrm>
            <a:off x="4622800" y="584200"/>
            <a:ext cx="56642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zh-CN" altLang="en-US" sz="3600" b="1" spc="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  <a:r>
              <a:rPr lang="en-US" altLang="zh-CN" sz="3600" b="1" spc="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en-US" sz="3600" b="1" spc="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538D48-9CFB-80A2-53FC-821F8BD6AD8C}"/>
              </a:ext>
            </a:extLst>
          </p:cNvPr>
          <p:cNvSpPr txBox="1"/>
          <p:nvPr/>
        </p:nvSpPr>
        <p:spPr>
          <a:xfrm>
            <a:off x="1391921" y="1447800"/>
            <a:ext cx="457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初始化</a:t>
            </a:r>
            <a:r>
              <a:rPr lang="en-US" altLang="zh-CN" sz="2400" b="1" dirty="0"/>
              <a:t>mask</a:t>
            </a:r>
            <a:r>
              <a:rPr lang="zh-CN" altLang="en-US" sz="2400" b="1" dirty="0"/>
              <a:t>，框外设置为背景，框内设置为可能是前景。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GMM</a:t>
            </a:r>
            <a:r>
              <a:rPr lang="zh-CN" altLang="en-US" sz="2400" b="1" dirty="0"/>
              <a:t>模型建模</a:t>
            </a:r>
            <a:endParaRPr lang="en-US" altLang="zh-CN" sz="2400" b="1" dirty="0"/>
          </a:p>
          <a:p>
            <a:r>
              <a:rPr lang="zh-CN" altLang="en-US" sz="2400" b="1" dirty="0"/>
              <a:t>初始化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kmeans</a:t>
            </a:r>
            <a:r>
              <a:rPr lang="zh-CN" altLang="en-US" sz="2400" b="1" dirty="0"/>
              <a:t>聚类（不采用</a:t>
            </a:r>
            <a:r>
              <a:rPr lang="en-US" altLang="zh-CN" sz="2400" b="1" dirty="0" err="1"/>
              <a:t>em</a:t>
            </a:r>
            <a:r>
              <a:rPr lang="zh-CN" altLang="en-US" sz="2400" b="1" dirty="0"/>
              <a:t>，因为</a:t>
            </a:r>
            <a:r>
              <a:rPr lang="en-US" altLang="zh-CN" sz="2400" b="1" dirty="0" err="1"/>
              <a:t>em</a:t>
            </a:r>
            <a:r>
              <a:rPr lang="zh-CN" altLang="en-US" sz="2400" b="1" dirty="0"/>
              <a:t>算法较慢）得到五个类，由此得到混合高斯模型。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通过得到的高斯混合模型分别求</a:t>
            </a:r>
            <a:r>
              <a:rPr lang="en-US" altLang="zh-CN" sz="2400" b="1" dirty="0"/>
              <a:t>s-link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t-link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进行最小割，得到更新后的</a:t>
            </a:r>
            <a:r>
              <a:rPr lang="en-US" altLang="zh-CN" sz="2400" b="1" dirty="0"/>
              <a:t>mask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利用新的</a:t>
            </a:r>
            <a:r>
              <a:rPr lang="en-US" altLang="zh-CN" sz="2400" b="1" dirty="0"/>
              <a:t>mask</a:t>
            </a:r>
            <a:r>
              <a:rPr lang="zh-CN" altLang="en-US" sz="2400" b="1" dirty="0"/>
              <a:t>对</a:t>
            </a:r>
            <a:r>
              <a:rPr lang="en-US" altLang="zh-CN" sz="2400" b="1" dirty="0"/>
              <a:t>GMM</a:t>
            </a:r>
            <a:r>
              <a:rPr lang="zh-CN" altLang="en-US" sz="2400" b="1" dirty="0"/>
              <a:t>模型进行迭代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用户微调</a:t>
            </a:r>
            <a:endParaRPr lang="en-US" altLang="zh-CN" sz="2400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4AEF4D-C7A3-D554-3407-864A439A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1752599"/>
            <a:ext cx="7772400" cy="58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34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60d2a1b1-c6e0-44f7-9982-3f8b36b1d739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66843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545</Words>
  <Application>Microsoft Office PowerPoint</Application>
  <PresentationFormat>自定义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等线</vt:lpstr>
      <vt:lpstr>黑体</vt:lpstr>
      <vt:lpstr>微软雅黑</vt:lpstr>
      <vt:lpstr>Arial</vt:lpstr>
      <vt:lpstr>Calibri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算法贡献PART FOUR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lambda</dc:creator>
  <cp:lastModifiedBy>李 易燔</cp:lastModifiedBy>
  <cp:revision>46</cp:revision>
  <dcterms:created xsi:type="dcterms:W3CDTF">2019-06-19T09:38:58Z</dcterms:created>
  <dcterms:modified xsi:type="dcterms:W3CDTF">2023-04-13T08:09:26Z</dcterms:modified>
</cp:coreProperties>
</file>