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256" r:id="rId3"/>
    <p:sldId id="290" r:id="rId4"/>
    <p:sldId id="296" r:id="rId5"/>
    <p:sldId id="297" r:id="rId6"/>
    <p:sldId id="298" r:id="rId7"/>
    <p:sldId id="300" r:id="rId8"/>
    <p:sldId id="301" r:id="rId9"/>
    <p:sldId id="304" r:id="rId10"/>
    <p:sldId id="302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5" r:id="rId40"/>
    <p:sldId id="334" r:id="rId41"/>
    <p:sldId id="336" r:id="rId42"/>
    <p:sldId id="337" r:id="rId43"/>
    <p:sldId id="287" r:id="rId44"/>
    <p:sldId id="338" r:id="rId45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E87"/>
    <a:srgbClr val="166DBC"/>
    <a:srgbClr val="E73A1C"/>
    <a:srgbClr val="134F85"/>
    <a:srgbClr val="4BACC6"/>
    <a:srgbClr val="26CC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79224" autoAdjust="0"/>
  </p:normalViewPr>
  <p:slideViewPr>
    <p:cSldViewPr snapToGrid="0" snapToObjects="1">
      <p:cViewPr varScale="1">
        <p:scale>
          <a:sx n="65" d="100"/>
          <a:sy n="65" d="100"/>
        </p:scale>
        <p:origin x="1147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3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76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5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</a:rPr>
              <a:t>cout.setf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</a:rPr>
              <a:t>ios</a:t>
            </a:r>
            <a:r>
              <a:rPr lang="en-US" altLang="zh-CN" dirty="0">
                <a:latin typeface="Arial" panose="020B0604020202020204" pitchFamily="34" charset="0"/>
              </a:rPr>
              <a:t>::fixed);	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&lt;&lt;fixed&lt;&lt;</a:t>
            </a:r>
            <a:r>
              <a:rPr lang="en-US" altLang="zh-CN" dirty="0" err="1">
                <a:latin typeface="Arial" panose="020B0604020202020204" pitchFamily="34" charset="0"/>
              </a:rPr>
              <a:t>setprecision</a:t>
            </a:r>
            <a:r>
              <a:rPr lang="en-US" altLang="zh-CN" dirty="0">
                <a:latin typeface="Arial" panose="020B0604020202020204" pitchFamily="34" charset="0"/>
              </a:rPr>
              <a:t>(18);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&lt;&lt;"1.0/3.0   is "&lt;&lt;1.0/3.0&lt;&lt;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"1.0F/3.0F is "&lt;&lt;1.0F/3.0F&lt;&lt;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1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97~122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&lt;&lt; "TAB:" &lt;&lt; '\t' &lt;&lt; "AA" &lt;&lt; </a:t>
            </a:r>
            <a:r>
              <a:rPr lang="en-US" altLang="zh-CN" sz="1600" b="1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&lt;&lt; "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换行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:" &lt;&lt; '\n' &lt;&lt; "AA" &lt;&lt; </a:t>
            </a:r>
            <a:r>
              <a:rPr lang="en-US" altLang="zh-CN" sz="1600" b="1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600" b="1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cout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 &lt;&lt; "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听到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BEEP</a:t>
            </a:r>
            <a:r>
              <a:rPr lang="zh-CN" altLang="en-US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声吗？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" &lt;&lt; '\a' &lt;&lt; </a:t>
            </a:r>
            <a:r>
              <a:rPr lang="en-US" altLang="zh-CN" sz="1600" b="1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endl</a:t>
            </a:r>
            <a:r>
              <a:rPr lang="en-US" altLang="zh-CN" sz="1600" b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;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13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'A'&lt;&lt; ' '&lt;&lt;'a'&lt;&lt;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     //</a:t>
            </a:r>
            <a:r>
              <a:rPr lang="zh-CN" altLang="en-US" dirty="0">
                <a:latin typeface="Arial" panose="020B0604020202020204" pitchFamily="34" charset="0"/>
              </a:rPr>
              <a:t>输出普通字符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"one\</a:t>
            </a:r>
            <a:r>
              <a:rPr lang="en-US" altLang="zh-CN" dirty="0" err="1">
                <a:latin typeface="Arial" panose="020B0604020202020204" pitchFamily="34" charset="0"/>
              </a:rPr>
              <a:t>ttwo</a:t>
            </a:r>
            <a:r>
              <a:rPr lang="en-US" altLang="zh-CN" dirty="0">
                <a:latin typeface="Arial" panose="020B0604020202020204" pitchFamily="34" charset="0"/>
              </a:rPr>
              <a:t>\</a:t>
            </a:r>
            <a:r>
              <a:rPr lang="en-US" altLang="zh-CN" dirty="0" err="1">
                <a:latin typeface="Arial" panose="020B0604020202020204" pitchFamily="34" charset="0"/>
              </a:rPr>
              <a:t>tthree</a:t>
            </a:r>
            <a:r>
              <a:rPr lang="en-US" altLang="zh-CN" dirty="0">
                <a:latin typeface="Arial" panose="020B0604020202020204" pitchFamily="34" charset="0"/>
              </a:rPr>
              <a:t>\n";    //</a:t>
            </a:r>
            <a:r>
              <a:rPr lang="zh-CN" altLang="en-US" dirty="0">
                <a:latin typeface="Arial" panose="020B0604020202020204" pitchFamily="34" charset="0"/>
              </a:rPr>
              <a:t>使用水平制表符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"123\b\b45\n";             //</a:t>
            </a:r>
            <a:r>
              <a:rPr lang="zh-CN" altLang="en-US" dirty="0">
                <a:latin typeface="Arial" panose="020B0604020202020204" pitchFamily="34" charset="0"/>
              </a:rPr>
              <a:t>使用退格符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"Alert\a\n";                   //</a:t>
            </a:r>
            <a:r>
              <a:rPr lang="zh-CN" altLang="en-US" dirty="0">
                <a:latin typeface="Arial" panose="020B0604020202020204" pitchFamily="34" charset="0"/>
              </a:rPr>
              <a:t>使用响铃键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en-US" altLang="zh-CN" dirty="0">
                <a:latin typeface="Arial" panose="020B0604020202020204" pitchFamily="34" charset="0"/>
              </a:rPr>
              <a:t>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57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3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 &lt;string&gt;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(short)=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(short)&lt;&lt;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(unsigned short)=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(unsigned short)&lt;&lt;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(int)=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(int)&lt;&lt;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(unsigned int)=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(unsigned int)&lt;&lt;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(long)=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(long)&lt;&lt;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(unsigned long)=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(unsigned long)&lt;&lt;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(float)=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(float)&lt;&lt;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(double)=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(double)&lt;&lt;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(long double)=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(long double)&lt;&lt;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&lt;&lt;"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(char)= "&lt;&lt;</a:t>
            </a:r>
            <a:r>
              <a:rPr lang="en-US" altLang="zh-CN" dirty="0" err="1">
                <a:latin typeface="Arial" panose="020B0604020202020204" pitchFamily="34" charset="0"/>
              </a:rPr>
              <a:t>sizeof</a:t>
            </a:r>
            <a:r>
              <a:rPr lang="en-US" altLang="zh-CN" dirty="0">
                <a:latin typeface="Arial" panose="020B0604020202020204" pitchFamily="34" charset="0"/>
              </a:rPr>
              <a:t>(char)&lt;&lt;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30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31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35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35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69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73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39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14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26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12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43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79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063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03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28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en-US" altLang="zh-CN" dirty="0"/>
              <a:t>&lt;&lt;fixed&lt;&lt;</a:t>
            </a:r>
            <a:r>
              <a:rPr lang="en-US" altLang="zh-CN" dirty="0" err="1"/>
              <a:t>setprecision</a:t>
            </a:r>
            <a:r>
              <a:rPr lang="en-US" altLang="zh-CN" dirty="0"/>
              <a:t>(4)&lt;&lt;S&lt;&lt;</a:t>
            </a:r>
            <a:r>
              <a:rPr lang="en-US" altLang="zh-CN" dirty="0" err="1"/>
              <a:t>endl</a:t>
            </a:r>
            <a:r>
              <a:rPr lang="en-US" altLang="zh-CN" dirty="0"/>
              <a:t>&lt;&lt;V;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0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5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1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4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9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65058"/>
            <a:ext cx="12197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第</a:t>
            </a:r>
            <a:r>
              <a:rPr lang="en-US" altLang="zh-CN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2</a:t>
            </a:r>
            <a:r>
              <a:rPr lang="zh-CN" altLang="en-US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讲 基本数据类型和运算符</a:t>
            </a:r>
            <a:endParaRPr lang="zh-CN" altLang="en-US" sz="6000" b="1" dirty="0">
              <a:latin typeface="华光淡古印_CNKI" panose="02000500000000000000" pitchFamily="2" charset="-122"/>
              <a:ea typeface="华光淡古印_CNKI" panose="02000500000000000000" pitchFamily="2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524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173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876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228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579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0" y="4376748"/>
            <a:ext cx="12197644" cy="433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计算机与信息学院</a:t>
            </a:r>
          </a:p>
        </p:txBody>
      </p:sp>
      <p:cxnSp>
        <p:nvCxnSpPr>
          <p:cNvPr id="3" name="直线连接符 2"/>
          <p:cNvCxnSpPr>
            <a:cxnSpLocks/>
          </p:cNvCxnSpPr>
          <p:nvPr/>
        </p:nvCxnSpPr>
        <p:spPr>
          <a:xfrm>
            <a:off x="1730618" y="3946163"/>
            <a:ext cx="87249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26283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73931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78634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30986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83337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35689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B016A-C501-4A9F-A9C4-FD907A57E817}"/>
              </a:ext>
            </a:extLst>
          </p:cNvPr>
          <p:cNvSpPr txBox="1"/>
          <p:nvPr/>
        </p:nvSpPr>
        <p:spPr>
          <a:xfrm>
            <a:off x="397701" y="310423"/>
            <a:ext cx="61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40F139-E141-4D0C-AA69-8D4D7DCD8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9" y="1167257"/>
            <a:ext cx="11589545" cy="16915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4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C++</a:t>
            </a:r>
            <a:r>
              <a:rPr kumimoji="1" lang="zh-CN" altLang="en-US" sz="24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规定在创建一个变量或常量时，必须指定数据类型，否则无法给变量分配内存</a:t>
            </a:r>
            <a:endParaRPr kumimoji="1" lang="en-US" altLang="zh-CN" sz="24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决定了数据的表示方式、占内存的空间大小、取值范围以及对数据可以使用的操作。</a:t>
            </a:r>
            <a:endParaRPr kumimoji="1" lang="en-US" altLang="zh-CN" sz="24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C++</a:t>
            </a:r>
            <a:r>
              <a:rPr kumimoji="1" lang="zh-CN" altLang="en-US" sz="24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中，所有的数据都属于特定的类型</a:t>
            </a:r>
          </a:p>
        </p:txBody>
      </p:sp>
    </p:spTree>
    <p:extLst>
      <p:ext uri="{BB962C8B-B14F-4D97-AF65-F5344CB8AC3E}">
        <p14:creationId xmlns:p14="http://schemas.microsoft.com/office/powerpoint/2010/main" val="39132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B016A-C501-4A9F-A9C4-FD907A57E817}"/>
              </a:ext>
            </a:extLst>
          </p:cNvPr>
          <p:cNvSpPr txBox="1"/>
          <p:nvPr/>
        </p:nvSpPr>
        <p:spPr>
          <a:xfrm>
            <a:off x="397701" y="310423"/>
            <a:ext cx="61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06F818-D3DC-4F20-9B67-3BE7A180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06" y="1044099"/>
            <a:ext cx="6499421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整型</a:t>
            </a:r>
            <a:endParaRPr kumimoji="1" lang="en-US" altLang="zh-CN" b="1" dirty="0">
              <a:solidFill>
                <a:srgbClr val="FF0000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b="1" dirty="0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int</a:t>
            </a:r>
            <a:endParaRPr kumimoji="1" lang="en-US" altLang="zh-CN" dirty="0">
              <a:solidFill>
                <a:srgbClr val="FF0000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A62315D-8328-4320-824C-A6F330B7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90942"/>
              </p:ext>
            </p:extLst>
          </p:nvPr>
        </p:nvGraphicFramePr>
        <p:xfrm>
          <a:off x="1639614" y="1045581"/>
          <a:ext cx="10059694" cy="1965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617153">
                  <a:extLst>
                    <a:ext uri="{9D8B030D-6E8A-4147-A177-3AD203B41FA5}">
                      <a16:colId xmlns:a16="http://schemas.microsoft.com/office/drawing/2014/main" val="3434865851"/>
                    </a:ext>
                  </a:extLst>
                </a:gridCol>
                <a:gridCol w="1402916">
                  <a:extLst>
                    <a:ext uri="{9D8B030D-6E8A-4147-A177-3AD203B41FA5}">
                      <a16:colId xmlns:a16="http://schemas.microsoft.com/office/drawing/2014/main" val="2172245183"/>
                    </a:ext>
                  </a:extLst>
                </a:gridCol>
                <a:gridCol w="7039625">
                  <a:extLst>
                    <a:ext uri="{9D8B030D-6E8A-4147-A177-3AD203B41FA5}">
                      <a16:colId xmlns:a16="http://schemas.microsoft.com/office/drawing/2014/main" val="3510068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类型名称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典型字节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104E87"/>
                          </a:solidFill>
                          <a:effectLst/>
                        </a:rPr>
                        <a:t>short int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solidFill>
                            <a:srgbClr val="104E87"/>
                          </a:solidFill>
                          <a:effectLst/>
                        </a:rPr>
                        <a:t>2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solidFill>
                            <a:srgbClr val="104E87"/>
                          </a:solidFill>
                          <a:effectLst/>
                        </a:rPr>
                        <a:t>-256〜255</a:t>
                      </a:r>
                    </a:p>
                  </a:txBody>
                  <a:tcPr marL="30480" marR="30480" marT="15240" marB="15240"/>
                </a:tc>
                <a:extLst>
                  <a:ext uri="{0D108BD9-81ED-4DB2-BD59-A6C34878D82A}">
                    <a16:rowId xmlns:a16="http://schemas.microsoft.com/office/drawing/2014/main" val="264571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solidFill>
                            <a:srgbClr val="104E87"/>
                          </a:solidFill>
                          <a:effectLst/>
                        </a:rPr>
                        <a:t>int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solidFill>
                            <a:srgbClr val="104E87"/>
                          </a:solidFill>
                          <a:effectLst/>
                        </a:rPr>
                        <a:t>4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solidFill>
                            <a:srgbClr val="104E87"/>
                          </a:solidFill>
                          <a:effectLst/>
                        </a:rPr>
                        <a:t>-2,147,483,648</a:t>
                      </a:r>
                      <a:r>
                        <a:rPr lang="zh-CN" altLang="en-US" sz="2000">
                          <a:solidFill>
                            <a:srgbClr val="104E87"/>
                          </a:solidFill>
                          <a:effectLst/>
                        </a:rPr>
                        <a:t>至</a:t>
                      </a:r>
                      <a:r>
                        <a:rPr lang="en-US" altLang="zh-CN" sz="2000">
                          <a:solidFill>
                            <a:srgbClr val="104E87"/>
                          </a:solidFill>
                          <a:effectLst/>
                        </a:rPr>
                        <a:t>+2,147,483,647</a:t>
                      </a:r>
                    </a:p>
                  </a:txBody>
                  <a:tcPr marL="30480" marR="30480" marT="15240" marB="15240"/>
                </a:tc>
                <a:extLst>
                  <a:ext uri="{0D108BD9-81ED-4DB2-BD59-A6C34878D82A}">
                    <a16:rowId xmlns:a16="http://schemas.microsoft.com/office/drawing/2014/main" val="287327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104E87"/>
                          </a:solidFill>
                          <a:effectLst/>
                        </a:rPr>
                        <a:t>long int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 dirty="0">
                          <a:solidFill>
                            <a:srgbClr val="104E87"/>
                          </a:solidFill>
                          <a:effectLst/>
                        </a:rPr>
                        <a:t>4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000">
                          <a:solidFill>
                            <a:srgbClr val="104E87"/>
                          </a:solidFill>
                          <a:effectLst/>
                        </a:rPr>
                        <a:t>-2,147,483,648</a:t>
                      </a:r>
                      <a:r>
                        <a:rPr lang="zh-CN" altLang="en-US" sz="2000">
                          <a:solidFill>
                            <a:srgbClr val="104E87"/>
                          </a:solidFill>
                          <a:effectLst/>
                        </a:rPr>
                        <a:t>至</a:t>
                      </a:r>
                      <a:r>
                        <a:rPr lang="en-US" altLang="zh-CN" sz="2000">
                          <a:solidFill>
                            <a:srgbClr val="104E87"/>
                          </a:solidFill>
                          <a:effectLst/>
                        </a:rPr>
                        <a:t>+2,147,483,647</a:t>
                      </a:r>
                    </a:p>
                  </a:txBody>
                  <a:tcPr marL="30480" marR="30480" marT="15240" marB="15240"/>
                </a:tc>
                <a:extLst>
                  <a:ext uri="{0D108BD9-81ED-4DB2-BD59-A6C34878D82A}">
                    <a16:rowId xmlns:a16="http://schemas.microsoft.com/office/drawing/2014/main" val="105875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09600" rtl="0" eaLnBrk="1" fontAlgn="t" latinLnBrk="0" hangingPunct="1"/>
                      <a:r>
                        <a:rPr lang="en-US" sz="2000" kern="1200" dirty="0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2000" kern="1200" dirty="0" err="1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sz="2000" kern="1200" dirty="0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</a:t>
                      </a:r>
                    </a:p>
                  </a:txBody>
                  <a:tcPr marL="30480" marR="30480" marT="15240" marB="15240"/>
                </a:tc>
                <a:tc>
                  <a:txBody>
                    <a:bodyPr/>
                    <a:lstStyle/>
                    <a:p>
                      <a:pPr marL="0" algn="l" defTabSz="609600" rtl="0" eaLnBrk="1" fontAlgn="t" latinLnBrk="0" hangingPunct="1"/>
                      <a:r>
                        <a:rPr lang="en-US" altLang="zh-CN" sz="2000" kern="1200" dirty="0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000" kern="1200" dirty="0">
                        <a:solidFill>
                          <a:srgbClr val="104E8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kern="1200" dirty="0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</a:t>
                      </a:r>
                      <a:r>
                        <a:rPr lang="zh-CN" altLang="en-US" sz="2000" b="0" i="0" kern="1200" dirty="0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</a:t>
                      </a:r>
                      <a:r>
                        <a:rPr lang="en-US" altLang="zh-CN" sz="2000" b="0" i="0" kern="1200" dirty="0">
                          <a:solidFill>
                            <a:srgbClr val="104E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zh-CN" altLang="en-US" sz="2000" dirty="0">
                        <a:solidFill>
                          <a:srgbClr val="104E87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49837"/>
                  </a:ext>
                </a:extLst>
              </a:tr>
            </a:tbl>
          </a:graphicData>
        </a:graphic>
      </p:graphicFrame>
      <p:graphicFrame>
        <p:nvGraphicFramePr>
          <p:cNvPr id="8" name="Group 87">
            <a:extLst>
              <a:ext uri="{FF2B5EF4-FFF2-40B4-BE49-F238E27FC236}">
                <a16:creationId xmlns:a16="http://schemas.microsoft.com/office/drawing/2014/main" id="{F3CD1DD0-68F7-43F1-A9EA-5423D20E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34176"/>
              </p:ext>
            </p:extLst>
          </p:nvPr>
        </p:nvGraphicFramePr>
        <p:xfrm>
          <a:off x="8016265" y="3474595"/>
          <a:ext cx="1566863" cy="520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07">
            <a:extLst>
              <a:ext uri="{FF2B5EF4-FFF2-40B4-BE49-F238E27FC236}">
                <a16:creationId xmlns:a16="http://schemas.microsoft.com/office/drawing/2014/main" id="{DA2E6C36-EFED-488E-93C8-145768AF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13442"/>
              </p:ext>
            </p:extLst>
          </p:nvPr>
        </p:nvGraphicFramePr>
        <p:xfrm>
          <a:off x="4733315" y="3474595"/>
          <a:ext cx="1584325" cy="520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127">
            <a:extLst>
              <a:ext uri="{FF2B5EF4-FFF2-40B4-BE49-F238E27FC236}">
                <a16:creationId xmlns:a16="http://schemas.microsoft.com/office/drawing/2014/main" id="{6988755F-D34E-4089-A70D-8DFB3ABE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79336"/>
              </p:ext>
            </p:extLst>
          </p:nvPr>
        </p:nvGraphicFramePr>
        <p:xfrm>
          <a:off x="6374790" y="3474595"/>
          <a:ext cx="1619250" cy="520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147">
            <a:extLst>
              <a:ext uri="{FF2B5EF4-FFF2-40B4-BE49-F238E27FC236}">
                <a16:creationId xmlns:a16="http://schemas.microsoft.com/office/drawing/2014/main" id="{111BDA07-FAF9-4159-A89F-3BE5D17E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05921"/>
              </p:ext>
            </p:extLst>
          </p:nvPr>
        </p:nvGraphicFramePr>
        <p:xfrm>
          <a:off x="3129940" y="3474595"/>
          <a:ext cx="1584325" cy="520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2">
            <a:extLst>
              <a:ext uri="{FF2B5EF4-FFF2-40B4-BE49-F238E27FC236}">
                <a16:creationId xmlns:a16="http://schemas.microsoft.com/office/drawing/2014/main" id="{7A4ADEE7-6B5A-45D5-9B54-D3CDBE4F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877" y="3463039"/>
            <a:ext cx="1365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104E87"/>
                </a:solidFill>
                <a:ea typeface="宋体" panose="02010600030101010101" pitchFamily="2" charset="-122"/>
              </a:rPr>
              <a:t>unsigned</a:t>
            </a:r>
          </a:p>
        </p:txBody>
      </p:sp>
      <p:sp>
        <p:nvSpPr>
          <p:cNvPr id="15" name="Text Box 170">
            <a:extLst>
              <a:ext uri="{FF2B5EF4-FFF2-40B4-BE49-F238E27FC236}">
                <a16:creationId xmlns:a16="http://schemas.microsoft.com/office/drawing/2014/main" id="{5D9F3582-E401-4298-8E49-B7EAC58A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74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" name="Text Box 170">
            <a:extLst>
              <a:ext uri="{FF2B5EF4-FFF2-40B4-BE49-F238E27FC236}">
                <a16:creationId xmlns:a16="http://schemas.microsoft.com/office/drawing/2014/main" id="{BC21DA7C-CE2F-4948-911B-923B5927A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140" y="4127058"/>
            <a:ext cx="344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~</a:t>
            </a:r>
          </a:p>
        </p:txBody>
      </p:sp>
      <p:sp>
        <p:nvSpPr>
          <p:cNvPr id="17" name="Text Box 170">
            <a:extLst>
              <a:ext uri="{FF2B5EF4-FFF2-40B4-BE49-F238E27FC236}">
                <a16:creationId xmlns:a16="http://schemas.microsoft.com/office/drawing/2014/main" id="{97E1E10C-4CED-4875-B970-F1B20A5A7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8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8" name="Text Box 170">
            <a:extLst>
              <a:ext uri="{FF2B5EF4-FFF2-40B4-BE49-F238E27FC236}">
                <a16:creationId xmlns:a16="http://schemas.microsoft.com/office/drawing/2014/main" id="{91F745E3-70BE-4CFF-A2B1-8F843557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290" y="4127058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9" name="Text Box 170">
            <a:extLst>
              <a:ext uri="{FF2B5EF4-FFF2-40B4-BE49-F238E27FC236}">
                <a16:creationId xmlns:a16="http://schemas.microsoft.com/office/drawing/2014/main" id="{0A6BE843-079E-4111-821C-C5B5914C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4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0" name="Text Box 170">
            <a:extLst>
              <a:ext uri="{FF2B5EF4-FFF2-40B4-BE49-F238E27FC236}">
                <a16:creationId xmlns:a16="http://schemas.microsoft.com/office/drawing/2014/main" id="{42F41966-D901-4F17-ADA2-DBE1EF483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8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1" name="Text Box 170">
            <a:extLst>
              <a:ext uri="{FF2B5EF4-FFF2-40B4-BE49-F238E27FC236}">
                <a16:creationId xmlns:a16="http://schemas.microsoft.com/office/drawing/2014/main" id="{E0EC82A0-0F27-4786-A982-36F1AC24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2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2" name="Text Box 170">
            <a:extLst>
              <a:ext uri="{FF2B5EF4-FFF2-40B4-BE49-F238E27FC236}">
                <a16:creationId xmlns:a16="http://schemas.microsoft.com/office/drawing/2014/main" id="{18C303D0-BE6E-41C0-ABF6-3AFADB30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690" y="4127058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3" name="Text Box 170">
            <a:extLst>
              <a:ext uri="{FF2B5EF4-FFF2-40B4-BE49-F238E27FC236}">
                <a16:creationId xmlns:a16="http://schemas.microsoft.com/office/drawing/2014/main" id="{C8938845-D9A3-4CA6-BCFA-B6EA51E2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8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4" name="Text Box 170">
            <a:extLst>
              <a:ext uri="{FF2B5EF4-FFF2-40B4-BE49-F238E27FC236}">
                <a16:creationId xmlns:a16="http://schemas.microsoft.com/office/drawing/2014/main" id="{74760A11-7DCC-46B5-BD19-F7A33148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5" name="Text Box 170">
            <a:extLst>
              <a:ext uri="{FF2B5EF4-FFF2-40B4-BE49-F238E27FC236}">
                <a16:creationId xmlns:a16="http://schemas.microsoft.com/office/drawing/2014/main" id="{10543332-C390-4236-BD0B-9EA587AA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6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6" name="Text Box 170">
            <a:extLst>
              <a:ext uri="{FF2B5EF4-FFF2-40B4-BE49-F238E27FC236}">
                <a16:creationId xmlns:a16="http://schemas.microsoft.com/office/drawing/2014/main" id="{158FA958-CFCC-46BA-9230-79F0F9135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090" y="4127058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7" name="Text Box 170">
            <a:extLst>
              <a:ext uri="{FF2B5EF4-FFF2-40B4-BE49-F238E27FC236}">
                <a16:creationId xmlns:a16="http://schemas.microsoft.com/office/drawing/2014/main" id="{A9544924-CEA4-4770-8D43-41A2C550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2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" name="Text Box 170">
            <a:extLst>
              <a:ext uri="{FF2B5EF4-FFF2-40B4-BE49-F238E27FC236}">
                <a16:creationId xmlns:a16="http://schemas.microsoft.com/office/drawing/2014/main" id="{ABD4EDBB-0C11-4B57-978A-89A313A8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6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9" name="Text Box 170">
            <a:extLst>
              <a:ext uri="{FF2B5EF4-FFF2-40B4-BE49-F238E27FC236}">
                <a16:creationId xmlns:a16="http://schemas.microsoft.com/office/drawing/2014/main" id="{F2FD7CE2-4D29-422B-A31B-D792FF233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090" y="4127058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5</a:t>
            </a:r>
          </a:p>
        </p:txBody>
      </p:sp>
      <p:graphicFrame>
        <p:nvGraphicFramePr>
          <p:cNvPr id="30" name="Group 7">
            <a:extLst>
              <a:ext uri="{FF2B5EF4-FFF2-40B4-BE49-F238E27FC236}">
                <a16:creationId xmlns:a16="http://schemas.microsoft.com/office/drawing/2014/main" id="{CD1BBA4B-8357-49C7-A99C-B3558A62A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22540"/>
              </p:ext>
            </p:extLst>
          </p:nvPr>
        </p:nvGraphicFramePr>
        <p:xfrm>
          <a:off x="8074848" y="5072886"/>
          <a:ext cx="1566863" cy="520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27">
            <a:extLst>
              <a:ext uri="{FF2B5EF4-FFF2-40B4-BE49-F238E27FC236}">
                <a16:creationId xmlns:a16="http://schemas.microsoft.com/office/drawing/2014/main" id="{E968E6B6-E7EA-4175-B326-2BEEA8E30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44906"/>
              </p:ext>
            </p:extLst>
          </p:nvPr>
        </p:nvGraphicFramePr>
        <p:xfrm>
          <a:off x="4791898" y="5072886"/>
          <a:ext cx="1584325" cy="520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47">
            <a:extLst>
              <a:ext uri="{FF2B5EF4-FFF2-40B4-BE49-F238E27FC236}">
                <a16:creationId xmlns:a16="http://schemas.microsoft.com/office/drawing/2014/main" id="{6E260D5C-0563-41C1-A116-6A701F99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38907"/>
              </p:ext>
            </p:extLst>
          </p:nvPr>
        </p:nvGraphicFramePr>
        <p:xfrm>
          <a:off x="6433373" y="5072886"/>
          <a:ext cx="1619250" cy="520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67">
            <a:extLst>
              <a:ext uri="{FF2B5EF4-FFF2-40B4-BE49-F238E27FC236}">
                <a16:creationId xmlns:a16="http://schemas.microsoft.com/office/drawing/2014/main" id="{DDC578B2-FC67-45E8-8EF6-994AF9E2F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57044"/>
              </p:ext>
            </p:extLst>
          </p:nvPr>
        </p:nvGraphicFramePr>
        <p:xfrm>
          <a:off x="3185348" y="5072886"/>
          <a:ext cx="1584325" cy="520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AutoShape 167">
            <a:extLst>
              <a:ext uri="{FF2B5EF4-FFF2-40B4-BE49-F238E27FC236}">
                <a16:creationId xmlns:a16="http://schemas.microsoft.com/office/drawing/2014/main" id="{05376F1F-081F-4323-BDB2-AD7119EA92CB}"/>
              </a:ext>
            </a:extLst>
          </p:cNvPr>
          <p:cNvSpPr>
            <a:spLocks noChangeArrowheads="1"/>
          </p:cNvSpPr>
          <p:nvPr/>
        </p:nvSpPr>
        <p:spPr bwMode="auto">
          <a:xfrm rot="4292561">
            <a:off x="2940079" y="4729192"/>
            <a:ext cx="360363" cy="35877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168">
            <a:extLst>
              <a:ext uri="{FF2B5EF4-FFF2-40B4-BE49-F238E27FC236}">
                <a16:creationId xmlns:a16="http://schemas.microsoft.com/office/drawing/2014/main" id="{9A18A19D-DC12-4297-B791-5C3403A1D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4411" y="4612511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符号位</a:t>
            </a:r>
          </a:p>
        </p:txBody>
      </p:sp>
      <p:sp>
        <p:nvSpPr>
          <p:cNvPr id="36" name="Text Box 169">
            <a:extLst>
              <a:ext uri="{FF2B5EF4-FFF2-40B4-BE49-F238E27FC236}">
                <a16:creationId xmlns:a16="http://schemas.microsoft.com/office/drawing/2014/main" id="{A2ECFC53-1D56-40F8-A2DE-D41059D5F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736" y="5591998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104E87"/>
                </a:solidFill>
                <a:ea typeface="宋体" panose="02010600030101010101" pitchFamily="2" charset="-122"/>
              </a:rPr>
              <a:t>-2,147,483,648~2,147,483,647</a:t>
            </a:r>
          </a:p>
        </p:txBody>
      </p:sp>
    </p:spTree>
    <p:extLst>
      <p:ext uri="{BB962C8B-B14F-4D97-AF65-F5344CB8AC3E}">
        <p14:creationId xmlns:p14="http://schemas.microsoft.com/office/powerpoint/2010/main" val="12225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B016A-C501-4A9F-A9C4-FD907A57E817}"/>
              </a:ext>
            </a:extLst>
          </p:cNvPr>
          <p:cNvSpPr txBox="1"/>
          <p:nvPr/>
        </p:nvSpPr>
        <p:spPr>
          <a:xfrm>
            <a:off x="397701" y="310423"/>
            <a:ext cx="61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5AEF49-E994-4EE2-92E8-0DDCDA3D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01" y="1117684"/>
            <a:ext cx="11589545" cy="11375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4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整型溢出</a:t>
            </a:r>
            <a:endParaRPr kumimoji="1" lang="en-US" altLang="zh-CN" sz="24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endParaRPr kumimoji="1" lang="zh-CN" altLang="en-US" sz="24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7" name="Text Box 176">
            <a:extLst>
              <a:ext uri="{FF2B5EF4-FFF2-40B4-BE49-F238E27FC236}">
                <a16:creationId xmlns:a16="http://schemas.microsoft.com/office/drawing/2014/main" id="{CA68C06C-88DC-4000-A769-FA3EA32AA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56" y="1987988"/>
            <a:ext cx="3960812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#include &lt;iostream&gt;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using namespace std;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 main()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	short int x,y;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	</a:t>
            </a:r>
            <a:r>
              <a:rPr lang="en-US" altLang="zh-CN" sz="2400" b="1" dirty="0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unsigned short int z;</a:t>
            </a:r>
            <a:endParaRPr lang="en-US" altLang="zh-CN" sz="2400" b="1" noProof="1">
              <a:solidFill>
                <a:srgbClr val="104E87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	x = 32767;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	y = x+1;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   z = x+1;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	cout&lt;&lt;y&lt;&lt;endl;	cout&lt;&lt;z &lt;&lt;endl;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   return 0;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}</a:t>
            </a:r>
            <a:endParaRPr lang="en-US" altLang="zh-CN" sz="2400" b="1" dirty="0">
              <a:solidFill>
                <a:srgbClr val="104E87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8" name="Group 177">
            <a:extLst>
              <a:ext uri="{FF2B5EF4-FFF2-40B4-BE49-F238E27FC236}">
                <a16:creationId xmlns:a16="http://schemas.microsoft.com/office/drawing/2014/main" id="{57632A20-C76C-4362-ACD8-68BBAE39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78533"/>
              </p:ext>
            </p:extLst>
          </p:nvPr>
        </p:nvGraphicFramePr>
        <p:xfrm>
          <a:off x="6931025" y="2754313"/>
          <a:ext cx="1566862" cy="5207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97">
            <a:extLst>
              <a:ext uri="{FF2B5EF4-FFF2-40B4-BE49-F238E27FC236}">
                <a16:creationId xmlns:a16="http://schemas.microsoft.com/office/drawing/2014/main" id="{7FA9611C-68E8-407E-9156-9F54C777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64441"/>
              </p:ext>
            </p:extLst>
          </p:nvPr>
        </p:nvGraphicFramePr>
        <p:xfrm>
          <a:off x="5289550" y="2754313"/>
          <a:ext cx="1619250" cy="5207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9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46834" marB="4683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217">
            <a:extLst>
              <a:ext uri="{FF2B5EF4-FFF2-40B4-BE49-F238E27FC236}">
                <a16:creationId xmlns:a16="http://schemas.microsoft.com/office/drawing/2014/main" id="{32FE5EB1-D982-468E-9C7F-092B58B67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76378"/>
              </p:ext>
            </p:extLst>
          </p:nvPr>
        </p:nvGraphicFramePr>
        <p:xfrm>
          <a:off x="5260975" y="3906838"/>
          <a:ext cx="1584325" cy="520700"/>
        </p:xfrm>
        <a:graphic>
          <a:graphicData uri="http://schemas.openxmlformats.org/drawingml/2006/table">
            <a:tbl>
              <a:tblPr/>
              <a:tblGrid>
                <a:gridCol w="14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0" marR="0" marT="46834" marB="468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237">
            <a:extLst>
              <a:ext uri="{FF2B5EF4-FFF2-40B4-BE49-F238E27FC236}">
                <a16:creationId xmlns:a16="http://schemas.microsoft.com/office/drawing/2014/main" id="{B1A4AAA8-1FB0-422F-A2F1-51AFE73B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58757"/>
              </p:ext>
            </p:extLst>
          </p:nvPr>
        </p:nvGraphicFramePr>
        <p:xfrm>
          <a:off x="6873875" y="3906838"/>
          <a:ext cx="1584325" cy="520700"/>
        </p:xfrm>
        <a:graphic>
          <a:graphicData uri="http://schemas.openxmlformats.org/drawingml/2006/table">
            <a:tbl>
              <a:tblPr/>
              <a:tblGrid>
                <a:gridCol w="14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0" marR="0" marT="46834" marB="468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57">
            <a:extLst>
              <a:ext uri="{FF2B5EF4-FFF2-40B4-BE49-F238E27FC236}">
                <a16:creationId xmlns:a16="http://schemas.microsoft.com/office/drawing/2014/main" id="{8684C621-09FF-4687-80BA-E6C9921B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23495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noProof="1">
                <a:solidFill>
                  <a:srgbClr val="104E87"/>
                </a:solidFill>
                <a:ea typeface="宋体" panose="02010600030101010101" pitchFamily="2" charset="-122"/>
              </a:rPr>
              <a:t>x =</a:t>
            </a:r>
            <a:r>
              <a:rPr lang="en-US" altLang="zh-CN" sz="2400" b="1">
                <a:solidFill>
                  <a:srgbClr val="104E87"/>
                </a:solidFill>
                <a:ea typeface="宋体" panose="02010600030101010101" pitchFamily="2" charset="-122"/>
              </a:rPr>
              <a:t>32767</a:t>
            </a:r>
          </a:p>
        </p:txBody>
      </p:sp>
      <p:sp>
        <p:nvSpPr>
          <p:cNvPr id="15" name="Text Box 258">
            <a:extLst>
              <a:ext uri="{FF2B5EF4-FFF2-40B4-BE49-F238E27FC236}">
                <a16:creationId xmlns:a16="http://schemas.microsoft.com/office/drawing/2014/main" id="{E0DE09E7-2C9A-4A49-94C1-9D5816C51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0" y="3330575"/>
            <a:ext cx="79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ea typeface="宋体" panose="02010600030101010101" pitchFamily="2" charset="-122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7262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B016A-C501-4A9F-A9C4-FD907A57E817}"/>
              </a:ext>
            </a:extLst>
          </p:cNvPr>
          <p:cNvSpPr txBox="1"/>
          <p:nvPr/>
        </p:nvSpPr>
        <p:spPr>
          <a:xfrm>
            <a:off x="397701" y="310423"/>
            <a:ext cx="61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1185E1-1C4D-4FBE-BC41-D7A6F5FB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715"/>
            <a:ext cx="9033642" cy="596279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4BEB025-471F-4AAD-83DB-19C4AA5D4520}"/>
              </a:ext>
            </a:extLst>
          </p:cNvPr>
          <p:cNvSpPr txBox="1"/>
          <p:nvPr/>
        </p:nvSpPr>
        <p:spPr>
          <a:xfrm>
            <a:off x="8392512" y="916232"/>
            <a:ext cx="379948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b="1" dirty="0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布尔类型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数据两种值：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true(1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真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或 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false(0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假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endParaRPr kumimoji="1" lang="en-US" altLang="zh-CN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在内存中分别以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和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0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标识，存储宽度为</a:t>
            </a:r>
            <a:r>
              <a:rPr kumimoji="1" lang="en-US" altLang="zh-CN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kumimoji="1" lang="zh-CN" altLang="en-US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字节</a:t>
            </a:r>
            <a:endParaRPr kumimoji="1" lang="en-US" altLang="zh-CN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6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0A4BB9-C659-467D-ABF3-A8880FD4B568}"/>
              </a:ext>
            </a:extLst>
          </p:cNvPr>
          <p:cNvSpPr txBox="1">
            <a:spLocks noChangeArrowheads="1"/>
          </p:cNvSpPr>
          <p:nvPr/>
        </p:nvSpPr>
        <p:spPr>
          <a:xfrm>
            <a:off x="3876292" y="1381125"/>
            <a:ext cx="3741737" cy="736600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solidFill>
                  <a:srgbClr val="FF0000"/>
                </a:solidFill>
              </a:rPr>
              <a:t>double vs. float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E88EE6-3E0E-445A-A0FE-5C674B2F1B76}"/>
              </a:ext>
            </a:extLst>
          </p:cNvPr>
          <p:cNvSpPr txBox="1">
            <a:spLocks noChangeArrowheads="1"/>
          </p:cNvSpPr>
          <p:nvPr/>
        </p:nvSpPr>
        <p:spPr>
          <a:xfrm>
            <a:off x="2588829" y="6065837"/>
            <a:ext cx="6318250" cy="614363"/>
          </a:xfrm>
          <a:prstGeom prst="rect">
            <a:avLst/>
          </a:prstGeom>
        </p:spPr>
        <p:txBody>
          <a:bodyPr/>
          <a:lstStyle>
            <a:lvl1pPr marL="457200" indent="-4572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1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double</a:t>
            </a:r>
            <a:r>
              <a:rPr lang="zh-CN" altLang="en-US" sz="2800" b="1">
                <a:solidFill>
                  <a:srgbClr val="FF0000"/>
                </a:solidFill>
              </a:rPr>
              <a:t>比</a:t>
            </a:r>
            <a:r>
              <a:rPr lang="en-US" altLang="zh-CN" sz="2800" b="1">
                <a:solidFill>
                  <a:srgbClr val="FF0000"/>
                </a:solidFill>
              </a:rPr>
              <a:t>float</a:t>
            </a:r>
            <a:r>
              <a:rPr lang="zh-CN" altLang="en-US" sz="2800" b="1">
                <a:solidFill>
                  <a:srgbClr val="FF0000"/>
                </a:solidFill>
              </a:rPr>
              <a:t>类型表示数据更加精确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72A404-CD44-4637-8033-A2A0E66CA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067" y="2543175"/>
            <a:ext cx="66929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cout&lt;&lt;"1.0/3.0 is "&lt;&lt;1.0/3.0&lt;&lt;endl;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98774-09BE-4B6A-AF22-C1C79039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579" y="416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E158F5-7196-4E60-AAD1-1625CCE7A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89360"/>
              </p:ext>
            </p:extLst>
          </p:nvPr>
        </p:nvGraphicFramePr>
        <p:xfrm>
          <a:off x="2490404" y="3109912"/>
          <a:ext cx="641191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150108" imgH="516636" progId="Word.Picture.8">
                  <p:embed/>
                </p:oleObj>
              </mc:Choice>
              <mc:Fallback>
                <p:oleObj name="Picture" r:id="rId3" imgW="3150108" imgH="516636" progId="Word.Picture.8">
                  <p:embed/>
                  <p:pic>
                    <p:nvPicPr>
                      <p:cNvPr id="38919" name="Object 5">
                        <a:extLst>
                          <a:ext uri="{FF2B5EF4-FFF2-40B4-BE49-F238E27FC236}">
                            <a16:creationId xmlns:a16="http://schemas.microsoft.com/office/drawing/2014/main" id="{2B8E021E-00A5-4DC0-B495-95CF076D1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404" y="3109912"/>
                        <a:ext cx="6411913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>
            <a:extLst>
              <a:ext uri="{FF2B5EF4-FFF2-40B4-BE49-F238E27FC236}">
                <a16:creationId xmlns:a16="http://schemas.microsoft.com/office/drawing/2014/main" id="{B3104DC5-AC4F-43CC-A3BC-EB5754BA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67" y="4200525"/>
            <a:ext cx="75406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300" b="1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cout &lt;&lt; "1.0F/3.0F is "&lt;&lt;1.0F/3.0F&lt;&lt;endl;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0923D763-CBBB-4CDB-A51D-8F1B14A30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2368"/>
              </p:ext>
            </p:extLst>
          </p:nvPr>
        </p:nvGraphicFramePr>
        <p:xfrm>
          <a:off x="2649154" y="5045075"/>
          <a:ext cx="67611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3150108" imgH="516636" progId="Word.Picture.8">
                  <p:embed/>
                </p:oleObj>
              </mc:Choice>
              <mc:Fallback>
                <p:oleObj name="Picture" r:id="rId5" imgW="3150108" imgH="516636" progId="Word.Picture.8">
                  <p:embed/>
                  <p:pic>
                    <p:nvPicPr>
                      <p:cNvPr id="38922" name="Object 9">
                        <a:extLst>
                          <a:ext uri="{FF2B5EF4-FFF2-40B4-BE49-F238E27FC236}">
                            <a16:creationId xmlns:a16="http://schemas.microsoft.com/office/drawing/2014/main" id="{78B7367D-FFBB-434E-B6ED-DD8C20EBA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154" y="5045075"/>
                        <a:ext cx="67611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</p:spTree>
    <p:extLst>
      <p:ext uri="{BB962C8B-B14F-4D97-AF65-F5344CB8AC3E}">
        <p14:creationId xmlns:p14="http://schemas.microsoft.com/office/powerpoint/2010/main" val="347986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0A4BB9-C659-467D-ABF3-A8880FD4B568}"/>
              </a:ext>
            </a:extLst>
          </p:cNvPr>
          <p:cNvSpPr txBox="1">
            <a:spLocks noChangeArrowheads="1"/>
          </p:cNvSpPr>
          <p:nvPr/>
        </p:nvSpPr>
        <p:spPr>
          <a:xfrm>
            <a:off x="1587" y="971869"/>
            <a:ext cx="1813034" cy="736600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00"/>
                </a:solidFill>
              </a:rPr>
              <a:t>char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32C571-6EF4-4B75-8D8A-A3757E000A04}"/>
              </a:ext>
            </a:extLst>
          </p:cNvPr>
          <p:cNvSpPr/>
          <p:nvPr/>
        </p:nvSpPr>
        <p:spPr>
          <a:xfrm>
            <a:off x="397700" y="1774622"/>
            <a:ext cx="1144220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表示单个字符，所有字符根据编码规则被赋予不同的二进制整数。</a:t>
            </a:r>
            <a:endParaRPr kumimoji="1" lang="en-US" altLang="zh-CN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采用的编码规则是</a:t>
            </a:r>
            <a:r>
              <a:rPr kumimoji="1"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ASCII</a:t>
            </a:r>
            <a:r>
              <a:rPr kumimoji="1"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编码或扩展</a:t>
            </a:r>
            <a:r>
              <a:rPr kumimoji="1"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ASCII</a:t>
            </a:r>
            <a:r>
              <a:rPr kumimoji="1"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编码。</a:t>
            </a:r>
            <a:endParaRPr kumimoji="1" lang="en-US" altLang="zh-CN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例如：英文大写字母</a:t>
            </a:r>
            <a:r>
              <a:rPr kumimoji="1" lang="en-US" altLang="zh-CN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A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～</a:t>
            </a:r>
            <a:r>
              <a:rPr kumimoji="1" lang="en-US" altLang="zh-CN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Z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被编码为</a:t>
            </a:r>
            <a:r>
              <a:rPr kumimoji="1" lang="en-US" altLang="zh-CN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41H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～</a:t>
            </a:r>
            <a:r>
              <a:rPr kumimoji="1" lang="en-US" altLang="zh-CN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5AH(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十进制的</a:t>
            </a:r>
            <a:r>
              <a:rPr kumimoji="1" lang="en-US" altLang="zh-CN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65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～</a:t>
            </a:r>
            <a:r>
              <a:rPr kumimoji="1" lang="en-US" altLang="zh-CN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90 )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。字符编码见书中附录。</a:t>
            </a:r>
            <a:endParaRPr kumimoji="1" lang="en-US" altLang="zh-CN" sz="28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可以把字符型数据做为一种特殊的整数使用。</a:t>
            </a:r>
          </a:p>
        </p:txBody>
      </p:sp>
    </p:spTree>
    <p:extLst>
      <p:ext uri="{BB962C8B-B14F-4D97-AF65-F5344CB8AC3E}">
        <p14:creationId xmlns:p14="http://schemas.microsoft.com/office/powerpoint/2010/main" val="385311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0A4BB9-C659-467D-ABF3-A8880FD4B568}"/>
              </a:ext>
            </a:extLst>
          </p:cNvPr>
          <p:cNvSpPr txBox="1">
            <a:spLocks noChangeArrowheads="1"/>
          </p:cNvSpPr>
          <p:nvPr/>
        </p:nvSpPr>
        <p:spPr>
          <a:xfrm>
            <a:off x="1587" y="971869"/>
            <a:ext cx="1813034" cy="736600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00"/>
                </a:solidFill>
              </a:rPr>
              <a:t>char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11E38E5-863A-4033-8B44-47FC8C06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2" y="1794094"/>
            <a:ext cx="3078162" cy="460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字符变量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8CB8DD4F-DC12-4AFE-ADE5-50E9E058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37" y="1751232"/>
            <a:ext cx="3311525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定义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:    char c1, c2;</a:t>
            </a: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3FD31B1E-1ADD-45F4-ADE9-C496E930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37" y="2364007"/>
            <a:ext cx="33575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char c1=‘a’, c2=‘b’;</a:t>
            </a:r>
          </a:p>
        </p:txBody>
      </p:sp>
      <p:sp>
        <p:nvSpPr>
          <p:cNvPr id="14" name="Rectangle 28">
            <a:extLst>
              <a:ext uri="{FF2B5EF4-FFF2-40B4-BE49-F238E27FC236}">
                <a16:creationId xmlns:a16="http://schemas.microsoft.com/office/drawing/2014/main" id="{04C3FDDB-EB7C-4637-8ABF-1F3A537FB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391" y="1929031"/>
            <a:ext cx="720725" cy="504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97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D9176C0E-FC19-4792-800F-C0E225A2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616" y="1929031"/>
            <a:ext cx="720725" cy="504825"/>
          </a:xfrm>
          <a:prstGeom prst="rect">
            <a:avLst/>
          </a:prstGeom>
          <a:noFill/>
          <a:ln w="9525">
            <a:solidFill>
              <a:srgbClr val="104E8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98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3E50114F-0D61-4459-A314-6B494367B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341" y="1532156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c1               c2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8486945F-6D68-4274-B3F4-1320E2AE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154" y="2649756"/>
            <a:ext cx="18176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01100001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8698CCA5-0CF8-468D-A682-75C4200E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841" y="2649756"/>
            <a:ext cx="18161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01100010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57212186-9AE3-41EB-BED8-DD189293E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2" y="4426035"/>
            <a:ext cx="10579126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字符有一个整型值，即该字符的</a:t>
            </a:r>
            <a:r>
              <a:rPr kumimoji="1" lang="en-US" altLang="zh-CN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ASCII</a:t>
            </a:r>
            <a:r>
              <a:rPr kumimoji="1"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码值。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284C0EE-FE05-41F8-9B53-1D83F9C9A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2" y="3583522"/>
            <a:ext cx="467995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字符常量</a:t>
            </a:r>
            <a:r>
              <a:rPr lang="en-US" altLang="zh-CN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用单引号表示</a:t>
            </a: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0E987F0E-B3FA-45AB-97DD-3FD68A55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6173"/>
            <a:ext cx="5853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104E8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字符数据和整形数据之间可以通用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CC2CA041-6E8D-409F-A98F-51BC3D3F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953" y="5115322"/>
            <a:ext cx="276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104E8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’A’+10 = 65+10</a:t>
            </a:r>
          </a:p>
        </p:txBody>
      </p:sp>
    </p:spTree>
    <p:extLst>
      <p:ext uri="{BB962C8B-B14F-4D97-AF65-F5344CB8AC3E}">
        <p14:creationId xmlns:p14="http://schemas.microsoft.com/office/powerpoint/2010/main" val="17014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  <p:bldP spid="15" grpId="0" animBg="1"/>
      <p:bldP spid="16" grpId="0"/>
      <p:bldP spid="17" grpId="0"/>
      <p:bldP spid="18" grpId="0"/>
      <p:bldP spid="19" grpId="0" autoUpdateAnimBg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40A4BB9-C659-467D-ABF3-A8880FD4B568}"/>
              </a:ext>
            </a:extLst>
          </p:cNvPr>
          <p:cNvSpPr txBox="1">
            <a:spLocks noChangeArrowheads="1"/>
          </p:cNvSpPr>
          <p:nvPr/>
        </p:nvSpPr>
        <p:spPr>
          <a:xfrm>
            <a:off x="261720" y="1182710"/>
            <a:ext cx="2915034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dirty="0"/>
              <a:t>转义字符</a:t>
            </a:r>
            <a:endParaRPr lang="en-US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5B3F74-917D-4CAB-8537-C5449CCD36F2}"/>
              </a:ext>
            </a:extLst>
          </p:cNvPr>
          <p:cNvSpPr txBox="1"/>
          <p:nvPr/>
        </p:nvSpPr>
        <p:spPr>
          <a:xfrm>
            <a:off x="142752" y="1767485"/>
            <a:ext cx="12048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特殊的字符常量，具有特定功能，以”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\”</a:t>
            </a:r>
            <a:r>
              <a:rPr kumimoji="1"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开头后面跟一个或多个字符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endParaRPr lang="zh-CN" altLang="en-US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9EFF222E-0B5E-41F7-9944-1984D6E2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2" y="2363289"/>
            <a:ext cx="7377638" cy="3049169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控制字符：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\b 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表示后退</a:t>
            </a:r>
            <a:endParaRPr kumimoji="1" lang="en-US" altLang="zh-CN" sz="2400" dirty="0">
              <a:solidFill>
                <a:srgbClr val="104E87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\n 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表示换行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\r  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表示回车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\t  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</a:t>
            </a: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TAB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\0  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表示空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是字符串结束标志</a:t>
            </a:r>
            <a:endParaRPr kumimoji="1" lang="en-US" altLang="zh-CN" sz="2400" dirty="0">
              <a:solidFill>
                <a:srgbClr val="104E87"/>
              </a:solidFill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八进制表示：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</a:t>
            </a:r>
            <a:r>
              <a:rPr lang="en-US" altLang="zh-CN" sz="2400" dirty="0" err="1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ddd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  1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位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进制数所代表的字符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十六进制表示： 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</a:t>
            </a:r>
            <a:r>
              <a:rPr lang="en-US" altLang="zh-CN" sz="2400" dirty="0" err="1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xhh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  1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到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位</a:t>
            </a:r>
            <a:r>
              <a:rPr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16</a:t>
            </a:r>
            <a:r>
              <a:rPr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进制数所代表的字符</a:t>
            </a:r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81F9A8D4-C196-45E2-996F-3DBC607E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390" y="2380266"/>
            <a:ext cx="3887788" cy="12033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系统占用符号 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\\  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</a:t>
            </a: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；          </a:t>
            </a: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\’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表示’</a:t>
            </a:r>
            <a:endParaRPr kumimoji="1" lang="zh-CN" altLang="en-US" sz="2400" dirty="0">
              <a:solidFill>
                <a:srgbClr val="104E87"/>
              </a:solidFill>
              <a:latin typeface="+mn-lt"/>
              <a:ea typeface="黑体" panose="02010609060101010101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</a:t>
            </a:r>
            <a:r>
              <a:rPr kumimoji="1" lang="en-US" altLang="zh-CN" sz="2400" dirty="0">
                <a:solidFill>
                  <a:srgbClr val="104E87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?</a:t>
            </a: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</a:t>
            </a:r>
            <a:r>
              <a:rPr kumimoji="1" lang="en-US" altLang="zh-CN" sz="2400" dirty="0">
                <a:solidFill>
                  <a:srgbClr val="104E87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?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；        </a:t>
            </a:r>
            <a:r>
              <a:rPr kumimoji="1" lang="en-US" altLang="zh-CN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\” </a:t>
            </a:r>
            <a:r>
              <a:rPr kumimoji="1" lang="zh-CN" altLang="en-US" sz="2400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表示”</a:t>
            </a:r>
          </a:p>
        </p:txBody>
      </p:sp>
    </p:spTree>
    <p:extLst>
      <p:ext uri="{BB962C8B-B14F-4D97-AF65-F5344CB8AC3E}">
        <p14:creationId xmlns:p14="http://schemas.microsoft.com/office/powerpoint/2010/main" val="66881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BFFC39-C0E3-4230-809E-E3804DBFF3BC}"/>
              </a:ext>
            </a:extLst>
          </p:cNvPr>
          <p:cNvSpPr txBox="1"/>
          <p:nvPr/>
        </p:nvSpPr>
        <p:spPr>
          <a:xfrm>
            <a:off x="212456" y="1284598"/>
            <a:ext cx="90419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#include &lt;iostream&gt;</a:t>
            </a:r>
          </a:p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using namespace std;</a:t>
            </a:r>
          </a:p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int main()</a:t>
            </a:r>
          </a:p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&lt;&lt; 'A'&lt;&lt; ' '&lt;&lt;'a'&lt;&lt;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;     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&lt;&lt; "one\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ttwo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\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tthree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\n";    </a:t>
            </a:r>
          </a:p>
          <a:p>
            <a:r>
              <a:rPr lang="zh-CN" altLang="en-US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&lt;&lt; "123\b\b45\n";             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</a:t>
            </a:r>
            <a:r>
              <a:rPr lang="en-US" altLang="zh-CN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&lt;&lt; "Alert\a\n"; </a:t>
            </a:r>
          </a:p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return 0;</a:t>
            </a:r>
          </a:p>
          <a:p>
            <a:r>
              <a:rPr lang="en-US" altLang="zh-CN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}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3" name="内容占位符 11">
            <a:extLst>
              <a:ext uri="{FF2B5EF4-FFF2-40B4-BE49-F238E27FC236}">
                <a16:creationId xmlns:a16="http://schemas.microsoft.com/office/drawing/2014/main" id="{6EE03605-E279-4061-829E-C8FE97E7D892}"/>
              </a:ext>
            </a:extLst>
          </p:cNvPr>
          <p:cNvSpPr txBox="1">
            <a:spLocks/>
          </p:cNvSpPr>
          <p:nvPr/>
        </p:nvSpPr>
        <p:spPr>
          <a:xfrm>
            <a:off x="250825" y="5157788"/>
            <a:ext cx="8229600" cy="585787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1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65" indent="-304800" algn="l" defTabSz="6096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 b="1">
                <a:solidFill>
                  <a:srgbClr val="FF0000"/>
                </a:solidFill>
              </a:rPr>
              <a:t>//</a:t>
            </a:r>
            <a:r>
              <a:rPr lang="zh-CN" altLang="en-US" sz="3600" b="1">
                <a:solidFill>
                  <a:srgbClr val="FF0000"/>
                </a:solidFill>
              </a:rPr>
              <a:t>观察运行结果</a:t>
            </a:r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marL="365760" indent="-256032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lang="zh-CN" altLang="en-US" sz="2400" b="1"/>
          </a:p>
          <a:p>
            <a:pPr marL="365760" indent="-256032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lang="zh-CN" altLang="en-US" sz="2400" b="1"/>
          </a:p>
          <a:p>
            <a:pPr marL="365760" indent="-256032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lang="zh-CN" altLang="en-US" sz="2400" b="1"/>
          </a:p>
          <a:p>
            <a:pPr marL="365760" indent="-256032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lang="zh-CN" altLang="en-US" sz="2400" b="1"/>
          </a:p>
          <a:p>
            <a:pPr marL="365760" indent="-256032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None/>
              <a:defRPr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530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044F40-0471-4156-9515-3B9B3BEE38B8}"/>
              </a:ext>
            </a:extLst>
          </p:cNvPr>
          <p:cNvSpPr txBox="1">
            <a:spLocks noChangeArrowheads="1"/>
          </p:cNvSpPr>
          <p:nvPr/>
        </p:nvSpPr>
        <p:spPr>
          <a:xfrm>
            <a:off x="1587" y="1255815"/>
            <a:ext cx="3009627" cy="736600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Sizeof</a:t>
            </a:r>
            <a:r>
              <a:rPr lang="zh-CN" altLang="en-US" sz="2800" dirty="0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关键字</a:t>
            </a:r>
            <a:endParaRPr lang="en-US" altLang="en-US" sz="2800" dirty="0">
              <a:solidFill>
                <a:srgbClr val="FF0000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092AC3-36D1-4C26-949B-53C6BB611B70}"/>
              </a:ext>
            </a:extLst>
          </p:cNvPr>
          <p:cNvSpPr txBox="1"/>
          <p:nvPr/>
        </p:nvSpPr>
        <p:spPr>
          <a:xfrm>
            <a:off x="397701" y="2045671"/>
            <a:ext cx="8970579" cy="3958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r>
              <a:rPr lang="zh-CN" altLang="en-US" b="0" dirty="0"/>
              <a:t>获得数据的存储字节数</a:t>
            </a:r>
            <a:endParaRPr lang="en-US" altLang="zh-CN" b="0" dirty="0"/>
          </a:p>
          <a:p>
            <a:r>
              <a:rPr lang="en-US" altLang="zh-CN" b="0" dirty="0" err="1"/>
              <a:t>sizeof</a:t>
            </a:r>
            <a:r>
              <a:rPr lang="en-US" altLang="zh-CN" b="0" dirty="0"/>
              <a:t> (</a:t>
            </a:r>
            <a:r>
              <a:rPr lang="zh-CN" altLang="en-US" b="0" dirty="0"/>
              <a:t>类型名</a:t>
            </a:r>
            <a:r>
              <a:rPr lang="en-US" altLang="zh-CN" b="0" dirty="0"/>
              <a:t>)  </a:t>
            </a:r>
            <a:r>
              <a:rPr lang="zh-CN" altLang="en-US" b="0" dirty="0"/>
              <a:t>或者  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zh-CN" altLang="en-US" b="0" dirty="0"/>
              <a:t>表达式</a:t>
            </a:r>
            <a:r>
              <a:rPr lang="en-US" altLang="zh-CN" b="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b="0" dirty="0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int n=8;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800" b="0" dirty="0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k= </a:t>
            </a:r>
            <a:r>
              <a:rPr kumimoji="1" lang="en-US" altLang="zh-CN" sz="2800" b="0" dirty="0" err="1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sizeof</a:t>
            </a:r>
            <a:r>
              <a:rPr kumimoji="1" lang="en-US" altLang="zh-CN" sz="2800" b="0" dirty="0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(n);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800" b="0" dirty="0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或者 </a:t>
            </a:r>
            <a:r>
              <a:rPr kumimoji="1" lang="en-US" altLang="zh-CN" sz="2800" b="0" dirty="0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k=</a:t>
            </a:r>
            <a:r>
              <a:rPr kumimoji="1" lang="en-US" altLang="zh-CN" sz="2800" b="0" dirty="0" err="1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sizeof</a:t>
            </a:r>
            <a:r>
              <a:rPr kumimoji="1" lang="en-US" altLang="zh-CN" sz="2800" b="0" dirty="0">
                <a:latin typeface="Comic Sans MS" panose="030F0702030302020204" pitchFamily="66" charset="0"/>
                <a:ea typeface="黑体" panose="02010609060101010101" pitchFamily="49" charset="-122"/>
                <a:cs typeface="Segoe UI Semibold" panose="020B0702040204020203" pitchFamily="34" charset="0"/>
              </a:rPr>
              <a:t>(int); </a:t>
            </a:r>
            <a:endParaRPr lang="en-US" altLang="zh-CN" b="0" dirty="0"/>
          </a:p>
          <a:p>
            <a:r>
              <a:rPr lang="en-US" altLang="zh-CN" sz="2800" b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C++</a:t>
            </a:r>
            <a:r>
              <a:rPr lang="zh-CN" altLang="en-US" sz="2800" b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自定义数据类型，也可以使用</a:t>
            </a:r>
            <a:r>
              <a:rPr lang="en-US" altLang="zh-CN" sz="2800" b="0" dirty="0" err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sizeof</a:t>
            </a:r>
            <a:r>
              <a:rPr lang="zh-CN" altLang="en-US" sz="2800" b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获取其字节数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7456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B7397FA8-FFF9-47E7-AB70-521BC687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1697D07-9E8B-4596-A1A4-60EC372D1875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C2734685-E184-4537-9B91-D51717144599}"/>
              </a:ext>
            </a:extLst>
          </p:cNvPr>
          <p:cNvSpPr/>
          <p:nvPr/>
        </p:nvSpPr>
        <p:spPr bwMode="auto">
          <a:xfrm>
            <a:off x="2705461" y="200509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5" name="Freeform 15">
            <a:extLst>
              <a:ext uri="{FF2B5EF4-FFF2-40B4-BE49-F238E27FC236}">
                <a16:creationId xmlns:a16="http://schemas.microsoft.com/office/drawing/2014/main" id="{A793772A-5F44-4400-B13F-AC9E126E5742}"/>
              </a:ext>
            </a:extLst>
          </p:cNvPr>
          <p:cNvSpPr/>
          <p:nvPr/>
        </p:nvSpPr>
        <p:spPr bwMode="auto">
          <a:xfrm>
            <a:off x="2813767" y="1925318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Rectangle 16">
            <a:extLst>
              <a:ext uri="{FF2B5EF4-FFF2-40B4-BE49-F238E27FC236}">
                <a16:creationId xmlns:a16="http://schemas.microsoft.com/office/drawing/2014/main" id="{6F1CD838-5993-42AA-9AC7-009FCB69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1925319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7" name="Freeform 17">
            <a:extLst>
              <a:ext uri="{FF2B5EF4-FFF2-40B4-BE49-F238E27FC236}">
                <a16:creationId xmlns:a16="http://schemas.microsoft.com/office/drawing/2014/main" id="{720DB84E-10BF-474A-AB0E-14ED2E831F21}"/>
              </a:ext>
            </a:extLst>
          </p:cNvPr>
          <p:cNvSpPr/>
          <p:nvPr/>
        </p:nvSpPr>
        <p:spPr bwMode="auto">
          <a:xfrm>
            <a:off x="2705461" y="268851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8" name="Freeform 18">
            <a:extLst>
              <a:ext uri="{FF2B5EF4-FFF2-40B4-BE49-F238E27FC236}">
                <a16:creationId xmlns:a16="http://schemas.microsoft.com/office/drawing/2014/main" id="{E8035C3D-2249-465E-A141-2FF566A87A8D}"/>
              </a:ext>
            </a:extLst>
          </p:cNvPr>
          <p:cNvSpPr/>
          <p:nvPr/>
        </p:nvSpPr>
        <p:spPr bwMode="auto">
          <a:xfrm>
            <a:off x="2813767" y="2608738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3" name="Rectangle 19">
            <a:extLst>
              <a:ext uri="{FF2B5EF4-FFF2-40B4-BE49-F238E27FC236}">
                <a16:creationId xmlns:a16="http://schemas.microsoft.com/office/drawing/2014/main" id="{69CE7149-12BC-4EE7-BC62-49EBEB86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2608738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4" name="Freeform 20">
            <a:extLst>
              <a:ext uri="{FF2B5EF4-FFF2-40B4-BE49-F238E27FC236}">
                <a16:creationId xmlns:a16="http://schemas.microsoft.com/office/drawing/2014/main" id="{A0B57491-491C-4D07-96BC-7DBFD9537857}"/>
              </a:ext>
            </a:extLst>
          </p:cNvPr>
          <p:cNvSpPr/>
          <p:nvPr/>
        </p:nvSpPr>
        <p:spPr bwMode="auto">
          <a:xfrm>
            <a:off x="2705461" y="3319541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5" name="Freeform 21">
            <a:extLst>
              <a:ext uri="{FF2B5EF4-FFF2-40B4-BE49-F238E27FC236}">
                <a16:creationId xmlns:a16="http://schemas.microsoft.com/office/drawing/2014/main" id="{E942056E-E89F-49A8-9864-6DED726B8060}"/>
              </a:ext>
            </a:extLst>
          </p:cNvPr>
          <p:cNvSpPr/>
          <p:nvPr/>
        </p:nvSpPr>
        <p:spPr bwMode="auto">
          <a:xfrm>
            <a:off x="2813767" y="3238579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Rectangle 22">
            <a:extLst>
              <a:ext uri="{FF2B5EF4-FFF2-40B4-BE49-F238E27FC236}">
                <a16:creationId xmlns:a16="http://schemas.microsoft.com/office/drawing/2014/main" id="{F818DDC1-CCCA-418B-86B4-DBB22B52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3238579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7" name="Freeform 23">
            <a:extLst>
              <a:ext uri="{FF2B5EF4-FFF2-40B4-BE49-F238E27FC236}">
                <a16:creationId xmlns:a16="http://schemas.microsoft.com/office/drawing/2014/main" id="{7BE668D5-1A6B-4499-B31E-7E69CBF386BA}"/>
              </a:ext>
            </a:extLst>
          </p:cNvPr>
          <p:cNvSpPr/>
          <p:nvPr/>
        </p:nvSpPr>
        <p:spPr bwMode="auto">
          <a:xfrm>
            <a:off x="2705461" y="400296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8" name="Freeform 24">
            <a:extLst>
              <a:ext uri="{FF2B5EF4-FFF2-40B4-BE49-F238E27FC236}">
                <a16:creationId xmlns:a16="http://schemas.microsoft.com/office/drawing/2014/main" id="{29733265-E06F-4932-910E-1C11B702C064}"/>
              </a:ext>
            </a:extLst>
          </p:cNvPr>
          <p:cNvSpPr/>
          <p:nvPr/>
        </p:nvSpPr>
        <p:spPr bwMode="auto">
          <a:xfrm>
            <a:off x="2813767" y="3921998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826A0BD5-9C82-413A-AFE1-B9103A3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3921999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0" name="Freeform 26">
            <a:extLst>
              <a:ext uri="{FF2B5EF4-FFF2-40B4-BE49-F238E27FC236}">
                <a16:creationId xmlns:a16="http://schemas.microsoft.com/office/drawing/2014/main" id="{4618206C-A116-4538-9959-658163FA8D3A}"/>
              </a:ext>
            </a:extLst>
          </p:cNvPr>
          <p:cNvSpPr/>
          <p:nvPr/>
        </p:nvSpPr>
        <p:spPr bwMode="auto">
          <a:xfrm>
            <a:off x="2705461" y="464232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1" name="Freeform 27">
            <a:extLst>
              <a:ext uri="{FF2B5EF4-FFF2-40B4-BE49-F238E27FC236}">
                <a16:creationId xmlns:a16="http://schemas.microsoft.com/office/drawing/2014/main" id="{78378BF6-F0C7-4F22-8301-A24097E0EC85}"/>
              </a:ext>
            </a:extLst>
          </p:cNvPr>
          <p:cNvSpPr/>
          <p:nvPr/>
        </p:nvSpPr>
        <p:spPr bwMode="auto">
          <a:xfrm>
            <a:off x="2813767" y="4562552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2" name="Rectangle 28">
            <a:extLst>
              <a:ext uri="{FF2B5EF4-FFF2-40B4-BE49-F238E27FC236}">
                <a16:creationId xmlns:a16="http://schemas.microsoft.com/office/drawing/2014/main" id="{F0B012EB-7CD4-4CDA-9CC2-CDB1F73F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4562550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3" name="TextBox 63">
            <a:extLst>
              <a:ext uri="{FF2B5EF4-FFF2-40B4-BE49-F238E27FC236}">
                <a16:creationId xmlns:a16="http://schemas.microsoft.com/office/drawing/2014/main" id="{4913ECB2-6D19-44F0-8241-2134597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2067003"/>
            <a:ext cx="2591060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一个简单的</a:t>
            </a:r>
            <a:r>
              <a:rPr lang="en-US" altLang="zh-CN" sz="2200" b="1" kern="0" dirty="0" err="1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c++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程序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4" name="TextBox 81">
            <a:extLst>
              <a:ext uri="{FF2B5EF4-FFF2-40B4-BE49-F238E27FC236}">
                <a16:creationId xmlns:a16="http://schemas.microsoft.com/office/drawing/2014/main" id="{3B78D7E4-54D2-41ED-A5BA-37E4865F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1915795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2">
            <a:extLst>
              <a:ext uri="{FF2B5EF4-FFF2-40B4-BE49-F238E27FC236}">
                <a16:creationId xmlns:a16="http://schemas.microsoft.com/office/drawing/2014/main" id="{A37238BC-680C-47E8-AF00-2D07C578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2744467"/>
            <a:ext cx="4208490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变量、常量、关键字、命名规则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3">
            <a:extLst>
              <a:ext uri="{FF2B5EF4-FFF2-40B4-BE49-F238E27FC236}">
                <a16:creationId xmlns:a16="http://schemas.microsoft.com/office/drawing/2014/main" id="{02488E60-9DD1-4258-BC94-A36E4EB27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2621834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Box 84">
            <a:extLst>
              <a:ext uri="{FF2B5EF4-FFF2-40B4-BE49-F238E27FC236}">
                <a16:creationId xmlns:a16="http://schemas.microsoft.com/office/drawing/2014/main" id="{59E0EA32-E21A-4834-9355-33D50F07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3368355"/>
            <a:ext cx="184085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基本数据类型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8" name="TextBox 85">
            <a:extLst>
              <a:ext uri="{FF2B5EF4-FFF2-40B4-BE49-F238E27FC236}">
                <a16:creationId xmlns:a16="http://schemas.microsoft.com/office/drawing/2014/main" id="{3B807396-F05B-485A-9E30-E6DA6D99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3236195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86">
            <a:extLst>
              <a:ext uri="{FF2B5EF4-FFF2-40B4-BE49-F238E27FC236}">
                <a16:creationId xmlns:a16="http://schemas.microsoft.com/office/drawing/2014/main" id="{D6A325F5-B1C2-494E-AB5E-20656AA5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4055345"/>
            <a:ext cx="2957146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defPPr>
              <a:defRPr lang="en-US"/>
            </a:defPPr>
            <a:lvl1pPr>
              <a:defRPr sz="2200" b="1" kern="0">
                <a:solidFill>
                  <a:srgbClr val="104E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华光淡古印_CNKI" panose="02000500000000000000" pitchFamily="2" charset="-122"/>
                <a:ea typeface="华光淡古印_CNKI" panose="02000500000000000000" pitchFamily="2" charset="-122"/>
                <a:sym typeface="+mn-lt"/>
              </a:rPr>
              <a:t>运算符与表达式</a:t>
            </a:r>
          </a:p>
        </p:txBody>
      </p:sp>
      <p:sp>
        <p:nvSpPr>
          <p:cNvPr id="120" name="TextBox 87">
            <a:extLst>
              <a:ext uri="{FF2B5EF4-FFF2-40B4-BE49-F238E27FC236}">
                <a16:creationId xmlns:a16="http://schemas.microsoft.com/office/drawing/2014/main" id="{720D5FDC-B234-4FA5-9FF1-49ABC77A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394223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TextBox 88">
            <a:extLst>
              <a:ext uri="{FF2B5EF4-FFF2-40B4-BE49-F238E27FC236}">
                <a16:creationId xmlns:a16="http://schemas.microsoft.com/office/drawing/2014/main" id="{986CF14A-E3E4-4BBE-A385-21EC0C79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438" y="4670851"/>
            <a:ext cx="208771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本章要求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作业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7E4F117-CDF4-4D7A-BD21-7FC3B7691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457683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F6B60A6D-7EC4-4227-8E28-9EB8881DEB58}"/>
              </a:ext>
            </a:extLst>
          </p:cNvPr>
          <p:cNvSpPr>
            <a:spLocks noEditPoints="1"/>
          </p:cNvSpPr>
          <p:nvPr/>
        </p:nvSpPr>
        <p:spPr bwMode="auto">
          <a:xfrm>
            <a:off x="801438" y="922651"/>
            <a:ext cx="1068129" cy="230399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6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3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7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9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7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 animBg="1" autoUpdateAnimBg="0"/>
      <p:bldP spid="80" grpId="1" animBg="1"/>
      <p:bldP spid="85" grpId="0" animBg="1"/>
      <p:bldP spid="85" grpId="1" animBg="1"/>
      <p:bldP spid="94" grpId="0" animBg="1"/>
      <p:bldP spid="95" grpId="0" animBg="1"/>
      <p:bldP spid="96" grpId="0" animBg="1" autoUpdateAnimBg="0"/>
      <p:bldP spid="97" grpId="0" animBg="1"/>
      <p:bldP spid="98" grpId="0" animBg="1"/>
      <p:bldP spid="103" grpId="0" animBg="1" autoUpdateAnimBg="0"/>
      <p:bldP spid="104" grpId="0" animBg="1"/>
      <p:bldP spid="105" grpId="0" animBg="1"/>
      <p:bldP spid="106" grpId="0" animBg="1" autoUpdateAnimBg="0"/>
      <p:bldP spid="107" grpId="0" animBg="1"/>
      <p:bldP spid="108" grpId="0" animBg="1"/>
      <p:bldP spid="109" grpId="0" animBg="1" autoUpdateAnimBg="0"/>
      <p:bldP spid="110" grpId="0" animBg="1"/>
      <p:bldP spid="111" grpId="0" animBg="1"/>
      <p:bldP spid="112" grpId="0" animBg="1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86" grpId="0" animBg="1"/>
      <p:bldP spid="8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044F40-0471-4156-9515-3B9B3BEE38B8}"/>
              </a:ext>
            </a:extLst>
          </p:cNvPr>
          <p:cNvSpPr txBox="1">
            <a:spLocks noChangeArrowheads="1"/>
          </p:cNvSpPr>
          <p:nvPr/>
        </p:nvSpPr>
        <p:spPr>
          <a:xfrm>
            <a:off x="1587" y="1255815"/>
            <a:ext cx="3009627" cy="736600"/>
          </a:xfrm>
          <a:prstGeom prst="rect">
            <a:avLst/>
          </a:prstGeom>
        </p:spPr>
        <p:txBody>
          <a:bodyPr/>
          <a:lstStyle>
            <a:lvl1pPr algn="ctr" defTabSz="6096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err="1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Sizeof</a:t>
            </a:r>
            <a:r>
              <a:rPr lang="zh-CN" altLang="en-US" sz="2800" dirty="0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关键字</a:t>
            </a:r>
            <a:endParaRPr lang="en-US" altLang="en-US" sz="2800" dirty="0">
              <a:solidFill>
                <a:srgbClr val="FF0000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B0E3F76C-21A8-4273-8DA1-D8ACF6D5D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2038"/>
            <a:ext cx="9144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">
            <a:extLst>
              <a:ext uri="{FF2B5EF4-FFF2-40B4-BE49-F238E27FC236}">
                <a16:creationId xmlns:a16="http://schemas.microsoft.com/office/drawing/2014/main" id="{39AEB8C6-87B3-43D9-8C4D-6EF642D7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13" y="-15875"/>
            <a:ext cx="45862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2CD1FB-83D5-4AE9-99BD-2A0C799A93CA}"/>
              </a:ext>
            </a:extLst>
          </p:cNvPr>
          <p:cNvSpPr txBox="1"/>
          <p:nvPr/>
        </p:nvSpPr>
        <p:spPr>
          <a:xfrm>
            <a:off x="3926055" y="1431380"/>
            <a:ext cx="25780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 algn="ctr">
              <a:buNone/>
            </a:pPr>
            <a:r>
              <a:rPr lang="zh-CN" altLang="en-US" dirty="0"/>
              <a:t>功能</a:t>
            </a:r>
            <a:endParaRPr lang="en-US" altLang="zh-CN" dirty="0"/>
          </a:p>
          <a:p>
            <a:pPr indent="-457200"/>
            <a:r>
              <a:rPr lang="zh-CN" altLang="en-US" b="0" dirty="0"/>
              <a:t>算术运算符</a:t>
            </a:r>
            <a:endParaRPr lang="en-US" altLang="zh-CN" b="0" dirty="0"/>
          </a:p>
          <a:p>
            <a:pPr indent="-457200"/>
            <a:r>
              <a:rPr lang="zh-CN" altLang="en-US" b="0" dirty="0"/>
              <a:t>关系运算符</a:t>
            </a:r>
            <a:endParaRPr lang="en-US" altLang="zh-CN" b="0" dirty="0"/>
          </a:p>
          <a:p>
            <a:pPr indent="-457200"/>
            <a:r>
              <a:rPr lang="zh-CN" altLang="en-US" b="0" dirty="0"/>
              <a:t>逻辑运算符</a:t>
            </a:r>
            <a:endParaRPr lang="en-US" altLang="zh-CN" b="0" dirty="0"/>
          </a:p>
          <a:p>
            <a:pPr indent="-457200"/>
            <a:r>
              <a:rPr lang="zh-CN" altLang="en-US" b="0" dirty="0"/>
              <a:t>赋值运算符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AD15BA-32BC-4E9C-9F1E-6402B57A3E28}"/>
              </a:ext>
            </a:extLst>
          </p:cNvPr>
          <p:cNvSpPr txBox="1"/>
          <p:nvPr/>
        </p:nvSpPr>
        <p:spPr>
          <a:xfrm>
            <a:off x="433130" y="1834281"/>
            <a:ext cx="257808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 algn="ctr">
              <a:buNone/>
            </a:pPr>
            <a:r>
              <a:rPr lang="zh-CN" altLang="en-US" dirty="0"/>
              <a:t>操作数个数</a:t>
            </a:r>
            <a:endParaRPr lang="en-US" altLang="zh-CN" dirty="0"/>
          </a:p>
          <a:p>
            <a:pPr indent="-457200"/>
            <a:r>
              <a:rPr lang="zh-CN" altLang="en-US" b="0" dirty="0"/>
              <a:t>单目运算符</a:t>
            </a:r>
            <a:endParaRPr lang="en-US" altLang="zh-CN" b="0" dirty="0"/>
          </a:p>
          <a:p>
            <a:pPr indent="-457200"/>
            <a:r>
              <a:rPr lang="zh-CN" altLang="en-US" b="0" dirty="0"/>
              <a:t>双目运算符</a:t>
            </a:r>
            <a:endParaRPr lang="en-US" altLang="zh-CN" b="0" dirty="0"/>
          </a:p>
          <a:p>
            <a:pPr indent="-457200"/>
            <a:r>
              <a:rPr lang="zh-CN" altLang="en-US" b="0" dirty="0"/>
              <a:t>三目运算符</a:t>
            </a:r>
          </a:p>
        </p:txBody>
      </p:sp>
    </p:spTree>
    <p:extLst>
      <p:ext uri="{BB962C8B-B14F-4D97-AF65-F5344CB8AC3E}">
        <p14:creationId xmlns:p14="http://schemas.microsoft.com/office/powerpoint/2010/main" val="394434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3E520A7C-B370-4B2C-ABE1-A2A5BFFBE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3" y="982154"/>
            <a:ext cx="519421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算术运算符</a:t>
            </a:r>
            <a:r>
              <a:rPr kumimoji="1"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:</a:t>
            </a: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完成数据运算</a:t>
            </a:r>
          </a:p>
        </p:txBody>
      </p:sp>
      <p:graphicFrame>
        <p:nvGraphicFramePr>
          <p:cNvPr id="25" name="Group 179">
            <a:extLst>
              <a:ext uri="{FF2B5EF4-FFF2-40B4-BE49-F238E27FC236}">
                <a16:creationId xmlns:a16="http://schemas.microsoft.com/office/drawing/2014/main" id="{226958F4-8FD1-4625-9EE7-20BB61DE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89679"/>
              </p:ext>
            </p:extLst>
          </p:nvPr>
        </p:nvGraphicFramePr>
        <p:xfrm>
          <a:off x="2127414" y="1685256"/>
          <a:ext cx="5903912" cy="367456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运算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762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运算规则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762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示例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762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+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762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加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762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2+3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762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-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减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a-b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*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乘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2*(-a)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/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除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12/3.0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%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取模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15%4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++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自增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a++,++a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641409"/>
                  </a:ext>
                </a:extLst>
              </a:tr>
              <a:tr h="45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--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自减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a--,--a</a:t>
                      </a:r>
                    </a:p>
                  </a:txBody>
                  <a:tcPr marL="90000" marR="90000" marT="46780" marB="46780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38287"/>
                  </a:ext>
                </a:extLst>
              </a:tr>
            </a:tbl>
          </a:graphicData>
        </a:graphic>
      </p:graphicFrame>
      <p:sp>
        <p:nvSpPr>
          <p:cNvPr id="27" name="Text Box 37">
            <a:extLst>
              <a:ext uri="{FF2B5EF4-FFF2-40B4-BE49-F238E27FC236}">
                <a16:creationId xmlns:a16="http://schemas.microsoft.com/office/drawing/2014/main" id="{CBA9DBE0-F2BE-48F8-B836-CCDA12D1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86" y="5885416"/>
            <a:ext cx="163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-12%5</a:t>
            </a:r>
            <a:r>
              <a:rPr kumimoji="1"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-2</a:t>
            </a:r>
            <a:endParaRPr kumimoji="1"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AutoShape 38">
            <a:extLst>
              <a:ext uri="{FF2B5EF4-FFF2-40B4-BE49-F238E27FC236}">
                <a16:creationId xmlns:a16="http://schemas.microsoft.com/office/drawing/2014/main" id="{BB11E0DC-E55A-42E5-8008-9B757B8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611" y="5740953"/>
            <a:ext cx="2160587" cy="647700"/>
          </a:xfrm>
          <a:prstGeom prst="cloudCallout">
            <a:avLst>
              <a:gd name="adj1" fmla="val -54333"/>
              <a:gd name="adj2" fmla="val -52694"/>
            </a:avLst>
          </a:prstGeom>
          <a:noFill/>
          <a:ln w="9525">
            <a:solidFill>
              <a:srgbClr val="FF00FF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-12%(-5)</a:t>
            </a:r>
          </a:p>
        </p:txBody>
      </p:sp>
      <p:sp>
        <p:nvSpPr>
          <p:cNvPr id="29" name="Text Box 39">
            <a:extLst>
              <a:ext uri="{FF2B5EF4-FFF2-40B4-BE49-F238E27FC236}">
                <a16:creationId xmlns:a16="http://schemas.microsoft.com/office/drawing/2014/main" id="{D50B9168-A779-47DB-BB5D-F37C48DC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38" y="4066342"/>
            <a:ext cx="1636390" cy="1323439"/>
          </a:xfrm>
          <a:prstGeom prst="rect">
            <a:avLst/>
          </a:prstGeom>
          <a:noFill/>
          <a:ln w="349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CC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操作数必须是整型或字符型</a:t>
            </a:r>
            <a:endParaRPr kumimoji="1" lang="en-US" altLang="zh-CN" sz="2000" b="1" dirty="0">
              <a:solidFill>
                <a:srgbClr val="0000CC"/>
              </a:solidFill>
              <a:latin typeface="Comic Sans MS" panose="030F0702030302020204" pitchFamily="66" charset="0"/>
              <a:ea typeface="华光隶变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CC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余数符号与被除数相同</a:t>
            </a:r>
          </a:p>
        </p:txBody>
      </p:sp>
      <p:sp>
        <p:nvSpPr>
          <p:cNvPr id="30" name="Line 40">
            <a:extLst>
              <a:ext uri="{FF2B5EF4-FFF2-40B4-BE49-F238E27FC236}">
                <a16:creationId xmlns:a16="http://schemas.microsoft.com/office/drawing/2014/main" id="{5D216C8E-B653-420C-89A6-AC37B53147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3431" y="4204618"/>
            <a:ext cx="1100458" cy="10589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553BDF40-20B0-456F-AC65-C36623DD9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01" y="2853628"/>
            <a:ext cx="1626927" cy="1015663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CC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若操作数均为整数，运算结果为整数</a:t>
            </a:r>
          </a:p>
        </p:txBody>
      </p:sp>
      <p:sp>
        <p:nvSpPr>
          <p:cNvPr id="32" name="Line 42">
            <a:extLst>
              <a:ext uri="{FF2B5EF4-FFF2-40B4-BE49-F238E27FC236}">
                <a16:creationId xmlns:a16="http://schemas.microsoft.com/office/drawing/2014/main" id="{8D16453B-C16E-43F2-A30D-8E6038B61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431" y="3104439"/>
            <a:ext cx="1029020" cy="66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6" name="Rectangle 92">
            <a:extLst>
              <a:ext uri="{FF2B5EF4-FFF2-40B4-BE49-F238E27FC236}">
                <a16:creationId xmlns:a16="http://schemas.microsoft.com/office/drawing/2014/main" id="{1851F89D-41D3-4FB5-AC1E-037B5472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934" y="1604766"/>
            <a:ext cx="2063385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 err="1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a = 5 / 2; </a:t>
            </a:r>
          </a:p>
        </p:txBody>
      </p:sp>
      <p:sp>
        <p:nvSpPr>
          <p:cNvPr id="17" name="Rectangle 93">
            <a:extLst>
              <a:ext uri="{FF2B5EF4-FFF2-40B4-BE49-F238E27FC236}">
                <a16:creationId xmlns:a16="http://schemas.microsoft.com/office/drawing/2014/main" id="{164DD7A3-1D91-43F6-AE7B-6ADFB07AB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934" y="2036566"/>
            <a:ext cx="2375971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float a = 5 / 2; </a:t>
            </a:r>
          </a:p>
        </p:txBody>
      </p:sp>
      <p:sp>
        <p:nvSpPr>
          <p:cNvPr id="18" name="Rectangle 97">
            <a:extLst>
              <a:ext uri="{FF2B5EF4-FFF2-40B4-BE49-F238E27FC236}">
                <a16:creationId xmlns:a16="http://schemas.microsoft.com/office/drawing/2014/main" id="{123625E8-B977-4928-9832-1EA60A0C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934" y="2466779"/>
            <a:ext cx="2592376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int a = 5.0 / 2.0; </a:t>
            </a:r>
          </a:p>
        </p:txBody>
      </p:sp>
      <p:sp>
        <p:nvSpPr>
          <p:cNvPr id="19" name="Rectangle 94">
            <a:extLst>
              <a:ext uri="{FF2B5EF4-FFF2-40B4-BE49-F238E27FC236}">
                <a16:creationId xmlns:a16="http://schemas.microsoft.com/office/drawing/2014/main" id="{CAB9E80B-4678-4AD4-B0C0-A567F2A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649" y="3249952"/>
            <a:ext cx="2640466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float a = 5.0 / 2; </a:t>
            </a:r>
          </a:p>
        </p:txBody>
      </p:sp>
      <p:sp>
        <p:nvSpPr>
          <p:cNvPr id="22" name="Rectangle 95">
            <a:extLst>
              <a:ext uri="{FF2B5EF4-FFF2-40B4-BE49-F238E27FC236}">
                <a16:creationId xmlns:a16="http://schemas.microsoft.com/office/drawing/2014/main" id="{9FA4882D-1594-49B0-90E6-8E131F1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649" y="3681752"/>
            <a:ext cx="2640466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float a = 5 / 2.0; </a:t>
            </a:r>
          </a:p>
        </p:txBody>
      </p:sp>
      <p:sp>
        <p:nvSpPr>
          <p:cNvPr id="24" name="Rectangle 96">
            <a:extLst>
              <a:ext uri="{FF2B5EF4-FFF2-40B4-BE49-F238E27FC236}">
                <a16:creationId xmlns:a16="http://schemas.microsoft.com/office/drawing/2014/main" id="{05FAAF30-A2F4-45CF-B01C-D472F9A5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649" y="4113552"/>
            <a:ext cx="2904962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float a = 5.0 / 2.0; </a:t>
            </a:r>
          </a:p>
        </p:txBody>
      </p:sp>
    </p:spTree>
    <p:extLst>
      <p:ext uri="{BB962C8B-B14F-4D97-AF65-F5344CB8AC3E}">
        <p14:creationId xmlns:p14="http://schemas.microsoft.com/office/powerpoint/2010/main" val="401639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 animBg="1"/>
      <p:bldP spid="29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51166E-5A61-45DD-AC01-488ED2EF967D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8" name="直线连接符 6">
            <a:extLst>
              <a:ext uri="{FF2B5EF4-FFF2-40B4-BE49-F238E27FC236}">
                <a16:creationId xmlns:a16="http://schemas.microsoft.com/office/drawing/2014/main" id="{B4E31890-2A6D-4F63-903F-2F965AEE4AE4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7CAC32-DBDA-4E49-A5A9-4A91190ED084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E3531E-D68A-4A12-ABB7-F741A8DF4BD4}"/>
              </a:ext>
            </a:extLst>
          </p:cNvPr>
          <p:cNvSpPr txBox="1"/>
          <p:nvPr/>
        </p:nvSpPr>
        <p:spPr>
          <a:xfrm>
            <a:off x="255811" y="916232"/>
            <a:ext cx="96260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 eaLnBrk="1" hangingPunct="1">
              <a:buNone/>
            </a:pP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++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、</a:t>
            </a:r>
            <a:r>
              <a:rPr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--</a:t>
            </a:r>
            <a:r>
              <a:rPr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</a:t>
            </a:r>
          </a:p>
          <a:p>
            <a:pPr indent="-457200"/>
            <a:r>
              <a:rPr kumimoji="1"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作用：使变量的值增１或减１</a:t>
            </a:r>
            <a:r>
              <a:rPr kumimoji="1"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(</a:t>
            </a:r>
            <a:r>
              <a:rPr kumimoji="1"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单目运算</a:t>
            </a:r>
            <a:r>
              <a:rPr kumimoji="1"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)</a:t>
            </a:r>
            <a:endParaRPr lang="en-US" altLang="zh-CN" b="0" dirty="0">
              <a:latin typeface="Comic Sans MS" panose="030F0702030302020204" pitchFamily="66" charset="0"/>
            </a:endParaRPr>
          </a:p>
          <a:p>
            <a:pPr indent="-457200"/>
            <a:r>
              <a:rPr lang="zh-CN" altLang="en-US" b="0" dirty="0">
                <a:latin typeface="Comic Sans MS" panose="030F0702030302020204" pitchFamily="66" charset="0"/>
              </a:rPr>
              <a:t>前缀 ：使用之前，先使</a:t>
            </a:r>
            <a:r>
              <a:rPr lang="en-US" altLang="zh-CN" b="0" dirty="0" err="1">
                <a:latin typeface="Comic Sans MS" panose="030F0702030302020204" pitchFamily="66" charset="0"/>
              </a:rPr>
              <a:t>i</a:t>
            </a:r>
            <a:r>
              <a:rPr lang="zh-CN" altLang="en-US" b="0" dirty="0">
                <a:latin typeface="Comic Sans MS" panose="030F0702030302020204" pitchFamily="66" charset="0"/>
              </a:rPr>
              <a:t>值加（减）</a:t>
            </a:r>
            <a:r>
              <a:rPr lang="en-US" altLang="zh-CN" b="0" dirty="0">
                <a:latin typeface="Comic Sans MS" panose="030F0702030302020204" pitchFamily="66" charset="0"/>
              </a:rPr>
              <a:t>1,</a:t>
            </a:r>
            <a:r>
              <a:rPr lang="zh-CN" altLang="en-US" b="0" dirty="0">
                <a:latin typeface="Comic Sans MS" panose="030F0702030302020204" pitchFamily="66" charset="0"/>
              </a:rPr>
              <a:t>即先计算后引用</a:t>
            </a:r>
            <a:endParaRPr lang="en-US" altLang="zh-CN" b="0" dirty="0">
              <a:latin typeface="Comic Sans MS" panose="030F0702030302020204" pitchFamily="66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   </a:t>
            </a:r>
            <a:r>
              <a:rPr lang="en-US" altLang="zh-CN" b="0" dirty="0">
                <a:latin typeface="Comic Sans MS" panose="030F0702030302020204" pitchFamily="66" charset="0"/>
              </a:rPr>
              <a:t>++</a:t>
            </a:r>
            <a:r>
              <a:rPr lang="en-US" altLang="en-US" b="0" dirty="0" err="1">
                <a:latin typeface="Comic Sans MS" panose="030F0702030302020204" pitchFamily="66" charset="0"/>
              </a:rPr>
              <a:t>i</a:t>
            </a:r>
            <a:r>
              <a:rPr lang="en-US" altLang="en-US" b="0" dirty="0">
                <a:latin typeface="Comic Sans MS" panose="030F0702030302020204" pitchFamily="66" charset="0"/>
              </a:rPr>
              <a:t> ,  </a:t>
            </a:r>
            <a:r>
              <a:rPr lang="en-US" altLang="zh-CN" b="0" dirty="0">
                <a:latin typeface="Comic Sans MS" panose="030F0702030302020204" pitchFamily="66" charset="0"/>
              </a:rPr>
              <a:t>--</a:t>
            </a:r>
            <a:r>
              <a:rPr lang="en-US" altLang="en-US" b="0" dirty="0" err="1">
                <a:latin typeface="Comic Sans MS" panose="030F0702030302020204" pitchFamily="66" charset="0"/>
              </a:rPr>
              <a:t>i</a:t>
            </a:r>
            <a:r>
              <a:rPr lang="en-US" altLang="en-US" b="0" dirty="0">
                <a:latin typeface="Comic Sans MS" panose="030F0702030302020204" pitchFamily="66" charset="0"/>
              </a:rPr>
              <a:t>  </a:t>
            </a:r>
            <a:endParaRPr lang="en-US" altLang="zh-CN" b="0" dirty="0">
              <a:latin typeface="Comic Sans MS" panose="030F0702030302020204" pitchFamily="66" charset="0"/>
            </a:endParaRPr>
          </a:p>
          <a:p>
            <a:pPr indent="-457200"/>
            <a:r>
              <a:rPr lang="zh-CN" altLang="en-US" b="0" dirty="0">
                <a:latin typeface="Comic Sans MS" panose="030F0702030302020204" pitchFamily="66" charset="0"/>
              </a:rPr>
              <a:t>后缀 ：</a:t>
            </a: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使用之后，再使</a:t>
            </a:r>
            <a:r>
              <a:rPr kumimoji="1" lang="en-US" altLang="zh-CN" sz="28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i</a:t>
            </a: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的值加（减）</a:t>
            </a: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1,</a:t>
            </a:r>
            <a:r>
              <a:rPr kumimoji="1" lang="zh-CN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即先引用后计算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  </a:t>
            </a:r>
            <a:r>
              <a:rPr kumimoji="1" lang="en-US" altLang="en-US" sz="28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i</a:t>
            </a: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++</a:t>
            </a:r>
            <a:r>
              <a:rPr kumimoji="1" lang="en-US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, </a:t>
            </a:r>
            <a:r>
              <a:rPr kumimoji="1" lang="en-US" altLang="en-US" sz="2800" b="0" dirty="0" err="1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i</a:t>
            </a:r>
            <a:r>
              <a:rPr kumimoji="1" lang="en-US" altLang="en-US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</a:t>
            </a: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--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CB4814-C4B3-4804-B454-3719F65CDA02}"/>
              </a:ext>
            </a:extLst>
          </p:cNvPr>
          <p:cNvSpPr txBox="1"/>
          <p:nvPr/>
        </p:nvSpPr>
        <p:spPr>
          <a:xfrm>
            <a:off x="255811" y="4532606"/>
            <a:ext cx="36733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altLang="zh-CN" sz="2400" u="none" strike="noStrike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u="none" strike="noStrike" dirty="0" err="1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u="none" strike="noStrike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= 10;</a:t>
            </a:r>
            <a:endParaRPr lang="en-US" altLang="zh-CN" sz="1800" u="sng" strike="noStrike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/>
            <a:r>
              <a:rPr lang="en-US" altLang="zh-CN" sz="2400" i="1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i="1" dirty="0" err="1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newNum</a:t>
            </a:r>
            <a:r>
              <a:rPr lang="en-US" altLang="zh-CN" sz="2400" i="1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= 10 * </a:t>
            </a:r>
            <a:r>
              <a:rPr lang="en-US" altLang="zh-CN" b="1" i="1" dirty="0">
                <a:solidFill>
                  <a:srgbClr val="FF0000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b="1" i="1" dirty="0" err="1">
                <a:solidFill>
                  <a:srgbClr val="FF0000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dirty="0">
              <a:solidFill>
                <a:srgbClr val="FF0000"/>
              </a:solidFill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6EB1F2F-9583-410B-8293-37846BC6AF5D}"/>
              </a:ext>
            </a:extLst>
          </p:cNvPr>
          <p:cNvSpPr/>
          <p:nvPr/>
        </p:nvSpPr>
        <p:spPr>
          <a:xfrm>
            <a:off x="4068238" y="4836579"/>
            <a:ext cx="823370" cy="2440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BB868F-9E1E-410F-A0CC-59B9386868B4}"/>
              </a:ext>
            </a:extLst>
          </p:cNvPr>
          <p:cNvSpPr txBox="1"/>
          <p:nvPr/>
        </p:nvSpPr>
        <p:spPr>
          <a:xfrm>
            <a:off x="217629" y="5718457"/>
            <a:ext cx="36733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altLang="zh-CN" sz="2400" u="none" strike="noStrike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u="none" strike="noStrike" dirty="0" err="1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u="none" strike="noStrike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= 10;</a:t>
            </a:r>
            <a:endParaRPr lang="en-US" altLang="zh-CN" sz="1800" u="sng" strike="noStrike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/>
            <a:r>
              <a:rPr lang="en-US" altLang="zh-CN" sz="2400" i="1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400" i="1" dirty="0" err="1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newNum</a:t>
            </a:r>
            <a:r>
              <a:rPr lang="en-US" altLang="zh-CN" sz="2400" i="1" dirty="0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= 10 * </a:t>
            </a:r>
            <a:r>
              <a:rPr lang="en-US" altLang="zh-CN" sz="2400" b="1" i="1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sz="2400" i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600" dirty="0">
              <a:solidFill>
                <a:srgbClr val="FF0000"/>
              </a:solidFill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BDEE44-F264-489F-A8FE-6558E2789572}"/>
              </a:ext>
            </a:extLst>
          </p:cNvPr>
          <p:cNvSpPr txBox="1"/>
          <p:nvPr/>
        </p:nvSpPr>
        <p:spPr>
          <a:xfrm>
            <a:off x="5030670" y="4488368"/>
            <a:ext cx="3395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82880">
              <a:defRPr u="none" strike="noStrike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newNum</a:t>
            </a:r>
            <a:r>
              <a:rPr lang="en-US" altLang="zh-CN" dirty="0"/>
              <a:t> = 10 *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0E0EA7-231C-4D80-8F99-AC0BF21C58BD}"/>
              </a:ext>
            </a:extLst>
          </p:cNvPr>
          <p:cNvSpPr txBox="1"/>
          <p:nvPr/>
        </p:nvSpPr>
        <p:spPr>
          <a:xfrm>
            <a:off x="5068851" y="5866649"/>
            <a:ext cx="36733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82880">
              <a:defRPr u="none" strike="noStrike">
                <a:solidFill>
                  <a:srgbClr val="104E87"/>
                </a:solidFill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int </a:t>
            </a:r>
            <a:r>
              <a:rPr lang="en-US" altLang="zh-CN" dirty="0" err="1"/>
              <a:t>newNum</a:t>
            </a:r>
            <a:r>
              <a:rPr lang="en-US" altLang="zh-CN" dirty="0"/>
              <a:t> = 10 *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24705465-5756-4346-9672-2863D1D00C2F}"/>
              </a:ext>
            </a:extLst>
          </p:cNvPr>
          <p:cNvSpPr/>
          <p:nvPr/>
        </p:nvSpPr>
        <p:spPr>
          <a:xfrm>
            <a:off x="4068238" y="6247875"/>
            <a:ext cx="823370" cy="2440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线连接符 2">
            <a:extLst>
              <a:ext uri="{FF2B5EF4-FFF2-40B4-BE49-F238E27FC236}">
                <a16:creationId xmlns:a16="http://schemas.microsoft.com/office/drawing/2014/main" id="{C80F0D96-4F15-4006-9FDF-61DDB912BA57}"/>
              </a:ext>
            </a:extLst>
          </p:cNvPr>
          <p:cNvCxnSpPr>
            <a:cxnSpLocks/>
          </p:cNvCxnSpPr>
          <p:nvPr/>
        </p:nvCxnSpPr>
        <p:spPr>
          <a:xfrm flipH="1">
            <a:off x="599565" y="4161107"/>
            <a:ext cx="7945345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3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5E47F9D-6072-4F11-B1AA-708927F3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699" y="2634751"/>
            <a:ext cx="3367261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%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、*、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/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93C514-0E75-4F73-BB2C-25184198D3D4}"/>
              </a:ext>
            </a:extLst>
          </p:cNvPr>
          <p:cNvSpPr/>
          <p:nvPr/>
        </p:nvSpPr>
        <p:spPr>
          <a:xfrm>
            <a:off x="2441757" y="2763099"/>
            <a:ext cx="45719" cy="11892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A5FA958B-B1F4-4CC9-98D8-8A9BB001F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409" y="2259207"/>
            <a:ext cx="55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高</a:t>
            </a: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B758BC37-FF52-4E84-9A1D-FFC0191C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877" y="3930229"/>
            <a:ext cx="614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cxnSp>
        <p:nvCxnSpPr>
          <p:cNvPr id="11" name="直线连接符 2">
            <a:extLst>
              <a:ext uri="{FF2B5EF4-FFF2-40B4-BE49-F238E27FC236}">
                <a16:creationId xmlns:a16="http://schemas.microsoft.com/office/drawing/2014/main" id="{AFC9DDA7-F02E-4C68-A48E-F12B05FAFD1B}"/>
              </a:ext>
            </a:extLst>
          </p:cNvPr>
          <p:cNvCxnSpPr>
            <a:cxnSpLocks/>
          </p:cNvCxnSpPr>
          <p:nvPr/>
        </p:nvCxnSpPr>
        <p:spPr>
          <a:xfrm flipH="1" flipV="1">
            <a:off x="6049729" y="1956082"/>
            <a:ext cx="1" cy="242690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18">
            <a:extLst>
              <a:ext uri="{FF2B5EF4-FFF2-40B4-BE49-F238E27FC236}">
                <a16:creationId xmlns:a16="http://schemas.microsoft.com/office/drawing/2014/main" id="{479AAA4F-D3ED-4D22-A7D8-64C1E10F8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089" y="2110476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4977E3AD-40E0-4449-883D-A5B4F0A42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424" y="2112114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结合性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0C267BF-717A-4D63-81A5-0F793344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717" y="2554889"/>
            <a:ext cx="1753373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78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D2924E0-0440-4581-B5D9-426C19A7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01" y="1109231"/>
            <a:ext cx="519421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关系运算</a:t>
            </a:r>
            <a:endParaRPr kumimoji="1"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graphicFrame>
        <p:nvGraphicFramePr>
          <p:cNvPr id="17" name="Group 92">
            <a:extLst>
              <a:ext uri="{FF2B5EF4-FFF2-40B4-BE49-F238E27FC236}">
                <a16:creationId xmlns:a16="http://schemas.microsoft.com/office/drawing/2014/main" id="{29DF7E6E-72F5-4C51-A140-A8298D104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559523"/>
              </p:ext>
            </p:extLst>
          </p:nvPr>
        </p:nvGraphicFramePr>
        <p:xfrm>
          <a:off x="1587" y="2047458"/>
          <a:ext cx="6096000" cy="323056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运算符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运算关系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实例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&gt;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大于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a&gt;b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&gt;=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大于等于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a&gt;=b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&lt;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小于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2&lt;1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&lt;=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小于等于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c&lt;=d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==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等于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1==c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!=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339933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不等于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339933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omic Sans MS" panose="030F0702030302020204" pitchFamily="66" charset="0"/>
                          <a:ea typeface="华光隶变_CNKI" panose="02000500000000000000" pitchFamily="2" charset="-122"/>
                        </a:rPr>
                        <a:t>1!=3</a:t>
                      </a:r>
                    </a:p>
                  </a:txBody>
                  <a:tcPr marL="90000" marR="90000" marT="46789" marB="46789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lg" len="med"/>
                      <a:tailEnd type="none" w="sm" len="sm"/>
                    </a:lnT>
                    <a:lnB w="28575" cap="flat" cmpd="sng" algn="ctr">
                      <a:solidFill>
                        <a:srgbClr val="339933"/>
                      </a:solidFill>
                      <a:prstDash val="solid"/>
                      <a:round/>
                      <a:headEnd type="none" w="lg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Rectangle 24">
            <a:extLst>
              <a:ext uri="{FF2B5EF4-FFF2-40B4-BE49-F238E27FC236}">
                <a16:creationId xmlns:a16="http://schemas.microsoft.com/office/drawing/2014/main" id="{9B53CA26-B0CA-4135-A3BF-6A0255315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421" y="1361252"/>
            <a:ext cx="15824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int a = 10;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int b = 9;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E171EF8-F01F-4B0B-BEDC-AF6BC5D8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507" y="2654349"/>
            <a:ext cx="13981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== b+1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== b  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&gt;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&gt;= b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b &gt; 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&gt;= b+1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&lt;= b+1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a != b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8F2B0509-5B87-4573-8F37-45893E9B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2107" y="2654349"/>
            <a:ext cx="2435282" cy="30469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true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false;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: true;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运算结果：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true;</a:t>
            </a:r>
          </a:p>
        </p:txBody>
      </p:sp>
    </p:spTree>
    <p:extLst>
      <p:ext uri="{BB962C8B-B14F-4D97-AF65-F5344CB8AC3E}">
        <p14:creationId xmlns:p14="http://schemas.microsoft.com/office/powerpoint/2010/main" val="6632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C5E47F9D-6072-4F11-B1AA-708927F3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31" y="1701778"/>
            <a:ext cx="3367261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%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、*、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/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0E93C514-0E75-4F73-BB2C-25184198D3D4}"/>
              </a:ext>
            </a:extLst>
          </p:cNvPr>
          <p:cNvSpPr/>
          <p:nvPr/>
        </p:nvSpPr>
        <p:spPr>
          <a:xfrm flipH="1">
            <a:off x="2145755" y="1702066"/>
            <a:ext cx="45719" cy="41484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A5FA958B-B1F4-4CC9-98D8-8A9BB001F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499" y="1178846"/>
            <a:ext cx="55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高</a:t>
            </a:r>
          </a:p>
        </p:txBody>
      </p:sp>
      <p:sp>
        <p:nvSpPr>
          <p:cNvPr id="7" name="文本框 19">
            <a:extLst>
              <a:ext uri="{FF2B5EF4-FFF2-40B4-BE49-F238E27FC236}">
                <a16:creationId xmlns:a16="http://schemas.microsoft.com/office/drawing/2014/main" id="{B758BC37-FF52-4E84-9A1D-FFC0191C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967" y="5861082"/>
            <a:ext cx="614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低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cxnSp>
        <p:nvCxnSpPr>
          <p:cNvPr id="11" name="直线连接符 2">
            <a:extLst>
              <a:ext uri="{FF2B5EF4-FFF2-40B4-BE49-F238E27FC236}">
                <a16:creationId xmlns:a16="http://schemas.microsoft.com/office/drawing/2014/main" id="{AFC9DDA7-F02E-4C68-A48E-F12B05FAFD1B}"/>
              </a:ext>
            </a:extLst>
          </p:cNvPr>
          <p:cNvCxnSpPr>
            <a:cxnSpLocks/>
          </p:cNvCxnSpPr>
          <p:nvPr/>
        </p:nvCxnSpPr>
        <p:spPr>
          <a:xfrm flipH="1" flipV="1">
            <a:off x="8364142" y="1605884"/>
            <a:ext cx="1" cy="242690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18">
            <a:extLst>
              <a:ext uri="{FF2B5EF4-FFF2-40B4-BE49-F238E27FC236}">
                <a16:creationId xmlns:a16="http://schemas.microsoft.com/office/drawing/2014/main" id="{479AAA4F-D3ED-4D22-A7D8-64C1E10F8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621" y="1177503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4977E3AD-40E0-4449-883D-A5B4F0A42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838" y="1082664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结合性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0C267BF-717A-4D63-81A5-0F793344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131" y="1525439"/>
            <a:ext cx="1753373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625D58-552E-46A8-A88C-50D354BCEC50}"/>
              </a:ext>
            </a:extLst>
          </p:cNvPr>
          <p:cNvSpPr txBox="1"/>
          <p:nvPr/>
        </p:nvSpPr>
        <p:spPr>
          <a:xfrm>
            <a:off x="2658785" y="1885123"/>
            <a:ext cx="2950544" cy="15438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B914476-C0DD-41ED-9899-AA2A1E0B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231" y="3670770"/>
            <a:ext cx="6249988" cy="1017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&gt;=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&lt;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&lt;=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：优先级相同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         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==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    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!=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：优先级相同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8E9CEE9-BBFE-4C06-96FF-50B37F1F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785" y="5005852"/>
            <a:ext cx="6249988" cy="5857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逻辑运算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36C82E59-59A6-4EC9-8C67-A90E307CB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920" y="3353532"/>
            <a:ext cx="1753373" cy="113755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8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6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8E9CEE9-BBFE-4C06-96FF-50B37F1F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6" y="1048893"/>
            <a:ext cx="5554612" cy="956288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逻辑运算：判断对象</a:t>
            </a:r>
            <a:r>
              <a:rPr lang="zh-CN" altLang="en-US" sz="28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真假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的运算，结果为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bool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型</a:t>
            </a:r>
          </a:p>
        </p:txBody>
      </p:sp>
      <p:graphicFrame>
        <p:nvGraphicFramePr>
          <p:cNvPr id="18" name="Group 62">
            <a:extLst>
              <a:ext uri="{FF2B5EF4-FFF2-40B4-BE49-F238E27FC236}">
                <a16:creationId xmlns:a16="http://schemas.microsoft.com/office/drawing/2014/main" id="{826C2457-F0B4-4D6A-A298-AAE6F2AE2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23207"/>
              </p:ext>
            </p:extLst>
          </p:nvPr>
        </p:nvGraphicFramePr>
        <p:xfrm>
          <a:off x="6295301" y="967828"/>
          <a:ext cx="4830717" cy="1982116"/>
        </p:xfrm>
        <a:graphic>
          <a:graphicData uri="http://schemas.openxmlformats.org/drawingml/2006/table">
            <a:tbl>
              <a:tblPr/>
              <a:tblGrid>
                <a:gridCol w="1123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1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运算符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逻辑关系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举例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&amp;&amp;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逻辑与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a&gt;2&amp;&amp;a&lt;3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| |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逻辑或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s&lt;2| |s&gt;6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!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逻辑非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rgbClr val="0000FF"/>
                          </a:solidFill>
                          <a:latin typeface="Times New Roman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!a</a:t>
                      </a:r>
                    </a:p>
                  </a:txBody>
                  <a:tcPr marL="90000" marR="90000" marT="46784" marB="46784" horzOverflow="overflow">
                    <a:lnL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Rectangle 16">
            <a:extLst>
              <a:ext uri="{FF2B5EF4-FFF2-40B4-BE49-F238E27FC236}">
                <a16:creationId xmlns:a16="http://schemas.microsoft.com/office/drawing/2014/main" id="{32E35D99-ADF8-44AA-8E1C-912CE170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86" y="5492944"/>
            <a:ext cx="303212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defRPr/>
            </a:pP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两操作数都为真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结果为真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否则为假</a:t>
            </a:r>
            <a:endParaRPr kumimoji="1" lang="zh-CN" altLang="en-US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4B21670-5946-4936-8ADE-E4126297B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963" y="5492944"/>
            <a:ext cx="333394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两操作数中至少一个为真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结果为真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否则为假</a:t>
            </a:r>
            <a:endParaRPr kumimoji="1" lang="zh-CN" altLang="en-US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42BD6B82-5132-4374-96BA-CC57FAA2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675" y="5492944"/>
            <a:ext cx="272689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操作数为真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结果为假</a:t>
            </a:r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,</a:t>
            </a:r>
            <a:r>
              <a:rPr kumimoji="1" lang="zh-CN" altLang="sq-AL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否则为真</a:t>
            </a:r>
            <a:endParaRPr kumimoji="1" lang="zh-CN" altLang="en-US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8EE221-B8D3-4311-8764-DE57A9233DB9}"/>
              </a:ext>
            </a:extLst>
          </p:cNvPr>
          <p:cNvSpPr txBox="1"/>
          <p:nvPr/>
        </p:nvSpPr>
        <p:spPr>
          <a:xfrm>
            <a:off x="386989" y="3258091"/>
            <a:ext cx="303212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buNone/>
            </a:pPr>
            <a:r>
              <a:rPr lang="en-US" altLang="zh-CN" dirty="0"/>
              <a:t>&amp;&amp;</a:t>
            </a:r>
            <a:r>
              <a:rPr lang="zh-CN" altLang="en-US" dirty="0"/>
              <a:t>所有操作</a:t>
            </a:r>
            <a:endParaRPr lang="en-US" altLang="zh-CN" dirty="0"/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b="0" dirty="0"/>
              <a:t>真 </a:t>
            </a:r>
            <a:r>
              <a:rPr lang="en-US" altLang="zh-CN" b="0" dirty="0"/>
              <a:t>&amp;&amp; </a:t>
            </a:r>
            <a:r>
              <a:rPr lang="zh-CN" altLang="en-US" b="0" dirty="0"/>
              <a:t>真 </a:t>
            </a:r>
            <a:r>
              <a:rPr lang="en-US" altLang="zh-CN" b="0" dirty="0"/>
              <a:t>= </a:t>
            </a:r>
            <a:r>
              <a:rPr lang="zh-CN" altLang="en-US" b="0" dirty="0"/>
              <a:t>真</a:t>
            </a:r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b="0" dirty="0"/>
              <a:t>真 </a:t>
            </a:r>
            <a:r>
              <a:rPr lang="en-US" altLang="zh-CN" b="0" dirty="0"/>
              <a:t>&amp;&amp; </a:t>
            </a:r>
            <a:r>
              <a:rPr lang="zh-CN" altLang="en-US" b="0" dirty="0"/>
              <a:t>假 </a:t>
            </a:r>
            <a:r>
              <a:rPr lang="en-US" altLang="zh-CN" b="0" dirty="0"/>
              <a:t>= </a:t>
            </a:r>
            <a:r>
              <a:rPr lang="zh-CN" altLang="en-US" b="0" dirty="0"/>
              <a:t>假</a:t>
            </a:r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b="0" dirty="0"/>
              <a:t>假 </a:t>
            </a:r>
            <a:r>
              <a:rPr lang="en-US" altLang="zh-CN" b="0" dirty="0"/>
              <a:t>&amp;&amp; </a:t>
            </a:r>
            <a:r>
              <a:rPr lang="zh-CN" altLang="en-US" b="0" dirty="0"/>
              <a:t>假 </a:t>
            </a:r>
            <a:r>
              <a:rPr lang="en-US" altLang="zh-CN" b="0" dirty="0"/>
              <a:t>= </a:t>
            </a:r>
            <a:r>
              <a:rPr lang="zh-CN" altLang="en-US" b="0" dirty="0"/>
              <a:t>假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B246A4-FA74-4114-909D-DFA7DCE1491B}"/>
              </a:ext>
            </a:extLst>
          </p:cNvPr>
          <p:cNvSpPr txBox="1"/>
          <p:nvPr/>
        </p:nvSpPr>
        <p:spPr>
          <a:xfrm>
            <a:off x="4543492" y="3258091"/>
            <a:ext cx="3333948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buNone/>
            </a:pPr>
            <a:r>
              <a:rPr lang="en-US" altLang="zh-CN" dirty="0"/>
              <a:t>||</a:t>
            </a:r>
            <a:r>
              <a:rPr lang="zh-CN" altLang="en-US" dirty="0"/>
              <a:t>所有操作</a:t>
            </a:r>
            <a:endParaRPr lang="en-US" altLang="zh-CN" dirty="0"/>
          </a:p>
          <a:p>
            <a:pPr indent="-457200">
              <a:spcBef>
                <a:spcPts val="600"/>
              </a:spcBef>
              <a:defRPr/>
            </a:pPr>
            <a:r>
              <a:rPr lang="zh-CN" altLang="en-US" b="0" dirty="0"/>
              <a:t>真 </a:t>
            </a:r>
            <a:r>
              <a:rPr lang="en-US" altLang="zh-CN" b="0" dirty="0"/>
              <a:t>|| </a:t>
            </a:r>
            <a:r>
              <a:rPr lang="zh-CN" altLang="en-US" b="0" dirty="0"/>
              <a:t>真 </a:t>
            </a:r>
            <a:r>
              <a:rPr lang="en-US" altLang="zh-CN" b="0" dirty="0"/>
              <a:t>= </a:t>
            </a:r>
            <a:r>
              <a:rPr lang="zh-CN" altLang="en-US" b="0" dirty="0"/>
              <a:t>真</a:t>
            </a:r>
            <a:endParaRPr lang="en-US" altLang="zh-CN" b="0" dirty="0"/>
          </a:p>
          <a:p>
            <a:pPr indent="-457200">
              <a:spcBef>
                <a:spcPts val="600"/>
              </a:spcBef>
              <a:defRPr/>
            </a:pPr>
            <a:r>
              <a:rPr lang="zh-CN" altLang="en-US" b="0" dirty="0"/>
              <a:t>真 </a:t>
            </a:r>
            <a:r>
              <a:rPr lang="en-US" altLang="zh-CN" b="0" dirty="0"/>
              <a:t>|| </a:t>
            </a:r>
            <a:r>
              <a:rPr lang="zh-CN" altLang="en-US" b="0" dirty="0"/>
              <a:t>假 </a:t>
            </a:r>
            <a:r>
              <a:rPr lang="en-US" altLang="zh-CN" b="0" dirty="0"/>
              <a:t>= </a:t>
            </a:r>
            <a:r>
              <a:rPr lang="zh-CN" altLang="en-US" b="0" dirty="0"/>
              <a:t>真</a:t>
            </a:r>
            <a:endParaRPr lang="en-US" altLang="zh-CN" b="0" dirty="0"/>
          </a:p>
          <a:p>
            <a:pPr indent="-457200">
              <a:spcBef>
                <a:spcPts val="600"/>
              </a:spcBef>
              <a:defRPr/>
            </a:pPr>
            <a:r>
              <a:rPr lang="zh-CN" altLang="en-US" b="0" dirty="0"/>
              <a:t>假 </a:t>
            </a:r>
            <a:r>
              <a:rPr lang="en-US" altLang="zh-CN" b="0" dirty="0"/>
              <a:t>|| </a:t>
            </a:r>
            <a:r>
              <a:rPr lang="zh-CN" altLang="en-US" b="0" dirty="0"/>
              <a:t>假 </a:t>
            </a:r>
            <a:r>
              <a:rPr lang="en-US" altLang="zh-CN" b="0" dirty="0"/>
              <a:t>= </a:t>
            </a:r>
            <a:r>
              <a:rPr lang="zh-CN" altLang="en-US" b="0" dirty="0"/>
              <a:t>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D59710-ADE6-49CA-A4C0-E022DF232414}"/>
              </a:ext>
            </a:extLst>
          </p:cNvPr>
          <p:cNvSpPr txBox="1"/>
          <p:nvPr/>
        </p:nvSpPr>
        <p:spPr>
          <a:xfrm>
            <a:off x="8290094" y="3258091"/>
            <a:ext cx="333394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buNone/>
            </a:pPr>
            <a:r>
              <a:rPr lang="zh-CN" altLang="en-US" dirty="0"/>
              <a:t>！所有操作</a:t>
            </a:r>
            <a:endParaRPr lang="en-US" altLang="zh-CN" dirty="0"/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en-US" altLang="zh-CN" b="0" dirty="0"/>
              <a:t>!</a:t>
            </a:r>
            <a:r>
              <a:rPr lang="zh-CN" altLang="en-US" b="0" dirty="0"/>
              <a:t>真  </a:t>
            </a:r>
            <a:r>
              <a:rPr lang="en-US" altLang="zh-CN" b="0" dirty="0"/>
              <a:t>= </a:t>
            </a:r>
            <a:r>
              <a:rPr lang="zh-CN" altLang="en-US" b="0" dirty="0"/>
              <a:t>假</a:t>
            </a:r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en-US" altLang="zh-CN" b="0" dirty="0"/>
              <a:t>!</a:t>
            </a:r>
            <a:r>
              <a:rPr lang="zh-CN" altLang="en-US" b="0" dirty="0"/>
              <a:t>假  </a:t>
            </a:r>
            <a:r>
              <a:rPr lang="en-US" altLang="zh-CN" b="0" dirty="0"/>
              <a:t>= </a:t>
            </a:r>
            <a:r>
              <a:rPr lang="zh-CN" altLang="en-US" b="0" dirty="0"/>
              <a:t>真</a:t>
            </a:r>
          </a:p>
        </p:txBody>
      </p:sp>
      <p:cxnSp>
        <p:nvCxnSpPr>
          <p:cNvPr id="39" name="直线连接符 2">
            <a:extLst>
              <a:ext uri="{FF2B5EF4-FFF2-40B4-BE49-F238E27FC236}">
                <a16:creationId xmlns:a16="http://schemas.microsoft.com/office/drawing/2014/main" id="{804EDFEC-08A7-4D46-9CF2-60B5AB2E37FE}"/>
              </a:ext>
            </a:extLst>
          </p:cNvPr>
          <p:cNvCxnSpPr>
            <a:cxnSpLocks/>
          </p:cNvCxnSpPr>
          <p:nvPr/>
        </p:nvCxnSpPr>
        <p:spPr>
          <a:xfrm flipH="1" flipV="1">
            <a:off x="3749726" y="3583524"/>
            <a:ext cx="1" cy="242690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2">
            <a:extLst>
              <a:ext uri="{FF2B5EF4-FFF2-40B4-BE49-F238E27FC236}">
                <a16:creationId xmlns:a16="http://schemas.microsoft.com/office/drawing/2014/main" id="{895ED74E-A86C-4B19-8749-4FDC6B918F1A}"/>
              </a:ext>
            </a:extLst>
          </p:cNvPr>
          <p:cNvCxnSpPr>
            <a:cxnSpLocks/>
          </p:cNvCxnSpPr>
          <p:nvPr/>
        </p:nvCxnSpPr>
        <p:spPr>
          <a:xfrm flipH="1" flipV="1">
            <a:off x="7855882" y="3583524"/>
            <a:ext cx="1" cy="242690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68894F1-5DA0-4953-B713-38837F79C383}"/>
              </a:ext>
            </a:extLst>
          </p:cNvPr>
          <p:cNvSpPr txBox="1">
            <a:spLocks/>
          </p:cNvSpPr>
          <p:nvPr/>
        </p:nvSpPr>
        <p:spPr bwMode="auto">
          <a:xfrm>
            <a:off x="397701" y="1642918"/>
            <a:ext cx="12190413" cy="231440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  <a:defRPr/>
            </a:pP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 &amp;&amp; 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</a:t>
            </a:r>
          </a:p>
          <a:p>
            <a:pPr marL="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先求解表达式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</a:p>
          <a:p>
            <a:pPr marL="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若表达式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的值为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false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，则最终结果为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false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</a:t>
            </a:r>
            <a:r>
              <a:rPr lang="zh-CN" altLang="en-US" b="1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不再求解表达式</a:t>
            </a:r>
            <a:r>
              <a:rPr lang="en-US" altLang="zh-CN" b="1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</a:t>
            </a:r>
          </a:p>
          <a:p>
            <a:pPr marL="0" lvl="1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若表达式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的结果为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true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，则求解表达式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，以表达式</a:t>
            </a:r>
            <a:r>
              <a:rPr lang="en-US" altLang="zh-CN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</a:t>
            </a:r>
            <a:r>
              <a:rPr lang="zh-CN" altLang="en-US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的结果作为最终结果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E1F7A99C-8917-432D-A5E2-BF55C27BB23D}"/>
              </a:ext>
            </a:extLst>
          </p:cNvPr>
          <p:cNvSpPr txBox="1">
            <a:spLocks/>
          </p:cNvSpPr>
          <p:nvPr/>
        </p:nvSpPr>
        <p:spPr bwMode="auto">
          <a:xfrm>
            <a:off x="154480" y="1062591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“&amp;&amp;” </a:t>
            </a:r>
            <a:r>
              <a:rPr lang="zh-CN" altLang="en-US" sz="2800" b="1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的“短路特性”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b="1" kern="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620623-7233-4530-8191-785F1CCA150B}"/>
              </a:ext>
            </a:extLst>
          </p:cNvPr>
          <p:cNvSpPr/>
          <p:nvPr/>
        </p:nvSpPr>
        <p:spPr>
          <a:xfrm>
            <a:off x="5026024" y="4922982"/>
            <a:ext cx="5505341" cy="584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+mn-ea"/>
              </a:rPr>
              <a:t>“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+mn-ea"/>
              </a:rPr>
              <a:t>||”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+mn-ea"/>
              </a:rPr>
              <a:t>也具有类似的特性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FAD33C-9D1E-4FAC-941B-451F1E4F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60210"/>
            <a:ext cx="349994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int x=0,y=0;</a:t>
            </a:r>
          </a:p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x&amp;&amp;++y;</a:t>
            </a:r>
          </a:p>
          <a:p>
            <a:r>
              <a:rPr lang="zh-CN" altLang="en-US" sz="28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	cout&lt;&lt;x&lt;&lt;y;</a:t>
            </a:r>
          </a:p>
        </p:txBody>
      </p:sp>
    </p:spTree>
    <p:extLst>
      <p:ext uri="{BB962C8B-B14F-4D97-AF65-F5344CB8AC3E}">
        <p14:creationId xmlns:p14="http://schemas.microsoft.com/office/powerpoint/2010/main" val="8576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1645438B-61A8-48EE-835A-EDA3A2F0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707" y="1525439"/>
            <a:ext cx="3812668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 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%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、*、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/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62737C0-49CD-4455-8688-65010618E08B}"/>
              </a:ext>
            </a:extLst>
          </p:cNvPr>
          <p:cNvSpPr/>
          <p:nvPr/>
        </p:nvSpPr>
        <p:spPr>
          <a:xfrm flipH="1">
            <a:off x="1105231" y="1525727"/>
            <a:ext cx="45719" cy="41484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CFF6618F-8676-435A-999D-1DAD9351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75" y="1002507"/>
            <a:ext cx="55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高</a:t>
            </a:r>
          </a:p>
        </p:txBody>
      </p:sp>
      <p:sp>
        <p:nvSpPr>
          <p:cNvPr id="5" name="文本框 19">
            <a:extLst>
              <a:ext uri="{FF2B5EF4-FFF2-40B4-BE49-F238E27FC236}">
                <a16:creationId xmlns:a16="http://schemas.microsoft.com/office/drawing/2014/main" id="{77464DE8-47C7-468A-AACB-CD9B3EAA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3" y="5684743"/>
            <a:ext cx="614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低</a:t>
            </a:r>
          </a:p>
        </p:txBody>
      </p:sp>
      <p:cxnSp>
        <p:nvCxnSpPr>
          <p:cNvPr id="6" name="直线连接符 2">
            <a:extLst>
              <a:ext uri="{FF2B5EF4-FFF2-40B4-BE49-F238E27FC236}">
                <a16:creationId xmlns:a16="http://schemas.microsoft.com/office/drawing/2014/main" id="{3C5DAF49-2095-4C1B-A898-1DAD2C55F6A3}"/>
              </a:ext>
            </a:extLst>
          </p:cNvPr>
          <p:cNvCxnSpPr>
            <a:cxnSpLocks/>
          </p:cNvCxnSpPr>
          <p:nvPr/>
        </p:nvCxnSpPr>
        <p:spPr>
          <a:xfrm flipH="1" flipV="1">
            <a:off x="7323618" y="1429545"/>
            <a:ext cx="1" cy="242690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18">
            <a:extLst>
              <a:ext uri="{FF2B5EF4-FFF2-40B4-BE49-F238E27FC236}">
                <a16:creationId xmlns:a16="http://schemas.microsoft.com/office/drawing/2014/main" id="{7F7D3DA3-E751-433B-B31B-B5F96964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097" y="1001164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617749EC-198E-42ED-9CC5-B17B8793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314" y="906325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结合性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5F86E31D-98C8-423B-82F7-63DCC7091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607" y="1349100"/>
            <a:ext cx="1753373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8567FC-92E6-4942-9E4F-7E58B030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707" y="3494431"/>
            <a:ext cx="6249988" cy="101784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&gt;=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&lt;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&lt;=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：优先级相同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         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==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    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!=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：优先级相同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24406A3-AD1F-455A-B375-8C5F063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396" y="3177193"/>
            <a:ext cx="1753373" cy="113755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946F12-532F-4DA9-92DF-0BE12D68273D}"/>
              </a:ext>
            </a:extLst>
          </p:cNvPr>
          <p:cNvSpPr txBox="1"/>
          <p:nvPr/>
        </p:nvSpPr>
        <p:spPr>
          <a:xfrm>
            <a:off x="1825791" y="1670147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!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096A2A-BB51-492D-80AD-AD2324B445C8}"/>
              </a:ext>
            </a:extLst>
          </p:cNvPr>
          <p:cNvSpPr txBox="1"/>
          <p:nvPr/>
        </p:nvSpPr>
        <p:spPr>
          <a:xfrm>
            <a:off x="1778985" y="4584692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&amp;&amp;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55BEF5-2A31-4C61-A464-17A1A79891DA}"/>
              </a:ext>
            </a:extLst>
          </p:cNvPr>
          <p:cNvSpPr txBox="1"/>
          <p:nvPr/>
        </p:nvSpPr>
        <p:spPr>
          <a:xfrm>
            <a:off x="1857323" y="5097027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||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1855DB2-ACD8-42CA-9C06-EBB4A10F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713" y="4314749"/>
            <a:ext cx="1753373" cy="113755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75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2.1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一个简单的程序</a:t>
            </a:r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——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计算圆的面积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D88E72-1F0B-4A86-9935-11C85AAD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13338"/>
            <a:ext cx="5562600" cy="40737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int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b="1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  return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313E3C-887B-4CC8-B8C2-CB04085F443D}"/>
              </a:ext>
            </a:extLst>
          </p:cNvPr>
          <p:cNvSpPr txBox="1"/>
          <p:nvPr/>
        </p:nvSpPr>
        <p:spPr>
          <a:xfrm>
            <a:off x="562098" y="2516927"/>
            <a:ext cx="4360631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r = 20;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zh-CN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=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 3.14159;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kern="0" dirty="0" err="1">
                <a:solidFill>
                  <a:schemeClr val="tx2"/>
                </a:solidFill>
              </a:rPr>
              <a:t>cout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“</a:t>
            </a:r>
            <a:r>
              <a:rPr lang="zh-CN" altLang="en-US" sz="1800" kern="0" dirty="0">
                <a:solidFill>
                  <a:schemeClr val="tx2"/>
                </a:solidFill>
              </a:rPr>
              <a:t>圆的面积</a:t>
            </a:r>
            <a:r>
              <a:rPr lang="en-US" altLang="zh-CN" sz="1800" kern="0" dirty="0">
                <a:solidFill>
                  <a:schemeClr val="tx2"/>
                </a:solidFill>
              </a:rPr>
              <a:t>s = </a:t>
            </a:r>
            <a:r>
              <a:rPr lang="en-US" altLang="en-US" sz="1800" kern="0" dirty="0">
                <a:solidFill>
                  <a:schemeClr val="tx2"/>
                </a:solidFill>
              </a:rPr>
              <a:t>" &lt;&lt;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</a:t>
            </a:r>
            <a:r>
              <a:rPr lang="en-US" altLang="en-US" sz="1800" kern="0" dirty="0" err="1">
                <a:solidFill>
                  <a:schemeClr val="tx2"/>
                </a:solidFill>
              </a:rPr>
              <a:t>endl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EE36DB-796F-4D74-94A8-A6BD3D6F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2" y="1129058"/>
            <a:ext cx="6372469" cy="14388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变量</a:t>
            </a:r>
            <a:endParaRPr kumimoji="1" lang="en-US" altLang="zh-CN" sz="20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程序执行期间，其值可改变的量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用于暂存运算的中间结果或程序块之间的信息传递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40569B-FCB9-495D-8734-7C68EA2D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342" y="2624970"/>
            <a:ext cx="6372469" cy="2345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定义语法：变量类型 变量名 </a:t>
            </a:r>
            <a:r>
              <a:rPr kumimoji="1" lang="en-US" altLang="zh-CN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= </a:t>
            </a: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变量值；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kern="0" dirty="0">
                <a:solidFill>
                  <a:schemeClr val="tx2"/>
                </a:solidFill>
                <a:latin typeface="c"/>
              </a:rPr>
              <a:t>int</a:t>
            </a:r>
            <a:r>
              <a:rPr lang="en-US" altLang="en-US" sz="2000" b="1" kern="0" dirty="0">
                <a:solidFill>
                  <a:schemeClr val="tx2"/>
                </a:solidFill>
                <a:latin typeface="c"/>
              </a:rPr>
              <a:t> r = 20</a:t>
            </a:r>
            <a:r>
              <a:rPr lang="en-US" altLang="en-US" sz="2000" b="1" kern="0" dirty="0">
                <a:solidFill>
                  <a:schemeClr val="tx2"/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000" b="1" dirty="0">
                <a:solidFill>
                  <a:schemeClr val="bg1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int</a:t>
            </a:r>
            <a:r>
              <a:rPr kumimoji="1" lang="en-US" altLang="en-US" sz="2000" b="1" dirty="0">
                <a:solidFill>
                  <a:schemeClr val="bg1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s</a:t>
            </a:r>
            <a:r>
              <a:rPr kumimoji="1" lang="en-US" altLang="en-US" sz="2000" b="1" dirty="0">
                <a:solidFill>
                  <a:schemeClr val="bg1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;</a:t>
            </a:r>
            <a:endParaRPr kumimoji="1" lang="en-US" altLang="zh-CN" sz="2000" b="1" dirty="0">
              <a:solidFill>
                <a:schemeClr val="bg1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变量赋值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kern="0" dirty="0">
                <a:solidFill>
                  <a:schemeClr val="tx2"/>
                </a:solidFill>
                <a:latin typeface="c"/>
              </a:rPr>
              <a:t>s</a:t>
            </a:r>
            <a:r>
              <a:rPr lang="en-US" altLang="en-US" sz="2000" b="1" kern="0" dirty="0">
                <a:solidFill>
                  <a:schemeClr val="tx2"/>
                </a:solidFill>
                <a:latin typeface="c"/>
              </a:rPr>
              <a:t> = </a:t>
            </a:r>
            <a:r>
              <a:rPr lang="en-US" altLang="zh-CN" sz="2000" b="1" kern="0" dirty="0">
                <a:solidFill>
                  <a:schemeClr val="tx2"/>
                </a:solidFill>
                <a:latin typeface="c"/>
              </a:rPr>
              <a:t>r</a:t>
            </a:r>
            <a:r>
              <a:rPr lang="en-US" altLang="en-US" sz="2000" b="1" kern="0" dirty="0">
                <a:solidFill>
                  <a:schemeClr val="tx2"/>
                </a:solidFill>
                <a:latin typeface="c"/>
              </a:rPr>
              <a:t> * </a:t>
            </a:r>
            <a:r>
              <a:rPr lang="en-US" altLang="zh-CN" sz="2000" b="1" kern="0" dirty="0">
                <a:solidFill>
                  <a:schemeClr val="tx2"/>
                </a:solidFill>
                <a:latin typeface="c"/>
              </a:rPr>
              <a:t>r</a:t>
            </a:r>
            <a:r>
              <a:rPr lang="en-US" altLang="en-US" sz="2000" b="1" kern="0" dirty="0">
                <a:solidFill>
                  <a:schemeClr val="tx2"/>
                </a:solidFill>
                <a:latin typeface="c"/>
              </a:rPr>
              <a:t> * 3.14159;</a:t>
            </a:r>
          </a:p>
        </p:txBody>
      </p:sp>
      <p:cxnSp>
        <p:nvCxnSpPr>
          <p:cNvPr id="28" name="直线连接符 2">
            <a:extLst>
              <a:ext uri="{FF2B5EF4-FFF2-40B4-BE49-F238E27FC236}">
                <a16:creationId xmlns:a16="http://schemas.microsoft.com/office/drawing/2014/main" id="{560A2B7E-AEE2-492D-B441-11F45FFBAC12}"/>
              </a:ext>
            </a:extLst>
          </p:cNvPr>
          <p:cNvCxnSpPr>
            <a:cxnSpLocks/>
          </p:cNvCxnSpPr>
          <p:nvPr/>
        </p:nvCxnSpPr>
        <p:spPr>
          <a:xfrm flipV="1">
            <a:off x="5146431" y="1857623"/>
            <a:ext cx="0" cy="3012831"/>
          </a:xfrm>
          <a:prstGeom prst="line">
            <a:avLst/>
          </a:prstGeom>
          <a:ln w="38100" cmpd="dbl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A5A8F7-FF2B-476D-A674-5A3403FD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6" y="1048893"/>
            <a:ext cx="8944198" cy="52540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条件运算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AAF728-FAB2-4424-9D30-9A4BBC8CB70D}"/>
              </a:ext>
            </a:extLst>
          </p:cNvPr>
          <p:cNvSpPr txBox="1"/>
          <p:nvPr/>
        </p:nvSpPr>
        <p:spPr>
          <a:xfrm>
            <a:off x="325926" y="1574294"/>
            <a:ext cx="116716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 indent="-457200">
              <a:spcBef>
                <a:spcPts val="600"/>
              </a:spcBef>
              <a:defRPr/>
            </a:pPr>
            <a:r>
              <a:rPr lang="zh-CN" altLang="en-US" b="0" dirty="0"/>
              <a:t>格式：</a:t>
            </a:r>
            <a:r>
              <a:rPr lang="en-US" altLang="zh-CN" b="0" dirty="0"/>
              <a:t>e1 ? e2 : e3</a:t>
            </a:r>
          </a:p>
          <a:p>
            <a:pPr indent="-457200">
              <a:spcBef>
                <a:spcPts val="600"/>
              </a:spcBef>
              <a:defRPr/>
            </a:pPr>
            <a:r>
              <a:rPr lang="zh-CN" altLang="en-US" b="0" dirty="0"/>
              <a:t>运算：首先对表达式</a:t>
            </a:r>
            <a:r>
              <a:rPr lang="en-US" altLang="zh-CN" b="0" dirty="0"/>
              <a:t>e1</a:t>
            </a:r>
            <a:r>
              <a:rPr lang="zh-CN" altLang="en-US" b="0" dirty="0"/>
              <a:t>求值，</a:t>
            </a:r>
            <a:endParaRPr lang="en-US" altLang="zh-CN" b="0" dirty="0"/>
          </a:p>
          <a:p>
            <a:pPr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b="0" dirty="0"/>
              <a:t>                 若</a:t>
            </a:r>
            <a:r>
              <a:rPr lang="en-US" altLang="zh-CN" b="0" dirty="0"/>
              <a:t>e1</a:t>
            </a:r>
            <a:r>
              <a:rPr lang="zh-CN" altLang="en-US" b="0" dirty="0"/>
              <a:t>值为真，则计算</a:t>
            </a:r>
            <a:r>
              <a:rPr lang="en-US" altLang="zh-CN" b="0" dirty="0"/>
              <a:t>e2</a:t>
            </a:r>
            <a:r>
              <a:rPr lang="zh-CN" altLang="en-US" b="0" dirty="0"/>
              <a:t>作为条件表达式的值；</a:t>
            </a:r>
            <a:endParaRPr lang="en-US" altLang="zh-CN" b="0" dirty="0"/>
          </a:p>
          <a:p>
            <a:pPr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b="0" dirty="0"/>
              <a:t>                 若</a:t>
            </a:r>
            <a:r>
              <a:rPr lang="en-US" altLang="zh-CN" b="0" dirty="0"/>
              <a:t>e1</a:t>
            </a:r>
            <a:r>
              <a:rPr lang="zh-CN" altLang="en-US" b="0" dirty="0"/>
              <a:t>值为假，则计算</a:t>
            </a:r>
            <a:r>
              <a:rPr lang="en-US" altLang="zh-CN" b="0" dirty="0"/>
              <a:t>e3</a:t>
            </a:r>
            <a:r>
              <a:rPr lang="zh-CN" altLang="en-US" b="0" dirty="0"/>
              <a:t>作为条件表达式的值。</a:t>
            </a:r>
          </a:p>
          <a:p>
            <a:pPr indent="-457200">
              <a:spcBef>
                <a:spcPts val="600"/>
              </a:spcBef>
              <a:buClrTx/>
              <a:buSzTx/>
              <a:defRPr/>
            </a:pPr>
            <a:endParaRPr lang="zh-CN" altLang="en-US" b="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09F8567-5C80-4940-9161-8155BA30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32" y="4194769"/>
            <a:ext cx="27190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a=4, b=9, max;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max = (a&gt;b)?</a:t>
            </a:r>
            <a:r>
              <a:rPr kumimoji="1"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a:b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18" name="直线连接符 2">
            <a:extLst>
              <a:ext uri="{FF2B5EF4-FFF2-40B4-BE49-F238E27FC236}">
                <a16:creationId xmlns:a16="http://schemas.microsoft.com/office/drawing/2014/main" id="{0E1F8A28-9540-4FC5-9E62-12F18EFEC4E5}"/>
              </a:ext>
            </a:extLst>
          </p:cNvPr>
          <p:cNvCxnSpPr>
            <a:cxnSpLocks/>
          </p:cNvCxnSpPr>
          <p:nvPr/>
        </p:nvCxnSpPr>
        <p:spPr>
          <a:xfrm flipH="1">
            <a:off x="497747" y="3796437"/>
            <a:ext cx="6235798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1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E834BE3-BE34-4080-BB09-71D7EB36CA8B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6E24378C-821C-4614-887B-CCFCFE0E5099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1C0E998-159B-4A5D-80B0-E4B4BB506C80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DA5A8F7-FF2B-476D-A674-5A3403FD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6" y="1048893"/>
            <a:ext cx="8944198" cy="52540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赋值运算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E93764F-9E90-4B93-AF1F-80D058F5B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7178"/>
              </p:ext>
            </p:extLst>
          </p:nvPr>
        </p:nvGraphicFramePr>
        <p:xfrm>
          <a:off x="1990018" y="1028823"/>
          <a:ext cx="6681016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4506">
                  <a:extLst>
                    <a:ext uri="{9D8B030D-6E8A-4147-A177-3AD203B41FA5}">
                      <a16:colId xmlns:a16="http://schemas.microsoft.com/office/drawing/2014/main" val="2468939722"/>
                    </a:ext>
                  </a:extLst>
                </a:gridCol>
                <a:gridCol w="1178697">
                  <a:extLst>
                    <a:ext uri="{9D8B030D-6E8A-4147-A177-3AD203B41FA5}">
                      <a16:colId xmlns:a16="http://schemas.microsoft.com/office/drawing/2014/main" val="636317195"/>
                    </a:ext>
                  </a:extLst>
                </a:gridCol>
                <a:gridCol w="2648031">
                  <a:extLst>
                    <a:ext uri="{9D8B030D-6E8A-4147-A177-3AD203B41FA5}">
                      <a16:colId xmlns:a16="http://schemas.microsoft.com/office/drawing/2014/main" val="4051032875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312028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=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变量名</a:t>
                      </a: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=</a:t>
                      </a: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表达式</a:t>
                      </a:r>
                      <a:endParaRPr lang="en-US" altLang="zh-CN" sz="2400" b="0" kern="120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a = 2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+=</a:t>
                      </a:r>
                      <a:endParaRPr kumimoji="1" lang="zh-CN" altLang="en-US" sz="2400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加赋值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变量名</a:t>
                      </a: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+=</a:t>
                      </a: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表达式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09600" rtl="0" eaLnBrk="1" latinLnBrk="0" hangingPunct="1"/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a+=2a=a+2</a:t>
                      </a:r>
                      <a:endParaRPr lang="zh-CN" altLang="en-US" sz="2400" b="0" kern="120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-=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减赋值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变量名</a:t>
                      </a: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-=</a:t>
                      </a: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表达式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a-=2a=a-2</a:t>
                      </a:r>
                      <a:endParaRPr lang="zh-CN" altLang="en-US" sz="2400" b="0" kern="120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3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*=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乘赋值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变量名</a:t>
                      </a: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*=</a:t>
                      </a: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表达式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a*= 2a=a*2</a:t>
                      </a:r>
                      <a:endParaRPr lang="zh-CN" altLang="en-US" sz="2400" b="0" kern="120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87896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/=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除赋值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变量名</a:t>
                      </a: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/=</a:t>
                      </a: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表达式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a/=2a=a/2</a:t>
                      </a:r>
                      <a:endParaRPr lang="zh-CN" altLang="en-US" sz="2400" b="0" kern="120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9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%=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</a:rPr>
                        <a:t>模赋值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变量名</a:t>
                      </a: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%=</a:t>
                      </a:r>
                      <a:r>
                        <a:rPr lang="zh-CN" altLang="en-US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表达式</a:t>
                      </a:r>
                      <a:endParaRPr lang="zh-CN" altLang="en-US" b="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200" dirty="0">
                          <a:solidFill>
                            <a:srgbClr val="104E87"/>
                          </a:solidFill>
                          <a:latin typeface="华光隶变_CNKI" panose="02000500000000000000" pitchFamily="2" charset="-122"/>
                          <a:ea typeface="华光隶变_CNKI" panose="02000500000000000000" pitchFamily="2" charset="-122"/>
                          <a:cs typeface="+mn-cs"/>
                        </a:rPr>
                        <a:t>a%2a= a%2</a:t>
                      </a:r>
                      <a:endParaRPr lang="zh-CN" altLang="en-US" sz="2400" b="0" kern="1200" dirty="0">
                        <a:solidFill>
                          <a:srgbClr val="104E87"/>
                        </a:solidFill>
                        <a:latin typeface="华光隶变_CNKI" panose="02000500000000000000" pitchFamily="2" charset="-122"/>
                        <a:ea typeface="华光隶变_CNKI" panose="02000500000000000000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29108"/>
                  </a:ext>
                </a:extLst>
              </a:tr>
            </a:tbl>
          </a:graphicData>
        </a:graphic>
      </p:graphicFrame>
      <p:sp>
        <p:nvSpPr>
          <p:cNvPr id="14" name="Rectangle 21">
            <a:extLst>
              <a:ext uri="{FF2B5EF4-FFF2-40B4-BE49-F238E27FC236}">
                <a16:creationId xmlns:a16="http://schemas.microsoft.com/office/drawing/2014/main" id="{1B0D669F-F504-4FAF-BEDF-995192B6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810" y="4508410"/>
            <a:ext cx="30495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income += 200 + 100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income *= 1 - 9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income /= 2 * 1 - 9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171121F-6BA1-434D-8BC6-E1D2A8E4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873" y="4471899"/>
            <a:ext cx="45288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income = income + (200 + 100);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income = income * (1 - 9);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income = income / (2 * 1 - 9); </a:t>
            </a:r>
          </a:p>
        </p:txBody>
      </p:sp>
      <p:sp>
        <p:nvSpPr>
          <p:cNvPr id="17" name="WordArt 23">
            <a:extLst>
              <a:ext uri="{FF2B5EF4-FFF2-40B4-BE49-F238E27FC236}">
                <a16:creationId xmlns:a16="http://schemas.microsoft.com/office/drawing/2014/main" id="{83B946DB-F6DC-4CA3-B0BD-1A9A8A3158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3882948" y="4711125"/>
            <a:ext cx="935038" cy="758387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0" lon="20699957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  <a:contourClr>
                <a:srgbClr val="FF0000"/>
              </a:contourClr>
            </a:sp3d>
          </a:bodyPr>
          <a:lstStyle/>
          <a:p>
            <a:pPr algn="ctr" fontAlgn="auto"/>
            <a:r>
              <a:rPr lang="zh-CN" altLang="en-US" sz="3600" kern="10" dirty="0">
                <a:ln w="9525">
                  <a:round/>
                  <a:headEnd/>
                  <a:tailEnd/>
                </a:ln>
                <a:solidFill>
                  <a:srgbClr val="104E87"/>
                </a:solidFill>
                <a:latin typeface="Comic Sans MS" panose="030F0702030302020204" pitchFamily="66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3135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1645438B-61A8-48EE-835A-EDA3A2F0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54" y="1538401"/>
            <a:ext cx="3812668" cy="83099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%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、*、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/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62737C0-49CD-4455-8688-65010618E08B}"/>
              </a:ext>
            </a:extLst>
          </p:cNvPr>
          <p:cNvSpPr/>
          <p:nvPr/>
        </p:nvSpPr>
        <p:spPr>
          <a:xfrm flipH="1">
            <a:off x="206599" y="1525727"/>
            <a:ext cx="45719" cy="414849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CFF6618F-8676-435A-999D-1DAD9351E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657" y="1002507"/>
            <a:ext cx="555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高</a:t>
            </a:r>
          </a:p>
        </p:txBody>
      </p:sp>
      <p:sp>
        <p:nvSpPr>
          <p:cNvPr id="5" name="文本框 19">
            <a:extLst>
              <a:ext uri="{FF2B5EF4-FFF2-40B4-BE49-F238E27FC236}">
                <a16:creationId xmlns:a16="http://schemas.microsoft.com/office/drawing/2014/main" id="{77464DE8-47C7-468A-AACB-CD9B3EAA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2189" y="5684743"/>
            <a:ext cx="6143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低</a:t>
            </a:r>
          </a:p>
        </p:txBody>
      </p:sp>
      <p:cxnSp>
        <p:nvCxnSpPr>
          <p:cNvPr id="6" name="直线连接符 2">
            <a:extLst>
              <a:ext uri="{FF2B5EF4-FFF2-40B4-BE49-F238E27FC236}">
                <a16:creationId xmlns:a16="http://schemas.microsoft.com/office/drawing/2014/main" id="{3C5DAF49-2095-4C1B-A898-1DAD2C55F6A3}"/>
              </a:ext>
            </a:extLst>
          </p:cNvPr>
          <p:cNvCxnSpPr>
            <a:cxnSpLocks/>
          </p:cNvCxnSpPr>
          <p:nvPr/>
        </p:nvCxnSpPr>
        <p:spPr>
          <a:xfrm>
            <a:off x="921154" y="2369398"/>
            <a:ext cx="4042845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18">
            <a:extLst>
              <a:ext uri="{FF2B5EF4-FFF2-40B4-BE49-F238E27FC236}">
                <a16:creationId xmlns:a16="http://schemas.microsoft.com/office/drawing/2014/main" id="{7F7D3DA3-E751-433B-B31B-B5F96964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65" y="154745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617749EC-198E-42ED-9CC5-B17B8793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364" y="154745"/>
            <a:ext cx="181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结合性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5F86E31D-98C8-423B-82F7-63DCC7091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552" y="597520"/>
            <a:ext cx="1753373" cy="169155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8567FC-92E6-4942-9E4F-7E58B030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75" y="2582132"/>
            <a:ext cx="6249988" cy="83317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&gt;=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&lt;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&lt;=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：优先级相同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           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10000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==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    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!= 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：优先级相同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24406A3-AD1F-455A-B375-8C5F063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341" y="2425613"/>
            <a:ext cx="1753373" cy="113755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946F12-532F-4DA9-92DF-0BE12D68273D}"/>
              </a:ext>
            </a:extLst>
          </p:cNvPr>
          <p:cNvSpPr txBox="1"/>
          <p:nvPr/>
        </p:nvSpPr>
        <p:spPr>
          <a:xfrm>
            <a:off x="944014" y="805605"/>
            <a:ext cx="37669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104E87"/>
                </a:solidFill>
                <a:latin typeface="+mn-lt"/>
                <a:ea typeface="黑体" panose="02010609060101010101" pitchFamily="49" charset="-122"/>
              </a:rPr>
              <a:t>!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++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--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优先级相同</a:t>
            </a:r>
            <a:endParaRPr lang="zh-CN" altLang="en-US" dirty="0">
              <a:solidFill>
                <a:srgbClr val="104E87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096A2A-BB51-492D-80AD-AD2324B445C8}"/>
              </a:ext>
            </a:extLst>
          </p:cNvPr>
          <p:cNvSpPr txBox="1"/>
          <p:nvPr/>
        </p:nvSpPr>
        <p:spPr>
          <a:xfrm>
            <a:off x="1050057" y="3761283"/>
            <a:ext cx="3913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&amp;&amp;</a:t>
            </a:r>
          </a:p>
          <a:p>
            <a:r>
              <a:rPr kumimoji="1" lang="en-US" altLang="zh-CN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||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21855DB2-ACD8-42CA-9C06-EBB4A10F4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658" y="3563169"/>
            <a:ext cx="1753373" cy="113755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38F1E2-FB6A-466C-AED9-1367384B3B25}"/>
              </a:ext>
            </a:extLst>
          </p:cNvPr>
          <p:cNvSpPr txBox="1"/>
          <p:nvPr/>
        </p:nvSpPr>
        <p:spPr>
          <a:xfrm>
            <a:off x="1050057" y="4679386"/>
            <a:ext cx="609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? :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20DCF8-1A82-441A-B747-507027896737}"/>
              </a:ext>
            </a:extLst>
          </p:cNvPr>
          <p:cNvSpPr txBox="1"/>
          <p:nvPr/>
        </p:nvSpPr>
        <p:spPr>
          <a:xfrm>
            <a:off x="1092060" y="5319599"/>
            <a:ext cx="6093372" cy="58573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+=</a:t>
            </a:r>
            <a:r>
              <a:rPr lang="zh-CN" altLang="en-US" dirty="0"/>
              <a:t>、</a:t>
            </a:r>
            <a:r>
              <a:rPr lang="en-US" altLang="zh-CN" dirty="0"/>
              <a:t>-=</a:t>
            </a:r>
            <a:r>
              <a:rPr lang="zh-CN" altLang="en-US" dirty="0"/>
              <a:t>、</a:t>
            </a:r>
            <a:r>
              <a:rPr lang="en-US" altLang="zh-CN" dirty="0"/>
              <a:t> *=</a:t>
            </a:r>
            <a:r>
              <a:rPr lang="zh-CN" altLang="en-US" dirty="0"/>
              <a:t>、</a:t>
            </a:r>
            <a:r>
              <a:rPr lang="en-US" altLang="zh-CN" dirty="0"/>
              <a:t> /=</a:t>
            </a:r>
            <a:r>
              <a:rPr lang="zh-CN" altLang="en-US" dirty="0"/>
              <a:t>、</a:t>
            </a:r>
            <a:r>
              <a:rPr lang="en-US" altLang="zh-CN" dirty="0"/>
              <a:t>%=</a:t>
            </a:r>
            <a:endParaRPr lang="zh-CN" altLang="en-US" dirty="0"/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4799200D-F2B2-47E9-9B36-97615E82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29" y="1093811"/>
            <a:ext cx="172064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第二原则：</a:t>
            </a: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15C250F3-C7FB-409D-AE97-204AA00D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79" y="1482061"/>
            <a:ext cx="14192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339933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算术运算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17CC8A50-6F23-4CA4-8162-B375D2CA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79" y="2672045"/>
            <a:ext cx="14192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339933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关系运算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47C6EEEB-E163-4EB7-B0A3-AD8F81A77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79" y="3761283"/>
            <a:ext cx="14192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339933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逻辑运算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DDF0EA4A-592E-4C4D-B4D6-D2CF1004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79" y="5439183"/>
            <a:ext cx="14192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339933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赋值运算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4F0BBD50-2BE2-43F8-809A-67782C343EE9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6109806" y="2180448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rgbClr val="00CC66"/>
              </a:gs>
            </a:gsLst>
            <a:lin ang="0" scaled="1"/>
          </a:gra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45D3E3CB-9764-40CE-A309-2BECABB17B95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6109806" y="3250962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rgbClr val="00CC66"/>
              </a:gs>
            </a:gsLst>
            <a:lin ang="0" scaled="1"/>
          </a:gra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D441FA72-71EE-4FE2-944F-24BEB93B532B}"/>
              </a:ext>
            </a:extLst>
          </p:cNvPr>
          <p:cNvSpPr>
            <a:spLocks noChangeArrowheads="1"/>
          </p:cNvSpPr>
          <p:nvPr/>
        </p:nvSpPr>
        <p:spPr bwMode="gray">
          <a:xfrm rot="5554402">
            <a:off x="6117935" y="4299519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rgbClr val="00CC66"/>
              </a:gs>
            </a:gsLst>
            <a:lin ang="0" scaled="1"/>
          </a:gra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0630B490-639A-4A5C-ACE7-34A0D3701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79" y="4564456"/>
            <a:ext cx="141286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339933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条件运算</a:t>
            </a:r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F0C8B950-C31E-49CA-9E71-7F561D3E9643}"/>
              </a:ext>
            </a:extLst>
          </p:cNvPr>
          <p:cNvSpPr>
            <a:spLocks noChangeArrowheads="1"/>
          </p:cNvSpPr>
          <p:nvPr/>
        </p:nvSpPr>
        <p:spPr bwMode="gray">
          <a:xfrm rot="5554402">
            <a:off x="6125679" y="5081871"/>
            <a:ext cx="368300" cy="273050"/>
          </a:xfrm>
          <a:prstGeom prst="rightArrow">
            <a:avLst>
              <a:gd name="adj1" fmla="val 50000"/>
              <a:gd name="adj2" fmla="val 60467"/>
            </a:avLst>
          </a:prstGeom>
          <a:gradFill rotWithShape="1">
            <a:gsLst>
              <a:gs pos="0">
                <a:srgbClr val="D7D7C3"/>
              </a:gs>
              <a:gs pos="100000">
                <a:srgbClr val="00CC66"/>
              </a:gs>
            </a:gsLst>
            <a:lin ang="0" scaled="1"/>
          </a:gradFill>
          <a:ln>
            <a:noFill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6BEB1DD9-4720-47E6-98F8-D0BA1237CDAE}"/>
              </a:ext>
            </a:extLst>
          </p:cNvPr>
          <p:cNvSpPr/>
          <p:nvPr/>
        </p:nvSpPr>
        <p:spPr>
          <a:xfrm>
            <a:off x="4287587" y="-11569"/>
            <a:ext cx="2897845" cy="833179"/>
          </a:xfrm>
          <a:prstGeom prst="borderCallout1">
            <a:avLst>
              <a:gd name="adj1" fmla="val 46751"/>
              <a:gd name="adj2" fmla="val 242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4BA19C-5FCF-4985-A955-DD8D7643D35A}"/>
              </a:ext>
            </a:extLst>
          </p:cNvPr>
          <p:cNvSpPr txBox="1"/>
          <p:nvPr/>
        </p:nvSpPr>
        <p:spPr>
          <a:xfrm>
            <a:off x="4254355" y="-25392"/>
            <a:ext cx="31166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kern="0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第一原则：单目运算优先级高于双目运算</a:t>
            </a:r>
          </a:p>
        </p:txBody>
      </p:sp>
      <p:cxnSp>
        <p:nvCxnSpPr>
          <p:cNvPr id="35" name="直线连接符 2">
            <a:extLst>
              <a:ext uri="{FF2B5EF4-FFF2-40B4-BE49-F238E27FC236}">
                <a16:creationId xmlns:a16="http://schemas.microsoft.com/office/drawing/2014/main" id="{CEF8EE30-A50C-435B-B405-A453F227E210}"/>
              </a:ext>
            </a:extLst>
          </p:cNvPr>
          <p:cNvCxnSpPr>
            <a:cxnSpLocks/>
          </p:cNvCxnSpPr>
          <p:nvPr/>
        </p:nvCxnSpPr>
        <p:spPr>
          <a:xfrm>
            <a:off x="985605" y="3571637"/>
            <a:ext cx="4042845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2">
            <a:extLst>
              <a:ext uri="{FF2B5EF4-FFF2-40B4-BE49-F238E27FC236}">
                <a16:creationId xmlns:a16="http://schemas.microsoft.com/office/drawing/2014/main" id="{B5B43119-5383-4E09-A69A-1074E6635C7C}"/>
              </a:ext>
            </a:extLst>
          </p:cNvPr>
          <p:cNvCxnSpPr>
            <a:cxnSpLocks/>
          </p:cNvCxnSpPr>
          <p:nvPr/>
        </p:nvCxnSpPr>
        <p:spPr>
          <a:xfrm>
            <a:off x="1007675" y="4563771"/>
            <a:ext cx="4042845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2">
            <a:extLst>
              <a:ext uri="{FF2B5EF4-FFF2-40B4-BE49-F238E27FC236}">
                <a16:creationId xmlns:a16="http://schemas.microsoft.com/office/drawing/2014/main" id="{D6266E93-4761-466B-A9EF-C9A1A8DE4AE2}"/>
              </a:ext>
            </a:extLst>
          </p:cNvPr>
          <p:cNvCxnSpPr>
            <a:cxnSpLocks/>
          </p:cNvCxnSpPr>
          <p:nvPr/>
        </p:nvCxnSpPr>
        <p:spPr>
          <a:xfrm>
            <a:off x="1073554" y="5296539"/>
            <a:ext cx="4042845" cy="0"/>
          </a:xfrm>
          <a:prstGeom prst="line">
            <a:avLst/>
          </a:prstGeom>
          <a:ln w="57150" cmpd="dbl">
            <a:gradFill flip="none" rotWithShape="1">
              <a:gsLst>
                <a:gs pos="3600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17">
            <a:extLst>
              <a:ext uri="{FF2B5EF4-FFF2-40B4-BE49-F238E27FC236}">
                <a16:creationId xmlns:a16="http://schemas.microsoft.com/office/drawing/2014/main" id="{40BF73BF-BA8C-4502-B43F-CBC052F4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246" y="4787756"/>
            <a:ext cx="1753373" cy="58355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5663A420-3C76-42F0-B301-65247077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658" y="5362795"/>
            <a:ext cx="1753374" cy="58355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右</a:t>
            </a:r>
            <a:r>
              <a:rPr lang="en-US" altLang="zh-CN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-&gt;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左</a:t>
            </a:r>
            <a:endParaRPr lang="en-US" altLang="zh-CN" sz="24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1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nimBg="1"/>
      <p:bldP spid="29" grpId="0" animBg="1"/>
      <p:bldP spid="30" grpId="0" animBg="1"/>
      <p:bldP spid="31" grpId="0" autoUpdateAnimBg="0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0F5D3F18-7AF9-4F37-BC53-85BC45B1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1582738"/>
            <a:ext cx="4256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++</a:t>
            </a:r>
            <a:r>
              <a:rPr kumimoji="1" lang="en-US" altLang="zh-CN" b="1"/>
              <a:t>a</a:t>
            </a:r>
            <a:r>
              <a:rPr kumimoji="1" lang="en-US" altLang="zh-CN" b="1">
                <a:solidFill>
                  <a:srgbClr val="FF3300"/>
                </a:solidFill>
              </a:rPr>
              <a:t>-</a:t>
            </a:r>
            <a:r>
              <a:rPr kumimoji="1" lang="en-US" altLang="zh-CN" b="1"/>
              <a:t>b</a:t>
            </a:r>
            <a:r>
              <a:rPr kumimoji="1" lang="en-US" altLang="zh-CN" b="1">
                <a:solidFill>
                  <a:srgbClr val="66FF33"/>
                </a:solidFill>
              </a:rPr>
              <a:t>&gt;</a:t>
            </a:r>
            <a:r>
              <a:rPr kumimoji="1" lang="en-US" altLang="zh-CN" b="1"/>
              <a:t>c</a:t>
            </a:r>
            <a:r>
              <a:rPr kumimoji="1" lang="en-US" altLang="zh-CN" b="1">
                <a:solidFill>
                  <a:srgbClr val="FF3300"/>
                </a:solidFill>
              </a:rPr>
              <a:t>+</a:t>
            </a:r>
            <a:r>
              <a:rPr kumimoji="1" lang="en-US" altLang="zh-CN" b="1"/>
              <a:t>d</a:t>
            </a:r>
            <a:r>
              <a:rPr kumimoji="1" lang="en-US" altLang="zh-CN" b="1">
                <a:solidFill>
                  <a:srgbClr val="0099FF"/>
                </a:solidFill>
              </a:rPr>
              <a:t>&amp;&amp;</a:t>
            </a:r>
            <a:r>
              <a:rPr kumimoji="1" lang="en-US" altLang="zh-CN" b="1"/>
              <a:t>a</a:t>
            </a:r>
            <a:r>
              <a:rPr kumimoji="1" lang="en-US" altLang="zh-CN" b="1">
                <a:solidFill>
                  <a:srgbClr val="66FF33"/>
                </a:solidFill>
              </a:rPr>
              <a:t>&gt;=</a:t>
            </a:r>
            <a:r>
              <a:rPr kumimoji="1" lang="en-US" altLang="zh-CN" b="1"/>
              <a:t>b</a:t>
            </a:r>
            <a:r>
              <a:rPr kumimoji="1" lang="en-US" altLang="zh-CN" b="1">
                <a:solidFill>
                  <a:srgbClr val="FF3300"/>
                </a:solidFill>
              </a:rPr>
              <a:t>*</a:t>
            </a:r>
            <a:r>
              <a:rPr kumimoji="1" lang="en-US" altLang="zh-CN" b="1"/>
              <a:t>34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41B8A737-52DE-4F5C-A06E-20576A964A73}"/>
              </a:ext>
            </a:extLst>
          </p:cNvPr>
          <p:cNvSpPr>
            <a:spLocks/>
          </p:cNvSpPr>
          <p:nvPr/>
        </p:nvSpPr>
        <p:spPr bwMode="auto">
          <a:xfrm rot="16200000">
            <a:off x="2840038" y="2020888"/>
            <a:ext cx="190500" cy="533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F2C773EA-4B84-46AA-9E87-CBFBFF69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2062163"/>
            <a:ext cx="411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FF3300"/>
                </a:solidFill>
              </a:rPr>
              <a:t>①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2BCBF03F-AAF8-4DE2-AC4E-58B93E288779}"/>
              </a:ext>
            </a:extLst>
          </p:cNvPr>
          <p:cNvSpPr>
            <a:spLocks/>
          </p:cNvSpPr>
          <p:nvPr/>
        </p:nvSpPr>
        <p:spPr bwMode="auto">
          <a:xfrm rot="16200000">
            <a:off x="6040438" y="1982788"/>
            <a:ext cx="190500" cy="5334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>
              <a:solidFill>
                <a:srgbClr val="FF330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1800" b="1">
              <a:solidFill>
                <a:srgbClr val="FF3300"/>
              </a:solidFill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3B32FA4-7BA9-4E25-B440-52DAD333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2054225"/>
            <a:ext cx="41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FF3300"/>
                </a:solidFill>
              </a:rPr>
              <a:t>②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C7D64AA8-85F0-491C-AF36-D442342839DB}"/>
              </a:ext>
            </a:extLst>
          </p:cNvPr>
          <p:cNvSpPr>
            <a:spLocks/>
          </p:cNvSpPr>
          <p:nvPr/>
        </p:nvSpPr>
        <p:spPr bwMode="auto">
          <a:xfrm rot="16200000">
            <a:off x="2935288" y="2306638"/>
            <a:ext cx="381000" cy="609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800" b="1">
              <a:solidFill>
                <a:srgbClr val="FF3300"/>
              </a:solidFill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3BDB91D9-ECAF-4745-8DC0-9D54B2F12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2443163"/>
            <a:ext cx="411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FF3300"/>
                </a:solidFill>
              </a:rPr>
              <a:t>③</a:t>
            </a:r>
          </a:p>
        </p:txBody>
      </p:sp>
      <p:sp>
        <p:nvSpPr>
          <p:cNvPr id="9" name="AutoShape 13">
            <a:extLst>
              <a:ext uri="{FF2B5EF4-FFF2-40B4-BE49-F238E27FC236}">
                <a16:creationId xmlns:a16="http://schemas.microsoft.com/office/drawing/2014/main" id="{8EE97A19-A8BA-40CB-A47A-E521C5AC3517}"/>
              </a:ext>
            </a:extLst>
          </p:cNvPr>
          <p:cNvSpPr>
            <a:spLocks/>
          </p:cNvSpPr>
          <p:nvPr/>
        </p:nvSpPr>
        <p:spPr bwMode="auto">
          <a:xfrm rot="16200000">
            <a:off x="3773488" y="2154238"/>
            <a:ext cx="685800" cy="6096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rgbClr val="FF3300"/>
              </a:solidFill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202D62C6-FA75-4AB9-AE5D-E2D3F6BF4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2435225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FF3300"/>
                </a:solidFill>
              </a:rPr>
              <a:t>④</a:t>
            </a:r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7EED2098-45BD-4A4D-A390-BD46CABAA8F4}"/>
              </a:ext>
            </a:extLst>
          </p:cNvPr>
          <p:cNvSpPr>
            <a:spLocks/>
          </p:cNvSpPr>
          <p:nvPr/>
        </p:nvSpPr>
        <p:spPr bwMode="auto">
          <a:xfrm rot="16200000">
            <a:off x="3354388" y="2649538"/>
            <a:ext cx="533400" cy="8382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800" b="1">
              <a:solidFill>
                <a:srgbClr val="FF3300"/>
              </a:solidFill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B0171DF-EDBB-4094-A599-E2CA76FF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2943225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66FF33"/>
                </a:solidFill>
              </a:rPr>
              <a:t>⑤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027402F4-B729-455D-B3E5-F987FB58FE8E}"/>
              </a:ext>
            </a:extLst>
          </p:cNvPr>
          <p:cNvSpPr>
            <a:spLocks/>
          </p:cNvSpPr>
          <p:nvPr/>
        </p:nvSpPr>
        <p:spPr bwMode="auto">
          <a:xfrm rot="16200000">
            <a:off x="5221288" y="2459038"/>
            <a:ext cx="914400" cy="8382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66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800" b="1">
              <a:solidFill>
                <a:srgbClr val="FF3300"/>
              </a:solidFill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5448904F-85B4-43D7-B5ED-68C1CA75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2943225"/>
            <a:ext cx="411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66FF33"/>
                </a:solidFill>
              </a:rPr>
              <a:t>⑥</a:t>
            </a: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63FADCBB-C4A2-4877-9AA2-17BC0502F1E8}"/>
              </a:ext>
            </a:extLst>
          </p:cNvPr>
          <p:cNvSpPr>
            <a:spLocks/>
          </p:cNvSpPr>
          <p:nvPr/>
        </p:nvSpPr>
        <p:spPr bwMode="auto">
          <a:xfrm rot="16200000">
            <a:off x="4383088" y="2611438"/>
            <a:ext cx="533400" cy="1981200"/>
          </a:xfrm>
          <a:prstGeom prst="leftBracket">
            <a:avLst>
              <a:gd name="adj" fmla="val 0"/>
            </a:avLst>
          </a:prstGeom>
          <a:noFill/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1800" b="1">
              <a:solidFill>
                <a:srgbClr val="FF3300"/>
              </a:solidFill>
            </a:endParaRP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6628A5B9-7E7F-4B64-BB4F-190DF35DB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100" y="3509963"/>
            <a:ext cx="411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solidFill>
                  <a:srgbClr val="0099FF"/>
                </a:solidFill>
              </a:rPr>
              <a:t>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4B37D1-A56A-422D-A4A8-7FE2C5669B5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8" name="直线连接符 6">
            <a:extLst>
              <a:ext uri="{FF2B5EF4-FFF2-40B4-BE49-F238E27FC236}">
                <a16:creationId xmlns:a16="http://schemas.microsoft.com/office/drawing/2014/main" id="{A28372C4-2F2E-4171-8E1F-DE6938D9F40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734DF11-2983-4A85-8050-B3064E08F70D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60B396-C66F-46F5-80FE-A0DB957888C1}"/>
              </a:ext>
            </a:extLst>
          </p:cNvPr>
          <p:cNvSpPr txBox="1"/>
          <p:nvPr/>
        </p:nvSpPr>
        <p:spPr>
          <a:xfrm>
            <a:off x="618961" y="4277668"/>
            <a:ext cx="8761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按照优先级顺序执行，具有相同优先级</a:t>
            </a:r>
            <a:r>
              <a:rPr kumimoji="1" lang="zh-CN" altLang="en-US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则按照结合性控制执行，</a:t>
            </a:r>
            <a:endParaRPr lang="zh-CN" altLang="en-US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88B31F5-181D-486D-B960-BF24C31C8B11}"/>
              </a:ext>
            </a:extLst>
          </p:cNvPr>
          <p:cNvSpPr txBox="1"/>
          <p:nvPr/>
        </p:nvSpPr>
        <p:spPr>
          <a:xfrm>
            <a:off x="544238" y="4935835"/>
            <a:ext cx="11500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（）为最高优先级，</a:t>
            </a:r>
            <a:r>
              <a:rPr lang="zh-CN" altLang="en-US" sz="24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如果代码行中的运算符比较多，用括号确定表达式的操作顺序</a:t>
            </a:r>
          </a:p>
        </p:txBody>
      </p:sp>
    </p:spTree>
    <p:extLst>
      <p:ext uri="{BB962C8B-B14F-4D97-AF65-F5344CB8AC3E}">
        <p14:creationId xmlns:p14="http://schemas.microsoft.com/office/powerpoint/2010/main" val="310597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nimBg="1"/>
      <p:bldP spid="4" grpId="0" autoUpdateAnimBg="0"/>
      <p:bldP spid="5" grpId="0" animBg="1" autoUpdateAnimBg="0"/>
      <p:bldP spid="6" grpId="0" autoUpdateAnimBg="0"/>
      <p:bldP spid="7" grpId="0" animBg="1" autoUpdateAnimBg="0"/>
      <p:bldP spid="8" grpId="0" autoUpdateAnimBg="0"/>
      <p:bldP spid="9" grpId="0" animBg="1" autoUpdateAnimBg="0"/>
      <p:bldP spid="10" grpId="0" autoUpdateAnimBg="0"/>
      <p:bldP spid="11" grpId="0" animBg="1" autoUpdateAnimBg="0"/>
      <p:bldP spid="12" grpId="0" autoUpdateAnimBg="0"/>
      <p:bldP spid="13" grpId="0" animBg="1" autoUpdateAnimBg="0"/>
      <p:bldP spid="14" grpId="0" autoUpdateAnimBg="0"/>
      <p:bldP spid="15" grpId="0" animBg="1" autoUpdateAnimBg="0"/>
      <p:bldP spid="16" grpId="0" autoUpdateAnimBg="0"/>
      <p:bldP spid="21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34B37D1-A56A-422D-A4A8-7FE2C5669B5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8" name="直线连接符 6">
            <a:extLst>
              <a:ext uri="{FF2B5EF4-FFF2-40B4-BE49-F238E27FC236}">
                <a16:creationId xmlns:a16="http://schemas.microsoft.com/office/drawing/2014/main" id="{A28372C4-2F2E-4171-8E1F-DE6938D9F40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734DF11-2983-4A85-8050-B3064E08F70D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31191B6-2063-4096-9B27-8414CD505A91}"/>
              </a:ext>
            </a:extLst>
          </p:cNvPr>
          <p:cNvSpPr txBox="1"/>
          <p:nvPr/>
        </p:nvSpPr>
        <p:spPr>
          <a:xfrm>
            <a:off x="182037" y="958157"/>
            <a:ext cx="4705274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buNone/>
            </a:pPr>
            <a:r>
              <a:rPr lang="zh-CN" altLang="en-US" dirty="0"/>
              <a:t>混合运算时数据类型的转换</a:t>
            </a:r>
            <a:endParaRPr lang="en-US" altLang="zh-CN" dirty="0"/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dirty="0"/>
              <a:t>隐式转换</a:t>
            </a:r>
            <a:r>
              <a:rPr lang="en-US" altLang="zh-CN" dirty="0"/>
              <a:t>——</a:t>
            </a:r>
            <a:r>
              <a:rPr lang="zh-CN" altLang="en-US" dirty="0"/>
              <a:t>一般性原则</a:t>
            </a:r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dirty="0"/>
              <a:t>显示转换</a:t>
            </a:r>
          </a:p>
        </p:txBody>
      </p:sp>
      <p:sp>
        <p:nvSpPr>
          <p:cNvPr id="24" name="Text Box 80">
            <a:extLst>
              <a:ext uri="{FF2B5EF4-FFF2-40B4-BE49-F238E27FC236}">
                <a16:creationId xmlns:a16="http://schemas.microsoft.com/office/drawing/2014/main" id="{392D933D-8588-491D-B1F7-FB261CF49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313" y="987389"/>
            <a:ext cx="234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9933"/>
                </a:solidFill>
                <a:latin typeface="Arial" panose="020B0604020202020204" pitchFamily="34" charset="0"/>
              </a:rPr>
              <a:t>2*16.0+’a’</a:t>
            </a:r>
          </a:p>
        </p:txBody>
      </p:sp>
      <p:sp>
        <p:nvSpPr>
          <p:cNvPr id="25" name="Line 81">
            <a:extLst>
              <a:ext uri="{FF2B5EF4-FFF2-40B4-BE49-F238E27FC236}">
                <a16:creationId xmlns:a16="http://schemas.microsoft.com/office/drawing/2014/main" id="{097A1165-6FE5-40E1-9769-8988B7B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1444589"/>
            <a:ext cx="0" cy="30480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6" name="Line 82">
            <a:extLst>
              <a:ext uri="{FF2B5EF4-FFF2-40B4-BE49-F238E27FC236}">
                <a16:creationId xmlns:a16="http://schemas.microsoft.com/office/drawing/2014/main" id="{3A6067DE-AEF3-473E-B59C-438033C01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1749389"/>
            <a:ext cx="4572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7" name="Line 83">
            <a:extLst>
              <a:ext uri="{FF2B5EF4-FFF2-40B4-BE49-F238E27FC236}">
                <a16:creationId xmlns:a16="http://schemas.microsoft.com/office/drawing/2014/main" id="{5DEBCAA0-21FC-4179-9313-50FD61919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1444589"/>
            <a:ext cx="0" cy="30480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28" name="Text Box 84">
            <a:extLst>
              <a:ext uri="{FF2B5EF4-FFF2-40B4-BE49-F238E27FC236}">
                <a16:creationId xmlns:a16="http://schemas.microsoft.com/office/drawing/2014/main" id="{03249724-F366-4967-8C39-E779F11F7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749389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double</a:t>
            </a:r>
          </a:p>
        </p:txBody>
      </p:sp>
      <p:sp>
        <p:nvSpPr>
          <p:cNvPr id="29" name="Line 85">
            <a:extLst>
              <a:ext uri="{FF2B5EF4-FFF2-40B4-BE49-F238E27FC236}">
                <a16:creationId xmlns:a16="http://schemas.microsoft.com/office/drawing/2014/main" id="{5496070D-3A6C-4FC0-8F4D-EA6F49A21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863" y="2130389"/>
            <a:ext cx="0" cy="30480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0" name="Text Box 86">
            <a:extLst>
              <a:ext uri="{FF2B5EF4-FFF2-40B4-BE49-F238E27FC236}">
                <a16:creationId xmlns:a16="http://schemas.microsoft.com/office/drawing/2014/main" id="{3DF9BDE0-29D3-448C-AF26-6D3B854F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1" y="1408077"/>
            <a:ext cx="82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char</a:t>
            </a:r>
          </a:p>
        </p:txBody>
      </p:sp>
      <p:sp>
        <p:nvSpPr>
          <p:cNvPr id="31" name="Line 87">
            <a:extLst>
              <a:ext uri="{FF2B5EF4-FFF2-40B4-BE49-F238E27FC236}">
                <a16:creationId xmlns:a16="http://schemas.microsoft.com/office/drawing/2014/main" id="{CEC8C95F-90D7-43E5-AEB4-56F63BAB8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3" y="1749389"/>
            <a:ext cx="0" cy="68580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2" name="Line 88">
            <a:extLst>
              <a:ext uri="{FF2B5EF4-FFF2-40B4-BE49-F238E27FC236}">
                <a16:creationId xmlns:a16="http://schemas.microsoft.com/office/drawing/2014/main" id="{5C20E8C7-65BC-4975-842C-F3E72392D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863" y="2435189"/>
            <a:ext cx="9906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3" name="Text Box 89">
            <a:extLst>
              <a:ext uri="{FF2B5EF4-FFF2-40B4-BE49-F238E27FC236}">
                <a16:creationId xmlns:a16="http://schemas.microsoft.com/office/drawing/2014/main" id="{5A98FF25-CC4F-46D3-984F-79C0ACAD8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2511389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66FF33"/>
                </a:solidFill>
                <a:latin typeface="Arial" panose="020B0604020202020204" pitchFamily="34" charset="0"/>
              </a:rPr>
              <a:t>double</a:t>
            </a:r>
          </a:p>
        </p:txBody>
      </p:sp>
      <p:sp>
        <p:nvSpPr>
          <p:cNvPr id="34" name="Rectangle 66">
            <a:extLst>
              <a:ext uri="{FF2B5EF4-FFF2-40B4-BE49-F238E27FC236}">
                <a16:creationId xmlns:a16="http://schemas.microsoft.com/office/drawing/2014/main" id="{90EF35A0-0ED6-46A6-AF6E-746BEE35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" y="3159136"/>
            <a:ext cx="120927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运算符两边的操作数类型一致才能进行运算，当不一致时会自动转换，转换原则：向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“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最大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”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类型转变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.</a:t>
            </a:r>
            <a:endParaRPr kumimoji="1" lang="zh-CN" altLang="en-US" sz="2400" b="1" dirty="0">
              <a:solidFill>
                <a:srgbClr val="104E87"/>
              </a:solidFill>
              <a:latin typeface="Comic Sans MS" panose="030F0702030302020204" pitchFamily="66" charset="0"/>
              <a:ea typeface="华光隶变_CNKI" panose="02000500000000000000" pitchFamily="2" charset="-122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CD93A2C6-BF42-43C3-AAF4-BC0A66EE0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3" y="4334961"/>
            <a:ext cx="112842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  <a:cs typeface="Arial Unicode MS" pitchFamily="34" charset="-122"/>
              </a:rPr>
              <a:t>Long double &gt; double &gt; float &gt; unsigned long &gt; long &gt; unsigned </a:t>
            </a:r>
            <a:r>
              <a:rPr kumimoji="1" lang="en-US" altLang="zh-CN" sz="2400" b="1" dirty="0" err="1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  <a:cs typeface="Arial Unicode MS" pitchFamily="34" charset="-122"/>
              </a:rPr>
              <a:t>int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  <a:cs typeface="Arial Unicode MS" pitchFamily="34" charset="-122"/>
              </a:rPr>
              <a:t> &gt; </a:t>
            </a:r>
            <a:r>
              <a:rPr kumimoji="1" lang="en-US" altLang="zh-CN" sz="2400" b="1" dirty="0" err="1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  <a:cs typeface="Arial Unicode MS" pitchFamily="34" charset="-122"/>
              </a:rPr>
              <a:t>int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  <a:cs typeface="Arial Unicode MS" pitchFamily="34" charset="-122"/>
              </a:rPr>
              <a:t> &gt; unsinged char &gt; char</a:t>
            </a:r>
          </a:p>
        </p:txBody>
      </p:sp>
    </p:spTree>
    <p:extLst>
      <p:ext uri="{BB962C8B-B14F-4D97-AF65-F5344CB8AC3E}">
        <p14:creationId xmlns:p14="http://schemas.microsoft.com/office/powerpoint/2010/main" val="27793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8" grpId="0" autoUpdateAnimBg="0"/>
      <p:bldP spid="30" grpId="0" autoUpdateAnimBg="0"/>
      <p:bldP spid="33" grpId="0" autoUpdateAnimBg="0"/>
      <p:bldP spid="34" grpId="0"/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34B37D1-A56A-422D-A4A8-7FE2C5669B5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8" name="直线连接符 6">
            <a:extLst>
              <a:ext uri="{FF2B5EF4-FFF2-40B4-BE49-F238E27FC236}">
                <a16:creationId xmlns:a16="http://schemas.microsoft.com/office/drawing/2014/main" id="{A28372C4-2F2E-4171-8E1F-DE6938D9F40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734DF11-2983-4A85-8050-B3064E08F70D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2430EC0-A592-4ED2-9FD7-136443F8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9" y="3142384"/>
            <a:ext cx="55494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当赋值表达式两边操作数类型不一致时，右操作数首先转换为左操作数的类型，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A5446C-EF56-46D8-B160-F42533803F32}"/>
              </a:ext>
            </a:extLst>
          </p:cNvPr>
          <p:cNvSpPr txBox="1"/>
          <p:nvPr/>
        </p:nvSpPr>
        <p:spPr>
          <a:xfrm>
            <a:off x="182037" y="958157"/>
            <a:ext cx="716469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buNone/>
            </a:pPr>
            <a:r>
              <a:rPr lang="zh-CN" altLang="en-US" dirty="0"/>
              <a:t>混合运算时数据类型的转换</a:t>
            </a:r>
            <a:endParaRPr lang="en-US" altLang="zh-CN" dirty="0"/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dirty="0"/>
              <a:t>隐式转换</a:t>
            </a:r>
            <a:r>
              <a:rPr lang="en-US" altLang="zh-CN" dirty="0"/>
              <a:t>——</a:t>
            </a:r>
            <a:r>
              <a:rPr lang="zh-CN" altLang="en-US" dirty="0"/>
              <a:t>赋值运算符的特殊性</a:t>
            </a:r>
          </a:p>
        </p:txBody>
      </p:sp>
      <p:sp>
        <p:nvSpPr>
          <p:cNvPr id="36" name="Rectangle 64">
            <a:extLst>
              <a:ext uri="{FF2B5EF4-FFF2-40B4-BE49-F238E27FC236}">
                <a16:creationId xmlns:a16="http://schemas.microsoft.com/office/drawing/2014/main" id="{B61B364D-0B14-4A92-9404-518F1F79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139" y="3052852"/>
            <a:ext cx="2632075" cy="1381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104E87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" name="Rectangle 60">
            <a:extLst>
              <a:ext uri="{FF2B5EF4-FFF2-40B4-BE49-F238E27FC236}">
                <a16:creationId xmlns:a16="http://schemas.microsoft.com/office/drawing/2014/main" id="{BD669CB8-4D8F-41F6-A708-7DD41CCEE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139" y="3203576"/>
            <a:ext cx="2813591" cy="1200329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float a = 5.0 / 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float a = 5 / 2.0;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</a:rPr>
              <a:t>float a = 5.0 / 2.0;</a:t>
            </a:r>
          </a:p>
        </p:txBody>
      </p:sp>
      <p:grpSp>
        <p:nvGrpSpPr>
          <p:cNvPr id="38" name="Group 61">
            <a:extLst>
              <a:ext uri="{FF2B5EF4-FFF2-40B4-BE49-F238E27FC236}">
                <a16:creationId xmlns:a16="http://schemas.microsoft.com/office/drawing/2014/main" id="{9DE59489-A843-4B90-B2C0-E27651606586}"/>
              </a:ext>
            </a:extLst>
          </p:cNvPr>
          <p:cNvGrpSpPr>
            <a:grpSpLocks/>
          </p:cNvGrpSpPr>
          <p:nvPr/>
        </p:nvGrpSpPr>
        <p:grpSpPr bwMode="auto">
          <a:xfrm>
            <a:off x="7999289" y="2633752"/>
            <a:ext cx="3458031" cy="569913"/>
            <a:chOff x="-156" y="2829"/>
            <a:chExt cx="5997" cy="279"/>
          </a:xfrm>
          <a:noFill/>
        </p:grpSpPr>
        <p:sp>
          <p:nvSpPr>
            <p:cNvPr id="39" name="Rectangle 62">
              <a:extLst>
                <a:ext uri="{FF2B5EF4-FFF2-40B4-BE49-F238E27FC236}">
                  <a16:creationId xmlns:a16="http://schemas.microsoft.com/office/drawing/2014/main" id="{52B6BA48-C3BE-4FF0-9061-9220622E9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2829"/>
              <a:ext cx="5443" cy="27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63">
              <a:extLst>
                <a:ext uri="{FF2B5EF4-FFF2-40B4-BE49-F238E27FC236}">
                  <a16:creationId xmlns:a16="http://schemas.microsoft.com/office/drawing/2014/main" id="{716249AC-351D-43A0-8D4B-0C2B15E8E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6" y="2860"/>
              <a:ext cx="5152" cy="208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o"/>
                <a:defRPr sz="32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o"/>
                <a:defRPr sz="24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o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104E87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float a = 5 / 2 ;</a:t>
              </a:r>
            </a:p>
          </p:txBody>
        </p:sp>
      </p:grpSp>
      <p:sp>
        <p:nvSpPr>
          <p:cNvPr id="41" name="WordArt 23">
            <a:extLst>
              <a:ext uri="{FF2B5EF4-FFF2-40B4-BE49-F238E27FC236}">
                <a16:creationId xmlns:a16="http://schemas.microsoft.com/office/drawing/2014/main" id="{8E1A8667-AD34-44F4-88FB-FB6B5AF0CD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5400000">
            <a:off x="5973348" y="3200548"/>
            <a:ext cx="935038" cy="758387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639990" lon="20699957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  <a:contourClr>
                <a:srgbClr val="FF0000"/>
              </a:contourClr>
            </a:sp3d>
          </a:bodyPr>
          <a:lstStyle/>
          <a:p>
            <a:pPr algn="ctr" fontAlgn="auto"/>
            <a:r>
              <a:rPr lang="zh-CN" altLang="en-US" sz="3600" kern="10" dirty="0">
                <a:ln w="9525">
                  <a:round/>
                  <a:headEnd/>
                  <a:tailEnd/>
                </a:ln>
                <a:solidFill>
                  <a:srgbClr val="104E87"/>
                </a:solidFill>
                <a:latin typeface="Comic Sans MS" panose="030F0702030302020204" pitchFamily="66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492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34B37D1-A56A-422D-A4A8-7FE2C5669B5C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8" name="直线连接符 6">
            <a:extLst>
              <a:ext uri="{FF2B5EF4-FFF2-40B4-BE49-F238E27FC236}">
                <a16:creationId xmlns:a16="http://schemas.microsoft.com/office/drawing/2014/main" id="{A28372C4-2F2E-4171-8E1F-DE6938D9F40A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734DF11-2983-4A85-8050-B3064E08F70D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2.4 </a:t>
            </a:r>
            <a:r>
              <a:rPr lang="zh-CN" altLang="en-US" dirty="0">
                <a:sym typeface="+mn-lt"/>
              </a:rPr>
              <a:t>运算符与表达式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AA5446C-EF56-46D8-B160-F42533803F32}"/>
              </a:ext>
            </a:extLst>
          </p:cNvPr>
          <p:cNvSpPr txBox="1"/>
          <p:nvPr/>
        </p:nvSpPr>
        <p:spPr>
          <a:xfrm>
            <a:off x="674870" y="1158193"/>
            <a:ext cx="716469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>
              <a:buNone/>
            </a:pPr>
            <a:r>
              <a:rPr lang="zh-CN" altLang="en-US" dirty="0"/>
              <a:t>混合运算时数据类型的转换</a:t>
            </a:r>
            <a:endParaRPr lang="en-US" altLang="zh-CN" dirty="0"/>
          </a:p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dirty="0"/>
              <a:t>显示转换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8DB004B-5FEF-407B-8D21-9FDE1FEF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96" y="2189244"/>
            <a:ext cx="4575047" cy="9175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b="1" kern="0" dirty="0" err="1">
                <a:solidFill>
                  <a:srgbClr val="104E87"/>
                </a:solidFill>
                <a:latin typeface="Courier New" panose="02070309020205020404" pitchFamily="49" charset="0"/>
              </a:rPr>
              <a:t>static_cast</a:t>
            </a:r>
            <a:r>
              <a:rPr lang="en-US" altLang="en-US" sz="2400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&lt;int&gt;(</a:t>
            </a:r>
            <a:r>
              <a:rPr lang="zh-CN" altLang="en-US" sz="2400" b="1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表达式</a:t>
            </a:r>
            <a:r>
              <a:rPr lang="en-US" altLang="en-US" sz="2400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);</a:t>
            </a:r>
            <a:r>
              <a:rPr lang="en-US" altLang="en-US" sz="2400" kern="0" dirty="0">
                <a:solidFill>
                  <a:srgbClr val="104E87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(int)</a:t>
            </a:r>
            <a:r>
              <a:rPr lang="zh-CN" altLang="en-US" sz="2400" b="1" kern="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表达式</a:t>
            </a:r>
            <a:r>
              <a:rPr lang="en-US" altLang="en-US" sz="2400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; </a:t>
            </a:r>
            <a:endParaRPr lang="en-US" altLang="en-US" sz="2400" kern="0" dirty="0">
              <a:solidFill>
                <a:srgbClr val="104E87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C5987-1EC3-4A05-8D87-0EC7F6DF67E0}"/>
              </a:ext>
            </a:extLst>
          </p:cNvPr>
          <p:cNvSpPr txBox="1"/>
          <p:nvPr/>
        </p:nvSpPr>
        <p:spPr>
          <a:xfrm>
            <a:off x="7074776" y="1626749"/>
            <a:ext cx="51164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CF9511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int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sum 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=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</a:t>
            </a:r>
            <a:r>
              <a:rPr lang="en-US" altLang="zh-CN" b="0" i="0" dirty="0">
                <a:solidFill>
                  <a:srgbClr val="32BA0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103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;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</a:t>
            </a:r>
            <a:r>
              <a:rPr lang="en-US" altLang="zh-CN" b="0" i="0" dirty="0">
                <a:solidFill>
                  <a:srgbClr val="38AD24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//</a:t>
            </a:r>
            <a:r>
              <a:rPr lang="zh-CN" altLang="en-US" b="0" i="0" dirty="0">
                <a:solidFill>
                  <a:srgbClr val="38AD24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总数</a:t>
            </a:r>
            <a:endParaRPr lang="en-US" altLang="zh-CN" dirty="0">
              <a:solidFill>
                <a:srgbClr val="666666"/>
              </a:solidFill>
              <a:latin typeface="Segoe UI Semibold" panose="020B0702040204020203" pitchFamily="34" charset="0"/>
              <a:ea typeface="华光隶变_CNKI" panose="02000500000000000000" pitchFamily="2" charset="-122"/>
              <a:cs typeface="Segoe UI Semibold" panose="020B0702040204020203" pitchFamily="34" charset="0"/>
            </a:endParaRPr>
          </a:p>
          <a:p>
            <a:pPr algn="l"/>
            <a:r>
              <a:rPr lang="en-US" altLang="zh-CN" b="0" i="0" dirty="0">
                <a:solidFill>
                  <a:srgbClr val="CF9511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int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count 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=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</a:t>
            </a:r>
            <a:r>
              <a:rPr lang="en-US" altLang="zh-CN" b="0" i="0" dirty="0">
                <a:solidFill>
                  <a:srgbClr val="32BA0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7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;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</a:t>
            </a:r>
            <a:r>
              <a:rPr lang="en-US" altLang="zh-CN" b="0" i="0" dirty="0">
                <a:solidFill>
                  <a:srgbClr val="38AD24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//</a:t>
            </a:r>
            <a:r>
              <a:rPr lang="zh-CN" altLang="en-US" b="0" i="0" dirty="0">
                <a:solidFill>
                  <a:srgbClr val="38AD24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数目</a:t>
            </a:r>
            <a:endParaRPr lang="zh-CN" altLang="en-US" b="0" i="0" dirty="0">
              <a:solidFill>
                <a:srgbClr val="666666"/>
              </a:solidFill>
              <a:effectLst/>
              <a:latin typeface="Segoe UI Semibold" panose="020B0702040204020203" pitchFamily="34" charset="0"/>
              <a:ea typeface="华光隶变_CNKI" panose="02000500000000000000" pitchFamily="2" charset="-122"/>
              <a:cs typeface="Segoe UI Semibold" panose="020B0702040204020203" pitchFamily="34" charset="0"/>
            </a:endParaRPr>
          </a:p>
          <a:p>
            <a:pPr algn="l"/>
            <a:r>
              <a:rPr lang="en-US" altLang="zh-CN" b="0" i="0" dirty="0">
                <a:solidFill>
                  <a:srgbClr val="CF9511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double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average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;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</a:t>
            </a:r>
            <a:r>
              <a:rPr lang="en-US" altLang="zh-CN" b="0" i="0" dirty="0">
                <a:solidFill>
                  <a:srgbClr val="38AD24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//</a:t>
            </a:r>
            <a:r>
              <a:rPr lang="zh-CN" altLang="en-US" b="0" i="0" dirty="0">
                <a:solidFill>
                  <a:srgbClr val="38AD24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平均数</a:t>
            </a:r>
            <a:endParaRPr lang="zh-CN" altLang="en-US" b="0" i="0" dirty="0">
              <a:solidFill>
                <a:srgbClr val="666666"/>
              </a:solidFill>
              <a:effectLst/>
              <a:latin typeface="Segoe UI Semibold" panose="020B0702040204020203" pitchFamily="34" charset="0"/>
              <a:ea typeface="华光隶变_CNKI" panose="02000500000000000000" pitchFamily="2" charset="-122"/>
              <a:cs typeface="Segoe UI Semibold" panose="020B0702040204020203" pitchFamily="34" charset="0"/>
            </a:endParaRPr>
          </a:p>
          <a:p>
            <a:pPr algn="l"/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average 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=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(</a:t>
            </a:r>
            <a:r>
              <a:rPr lang="en-US" altLang="zh-CN" b="0" i="0" dirty="0">
                <a:solidFill>
                  <a:srgbClr val="CF9511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double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)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sum 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/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 count</a:t>
            </a:r>
            <a:r>
              <a:rPr lang="en-US" altLang="zh-CN" b="0" i="0" dirty="0">
                <a:solidFill>
                  <a:srgbClr val="3030EE"/>
                </a:solidFill>
                <a:effectLst/>
                <a:latin typeface="Segoe UI Semibold" panose="020B0702040204020203" pitchFamily="34" charset="0"/>
                <a:ea typeface="华光隶变_CNKI" panose="02000500000000000000" pitchFamily="2" charset="-122"/>
                <a:cs typeface="Segoe UI Semibold" panose="020B0702040204020203" pitchFamily="34" charset="0"/>
              </a:rPr>
              <a:t>;</a:t>
            </a:r>
            <a:endParaRPr lang="en-US" altLang="zh-CN" b="0" i="0" dirty="0">
              <a:solidFill>
                <a:srgbClr val="666666"/>
              </a:solidFill>
              <a:effectLst/>
              <a:latin typeface="Segoe UI Semibold" panose="020B0702040204020203" pitchFamily="34" charset="0"/>
              <a:ea typeface="华光隶变_CNKI" panose="02000500000000000000" pitchFamily="2" charset="-122"/>
              <a:cs typeface="Segoe UI Semibold" panose="020B07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649BD3-8382-425D-A864-EFC22A91B29A}"/>
              </a:ext>
            </a:extLst>
          </p:cNvPr>
          <p:cNvSpPr txBox="1"/>
          <p:nvPr/>
        </p:nvSpPr>
        <p:spPr>
          <a:xfrm>
            <a:off x="758953" y="3462586"/>
            <a:ext cx="7164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200"/>
              </a:spcBef>
              <a:buFont typeface="Wingdings" panose="05000000000000000000" pitchFamily="2" charset="2"/>
              <a:buChar char="l"/>
              <a:defRPr kumimoji="1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</a:lstStyle>
          <a:p>
            <a:pPr indent="-457200">
              <a:spcBef>
                <a:spcPts val="600"/>
              </a:spcBef>
              <a:buClrTx/>
              <a:buSzTx/>
              <a:defRPr/>
            </a:pPr>
            <a:r>
              <a:rPr lang="zh-CN" altLang="en-US" dirty="0"/>
              <a:t>显示转换暂时性的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4AB1C51-E67B-4E18-ACB1-3CF4E8E3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39" y="4182297"/>
            <a:ext cx="4274184" cy="127334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69900" indent="-4699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zh-CN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float f = 5.75;</a:t>
            </a:r>
            <a:endParaRPr lang="zh-CN" altLang="zh-CN" b="1" kern="0" dirty="0">
              <a:solidFill>
                <a:srgbClr val="104E87"/>
              </a:solidFill>
              <a:latin typeface="Courier New" panose="02070309020205020404" pitchFamily="49" charset="0"/>
            </a:endParaRPr>
          </a:p>
          <a:p>
            <a:pPr marL="469900" indent="-4699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zh-CN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int t;</a:t>
            </a:r>
            <a:endParaRPr lang="zh-CN" altLang="zh-CN" b="1" kern="0" dirty="0">
              <a:solidFill>
                <a:srgbClr val="104E87"/>
              </a:solidFill>
              <a:latin typeface="Courier New" panose="02070309020205020404" pitchFamily="49" charset="0"/>
            </a:endParaRPr>
          </a:p>
          <a:p>
            <a:pPr marL="469900" indent="-4699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zh-CN" b="1" kern="0" dirty="0">
                <a:solidFill>
                  <a:srgbClr val="104E87"/>
                </a:solidFill>
                <a:latin typeface="Courier New" panose="02070309020205020404" pitchFamily="49" charset="0"/>
              </a:rPr>
              <a:t>t = int(f);</a:t>
            </a:r>
            <a:endParaRPr lang="zh-CN" altLang="zh-CN" b="1" kern="0" dirty="0">
              <a:solidFill>
                <a:srgbClr val="104E87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154D99AF-0605-49B0-AB90-F9D7DF6BA06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712063" y="4931764"/>
            <a:ext cx="6850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//</a:t>
            </a:r>
            <a:r>
              <a:rPr kumimoji="1" lang="zh-CN" altLang="en-US" sz="24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只对当前表达式起作用，并没有改变</a:t>
            </a:r>
            <a:r>
              <a:rPr kumimoji="1" lang="en-US" altLang="zh-CN" sz="24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f</a:t>
            </a:r>
            <a:r>
              <a:rPr kumimoji="1" lang="zh-CN" altLang="en-US" sz="24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本身类型</a:t>
            </a:r>
          </a:p>
        </p:txBody>
      </p:sp>
    </p:spTree>
    <p:extLst>
      <p:ext uri="{BB962C8B-B14F-4D97-AF65-F5344CB8AC3E}">
        <p14:creationId xmlns:p14="http://schemas.microsoft.com/office/powerpoint/2010/main" val="116810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687DAC83-F063-4EAC-B62D-25D67C2C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743" y="1155920"/>
            <a:ext cx="89582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问题描述：计算给定金额的货币数量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B37E5BCC-981D-44A9-9317-5D1CB40C1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630" y="1865532"/>
            <a:ext cx="8956676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美元的种类：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美元，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 25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美分，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10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美分， 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5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美分， 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10C9571A-C464-48D2-A536-F31A6AD2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793" y="2681507"/>
            <a:ext cx="93710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举例：</a:t>
            </a:r>
            <a:endParaRPr lang="en-US" altLang="zh-CN" sz="2700" b="1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11.66 = 11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*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美元 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+ 2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*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25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 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+ 1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*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10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+1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*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5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+1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*</a:t>
            </a:r>
            <a:r>
              <a:rPr lang="en-US" altLang="zh-CN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en-US" sz="27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C5877-1E08-40DA-8F94-AE1F04EA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06" y="4024532"/>
            <a:ext cx="27813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0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>
            <a:extLst>
              <a:ext uri="{FF2B5EF4-FFF2-40B4-BE49-F238E27FC236}">
                <a16:creationId xmlns:a16="http://schemas.microsoft.com/office/drawing/2014/main" id="{A5F8ED21-18D3-4F04-AEE7-9916AD0B1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" y="973932"/>
            <a:ext cx="7553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假设输入以</a:t>
            </a:r>
            <a:r>
              <a:rPr lang="zh-CN" altLang="en-US" sz="28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元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为单位，先将化作以</a:t>
            </a:r>
            <a:r>
              <a:rPr lang="zh-CN" altLang="en-US" sz="28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分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为单位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D769FDE6-EA15-40CC-AA85-E1E67192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522" y="1413395"/>
            <a:ext cx="362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11.66 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美元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= 1166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美分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72BA97CC-F6A8-43BF-938B-B43EB5C2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" y="2118903"/>
            <a:ext cx="731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将其除以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100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，商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个数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，余数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剩余的美分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endParaRPr lang="zh-CN" altLang="en-US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30752A2B-432D-43C1-B19D-49CF6C15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521" y="2578484"/>
            <a:ext cx="3629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1156/100 = 11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66</a:t>
            </a:r>
            <a:endParaRPr lang="zh-CN" altLang="en-US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2BB57C04-2ED8-4F3B-B6F0-D3C5E5210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0986"/>
            <a:ext cx="6956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将余数以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25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，商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个数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，余数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剩余的美分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endParaRPr lang="zh-CN" altLang="en-US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3DD6BC8-6870-4288-A3D9-033A9B79B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581" y="3772037"/>
            <a:ext cx="3629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66/25 = 2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16</a:t>
            </a:r>
            <a:endParaRPr lang="zh-CN" altLang="en-US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DA3E6C9A-BA9F-4402-B77F-C5D5583B0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8782"/>
            <a:ext cx="69072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将余数以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10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，商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个数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，余数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剩余的美分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endParaRPr lang="zh-CN" altLang="en-US" sz="2800" b="1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163656E-2D54-4FC4-B9B7-BF50754F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083" y="4926776"/>
            <a:ext cx="3629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16/10 = 1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6</a:t>
            </a:r>
            <a:endParaRPr lang="zh-CN" altLang="en-US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D935EE4E-707D-4EB2-AFAF-C84A5310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5682425"/>
            <a:ext cx="690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将余数以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5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，商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—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个数，余数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(</a:t>
            </a:r>
            <a:r>
              <a:rPr lang="zh-CN" altLang="en-US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剩余的美分</a:t>
            </a:r>
            <a:r>
              <a:rPr lang="en-US" altLang="zh-CN" sz="2800" b="1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)</a:t>
            </a:r>
            <a:endParaRPr lang="zh-CN" altLang="en-US" sz="2800" b="1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19413919-5CB8-4AEA-875F-62FF2AE4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545" y="6065806"/>
            <a:ext cx="3629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6/5 = 1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endParaRPr lang="zh-CN" altLang="en-US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347889C9-8E9A-4EE4-902E-FDE49C67B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8022" y="232986"/>
            <a:ext cx="24307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实   现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3C958787-0C65-4EE4-8257-F893E445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31" y="888650"/>
            <a:ext cx="340060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商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—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美元个数</a:t>
            </a:r>
            <a:endParaRPr lang="en-US" altLang="zh-CN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余数</a:t>
            </a:r>
            <a:r>
              <a:rPr lang="en-US" altLang="zh-CN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—</a:t>
            </a: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剩余的美分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A2B4D1C7-D178-4A84-8326-7CD39709F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531" y="2052029"/>
            <a:ext cx="296308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商：整数相除  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隶变_CNKI" panose="02000500000000000000" pitchFamily="2" charset="-122"/>
            </a:endParaRPr>
          </a:p>
          <a:p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1166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/ 100;</a:t>
            </a: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余数：整数取余 </a:t>
            </a:r>
            <a:endParaRPr lang="en-US" altLang="zh-CN" sz="2800" dirty="0">
              <a:solidFill>
                <a:srgbClr val="104E87"/>
              </a:solidFill>
              <a:latin typeface="Comic Sans MS" panose="030F0702030302020204" pitchFamily="66" charset="0"/>
              <a:ea typeface="华光隶变_CNKI" panose="02000500000000000000" pitchFamily="2" charset="-122"/>
            </a:endParaRPr>
          </a:p>
          <a:p>
            <a:r>
              <a:rPr lang="en-US" altLang="zh-CN" sz="28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1166</a:t>
            </a:r>
            <a:r>
              <a:rPr lang="zh-CN" altLang="en-US" sz="2800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% 100;</a:t>
            </a:r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24D132BD-5A58-4EC4-B6F7-996C90FC6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368" y="284957"/>
            <a:ext cx="24307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>
                <a:solidFill>
                  <a:srgbClr val="C0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分         析</a:t>
            </a:r>
          </a:p>
        </p:txBody>
      </p:sp>
      <p:cxnSp>
        <p:nvCxnSpPr>
          <p:cNvPr id="16" name="直线连接符 2">
            <a:extLst>
              <a:ext uri="{FF2B5EF4-FFF2-40B4-BE49-F238E27FC236}">
                <a16:creationId xmlns:a16="http://schemas.microsoft.com/office/drawing/2014/main" id="{0CC308EE-DB54-4D55-A4EE-5AA31F244541}"/>
              </a:ext>
            </a:extLst>
          </p:cNvPr>
          <p:cNvCxnSpPr>
            <a:cxnSpLocks/>
          </p:cNvCxnSpPr>
          <p:nvPr/>
        </p:nvCxnSpPr>
        <p:spPr>
          <a:xfrm flipV="1">
            <a:off x="7702588" y="2"/>
            <a:ext cx="0" cy="6857998"/>
          </a:xfrm>
          <a:prstGeom prst="line">
            <a:avLst/>
          </a:prstGeom>
          <a:ln w="57150" cmpd="dbl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16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568314D2-0B7A-4549-AE90-E4EC1BD4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54075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cout &lt;&lt; "Enter an amount in double, for example 11.56: ";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double amount;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cin &gt;&gt; amount;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int remainingAmount = static_cast&lt;int&gt;(amount * 100);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3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变量、常量、关键字、命名规则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5D725AF8-2247-4DCE-84F5-02773BAA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377" y="1634632"/>
            <a:ext cx="3122659" cy="40737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int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b="1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  return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}</a:t>
            </a:r>
          </a:p>
        </p:txBody>
      </p:sp>
      <p:cxnSp>
        <p:nvCxnSpPr>
          <p:cNvPr id="8" name="直线连接符 2">
            <a:extLst>
              <a:ext uri="{FF2B5EF4-FFF2-40B4-BE49-F238E27FC236}">
                <a16:creationId xmlns:a16="http://schemas.microsoft.com/office/drawing/2014/main" id="{A4EE6677-1725-4307-9E54-DD34D1AA3E5B}"/>
              </a:ext>
            </a:extLst>
          </p:cNvPr>
          <p:cNvCxnSpPr>
            <a:cxnSpLocks/>
          </p:cNvCxnSpPr>
          <p:nvPr/>
        </p:nvCxnSpPr>
        <p:spPr>
          <a:xfrm flipV="1">
            <a:off x="6272352" y="1821140"/>
            <a:ext cx="0" cy="3012831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6AC91B1-AB21-4358-AA86-24BEBD61DCA6}"/>
              </a:ext>
            </a:extLst>
          </p:cNvPr>
          <p:cNvSpPr txBox="1"/>
          <p:nvPr/>
        </p:nvSpPr>
        <p:spPr>
          <a:xfrm>
            <a:off x="6854162" y="2705548"/>
            <a:ext cx="4435786" cy="214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b="1" kern="0" dirty="0">
                <a:solidFill>
                  <a:schemeClr val="tx2"/>
                </a:solidFill>
              </a:rPr>
              <a:t>const double PI = 3.14159;</a:t>
            </a:r>
            <a:endParaRPr lang="en-US" altLang="zh-CN" sz="1800" b="1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r = 20;</a:t>
            </a: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zh-CN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=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</a:t>
            </a:r>
            <a:r>
              <a:rPr lang="en-US" altLang="zh-CN" sz="1800" kern="0" dirty="0">
                <a:solidFill>
                  <a:schemeClr val="tx2"/>
                </a:solidFill>
              </a:rPr>
              <a:t>PI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kern="0" dirty="0" err="1">
                <a:solidFill>
                  <a:schemeClr val="tx2"/>
                </a:solidFill>
              </a:rPr>
              <a:t>cout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“</a:t>
            </a:r>
            <a:r>
              <a:rPr lang="zh-CN" altLang="en-US" sz="1800" kern="0" dirty="0">
                <a:solidFill>
                  <a:schemeClr val="tx2"/>
                </a:solidFill>
              </a:rPr>
              <a:t>圆的面积</a:t>
            </a:r>
            <a:r>
              <a:rPr lang="en-US" altLang="zh-CN" sz="1800" kern="0" dirty="0">
                <a:solidFill>
                  <a:schemeClr val="tx2"/>
                </a:solidFill>
              </a:rPr>
              <a:t>s = </a:t>
            </a:r>
            <a:r>
              <a:rPr lang="en-US" altLang="en-US" sz="1800" kern="0" dirty="0">
                <a:solidFill>
                  <a:schemeClr val="tx2"/>
                </a:solidFill>
              </a:rPr>
              <a:t>" &lt;&lt;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</a:t>
            </a:r>
            <a:r>
              <a:rPr lang="en-US" altLang="en-US" sz="1800" kern="0" dirty="0" err="1">
                <a:solidFill>
                  <a:schemeClr val="tx2"/>
                </a:solidFill>
              </a:rPr>
              <a:t>endl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764104-D41A-46D4-AAA7-76C672B0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1922524"/>
            <a:ext cx="6512658" cy="28100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常量</a:t>
            </a:r>
            <a:endParaRPr kumimoji="1" lang="en-US" altLang="zh-CN" sz="20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程序执行期间，其值不可改变的量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定义语法：</a:t>
            </a:r>
            <a:r>
              <a:rPr lang="en-US" altLang="zh-CN" sz="20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数据类型</a:t>
            </a:r>
            <a:r>
              <a:rPr lang="zh-CN" altLang="en-US" sz="2000" dirty="0">
                <a:solidFill>
                  <a:srgbClr val="104E8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标识符名 </a:t>
            </a:r>
            <a:r>
              <a:rPr lang="en-US" altLang="zh-CN" sz="2000" dirty="0">
                <a:solidFill>
                  <a:srgbClr val="104E8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zh-CN" altLang="en-US" sz="2000" dirty="0">
                <a:solidFill>
                  <a:srgbClr val="104E8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常量值</a:t>
            </a:r>
            <a:r>
              <a:rPr lang="en-US" altLang="en-US" sz="2000" kern="0" dirty="0">
                <a:solidFill>
                  <a:srgbClr val="104E87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 kern="0" dirty="0">
                <a:solidFill>
                  <a:srgbClr val="104E87"/>
                </a:solidFill>
                <a:latin typeface="Courier New" panose="02070309020205020404" pitchFamily="49" charset="0"/>
              </a:rPr>
              <a:t>const double PI = 3.14159;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rgbClr val="104E8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endParaRPr kumimoji="1" lang="zh-CN" altLang="en-US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18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E751425F-23B6-4EA0-92F0-8D6A48DA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" y="0"/>
            <a:ext cx="9343451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// Find the number of one dollars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int numberOfOneDollars = remainingAmount / 100;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remainingAmount = remainingAmount % 100;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// Find the number of quarters in the remaining amount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int numberOfQuarters = remainingAmount / 25;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remainingAmount = remainingAmount % 25;</a:t>
            </a:r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endParaRPr lang="en-US" altLang="zh-CN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// Find the number of dimes in the remaining amount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int numberOfDimes = remainingAmount / 10;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remainingAmount = remainingAmount % 10;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// Find the number of nickels in the remaining amount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int numberOfNickels = remainingAmount / 5;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remainingAmount = remainingAmount % 5;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// Find the number of pennies in the remaining amount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int numberOfPennies = remainingAmount;</a:t>
            </a:r>
          </a:p>
        </p:txBody>
      </p:sp>
    </p:spTree>
    <p:extLst>
      <p:ext uri="{BB962C8B-B14F-4D97-AF65-F5344CB8AC3E}">
        <p14:creationId xmlns:p14="http://schemas.microsoft.com/office/powerpoint/2010/main" val="227345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>
            <a:extLst>
              <a:ext uri="{FF2B5EF4-FFF2-40B4-BE49-F238E27FC236}">
                <a16:creationId xmlns:a16="http://schemas.microsoft.com/office/drawing/2014/main" id="{C0FE6EE4-63B5-48C1-929A-6FB2D8BA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70169"/>
            <a:ext cx="111161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// Display results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cout &lt;&lt; "Your amount " &lt;&lt; amount &lt;&lt; " consists of" &lt;&lt; endl &lt;&lt;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 "  " &lt;&lt; numberOfOneDollars &lt;&lt; " dollars" &lt;&lt; endl &lt;&lt;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 "  " &lt;&lt; numberOfQuarters &lt;&lt; " quarters" &lt;&lt; endl &lt;&lt;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 "  " &lt;&lt; numberOfDimes &lt;&lt; " dimes" &lt;&lt; endl &lt;&lt;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 "  " &lt;&lt; numberOfNickels &lt;&lt; " nickels" &lt;&lt; endl &lt;&lt;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  "  " &lt;&lt; numberOfPennies &lt;&lt; " pennies";</a:t>
            </a:r>
          </a:p>
          <a:p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</a:endParaRP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  return 0;</a:t>
            </a:r>
          </a:p>
          <a:p>
            <a:r>
              <a:rPr lang="zh-CN" altLang="en-US" dirty="0">
                <a:solidFill>
                  <a:srgbClr val="104E87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512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846C81-EACE-4317-BDC0-91579F8D0E73}"/>
              </a:ext>
            </a:extLst>
          </p:cNvPr>
          <p:cNvSpPr/>
          <p:nvPr/>
        </p:nvSpPr>
        <p:spPr>
          <a:xfrm>
            <a:off x="0" y="1189093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．编写程序，读入圆柱体的半径和高，计算并输出圆柱体的表面积和体积。</a:t>
            </a:r>
            <a:endParaRPr lang="zh-CN" altLang="zh-CN" kern="1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．编写程序，读入一个三位整数，计算并输出三个数字之和（如输入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234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，输出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9(2+3+4)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）。</a:t>
            </a:r>
            <a:endParaRPr lang="zh-CN" altLang="zh-CN" kern="1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3. 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编写程序，读入一个英文字母，如果是大写字母，就将其转化为小写字母；如果是小写字母，就转化为大写字母（利用条件运算符实现）</a:t>
            </a:r>
            <a:r>
              <a:rPr lang="en-US" altLang="zh-CN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 </a:t>
            </a:r>
            <a:endParaRPr lang="zh-CN" altLang="zh-CN" kern="1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4. 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编写程序，读入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3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个整数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a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b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、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，交换它们的数，使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a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存放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b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的值，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b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存放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的值，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存放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a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的值。</a:t>
            </a:r>
            <a:endParaRPr lang="zh-CN" altLang="zh-CN" kern="1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algn="just"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5. 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编写程序，读入秒数，计算秒数对应的时分秒（如读入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3700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秒，输出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小时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1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分</a:t>
            </a:r>
            <a:r>
              <a:rPr lang="en-US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40</a:t>
            </a:r>
            <a:r>
              <a:rPr lang="zh-CN" altLang="zh-CN" b="1" kern="1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秒）</a:t>
            </a:r>
            <a:endParaRPr lang="zh-CN" altLang="zh-CN" kern="1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302AF-1B71-474F-89CA-B2F66060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1" y="108005"/>
            <a:ext cx="1238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FF0000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320229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2052C5-4278-4C0E-BED9-48B914AA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2953"/>
            <a:ext cx="12191999" cy="69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3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0F3735-A305-463F-B2B6-D44AFEC7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3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35967CA-71C2-4523-B63E-64896F27FA26}"/>
              </a:ext>
            </a:extLst>
          </p:cNvPr>
          <p:cNvSpPr txBox="1"/>
          <p:nvPr/>
        </p:nvSpPr>
        <p:spPr>
          <a:xfrm>
            <a:off x="247719" y="224527"/>
            <a:ext cx="681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变量、常量、关键字、命名规则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486DA2-4ADF-4C8A-A1CC-7443D0FF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02" y="1176450"/>
            <a:ext cx="7496914" cy="41919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C++</a:t>
            </a: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字符集</a:t>
            </a:r>
            <a:endParaRPr kumimoji="1" lang="en-US" altLang="zh-CN" sz="20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标识符：程序员命名的单词，变量名、常量名、函数名</a:t>
            </a:r>
            <a:r>
              <a:rPr kumimoji="1" lang="en-US" altLang="zh-CN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…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 b="1" kern="0" dirty="0">
                <a:solidFill>
                  <a:srgbClr val="104E87"/>
                </a:solidFill>
              </a:rPr>
              <a:t>const double </a:t>
            </a:r>
            <a:r>
              <a:rPr lang="en-US" altLang="en-US" sz="2000" b="1" kern="0" dirty="0">
                <a:solidFill>
                  <a:srgbClr val="C00000"/>
                </a:solidFill>
              </a:rPr>
              <a:t>PI</a:t>
            </a:r>
            <a:r>
              <a:rPr lang="en-US" altLang="en-US" sz="2000" b="1" kern="0" dirty="0">
                <a:solidFill>
                  <a:srgbClr val="104E87"/>
                </a:solidFill>
              </a:rPr>
              <a:t> = 3.14159;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</a:rPr>
              <a:t> </a:t>
            </a:r>
            <a:r>
              <a:rPr lang="en-US" altLang="en-US" sz="2000" b="1" kern="0" dirty="0">
                <a:solidFill>
                  <a:srgbClr val="C00000"/>
                </a:solidFill>
              </a:rPr>
              <a:t>r</a:t>
            </a:r>
            <a:r>
              <a:rPr lang="en-US" altLang="en-US" sz="2000" kern="0" dirty="0">
                <a:solidFill>
                  <a:srgbClr val="104E87"/>
                </a:solidFill>
              </a:rPr>
              <a:t> = 20;</a:t>
            </a:r>
            <a:endParaRPr kumimoji="1" lang="en-US" altLang="zh-CN" sz="2000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关键字：</a:t>
            </a:r>
            <a:r>
              <a:rPr kumimoji="1" lang="en-US" altLang="zh-CN" sz="2000" dirty="0" err="1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c++</a:t>
            </a: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预定义的单词</a:t>
            </a:r>
            <a:endParaRPr kumimoji="1" lang="en-US" altLang="zh-CN" sz="2000" kern="0" dirty="0">
              <a:solidFill>
                <a:srgbClr val="104E87"/>
              </a:solidFill>
              <a:latin typeface="Courier New" panose="02070309020205020404" pitchFamily="49" charset="0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 b="1" kern="0" dirty="0">
                <a:solidFill>
                  <a:srgbClr val="C00000"/>
                </a:solidFill>
              </a:rPr>
              <a:t>const</a:t>
            </a:r>
            <a:r>
              <a:rPr lang="en-US" altLang="en-US" sz="2000" b="1" kern="0" dirty="0">
                <a:solidFill>
                  <a:srgbClr val="104E87"/>
                </a:solidFill>
              </a:rPr>
              <a:t> </a:t>
            </a:r>
            <a:r>
              <a:rPr lang="en-US" altLang="en-US" sz="2000" b="1" kern="0" dirty="0">
                <a:solidFill>
                  <a:srgbClr val="C00000"/>
                </a:solidFill>
              </a:rPr>
              <a:t>double</a:t>
            </a:r>
            <a:r>
              <a:rPr lang="en-US" altLang="en-US" sz="2000" b="1" kern="0" dirty="0">
                <a:solidFill>
                  <a:srgbClr val="104E87"/>
                </a:solidFill>
              </a:rPr>
              <a:t> PI = 3.14159;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b="1" kern="0" dirty="0">
                <a:solidFill>
                  <a:srgbClr val="C00000"/>
                </a:solidFill>
              </a:rPr>
              <a:t>int</a:t>
            </a:r>
            <a:r>
              <a:rPr lang="en-US" altLang="en-US" sz="2000" kern="0" dirty="0">
                <a:solidFill>
                  <a:srgbClr val="104E87"/>
                </a:solidFill>
              </a:rPr>
              <a:t> r = 20;</a:t>
            </a:r>
            <a:endParaRPr lang="en-US" altLang="en-US" sz="2000" kern="0" dirty="0">
              <a:solidFill>
                <a:srgbClr val="104E87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运算符：实现各种运算的符号</a:t>
            </a:r>
            <a:endParaRPr kumimoji="1" lang="en-US" altLang="en-US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000" kern="0" dirty="0">
                <a:solidFill>
                  <a:srgbClr val="104E87"/>
                </a:solidFill>
              </a:rPr>
              <a:t>s</a:t>
            </a:r>
            <a:r>
              <a:rPr lang="en-US" altLang="en-US" sz="2000" kern="0" dirty="0">
                <a:solidFill>
                  <a:srgbClr val="104E87"/>
                </a:solidFill>
              </a:rPr>
              <a:t> = </a:t>
            </a:r>
            <a:r>
              <a:rPr lang="en-US" altLang="zh-CN" sz="2000" kern="0" dirty="0">
                <a:solidFill>
                  <a:srgbClr val="104E87"/>
                </a:solidFill>
              </a:rPr>
              <a:t>r</a:t>
            </a:r>
            <a:r>
              <a:rPr lang="en-US" altLang="en-US" sz="2000" kern="0" dirty="0">
                <a:solidFill>
                  <a:srgbClr val="104E87"/>
                </a:solidFill>
              </a:rPr>
              <a:t> </a:t>
            </a:r>
            <a:r>
              <a:rPr lang="en-US" altLang="en-US" sz="2000" b="1" kern="0" dirty="0">
                <a:solidFill>
                  <a:srgbClr val="C00000"/>
                </a:solidFill>
              </a:rPr>
              <a:t>*</a:t>
            </a:r>
            <a:r>
              <a:rPr lang="en-US" altLang="en-US" sz="2000" kern="0" dirty="0">
                <a:solidFill>
                  <a:srgbClr val="104E87"/>
                </a:solidFill>
              </a:rPr>
              <a:t> </a:t>
            </a:r>
            <a:r>
              <a:rPr lang="en-US" altLang="zh-CN" sz="2000" kern="0" dirty="0">
                <a:solidFill>
                  <a:srgbClr val="104E87"/>
                </a:solidFill>
              </a:rPr>
              <a:t>r</a:t>
            </a:r>
            <a:r>
              <a:rPr lang="en-US" altLang="en-US" sz="2000" kern="0" dirty="0">
                <a:solidFill>
                  <a:srgbClr val="104E87"/>
                </a:solidFill>
              </a:rPr>
              <a:t> </a:t>
            </a:r>
            <a:r>
              <a:rPr lang="en-US" altLang="en-US" sz="2000" b="1" kern="0" dirty="0">
                <a:solidFill>
                  <a:srgbClr val="C00000"/>
                </a:solidFill>
              </a:rPr>
              <a:t>*</a:t>
            </a:r>
            <a:r>
              <a:rPr lang="en-US" altLang="zh-CN" sz="2000" kern="0" dirty="0">
                <a:solidFill>
                  <a:srgbClr val="104E87"/>
                </a:solidFill>
              </a:rPr>
              <a:t>PI</a:t>
            </a:r>
            <a:r>
              <a:rPr lang="en-US" altLang="en-US" sz="2000" kern="0" dirty="0">
                <a:solidFill>
                  <a:srgbClr val="104E87"/>
                </a:solidFill>
              </a:rPr>
              <a:t>;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2F1A648-96A3-4E11-A90E-30AFA1450032}"/>
              </a:ext>
            </a:extLst>
          </p:cNvPr>
          <p:cNvSpPr/>
          <p:nvPr/>
        </p:nvSpPr>
        <p:spPr>
          <a:xfrm>
            <a:off x="698777" y="3219189"/>
            <a:ext cx="300625" cy="13977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78E8B4-3436-4A96-9D07-1C3369204C1F}"/>
              </a:ext>
            </a:extLst>
          </p:cNvPr>
          <p:cNvSpPr txBox="1"/>
          <p:nvPr/>
        </p:nvSpPr>
        <p:spPr>
          <a:xfrm>
            <a:off x="247719" y="3647478"/>
            <a:ext cx="56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04E87"/>
                </a:solidFill>
              </a:rPr>
              <a:t>记住</a:t>
            </a:r>
          </a:p>
        </p:txBody>
      </p:sp>
    </p:spTree>
    <p:extLst>
      <p:ext uri="{BB962C8B-B14F-4D97-AF65-F5344CB8AC3E}">
        <p14:creationId xmlns:p14="http://schemas.microsoft.com/office/powerpoint/2010/main" val="38948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C24359D-7BAB-46DE-A0E4-5DC65B574204}"/>
              </a:ext>
            </a:extLst>
          </p:cNvPr>
          <p:cNvSpPr txBox="1"/>
          <p:nvPr/>
        </p:nvSpPr>
        <p:spPr>
          <a:xfrm>
            <a:off x="247719" y="224527"/>
            <a:ext cx="718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变量、常量、关键字、命名规则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606ABC1-9F49-40DC-8976-F6E09D53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69" y="1184905"/>
            <a:ext cx="8928100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AE033A8-DB1B-4058-A504-7CEAC4F1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56" y="1750055"/>
            <a:ext cx="8928100" cy="4502787"/>
          </a:xfrm>
          <a:prstGeom prst="rect">
            <a:avLst/>
          </a:prstGeom>
          <a:noFill/>
          <a:ln w="12700">
            <a:solidFill>
              <a:srgbClr val="104E87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>
              <a:solidFill>
                <a:schemeClr val="tx1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1FB6D974-4B27-45DE-ADAF-C8CA1E7DF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19" y="1954842"/>
            <a:ext cx="9144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系统中预定义的、语言或编译系统的实现中具有特殊含义的单词：</a:t>
            </a:r>
          </a:p>
        </p:txBody>
      </p:sp>
      <p:graphicFrame>
        <p:nvGraphicFramePr>
          <p:cNvPr id="19" name="Group 982">
            <a:extLst>
              <a:ext uri="{FF2B5EF4-FFF2-40B4-BE49-F238E27FC236}">
                <a16:creationId xmlns:a16="http://schemas.microsoft.com/office/drawing/2014/main" id="{1CFDBE1E-BEFC-454C-AD4B-C73A28E43F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664208"/>
              </p:ext>
            </p:extLst>
          </p:nvPr>
        </p:nvGraphicFramePr>
        <p:xfrm>
          <a:off x="1182756" y="2561267"/>
          <a:ext cx="8928101" cy="3691575"/>
        </p:xfrm>
        <a:graphic>
          <a:graphicData uri="http://schemas.openxmlformats.org/drawingml/2006/table">
            <a:tbl>
              <a:tblPr/>
              <a:tblGrid>
                <a:gridCol w="86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if</a:t>
                      </a: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else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unsigned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signed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while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union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this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int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char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double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throw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const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goto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104E87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virtual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for</a:t>
                      </a: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float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break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auto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class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operator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case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do</a:t>
                      </a: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long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typedef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static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friend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template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default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new</a:t>
                      </a: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void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register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extern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return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enum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inline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try</a:t>
                      </a: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short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continue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sizeof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switch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private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protected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asm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104E87"/>
                        </a:solidFill>
                        <a:effectLst/>
                        <a:latin typeface="Chiller" panose="04020404031007020602" pitchFamily="82" charset="0"/>
                        <a:ea typeface="楷体_GB2312" pitchFamily="49" charset="-122"/>
                      </a:endParaRPr>
                    </a:p>
                  </a:txBody>
                  <a:tcPr marL="91431" marR="91431" marT="45675" marB="4567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while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catch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delete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public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Volatile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04E87"/>
                          </a:solidFill>
                          <a:effectLst/>
                          <a:latin typeface="Chiller" panose="04020404031007020602" pitchFamily="82" charset="0"/>
                          <a:ea typeface="楷体_GB2312" pitchFamily="49" charset="-122"/>
                        </a:rPr>
                        <a:t>struct</a:t>
                      </a:r>
                    </a:p>
                  </a:txBody>
                  <a:tcPr marL="91431" marR="91431"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7409E3FC-6B12-4E7A-9670-9ABE549D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919" y="1278567"/>
            <a:ext cx="71866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关键字</a:t>
            </a:r>
            <a:endParaRPr lang="en-US" altLang="zh-CN" sz="2800" b="1" dirty="0">
              <a:solidFill>
                <a:srgbClr val="104E87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A8F4EC5-289C-42C5-BEA3-855E2BAECA08}"/>
              </a:ext>
            </a:extLst>
          </p:cNvPr>
          <p:cNvSpPr txBox="1"/>
          <p:nvPr/>
        </p:nvSpPr>
        <p:spPr>
          <a:xfrm>
            <a:off x="247719" y="224527"/>
            <a:ext cx="666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变量、常量、关键字、命名规则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02252AE-3CFB-4F9B-B8C4-08A9F43EC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1480407"/>
            <a:ext cx="6512658" cy="28099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标识符命名规则</a:t>
            </a:r>
            <a:endParaRPr kumimoji="1" lang="en-US" altLang="zh-CN" sz="20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变量、符号常量、函数、数组、类型、文件等实体命名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由字母、数字、下划线构成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第一个字符必须是字母或下划线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不能与关键字重复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建议：尽量做到见名思意，增加程序可读性</a:t>
            </a:r>
            <a:endParaRPr lang="zh-CN" altLang="en-US" sz="2000" dirty="0">
              <a:solidFill>
                <a:srgbClr val="104E8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0A1F0AD3-73DA-4854-AA66-F0BEB835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669" y="1653406"/>
            <a:ext cx="3122659" cy="40737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int main()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b="1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  return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6AA721-080B-486D-9A96-4C203DCD9CE7}"/>
              </a:ext>
            </a:extLst>
          </p:cNvPr>
          <p:cNvSpPr txBox="1"/>
          <p:nvPr/>
        </p:nvSpPr>
        <p:spPr>
          <a:xfrm>
            <a:off x="7984719" y="2747236"/>
            <a:ext cx="4435786" cy="214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b="1" kern="0" dirty="0">
                <a:solidFill>
                  <a:srgbClr val="104E87"/>
                </a:solidFill>
              </a:rPr>
              <a:t>const double </a:t>
            </a:r>
            <a:r>
              <a:rPr lang="en-US" altLang="en-US" sz="1800" b="1" kern="0" dirty="0">
                <a:solidFill>
                  <a:srgbClr val="C00000"/>
                </a:solidFill>
              </a:rPr>
              <a:t>PI</a:t>
            </a:r>
            <a:r>
              <a:rPr lang="en-US" altLang="en-US" sz="1800" b="1" kern="0" dirty="0">
                <a:solidFill>
                  <a:srgbClr val="104E87"/>
                </a:solidFill>
              </a:rPr>
              <a:t> = 3.14159;</a:t>
            </a:r>
            <a:endParaRPr lang="en-US" altLang="zh-CN" sz="1800" b="1" kern="0" dirty="0">
              <a:solidFill>
                <a:srgbClr val="104E87"/>
              </a:solidFill>
            </a:endParaRP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b="1" kern="0" dirty="0">
                <a:solidFill>
                  <a:srgbClr val="104E87"/>
                </a:solidFill>
              </a:rPr>
              <a:t>int</a:t>
            </a:r>
            <a:r>
              <a:rPr lang="en-US" altLang="en-US" sz="1800" b="1" kern="0" dirty="0">
                <a:solidFill>
                  <a:srgbClr val="104E87"/>
                </a:solidFill>
              </a:rPr>
              <a:t> </a:t>
            </a:r>
            <a:r>
              <a:rPr lang="en-US" altLang="en-US" sz="1800" b="1" kern="0" dirty="0">
                <a:solidFill>
                  <a:srgbClr val="C00000"/>
                </a:solidFill>
              </a:rPr>
              <a:t>r</a:t>
            </a:r>
            <a:r>
              <a:rPr lang="en-US" altLang="en-US" sz="1800" b="1" kern="0" dirty="0">
                <a:solidFill>
                  <a:srgbClr val="104E87"/>
                </a:solidFill>
              </a:rPr>
              <a:t> = 20;</a:t>
            </a: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b="1" kern="0" dirty="0">
                <a:solidFill>
                  <a:srgbClr val="104E87"/>
                </a:solidFill>
              </a:rPr>
              <a:t>int</a:t>
            </a:r>
            <a:r>
              <a:rPr lang="en-US" altLang="en-US" sz="1800" b="1" kern="0" dirty="0">
                <a:solidFill>
                  <a:srgbClr val="104E87"/>
                </a:solidFill>
              </a:rPr>
              <a:t> </a:t>
            </a:r>
            <a:r>
              <a:rPr lang="en-US" altLang="zh-CN" sz="1800" b="1" kern="0" dirty="0">
                <a:solidFill>
                  <a:srgbClr val="C00000"/>
                </a:solidFill>
              </a:rPr>
              <a:t>s</a:t>
            </a:r>
            <a:r>
              <a:rPr lang="en-US" altLang="en-US" sz="1800" b="1" kern="0" dirty="0">
                <a:solidFill>
                  <a:srgbClr val="104E87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zh-CN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=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</a:t>
            </a:r>
            <a:r>
              <a:rPr lang="en-US" altLang="zh-CN" sz="1800" kern="0" dirty="0">
                <a:solidFill>
                  <a:schemeClr val="tx2"/>
                </a:solidFill>
              </a:rPr>
              <a:t>PI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kern="0" dirty="0" err="1">
                <a:solidFill>
                  <a:schemeClr val="tx2"/>
                </a:solidFill>
              </a:rPr>
              <a:t>cout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“</a:t>
            </a:r>
            <a:r>
              <a:rPr lang="zh-CN" altLang="en-US" sz="1800" kern="0" dirty="0">
                <a:solidFill>
                  <a:schemeClr val="tx2"/>
                </a:solidFill>
              </a:rPr>
              <a:t>圆的面积</a:t>
            </a:r>
            <a:r>
              <a:rPr lang="en-US" altLang="zh-CN" sz="1800" kern="0" dirty="0">
                <a:solidFill>
                  <a:schemeClr val="tx2"/>
                </a:solidFill>
              </a:rPr>
              <a:t>s = </a:t>
            </a:r>
            <a:r>
              <a:rPr lang="en-US" altLang="en-US" sz="1800" kern="0" dirty="0">
                <a:solidFill>
                  <a:schemeClr val="tx2"/>
                </a:solidFill>
              </a:rPr>
              <a:t>" &lt;&lt;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</a:t>
            </a:r>
            <a:r>
              <a:rPr lang="en-US" altLang="en-US" sz="1800" kern="0" dirty="0" err="1">
                <a:solidFill>
                  <a:schemeClr val="tx2"/>
                </a:solidFill>
              </a:rPr>
              <a:t>endl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42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6F88C47-9A81-4D4A-8602-1C61AF15EC94}"/>
              </a:ext>
            </a:extLst>
          </p:cNvPr>
          <p:cNvSpPr txBox="1"/>
          <p:nvPr/>
        </p:nvSpPr>
        <p:spPr>
          <a:xfrm>
            <a:off x="247719" y="224527"/>
            <a:ext cx="7042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变量、常量、关键字、命名规则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2C2949D0-7459-4B59-8344-DE7544653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79" y="1392115"/>
            <a:ext cx="5439973" cy="40737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int main() 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None/>
              <a:defRPr/>
            </a:pPr>
            <a:r>
              <a:rPr lang="en-US" altLang="en-US" sz="1800" b="1" kern="0" dirty="0">
                <a:solidFill>
                  <a:schemeClr val="tx2"/>
                </a:solidFill>
              </a:rPr>
              <a:t>       const double PI = 3.14159;</a:t>
            </a:r>
            <a:endParaRPr lang="en-US" altLang="zh-CN" sz="1800" b="1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r = 20;</a:t>
            </a: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zh-CN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=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</a:t>
            </a:r>
            <a:r>
              <a:rPr lang="en-US" altLang="zh-CN" sz="1800" kern="0" dirty="0">
                <a:solidFill>
                  <a:schemeClr val="tx2"/>
                </a:solidFill>
              </a:rPr>
              <a:t>PI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kern="0" dirty="0" err="1">
                <a:solidFill>
                  <a:schemeClr val="tx2"/>
                </a:solidFill>
              </a:rPr>
              <a:t>cout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“</a:t>
            </a:r>
            <a:r>
              <a:rPr lang="zh-CN" altLang="en-US" sz="1800" kern="0" dirty="0">
                <a:solidFill>
                  <a:schemeClr val="tx2"/>
                </a:solidFill>
              </a:rPr>
              <a:t>圆的面积</a:t>
            </a:r>
            <a:r>
              <a:rPr lang="en-US" altLang="zh-CN" sz="1800" kern="0" dirty="0">
                <a:solidFill>
                  <a:schemeClr val="tx2"/>
                </a:solidFill>
              </a:rPr>
              <a:t>s = </a:t>
            </a:r>
            <a:r>
              <a:rPr lang="en-US" altLang="en-US" sz="1800" kern="0" dirty="0">
                <a:solidFill>
                  <a:schemeClr val="tx2"/>
                </a:solidFill>
              </a:rPr>
              <a:t>" &lt;&lt;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</a:t>
            </a:r>
            <a:r>
              <a:rPr lang="en-US" altLang="en-US" sz="1800" kern="0" dirty="0" err="1">
                <a:solidFill>
                  <a:schemeClr val="tx2"/>
                </a:solidFill>
              </a:rPr>
              <a:t>endl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 return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9032FCC-EBD9-4EF6-9C94-AA4608E5CD60}"/>
              </a:ext>
            </a:extLst>
          </p:cNvPr>
          <p:cNvSpPr txBox="1"/>
          <p:nvPr/>
        </p:nvSpPr>
        <p:spPr>
          <a:xfrm>
            <a:off x="448136" y="5739918"/>
            <a:ext cx="7280423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观察：通过调试工具跟踪观察内存、变量和常量。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6F88C47-9A81-4D4A-8602-1C61AF15EC94}"/>
              </a:ext>
            </a:extLst>
          </p:cNvPr>
          <p:cNvSpPr txBox="1"/>
          <p:nvPr/>
        </p:nvSpPr>
        <p:spPr>
          <a:xfrm>
            <a:off x="247719" y="224527"/>
            <a:ext cx="7042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2.2</a:t>
            </a:r>
            <a:r>
              <a:rPr lang="zh-CN" altLang="en-US" dirty="0">
                <a:sym typeface="+mn-lt"/>
              </a:rPr>
              <a:t>变量、常量、关键字、命名规则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B16AF9-D285-495D-805E-9011E34D8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7" y="1079620"/>
            <a:ext cx="6512658" cy="30870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C++</a:t>
            </a: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数据的输入输出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en-US" altLang="en-US" sz="2000" b="1" dirty="0"/>
              <a:t>cin&gt;&gt;</a:t>
            </a:r>
            <a:r>
              <a:rPr lang="en-US" altLang="zh-CN" sz="2000" b="1" dirty="0"/>
              <a:t>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endParaRPr kumimoji="1" lang="en-US" altLang="zh-CN" sz="20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利用库</a:t>
            </a:r>
            <a:r>
              <a:rPr kumimoji="1" lang="en-US" altLang="zh-CN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iostream</a:t>
            </a: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实现简单的输入输出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必须加入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r>
              <a:rPr lang="zh-CN" altLang="zh-CN" sz="2000" b="1" dirty="0">
                <a:solidFill>
                  <a:srgbClr val="000080"/>
                </a:solidFill>
                <a:latin typeface="Comic Sans MS" panose="030F0702030302020204" pitchFamily="66" charset="0"/>
              </a:rPr>
              <a:t>#include</a:t>
            </a:r>
            <a:r>
              <a:rPr lang="zh-CN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&lt;iostream&gt; 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lang="zh-CN" altLang="zh-CN" sz="2000" b="1" dirty="0">
                <a:solidFill>
                  <a:srgbClr val="000080"/>
                </a:solidFill>
                <a:latin typeface="Comic Sans MS" panose="030F0702030302020204" pitchFamily="66" charset="0"/>
              </a:rPr>
              <a:t>using</a:t>
            </a:r>
            <a:r>
              <a:rPr lang="zh-CN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zh-CN" sz="2000" b="1" dirty="0">
                <a:solidFill>
                  <a:srgbClr val="000080"/>
                </a:solidFill>
                <a:latin typeface="Comic Sans MS" panose="030F0702030302020204" pitchFamily="66" charset="0"/>
              </a:rPr>
              <a:t>namespace</a:t>
            </a:r>
            <a:r>
              <a:rPr lang="zh-CN" altLang="zh-CN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std; 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从键盘输入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向屏幕输出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CCB86A1-C3BE-41C3-BA19-0A44E421A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537" y="2618872"/>
            <a:ext cx="4847488" cy="40737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#include &lt;iostream&gt;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using namespace std;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z="1800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int main() {</a:t>
            </a:r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None/>
              <a:defRPr/>
            </a:pPr>
            <a:r>
              <a:rPr lang="en-US" altLang="en-US" sz="1800" b="1" kern="0" dirty="0">
                <a:solidFill>
                  <a:schemeClr val="tx2"/>
                </a:solidFill>
              </a:rPr>
              <a:t>       const double PI = 3.14159;</a:t>
            </a:r>
            <a:endParaRPr lang="en-US" altLang="zh-CN" sz="1800" b="1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r;</a:t>
            </a: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int</a:t>
            </a:r>
            <a:r>
              <a:rPr lang="en-US" altLang="en-US" sz="1800" kern="0" dirty="0">
                <a:solidFill>
                  <a:schemeClr val="tx2"/>
                </a:solidFill>
              </a:rPr>
              <a:t>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 err="1">
                <a:solidFill>
                  <a:schemeClr val="tx2"/>
                </a:solidFill>
              </a:rPr>
              <a:t>c</a:t>
            </a:r>
            <a:r>
              <a:rPr lang="en-US" altLang="en-US" sz="1800" kern="0" dirty="0" err="1">
                <a:solidFill>
                  <a:schemeClr val="tx2"/>
                </a:solidFill>
              </a:rPr>
              <a:t>out</a:t>
            </a:r>
            <a:r>
              <a:rPr lang="en-US" altLang="en-US" sz="1800" kern="0" dirty="0">
                <a:solidFill>
                  <a:schemeClr val="tx2"/>
                </a:solidFill>
              </a:rPr>
              <a:t>&lt;&lt;“</a:t>
            </a:r>
            <a:r>
              <a:rPr lang="zh-CN" altLang="en-US" sz="1800" kern="0" dirty="0">
                <a:solidFill>
                  <a:schemeClr val="tx2"/>
                </a:solidFill>
              </a:rPr>
              <a:t>请输入半径的值：</a:t>
            </a:r>
            <a:r>
              <a:rPr lang="en-US" altLang="en-US" sz="1800" kern="0" dirty="0">
                <a:solidFill>
                  <a:schemeClr val="tx2"/>
                </a:solidFill>
              </a:rPr>
              <a:t>”</a:t>
            </a:r>
            <a:r>
              <a:rPr lang="zh-CN" altLang="en-US" sz="1800" kern="0" dirty="0">
                <a:solidFill>
                  <a:schemeClr val="tx2"/>
                </a:solidFill>
              </a:rPr>
              <a:t>；</a:t>
            </a:r>
            <a:endParaRPr lang="en-US" altLang="en-US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cin&gt;&gt;r;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=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 </a:t>
            </a:r>
            <a:r>
              <a:rPr lang="en-US" altLang="zh-CN" sz="1800" kern="0" dirty="0">
                <a:solidFill>
                  <a:schemeClr val="tx2"/>
                </a:solidFill>
              </a:rPr>
              <a:t>r</a:t>
            </a:r>
            <a:r>
              <a:rPr lang="en-US" altLang="en-US" sz="1800" kern="0" dirty="0">
                <a:solidFill>
                  <a:schemeClr val="tx2"/>
                </a:solidFill>
              </a:rPr>
              <a:t> *</a:t>
            </a:r>
            <a:r>
              <a:rPr lang="en-US" altLang="zh-CN" sz="1800" kern="0" dirty="0">
                <a:solidFill>
                  <a:schemeClr val="tx2"/>
                </a:solidFill>
              </a:rPr>
              <a:t>PI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endParaRPr lang="en-US" altLang="en-US" sz="1800" kern="0" dirty="0">
              <a:solidFill>
                <a:schemeClr val="tx2"/>
              </a:solidFill>
            </a:endParaRPr>
          </a:p>
          <a:p>
            <a:pPr marL="469900" indent="-4699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lang="en-US" altLang="en-US" sz="1800" kern="0" dirty="0" err="1">
                <a:solidFill>
                  <a:schemeClr val="tx2"/>
                </a:solidFill>
              </a:rPr>
              <a:t>cout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“</a:t>
            </a:r>
            <a:r>
              <a:rPr lang="zh-CN" altLang="en-US" sz="1800" kern="0" dirty="0">
                <a:solidFill>
                  <a:schemeClr val="tx2"/>
                </a:solidFill>
              </a:rPr>
              <a:t>圆的面积</a:t>
            </a:r>
            <a:r>
              <a:rPr lang="en-US" altLang="zh-CN" sz="1800" kern="0" dirty="0">
                <a:solidFill>
                  <a:schemeClr val="tx2"/>
                </a:solidFill>
              </a:rPr>
              <a:t>s = </a:t>
            </a:r>
            <a:r>
              <a:rPr lang="en-US" altLang="en-US" sz="1800" kern="0" dirty="0">
                <a:solidFill>
                  <a:schemeClr val="tx2"/>
                </a:solidFill>
              </a:rPr>
              <a:t>" &lt;&lt; </a:t>
            </a:r>
            <a:r>
              <a:rPr lang="en-US" altLang="zh-CN" sz="1800" kern="0" dirty="0">
                <a:solidFill>
                  <a:schemeClr val="tx2"/>
                </a:solidFill>
              </a:rPr>
              <a:t>s</a:t>
            </a:r>
            <a:r>
              <a:rPr lang="en-US" altLang="en-US" sz="1800" kern="0" dirty="0">
                <a:solidFill>
                  <a:schemeClr val="tx2"/>
                </a:solidFill>
              </a:rPr>
              <a:t> &lt;&lt; </a:t>
            </a:r>
            <a:r>
              <a:rPr lang="en-US" altLang="en-US" sz="1800" kern="0" dirty="0" err="1">
                <a:solidFill>
                  <a:schemeClr val="tx2"/>
                </a:solidFill>
              </a:rPr>
              <a:t>endl</a:t>
            </a:r>
            <a:r>
              <a:rPr lang="en-US" altLang="en-US" sz="1800" kern="0" dirty="0">
                <a:solidFill>
                  <a:schemeClr val="tx2"/>
                </a:solidFill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 return 0;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b="1" kern="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4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16520</TotalTime>
  <Words>3785</Words>
  <Application>Microsoft Office PowerPoint</Application>
  <PresentationFormat>宽屏</PresentationFormat>
  <Paragraphs>868</Paragraphs>
  <Slides>44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7" baseType="lpstr">
      <vt:lpstr>c</vt:lpstr>
      <vt:lpstr>Helvetica Neue</vt:lpstr>
      <vt:lpstr>Monotype Sorts</vt:lpstr>
      <vt:lpstr>黑体</vt:lpstr>
      <vt:lpstr>华光淡古印_CNKI</vt:lpstr>
      <vt:lpstr>华光隶变_CNKI</vt:lpstr>
      <vt:lpstr>华光胖头鱼_CNKI</vt:lpstr>
      <vt:lpstr>华光行书_CNKI</vt:lpstr>
      <vt:lpstr>微软雅黑</vt:lpstr>
      <vt:lpstr>微软雅黑 Light</vt:lpstr>
      <vt:lpstr>Arial</vt:lpstr>
      <vt:lpstr>Arial Narrow</vt:lpstr>
      <vt:lpstr>Calibri</vt:lpstr>
      <vt:lpstr>Century Gothic</vt:lpstr>
      <vt:lpstr>Chiller</vt:lpstr>
      <vt:lpstr>Comic Sans MS</vt:lpstr>
      <vt:lpstr>Courier New</vt:lpstr>
      <vt:lpstr>Georgia</vt:lpstr>
      <vt:lpstr>Segoe UI Semibold</vt:lpstr>
      <vt:lpstr>Times New Roman</vt:lpstr>
      <vt:lpstr>Wingdings</vt:lpstr>
      <vt:lpstr>www.2ppt.com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44</cp:revision>
  <dcterms:created xsi:type="dcterms:W3CDTF">2021-06-17T00:48:49Z</dcterms:created>
  <dcterms:modified xsi:type="dcterms:W3CDTF">2021-09-30T07:13:21Z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