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6" r:id="rId3"/>
    <p:sldId id="290" r:id="rId4"/>
    <p:sldId id="296" r:id="rId5"/>
    <p:sldId id="338" r:id="rId6"/>
    <p:sldId id="339" r:id="rId7"/>
    <p:sldId id="340" r:id="rId8"/>
    <p:sldId id="341" r:id="rId9"/>
    <p:sldId id="297" r:id="rId10"/>
    <p:sldId id="298" r:id="rId11"/>
    <p:sldId id="301" r:id="rId12"/>
    <p:sldId id="304" r:id="rId13"/>
    <p:sldId id="302" r:id="rId14"/>
    <p:sldId id="308" r:id="rId15"/>
    <p:sldId id="305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BC"/>
    <a:srgbClr val="104E87"/>
    <a:srgbClr val="E73A1C"/>
    <a:srgbClr val="134F85"/>
    <a:srgbClr val="4BACC6"/>
    <a:srgbClr val="26CC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9224" autoAdjust="0"/>
  </p:normalViewPr>
  <p:slideViewPr>
    <p:cSldViewPr snapToGrid="0" snapToObjects="1">
      <p:cViewPr varScale="1">
        <p:scale>
          <a:sx n="65" d="100"/>
          <a:sy n="65" d="100"/>
        </p:scale>
        <p:origin x="1147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8T11:46:3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70 832 0 0,'3'-6'111'0'0,"0"0"1"0"0,0 0-1 0 0,1 0 0 0 0,0 1 0 0 0,0 0 1 0 0,0-1-1 0 0,6-4 0 0 0,-9 9 100 0 0,2-1 348 0 0,-1-7-730 0 0,-1 1-660 0 0,-2 8 217 0 0,-3 4 182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8T11:47:2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4384 0 0,'0'0'0'0'0,"0"-2"0"0"0,0-1-4 0 0,4 1-76 0 0,9-15-780 0 0,1 9 0 0 0,1-7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7CE4F-55EC-46C0-A1F9-6BD8F4BE0E6B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BDA6A-29CD-4D28-B6EA-E8D4FFDF60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82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54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4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9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main()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</a:t>
            </a:r>
            <a:r>
              <a:rPr lang="en-US" altLang="zh-CN" dirty="0" err="1">
                <a:latin typeface="Arial" panose="020B0604020202020204" pitchFamily="34" charset="0"/>
              </a:rPr>
              <a:t>year,leap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cin&gt;&gt;year;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	if(year%4==0)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   {if (year%100==0)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       {if(year%400==0)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           leap=1;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	 else leap=0; 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else  leap=1;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else leap=0;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if(leap)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&lt;&lt;year&lt;&lt;" is";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else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&lt;&lt;year&lt;&lt; "is not";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 a leap year";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4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main()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int year;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bool </a:t>
            </a:r>
            <a:r>
              <a:rPr lang="en-US" altLang="zh-CN" dirty="0" err="1">
                <a:latin typeface="Arial" panose="020B0604020202020204" pitchFamily="34" charset="0"/>
              </a:rPr>
              <a:t>isLeapYear</a:t>
            </a:r>
            <a:r>
              <a:rPr lang="en-US" altLang="zh-CN" dirty="0">
                <a:latin typeface="Arial" panose="020B0604020202020204" pitchFamily="34" charset="0"/>
              </a:rPr>
              <a:t>;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"Enter the year: 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cin &gt;&gt; year;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isLeapYear</a:t>
            </a:r>
            <a:r>
              <a:rPr lang="en-US" altLang="zh-CN" dirty="0">
                <a:latin typeface="Arial" panose="020B0604020202020204" pitchFamily="34" charset="0"/>
              </a:rPr>
              <a:t> = ((year % 4 == 0 &amp;&amp; year % 100 != 0) || (year % 400 == 0));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 (</a:t>
            </a:r>
            <a:r>
              <a:rPr lang="en-US" altLang="zh-CN" dirty="0" err="1">
                <a:latin typeface="Arial" panose="020B0604020202020204" pitchFamily="34" charset="0"/>
              </a:rPr>
              <a:t>isLeapYear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year &lt;&lt; " is a leap year" &lt;&lt; 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else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 &lt;&lt; year &lt;&lt; " is not a leap year" &lt;&lt; </a:t>
            </a:r>
            <a:r>
              <a:rPr lang="en-US" altLang="zh-CN" dirty="0" err="1">
                <a:latin typeface="Arial" panose="020B0604020202020204" pitchFamily="34" charset="0"/>
              </a:rPr>
              <a:t>endl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736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13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2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3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1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8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57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439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#include&lt;cstdlib&gt;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#include&lt;ctime&gt;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main()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	int lottery, lottery1, lottery2, guess,guess1,guess2;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cin&gt;&gt;guess;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</a:t>
            </a:r>
            <a:r>
              <a:rPr lang="en-US" altLang="zh-CN" dirty="0" err="1">
                <a:latin typeface="Arial" panose="020B0604020202020204" pitchFamily="34" charset="0"/>
              </a:rPr>
              <a:t>srand</a:t>
            </a:r>
            <a:r>
              <a:rPr lang="en-US" altLang="zh-CN" dirty="0">
                <a:latin typeface="Arial" panose="020B0604020202020204" pitchFamily="34" charset="0"/>
              </a:rPr>
              <a:t>(time(0));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lottery = rand()%100;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lottery1 = lottery/10;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lottery2 = lottery%10;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guess1 = guess/10;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guess2 = guess%10;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if(guess==lottery)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</a:t>
            </a:r>
            <a:r>
              <a:rPr lang="zh-CN" altLang="en-US" dirty="0">
                <a:latin typeface="Arial" panose="020B0604020202020204" pitchFamily="34" charset="0"/>
              </a:rPr>
              <a:t>奖金为</a:t>
            </a:r>
            <a:r>
              <a:rPr lang="en-US" altLang="zh-CN" dirty="0">
                <a:latin typeface="Arial" panose="020B0604020202020204" pitchFamily="34" charset="0"/>
              </a:rPr>
              <a:t>10000</a:t>
            </a:r>
            <a:r>
              <a:rPr lang="zh-CN" altLang="en-US" dirty="0">
                <a:latin typeface="Arial" panose="020B0604020202020204" pitchFamily="34" charset="0"/>
              </a:rPr>
              <a:t>美元</a:t>
            </a:r>
            <a:r>
              <a:rPr lang="en-US" altLang="zh-CN" dirty="0">
                <a:latin typeface="Arial" panose="020B0604020202020204" pitchFamily="34" charset="0"/>
              </a:rPr>
              <a:t>\n";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else if((lottery1==guess2)&amp;&amp;(lottery2==guess1))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</a:t>
            </a:r>
            <a:r>
              <a:rPr lang="zh-CN" altLang="en-US" dirty="0">
                <a:latin typeface="Arial" panose="020B0604020202020204" pitchFamily="34" charset="0"/>
              </a:rPr>
              <a:t>奖金为</a:t>
            </a:r>
            <a:r>
              <a:rPr lang="en-US" altLang="zh-CN" dirty="0">
                <a:latin typeface="Arial" panose="020B0604020202020204" pitchFamily="34" charset="0"/>
              </a:rPr>
              <a:t>3000</a:t>
            </a:r>
            <a:r>
              <a:rPr lang="zh-CN" altLang="en-US" dirty="0">
                <a:latin typeface="Arial" panose="020B0604020202020204" pitchFamily="34" charset="0"/>
              </a:rPr>
              <a:t>美元</a:t>
            </a:r>
            <a:r>
              <a:rPr lang="en-US" altLang="zh-CN" dirty="0">
                <a:latin typeface="Arial" panose="020B0604020202020204" pitchFamily="34" charset="0"/>
              </a:rPr>
              <a:t>\n";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else if(guess1==lottery1||guess1==lottery2||guess2==lottery1||guess2==lottery2)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</a:t>
            </a:r>
            <a:r>
              <a:rPr lang="zh-CN" altLang="en-US" dirty="0">
                <a:latin typeface="Arial" panose="020B0604020202020204" pitchFamily="34" charset="0"/>
              </a:rPr>
              <a:t>奖金为</a:t>
            </a:r>
            <a:r>
              <a:rPr lang="en-US" altLang="zh-CN" dirty="0">
                <a:latin typeface="Arial" panose="020B0604020202020204" pitchFamily="34" charset="0"/>
              </a:rPr>
              <a:t>1000</a:t>
            </a:r>
            <a:r>
              <a:rPr lang="zh-CN" altLang="en-US" dirty="0">
                <a:latin typeface="Arial" panose="020B0604020202020204" pitchFamily="34" charset="0"/>
              </a:rPr>
              <a:t>美元</a:t>
            </a:r>
            <a:r>
              <a:rPr lang="en-US" altLang="zh-CN" dirty="0">
                <a:latin typeface="Arial" panose="020B0604020202020204" pitchFamily="34" charset="0"/>
              </a:rPr>
              <a:t>\n";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	else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</a:t>
            </a:r>
            <a:r>
              <a:rPr lang="zh-CN" altLang="en-US" dirty="0">
                <a:latin typeface="Arial" panose="020B0604020202020204" pitchFamily="34" charset="0"/>
              </a:rPr>
              <a:t>祝您好运</a:t>
            </a:r>
            <a:r>
              <a:rPr lang="en-US" altLang="zh-CN" dirty="0">
                <a:latin typeface="Arial" panose="020B0604020202020204" pitchFamily="34" charset="0"/>
              </a:rPr>
              <a:t>\n";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301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3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7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9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const double PI = 3.1415926535;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main()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double radius, </a:t>
            </a:r>
            <a:r>
              <a:rPr lang="en-US" altLang="zh-CN" dirty="0" err="1">
                <a:latin typeface="Arial" panose="020B0604020202020204" pitchFamily="34" charset="0"/>
              </a:rPr>
              <a:t>area,t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cin&gt;&gt;radius;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if(radius&gt;0){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t = radius*radius*PI;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	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</a:t>
            </a:r>
            <a:r>
              <a:rPr lang="zh-CN" altLang="en-US" dirty="0">
                <a:latin typeface="Arial" panose="020B0604020202020204" pitchFamily="34" charset="0"/>
              </a:rPr>
              <a:t>半径为</a:t>
            </a:r>
            <a:r>
              <a:rPr lang="en-US" altLang="zh-CN" dirty="0">
                <a:latin typeface="Arial" panose="020B0604020202020204" pitchFamily="34" charset="0"/>
              </a:rPr>
              <a:t>"&lt;&lt;radius&lt;&lt;"</a:t>
            </a:r>
            <a:r>
              <a:rPr lang="zh-CN" altLang="en-US" dirty="0">
                <a:latin typeface="Arial" panose="020B0604020202020204" pitchFamily="34" charset="0"/>
              </a:rPr>
              <a:t>的圆的面积为：</a:t>
            </a:r>
            <a:r>
              <a:rPr lang="en-US" altLang="zh-CN" dirty="0">
                <a:latin typeface="Arial" panose="020B0604020202020204" pitchFamily="34" charset="0"/>
              </a:rPr>
              <a:t>"&lt;&lt;area;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else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</a:t>
            </a:r>
            <a:r>
              <a:rPr lang="zh-CN" altLang="en-US" dirty="0">
                <a:latin typeface="Arial" panose="020B0604020202020204" pitchFamily="34" charset="0"/>
              </a:rPr>
              <a:t>输入的半径是负数，不合法</a:t>
            </a:r>
            <a:r>
              <a:rPr lang="en-US" altLang="zh-CN" dirty="0">
                <a:latin typeface="Arial" panose="020B0604020202020204" pitchFamily="34" charset="0"/>
              </a:rPr>
              <a:t>";	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return 0;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9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7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1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#include&lt;iostream&gt;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int main ()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int </a:t>
            </a:r>
            <a:r>
              <a:rPr lang="en-US" altLang="zh-CN" dirty="0" err="1">
                <a:latin typeface="Arial" panose="020B0604020202020204" pitchFamily="34" charset="0"/>
              </a:rPr>
              <a:t>x,y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cin&gt;&gt; x;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if (x&lt;0)  y=-1;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else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if  (x==0)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 y=0;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else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  y=1;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dirty="0" err="1">
                <a:latin typeface="Arial" panose="020B0604020202020204" pitchFamily="34" charset="0"/>
              </a:rPr>
              <a:t>cout</a:t>
            </a:r>
            <a:r>
              <a:rPr lang="en-US" altLang="zh-CN" dirty="0">
                <a:latin typeface="Arial" panose="020B0604020202020204" pitchFamily="34" charset="0"/>
              </a:rPr>
              <a:t>&lt;&lt;"x="&lt;&lt;x&lt;&lt;",y="&lt;&lt;y&lt;&lt;'\n';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return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39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BDA6A-29CD-4D28-B6EA-E8D4FFDF60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0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1.png"/><Relationship Id="rId4" Type="http://schemas.openxmlformats.org/officeDocument/2006/relationships/audio" Target="../media/audio2.wav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231" y="2388"/>
            <a:ext cx="12190413" cy="2965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965058"/>
            <a:ext cx="12197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第</a:t>
            </a:r>
            <a:r>
              <a:rPr lang="en-US" altLang="zh-CN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3</a:t>
            </a:r>
            <a:r>
              <a:rPr lang="zh-CN" altLang="en-US" sz="6000" b="1" dirty="0">
                <a:latin typeface="华光淡古印_CNKI" panose="02000500000000000000" pitchFamily="2" charset="-122"/>
                <a:ea typeface="华光淡古印_CNKI" panose="02000500000000000000" pitchFamily="2" charset="-122"/>
              </a:rPr>
              <a:t>讲 分支结构</a:t>
            </a:r>
            <a:endParaRPr lang="zh-CN" altLang="en-US" sz="6000" b="1" dirty="0">
              <a:latin typeface="华光淡古印_CNKI" panose="02000500000000000000" pitchFamily="2" charset="-122"/>
              <a:ea typeface="华光淡古印_CNKI" panose="02000500000000000000" pitchFamily="2" charset="-122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45249" y="2434852"/>
            <a:ext cx="363125" cy="413514"/>
            <a:chOff x="3170996" y="382686"/>
            <a:chExt cx="807829" cy="807829"/>
          </a:xfrm>
        </p:grpSpPr>
        <p:sp>
          <p:nvSpPr>
            <p:cNvPr id="6" name="椭圆 5"/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349624" y="443558"/>
              <a:ext cx="450568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1733" y="2434852"/>
            <a:ext cx="363124" cy="413514"/>
            <a:chOff x="2173906" y="382686"/>
            <a:chExt cx="807829" cy="807829"/>
          </a:xfrm>
        </p:grpSpPr>
        <p:sp>
          <p:nvSpPr>
            <p:cNvPr id="5" name="椭圆 4"/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927" y="443558"/>
              <a:ext cx="443783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P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68766" y="2434852"/>
            <a:ext cx="363124" cy="413514"/>
            <a:chOff x="4168089" y="382686"/>
            <a:chExt cx="807830" cy="807829"/>
          </a:xfrm>
        </p:grpSpPr>
        <p:sp>
          <p:nvSpPr>
            <p:cNvPr id="9" name="椭圆 8"/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04865" y="443558"/>
              <a:ext cx="53426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O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92282" y="2434852"/>
            <a:ext cx="363124" cy="413514"/>
            <a:chOff x="5165176" y="382686"/>
            <a:chExt cx="807829" cy="807829"/>
          </a:xfrm>
        </p:grpSpPr>
        <p:sp>
          <p:nvSpPr>
            <p:cNvPr id="15" name="椭圆 14"/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1956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G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15798" y="2434852"/>
            <a:ext cx="363124" cy="413514"/>
            <a:chOff x="6162270" y="382686"/>
            <a:chExt cx="807830" cy="807829"/>
          </a:xfrm>
        </p:grpSpPr>
        <p:sp>
          <p:nvSpPr>
            <p:cNvPr id="18" name="椭圆 17"/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340893" y="443558"/>
              <a:ext cx="450570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R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0" y="4376748"/>
            <a:ext cx="12197644" cy="4339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zh-CN" altLang="en-US" b="1" dirty="0">
                <a:latin typeface="华光行书_CNKI" panose="02000500000000000000" pitchFamily="2" charset="-122"/>
                <a:ea typeface="华光行书_CNKI" panose="02000500000000000000" pitchFamily="2" charset="-122"/>
              </a:rPr>
              <a:t>计算机与信息学院</a:t>
            </a:r>
          </a:p>
        </p:txBody>
      </p:sp>
      <p:cxnSp>
        <p:nvCxnSpPr>
          <p:cNvPr id="3" name="直线连接符 2"/>
          <p:cNvCxnSpPr>
            <a:cxnSpLocks/>
          </p:cNvCxnSpPr>
          <p:nvPr/>
        </p:nvCxnSpPr>
        <p:spPr>
          <a:xfrm>
            <a:off x="1730618" y="3946163"/>
            <a:ext cx="8724900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FF5E2B-968F-4983-AA69-D0255BF69A6B}"/>
              </a:ext>
            </a:extLst>
          </p:cNvPr>
          <p:cNvGrpSpPr/>
          <p:nvPr/>
        </p:nvGrpSpPr>
        <p:grpSpPr>
          <a:xfrm>
            <a:off x="6262830" y="2434852"/>
            <a:ext cx="363125" cy="413514"/>
            <a:chOff x="3170996" y="382686"/>
            <a:chExt cx="807829" cy="80782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9FDA05E-C5DE-4BD3-B147-0A8A8E4A7272}"/>
                </a:ext>
              </a:extLst>
            </p:cNvPr>
            <p:cNvSpPr/>
            <p:nvPr/>
          </p:nvSpPr>
          <p:spPr>
            <a:xfrm>
              <a:off x="317099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448F4D-31E2-469F-9A7E-C21EECAAABD1}"/>
                </a:ext>
              </a:extLst>
            </p:cNvPr>
            <p:cNvSpPr txBox="1"/>
            <p:nvPr/>
          </p:nvSpPr>
          <p:spPr>
            <a:xfrm>
              <a:off x="3297601" y="443558"/>
              <a:ext cx="554615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5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3B0A5A3-8939-4A4D-A5CE-CA844F988E59}"/>
              </a:ext>
            </a:extLst>
          </p:cNvPr>
          <p:cNvGrpSpPr/>
          <p:nvPr/>
        </p:nvGrpSpPr>
        <p:grpSpPr>
          <a:xfrm>
            <a:off x="5739314" y="2434852"/>
            <a:ext cx="363124" cy="413514"/>
            <a:chOff x="2173906" y="382686"/>
            <a:chExt cx="807829" cy="807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481AC01-11C7-42EA-B1CC-0DEF571A0498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32D12B-6482-4BB8-9FD4-3FE7F1EE81A0}"/>
                </a:ext>
              </a:extLst>
            </p:cNvPr>
            <p:cNvSpPr txBox="1"/>
            <p:nvPr/>
          </p:nvSpPr>
          <p:spPr>
            <a:xfrm>
              <a:off x="2326521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A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E928632-5174-4A81-8188-2424A6BCE693}"/>
              </a:ext>
            </a:extLst>
          </p:cNvPr>
          <p:cNvGrpSpPr/>
          <p:nvPr/>
        </p:nvGrpSpPr>
        <p:grpSpPr>
          <a:xfrm>
            <a:off x="6786347" y="2434852"/>
            <a:ext cx="363124" cy="413514"/>
            <a:chOff x="4168089" y="382686"/>
            <a:chExt cx="807830" cy="807829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3F30FF9-B929-4714-AE37-FD8C1E60C9FA}"/>
                </a:ext>
              </a:extLst>
            </p:cNvPr>
            <p:cNvSpPr/>
            <p:nvPr/>
          </p:nvSpPr>
          <p:spPr>
            <a:xfrm>
              <a:off x="4168089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3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67262D-8BB8-4917-83EE-13C6F604B7DB}"/>
                </a:ext>
              </a:extLst>
            </p:cNvPr>
            <p:cNvSpPr txBox="1"/>
            <p:nvPr/>
          </p:nvSpPr>
          <p:spPr>
            <a:xfrm>
              <a:off x="4294687" y="443558"/>
              <a:ext cx="554617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3"/>
                  </a:solidFill>
                </a:rPr>
                <a:t>M</a:t>
              </a:r>
              <a:endParaRPr kumimoji="1" lang="zh-CN" altLang="en-US" sz="18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3B54DD-FA9B-4F67-A1B9-1A5BFBF4C1E8}"/>
              </a:ext>
            </a:extLst>
          </p:cNvPr>
          <p:cNvGrpSpPr/>
          <p:nvPr/>
        </p:nvGrpSpPr>
        <p:grpSpPr>
          <a:xfrm>
            <a:off x="7309863" y="2434852"/>
            <a:ext cx="363124" cy="413514"/>
            <a:chOff x="5165176" y="382686"/>
            <a:chExt cx="807829" cy="80782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4C96447-7AA1-416E-BE12-B2194AA8E056}"/>
                </a:ext>
              </a:extLst>
            </p:cNvPr>
            <p:cNvSpPr/>
            <p:nvPr/>
          </p:nvSpPr>
          <p:spPr>
            <a:xfrm>
              <a:off x="516517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rgbClr val="104D7E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C93182-7886-4A62-9FD2-52B8CBCA9AC3}"/>
                </a:ext>
              </a:extLst>
            </p:cNvPr>
            <p:cNvSpPr txBox="1"/>
            <p:nvPr/>
          </p:nvSpPr>
          <p:spPr>
            <a:xfrm>
              <a:off x="5393561" y="443558"/>
              <a:ext cx="351046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1"/>
                  </a:solidFill>
                </a:rPr>
                <a:t>I</a:t>
              </a:r>
              <a:endParaRPr kumimoji="1" lang="zh-CN" altLang="en-US" sz="18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E4F6443-905A-40E2-BC32-00244DBAACB0}"/>
              </a:ext>
            </a:extLst>
          </p:cNvPr>
          <p:cNvGrpSpPr/>
          <p:nvPr/>
        </p:nvGrpSpPr>
        <p:grpSpPr>
          <a:xfrm>
            <a:off x="7833379" y="2434852"/>
            <a:ext cx="363124" cy="413514"/>
            <a:chOff x="6162270" y="382686"/>
            <a:chExt cx="807830" cy="80782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96D3505-14F1-4BF5-8945-C781F2CA3DD7}"/>
                </a:ext>
              </a:extLst>
            </p:cNvPr>
            <p:cNvSpPr/>
            <p:nvPr/>
          </p:nvSpPr>
          <p:spPr>
            <a:xfrm>
              <a:off x="6162270" y="382686"/>
              <a:ext cx="807830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0A2BE7-434A-4388-96A8-24244761BE4C}"/>
                </a:ext>
              </a:extLst>
            </p:cNvPr>
            <p:cNvSpPr txBox="1"/>
            <p:nvPr/>
          </p:nvSpPr>
          <p:spPr>
            <a:xfrm>
              <a:off x="6314879" y="443558"/>
              <a:ext cx="502594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accent6"/>
                  </a:solidFill>
                </a:rPr>
                <a:t>N</a:t>
              </a:r>
              <a:endParaRPr kumimoji="1" lang="zh-CN" altLang="en-US" sz="18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2608C73-10E9-4E79-A21B-887B7FF64371}"/>
              </a:ext>
            </a:extLst>
          </p:cNvPr>
          <p:cNvGrpSpPr/>
          <p:nvPr/>
        </p:nvGrpSpPr>
        <p:grpSpPr>
          <a:xfrm>
            <a:off x="8356894" y="2434852"/>
            <a:ext cx="363124" cy="413514"/>
            <a:chOff x="2173906" y="382686"/>
            <a:chExt cx="807829" cy="80782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E93575D-B2A7-4436-9F0F-52BCA3D0924E}"/>
                </a:ext>
              </a:extLst>
            </p:cNvPr>
            <p:cNvSpPr/>
            <p:nvPr/>
          </p:nvSpPr>
          <p:spPr>
            <a:xfrm>
              <a:off x="2173906" y="382686"/>
              <a:ext cx="807829" cy="807829"/>
            </a:xfrm>
            <a:prstGeom prst="ellipse">
              <a:avLst/>
            </a:prstGeom>
            <a:solidFill>
              <a:schemeClr val="tx1"/>
            </a:solidFill>
            <a:ln w="76200" cmpd="sng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000"/>
                </a:lnSpc>
              </a:pPr>
              <a:endParaRPr kumimoji="1" lang="zh-CN" altLang="en-US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C5A2224-2232-4FF8-97F8-62FF709E299C}"/>
                </a:ext>
              </a:extLst>
            </p:cNvPr>
            <p:cNvSpPr txBox="1"/>
            <p:nvPr/>
          </p:nvSpPr>
          <p:spPr>
            <a:xfrm>
              <a:off x="2310689" y="443558"/>
              <a:ext cx="534259" cy="508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rgbClr val="26CCC5"/>
                  </a:solidFill>
                </a:rPr>
                <a:t>G</a:t>
              </a:r>
              <a:endParaRPr kumimoji="1" lang="zh-CN" altLang="en-US" sz="1800" b="1" dirty="0">
                <a:solidFill>
                  <a:srgbClr val="26CCC5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3727460-FB4E-489C-BC26-D29F8F1158A4}"/>
              </a:ext>
            </a:extLst>
          </p:cNvPr>
          <p:cNvSpPr/>
          <p:nvPr/>
        </p:nvSpPr>
        <p:spPr>
          <a:xfrm>
            <a:off x="858870" y="1490008"/>
            <a:ext cx="7601562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if (radius &gt;= 0)</a:t>
            </a:r>
            <a:r>
              <a:rPr lang="en-US" altLang="zh-CN" i="1" dirty="0">
                <a:solidFill>
                  <a:srgbClr val="104E87"/>
                </a:solidFill>
                <a:highlight>
                  <a:srgbClr val="FFFF00"/>
                </a:highlight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 area = radius * radius * PI;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"The area "&lt;&lt; " is " &lt;&lt; area;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AE5D8E-4026-4066-9B93-047F3A9F2399}"/>
              </a:ext>
            </a:extLst>
          </p:cNvPr>
          <p:cNvSpPr/>
          <p:nvPr/>
        </p:nvSpPr>
        <p:spPr>
          <a:xfrm>
            <a:off x="858870" y="3814356"/>
            <a:ext cx="8465658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if (radius &gt;= 0) </a:t>
            </a:r>
            <a:r>
              <a:rPr lang="en-US" altLang="zh-CN" dirty="0">
                <a:solidFill>
                  <a:srgbClr val="104E87"/>
                </a:solidFill>
                <a:highlight>
                  <a:srgbClr val="FFFF00"/>
                </a:highlight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{ }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 area = radius * radius * PI;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"The area "&lt;&lt;  " is " &lt;&lt;  area;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A4EAAC-28A0-4D83-9B93-F68C9725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046" y="3583464"/>
            <a:ext cx="1546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逻辑错误</a:t>
            </a:r>
            <a:endParaRPr lang="zh-CN" altLang="en-US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076B398-3104-46B5-80AE-5D8C7FA94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521" y="1489552"/>
            <a:ext cx="1223963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2EDB22F-20D7-4C4A-A497-8656295B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96" y="4936014"/>
            <a:ext cx="12239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88AE042-44EE-4FA0-BFA1-723770A4B6F5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sp>
        <p:nvSpPr>
          <p:cNvPr id="22" name="矩形 3">
            <a:extLst>
              <a:ext uri="{FF2B5EF4-FFF2-40B4-BE49-F238E27FC236}">
                <a16:creationId xmlns:a16="http://schemas.microsoft.com/office/drawing/2014/main" id="{BB8C91F3-57C7-427D-8CA5-335BCA60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968342"/>
            <a:ext cx="2727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zh-CN" altLang="en-US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语句常见错误</a:t>
            </a:r>
          </a:p>
        </p:txBody>
      </p:sp>
    </p:spTree>
    <p:extLst>
      <p:ext uri="{BB962C8B-B14F-4D97-AF65-F5344CB8AC3E}">
        <p14:creationId xmlns:p14="http://schemas.microsoft.com/office/powerpoint/2010/main" val="105634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6B72552-027B-4E01-B896-89609409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332" y="2096595"/>
            <a:ext cx="122237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4C3C17-1575-4075-BFCD-DB4BE2D8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994" y="4403232"/>
            <a:ext cx="12239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732966-3580-4681-8C28-45A8DDE2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82" y="1634632"/>
            <a:ext cx="3697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错误使用 </a:t>
            </a:r>
            <a:r>
              <a:rPr kumimoji="1" lang="en-US" altLang="zh-CN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 </a:t>
            </a:r>
            <a:r>
              <a:rPr kumimoji="1"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代替 </a:t>
            </a:r>
            <a:r>
              <a:rPr kumimoji="1" lang="en-US" altLang="zh-CN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==</a:t>
            </a:r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2D491F4B-DBD9-4E09-93B9-E4E16BC93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2" y="2368057"/>
            <a:ext cx="79962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if (count = </a:t>
            </a:r>
            <a:r>
              <a:rPr lang="en-US" altLang="zh-CN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0</a:t>
            </a:r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) </a:t>
            </a:r>
          </a:p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cout &lt;&lt; "count is zero" &lt;&lt; endl;</a:t>
            </a:r>
          </a:p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else </a:t>
            </a:r>
          </a:p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cout &lt;&lt; "count is not zero" &lt;&lt; endl;</a:t>
            </a: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B1DEB8BF-288E-49BE-AFAF-C740900B2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382" y="4617545"/>
            <a:ext cx="79962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if (count = </a:t>
            </a:r>
            <a:r>
              <a:rPr lang="en-US" altLang="zh-CN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1</a:t>
            </a:r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) </a:t>
            </a:r>
          </a:p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cout &lt;&lt; "count is </a:t>
            </a:r>
            <a:r>
              <a:rPr lang="en-US" altLang="zh-CN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one</a:t>
            </a:r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" &lt;&lt; endl;</a:t>
            </a:r>
          </a:p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else </a:t>
            </a:r>
          </a:p>
          <a:p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cout &lt;&lt; "count is not </a:t>
            </a:r>
            <a:r>
              <a:rPr lang="en-US" altLang="zh-CN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one</a:t>
            </a:r>
            <a:r>
              <a:rPr lang="en-US" altLang="en-US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" &lt;&lt; endl;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082279-63F2-4D93-BC2E-A475C6EDE6B7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EA7E9075-8390-4601-9E81-BE75EC634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968342"/>
            <a:ext cx="2727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zh-CN" altLang="en-US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语句常见错误</a:t>
            </a:r>
          </a:p>
        </p:txBody>
      </p:sp>
    </p:spTree>
    <p:extLst>
      <p:ext uri="{BB962C8B-B14F-4D97-AF65-F5344CB8AC3E}">
        <p14:creationId xmlns:p14="http://schemas.microsoft.com/office/powerpoint/2010/main" val="227326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" name="直线连接符 6">
            <a:extLst>
              <a:ext uri="{FF2B5EF4-FFF2-40B4-BE49-F238E27FC236}">
                <a16:creationId xmlns:a16="http://schemas.microsoft.com/office/drawing/2014/main" id="{B14F42C0-3508-43EC-B402-C5D5AEE82C67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779F1D2-4C03-4C00-BF9E-4D87D2779047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9F4CDB57-079C-451E-AC38-203F20262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968342"/>
            <a:ext cx="2727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zh-CN" altLang="en-US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语句常见错误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FEA82230-77B2-4065-8F02-7F9D4805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97" y="1628160"/>
            <a:ext cx="3697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两个浮点值相等性判断</a:t>
            </a:r>
            <a:endParaRPr lang="zh-CN" altLang="en-US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AE2D014F-60FB-4E4A-B0D5-0FA440828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97" y="2105998"/>
            <a:ext cx="90360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x = 1 - 0.1 -0.1 – 0.1 – 0.1 – 0.1;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if(x == 0.5)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&lt;&lt;“x is 0.5”&lt;&lt;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else </a:t>
            </a: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&lt;&lt;“x is not 0.5”&lt;&lt;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7FEC0CB4-0300-4D37-AD6E-348DBD3D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60" y="4580910"/>
            <a:ext cx="90360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double </a:t>
            </a:r>
            <a:r>
              <a:rPr lang="en-US" altLang="zh-CN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x = 1 - 0.1 -0.1 – 0.1 – 0.1 – 0.1;</a:t>
            </a:r>
          </a:p>
          <a:p>
            <a:r>
              <a:rPr lang="en-US" altLang="zh-CN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if(abs(x - 0.5)&lt;1E-14)</a:t>
            </a:r>
          </a:p>
          <a:p>
            <a:r>
              <a:rPr lang="en-US" altLang="zh-CN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cout&lt;&lt;“x is 0.5”&lt;&lt;endl;</a:t>
            </a:r>
          </a:p>
          <a:p>
            <a:r>
              <a:rPr lang="en-US" altLang="zh-CN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else </a:t>
            </a:r>
          </a:p>
          <a:p>
            <a:r>
              <a:rPr lang="en-US" altLang="zh-CN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cout&lt;&lt;“x is not 0.5”&lt;&lt;endl;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4F26DB6-6EE3-4210-AEFA-B829BE24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972" y="3225185"/>
            <a:ext cx="12239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D86F535-7563-413C-AC62-7D9B79DB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47" y="5571510"/>
            <a:ext cx="10683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4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17">
            <a:extLst>
              <a:ext uri="{FF2B5EF4-FFF2-40B4-BE49-F238E27FC236}">
                <a16:creationId xmlns:a16="http://schemas.microsoft.com/office/drawing/2014/main" id="{CEEEDE7C-4C70-4040-8021-1E4A51DA0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" y="1580602"/>
            <a:ext cx="8112369" cy="4572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063B4E-12B7-40F2-AC22-696F1C77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36799"/>
            <a:ext cx="509892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编写程序判断某一年是否闰年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F77BF0C-CE1A-401F-877A-2F70BFED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674" y="1876317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443AAA6-C0F4-4D77-8F7B-DF043D070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5" y="2555843"/>
            <a:ext cx="1447800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非润年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BC779271-7BFA-43B7-843D-A1784C3E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6264" y="3367254"/>
            <a:ext cx="35765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71BEC7F-6DE8-4B3E-A844-3BDF827C0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533" y="3938696"/>
            <a:ext cx="1624013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润年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AA05088-8104-4011-8732-C530BE639AB2}"/>
              </a:ext>
            </a:extLst>
          </p:cNvPr>
          <p:cNvSpPr>
            <a:spLocks/>
          </p:cNvSpPr>
          <p:nvPr/>
        </p:nvSpPr>
        <p:spPr bwMode="auto">
          <a:xfrm>
            <a:off x="4469608" y="3029990"/>
            <a:ext cx="3493173" cy="1673225"/>
          </a:xfrm>
          <a:custGeom>
            <a:avLst/>
            <a:gdLst>
              <a:gd name="T0" fmla="*/ 2147483646 w 2011"/>
              <a:gd name="T1" fmla="*/ 0 h 1123"/>
              <a:gd name="T2" fmla="*/ 2147483646 w 2011"/>
              <a:gd name="T3" fmla="*/ 2147483646 h 1123"/>
              <a:gd name="T4" fmla="*/ 2147483646 w 2011"/>
              <a:gd name="T5" fmla="*/ 2147483646 h 1123"/>
              <a:gd name="T6" fmla="*/ 2147483646 w 2011"/>
              <a:gd name="T7" fmla="*/ 2147483646 h 1123"/>
              <a:gd name="T8" fmla="*/ 2147483646 w 2011"/>
              <a:gd name="T9" fmla="*/ 2147483646 h 1123"/>
              <a:gd name="T10" fmla="*/ 2147483646 w 2011"/>
              <a:gd name="T11" fmla="*/ 2147483646 h 1123"/>
              <a:gd name="T12" fmla="*/ 2147483646 w 2011"/>
              <a:gd name="T13" fmla="*/ 2147483646 h 1123"/>
              <a:gd name="T14" fmla="*/ 2147483646 w 2011"/>
              <a:gd name="T15" fmla="*/ 2147483646 h 1123"/>
              <a:gd name="T16" fmla="*/ 2147483646 w 2011"/>
              <a:gd name="T17" fmla="*/ 2147483646 h 1123"/>
              <a:gd name="T18" fmla="*/ 2147483646 w 2011"/>
              <a:gd name="T19" fmla="*/ 2147483646 h 1123"/>
              <a:gd name="T20" fmla="*/ 2147483646 w 2011"/>
              <a:gd name="T21" fmla="*/ 2147483646 h 1123"/>
              <a:gd name="T22" fmla="*/ 2147483646 w 2011"/>
              <a:gd name="T23" fmla="*/ 2147483646 h 1123"/>
              <a:gd name="T24" fmla="*/ 2147483646 w 2011"/>
              <a:gd name="T25" fmla="*/ 2147483646 h 1123"/>
              <a:gd name="T26" fmla="*/ 2147483646 w 2011"/>
              <a:gd name="T27" fmla="*/ 2147483646 h 1123"/>
              <a:gd name="T28" fmla="*/ 2147483646 w 2011"/>
              <a:gd name="T29" fmla="*/ 2147483646 h 1123"/>
              <a:gd name="T30" fmla="*/ 2147483646 w 2011"/>
              <a:gd name="T31" fmla="*/ 2147483646 h 1123"/>
              <a:gd name="T32" fmla="*/ 2147483646 w 2011"/>
              <a:gd name="T33" fmla="*/ 2147483646 h 1123"/>
              <a:gd name="T34" fmla="*/ 2147483646 w 2011"/>
              <a:gd name="T35" fmla="*/ 2147483646 h 1123"/>
              <a:gd name="T36" fmla="*/ 2147483646 w 2011"/>
              <a:gd name="T37" fmla="*/ 2147483646 h 11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11"/>
              <a:gd name="T58" fmla="*/ 0 h 1123"/>
              <a:gd name="T59" fmla="*/ 2011 w 2011"/>
              <a:gd name="T60" fmla="*/ 1123 h 11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11" h="1123">
                <a:moveTo>
                  <a:pt x="19" y="0"/>
                </a:moveTo>
                <a:cubicBezTo>
                  <a:pt x="4" y="151"/>
                  <a:pt x="0" y="299"/>
                  <a:pt x="48" y="446"/>
                </a:cubicBezTo>
                <a:cubicBezTo>
                  <a:pt x="61" y="539"/>
                  <a:pt x="77" y="645"/>
                  <a:pt x="106" y="734"/>
                </a:cubicBezTo>
                <a:cubicBezTo>
                  <a:pt x="111" y="751"/>
                  <a:pt x="118" y="770"/>
                  <a:pt x="134" y="778"/>
                </a:cubicBezTo>
                <a:cubicBezTo>
                  <a:pt x="170" y="796"/>
                  <a:pt x="211" y="797"/>
                  <a:pt x="250" y="806"/>
                </a:cubicBezTo>
                <a:cubicBezTo>
                  <a:pt x="356" y="877"/>
                  <a:pt x="308" y="843"/>
                  <a:pt x="394" y="907"/>
                </a:cubicBezTo>
                <a:cubicBezTo>
                  <a:pt x="420" y="926"/>
                  <a:pt x="454" y="932"/>
                  <a:pt x="480" y="950"/>
                </a:cubicBezTo>
                <a:cubicBezTo>
                  <a:pt x="502" y="966"/>
                  <a:pt x="515" y="994"/>
                  <a:pt x="538" y="1008"/>
                </a:cubicBezTo>
                <a:cubicBezTo>
                  <a:pt x="575" y="1030"/>
                  <a:pt x="724" y="1080"/>
                  <a:pt x="768" y="1094"/>
                </a:cubicBezTo>
                <a:cubicBezTo>
                  <a:pt x="782" y="1104"/>
                  <a:pt x="794" y="1123"/>
                  <a:pt x="811" y="1123"/>
                </a:cubicBezTo>
                <a:cubicBezTo>
                  <a:pt x="903" y="1123"/>
                  <a:pt x="1085" y="1094"/>
                  <a:pt x="1085" y="1094"/>
                </a:cubicBezTo>
                <a:cubicBezTo>
                  <a:pt x="1219" y="1050"/>
                  <a:pt x="1063" y="1097"/>
                  <a:pt x="1387" y="1066"/>
                </a:cubicBezTo>
                <a:cubicBezTo>
                  <a:pt x="1402" y="1065"/>
                  <a:pt x="1415" y="1053"/>
                  <a:pt x="1430" y="1051"/>
                </a:cubicBezTo>
                <a:cubicBezTo>
                  <a:pt x="1483" y="1043"/>
                  <a:pt x="1536" y="1042"/>
                  <a:pt x="1589" y="1037"/>
                </a:cubicBezTo>
                <a:cubicBezTo>
                  <a:pt x="1669" y="1009"/>
                  <a:pt x="1639" y="976"/>
                  <a:pt x="1704" y="936"/>
                </a:cubicBezTo>
                <a:cubicBezTo>
                  <a:pt x="1726" y="922"/>
                  <a:pt x="1752" y="917"/>
                  <a:pt x="1776" y="907"/>
                </a:cubicBezTo>
                <a:cubicBezTo>
                  <a:pt x="1809" y="875"/>
                  <a:pt x="1844" y="849"/>
                  <a:pt x="1862" y="806"/>
                </a:cubicBezTo>
                <a:cubicBezTo>
                  <a:pt x="1893" y="733"/>
                  <a:pt x="1878" y="725"/>
                  <a:pt x="1949" y="677"/>
                </a:cubicBezTo>
                <a:cubicBezTo>
                  <a:pt x="2011" y="582"/>
                  <a:pt x="2006" y="625"/>
                  <a:pt x="2006" y="5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F1927FF-E4C2-4F12-AE7A-81B98A95A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" y="3641178"/>
            <a:ext cx="4224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整除，又能被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B54C213-6532-45E5-B7EC-459EBC54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08" y="4249190"/>
            <a:ext cx="1531937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润年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71E6C12-384F-4BBD-BE35-C6D8A80BF5F0}"/>
              </a:ext>
            </a:extLst>
          </p:cNvPr>
          <p:cNvSpPr>
            <a:spLocks/>
          </p:cNvSpPr>
          <p:nvPr/>
        </p:nvSpPr>
        <p:spPr bwMode="auto">
          <a:xfrm>
            <a:off x="229395" y="3791990"/>
            <a:ext cx="4430713" cy="1368425"/>
          </a:xfrm>
          <a:custGeom>
            <a:avLst/>
            <a:gdLst>
              <a:gd name="T0" fmla="*/ 2147483646 w 3302"/>
              <a:gd name="T1" fmla="*/ 2147483646 h 1006"/>
              <a:gd name="T2" fmla="*/ 2147483646 w 3302"/>
              <a:gd name="T3" fmla="*/ 2147483646 h 1006"/>
              <a:gd name="T4" fmla="*/ 2147483646 w 3302"/>
              <a:gd name="T5" fmla="*/ 2147483646 h 1006"/>
              <a:gd name="T6" fmla="*/ 2147483646 w 3302"/>
              <a:gd name="T7" fmla="*/ 2147483646 h 1006"/>
              <a:gd name="T8" fmla="*/ 2147483646 w 3302"/>
              <a:gd name="T9" fmla="*/ 2147483646 h 1006"/>
              <a:gd name="T10" fmla="*/ 2147483646 w 3302"/>
              <a:gd name="T11" fmla="*/ 2147483646 h 1006"/>
              <a:gd name="T12" fmla="*/ 2147483646 w 3302"/>
              <a:gd name="T13" fmla="*/ 2147483646 h 1006"/>
              <a:gd name="T14" fmla="*/ 2147483646 w 3302"/>
              <a:gd name="T15" fmla="*/ 2147483646 h 1006"/>
              <a:gd name="T16" fmla="*/ 2147483646 w 3302"/>
              <a:gd name="T17" fmla="*/ 2147483646 h 1006"/>
              <a:gd name="T18" fmla="*/ 2147483646 w 3302"/>
              <a:gd name="T19" fmla="*/ 2147483646 h 1006"/>
              <a:gd name="T20" fmla="*/ 2147483646 w 3302"/>
              <a:gd name="T21" fmla="*/ 2147483646 h 1006"/>
              <a:gd name="T22" fmla="*/ 2147483646 w 3302"/>
              <a:gd name="T23" fmla="*/ 2147483646 h 1006"/>
              <a:gd name="T24" fmla="*/ 2147483646 w 3302"/>
              <a:gd name="T25" fmla="*/ 2147483646 h 1006"/>
              <a:gd name="T26" fmla="*/ 2147483646 w 3302"/>
              <a:gd name="T27" fmla="*/ 2147483646 h 1006"/>
              <a:gd name="T28" fmla="*/ 2147483646 w 3302"/>
              <a:gd name="T29" fmla="*/ 2147483646 h 1006"/>
              <a:gd name="T30" fmla="*/ 2147483646 w 3302"/>
              <a:gd name="T31" fmla="*/ 2147483646 h 1006"/>
              <a:gd name="T32" fmla="*/ 2147483646 w 3302"/>
              <a:gd name="T33" fmla="*/ 2147483646 h 1006"/>
              <a:gd name="T34" fmla="*/ 2147483646 w 3302"/>
              <a:gd name="T35" fmla="*/ 2147483646 h 1006"/>
              <a:gd name="T36" fmla="*/ 2147483646 w 3302"/>
              <a:gd name="T37" fmla="*/ 2147483646 h 1006"/>
              <a:gd name="T38" fmla="*/ 2147483646 w 3302"/>
              <a:gd name="T39" fmla="*/ 2147483646 h 1006"/>
              <a:gd name="T40" fmla="*/ 0 w 3302"/>
              <a:gd name="T41" fmla="*/ 2147483646 h 10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302"/>
              <a:gd name="T64" fmla="*/ 0 h 1006"/>
              <a:gd name="T65" fmla="*/ 3302 w 3302"/>
              <a:gd name="T66" fmla="*/ 1006 h 10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302" h="1006">
                <a:moveTo>
                  <a:pt x="3255" y="13"/>
                </a:moveTo>
                <a:cubicBezTo>
                  <a:pt x="3140" y="50"/>
                  <a:pt x="3302" y="0"/>
                  <a:pt x="3139" y="41"/>
                </a:cubicBezTo>
                <a:cubicBezTo>
                  <a:pt x="3088" y="54"/>
                  <a:pt x="3045" y="83"/>
                  <a:pt x="2995" y="99"/>
                </a:cubicBezTo>
                <a:cubicBezTo>
                  <a:pt x="2950" y="144"/>
                  <a:pt x="2947" y="143"/>
                  <a:pt x="2909" y="200"/>
                </a:cubicBezTo>
                <a:cubicBezTo>
                  <a:pt x="2894" y="223"/>
                  <a:pt x="2889" y="257"/>
                  <a:pt x="2866" y="272"/>
                </a:cubicBezTo>
                <a:cubicBezTo>
                  <a:pt x="2842" y="288"/>
                  <a:pt x="2808" y="281"/>
                  <a:pt x="2779" y="286"/>
                </a:cubicBezTo>
                <a:cubicBezTo>
                  <a:pt x="2741" y="301"/>
                  <a:pt x="2699" y="308"/>
                  <a:pt x="2664" y="329"/>
                </a:cubicBezTo>
                <a:cubicBezTo>
                  <a:pt x="2550" y="395"/>
                  <a:pt x="2664" y="359"/>
                  <a:pt x="2549" y="387"/>
                </a:cubicBezTo>
                <a:cubicBezTo>
                  <a:pt x="2494" y="428"/>
                  <a:pt x="2439" y="454"/>
                  <a:pt x="2391" y="502"/>
                </a:cubicBezTo>
                <a:cubicBezTo>
                  <a:pt x="2381" y="531"/>
                  <a:pt x="2366" y="580"/>
                  <a:pt x="2347" y="603"/>
                </a:cubicBezTo>
                <a:cubicBezTo>
                  <a:pt x="2336" y="616"/>
                  <a:pt x="2317" y="621"/>
                  <a:pt x="2304" y="632"/>
                </a:cubicBezTo>
                <a:cubicBezTo>
                  <a:pt x="2288" y="645"/>
                  <a:pt x="2275" y="661"/>
                  <a:pt x="2261" y="675"/>
                </a:cubicBezTo>
                <a:cubicBezTo>
                  <a:pt x="2210" y="831"/>
                  <a:pt x="1958" y="834"/>
                  <a:pt x="1829" y="848"/>
                </a:cubicBezTo>
                <a:cubicBezTo>
                  <a:pt x="1795" y="852"/>
                  <a:pt x="1762" y="857"/>
                  <a:pt x="1728" y="862"/>
                </a:cubicBezTo>
                <a:cubicBezTo>
                  <a:pt x="1568" y="918"/>
                  <a:pt x="1392" y="904"/>
                  <a:pt x="1224" y="920"/>
                </a:cubicBezTo>
                <a:cubicBezTo>
                  <a:pt x="1104" y="960"/>
                  <a:pt x="988" y="983"/>
                  <a:pt x="864" y="1006"/>
                </a:cubicBezTo>
                <a:cubicBezTo>
                  <a:pt x="799" y="998"/>
                  <a:pt x="714" y="967"/>
                  <a:pt x="648" y="963"/>
                </a:cubicBezTo>
                <a:cubicBezTo>
                  <a:pt x="509" y="955"/>
                  <a:pt x="370" y="954"/>
                  <a:pt x="231" y="949"/>
                </a:cubicBezTo>
                <a:cubicBezTo>
                  <a:pt x="216" y="944"/>
                  <a:pt x="193" y="948"/>
                  <a:pt x="187" y="934"/>
                </a:cubicBezTo>
                <a:cubicBezTo>
                  <a:pt x="134" y="816"/>
                  <a:pt x="224" y="802"/>
                  <a:pt x="130" y="833"/>
                </a:cubicBezTo>
                <a:cubicBezTo>
                  <a:pt x="87" y="828"/>
                  <a:pt x="0" y="819"/>
                  <a:pt x="0" y="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7D193C21-E1A8-4961-9A16-75F3BA745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074" y="4906301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其他，非闰年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A9BCB38-ACD8-41EA-8B3A-5B83F598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474" y="5439701"/>
            <a:ext cx="1447800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非润年</a:t>
            </a: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338CCD5A-DEEC-4326-BF00-133A28AA1A5C}"/>
              </a:ext>
            </a:extLst>
          </p:cNvPr>
          <p:cNvSpPr>
            <a:spLocks/>
          </p:cNvSpPr>
          <p:nvPr/>
        </p:nvSpPr>
        <p:spPr bwMode="auto">
          <a:xfrm>
            <a:off x="1574008" y="2087016"/>
            <a:ext cx="4962891" cy="1290030"/>
          </a:xfrm>
          <a:custGeom>
            <a:avLst/>
            <a:gdLst>
              <a:gd name="T0" fmla="*/ 0 w 3125"/>
              <a:gd name="T1" fmla="*/ 2147483646 h 917"/>
              <a:gd name="T2" fmla="*/ 2147483646 w 3125"/>
              <a:gd name="T3" fmla="*/ 2147483646 h 917"/>
              <a:gd name="T4" fmla="*/ 2147483646 w 3125"/>
              <a:gd name="T5" fmla="*/ 2147483646 h 917"/>
              <a:gd name="T6" fmla="*/ 2147483646 w 3125"/>
              <a:gd name="T7" fmla="*/ 2147483646 h 917"/>
              <a:gd name="T8" fmla="*/ 2147483646 w 3125"/>
              <a:gd name="T9" fmla="*/ 2147483646 h 917"/>
              <a:gd name="T10" fmla="*/ 2147483646 w 3125"/>
              <a:gd name="T11" fmla="*/ 2147483646 h 917"/>
              <a:gd name="T12" fmla="*/ 2147483646 w 3125"/>
              <a:gd name="T13" fmla="*/ 2147483646 h 917"/>
              <a:gd name="T14" fmla="*/ 2147483646 w 3125"/>
              <a:gd name="T15" fmla="*/ 2147483646 h 917"/>
              <a:gd name="T16" fmla="*/ 2147483646 w 3125"/>
              <a:gd name="T17" fmla="*/ 2147483646 h 917"/>
              <a:gd name="T18" fmla="*/ 2147483646 w 3125"/>
              <a:gd name="T19" fmla="*/ 2147483646 h 917"/>
              <a:gd name="T20" fmla="*/ 2147483646 w 3125"/>
              <a:gd name="T21" fmla="*/ 2147483646 h 917"/>
              <a:gd name="T22" fmla="*/ 2147483646 w 3125"/>
              <a:gd name="T23" fmla="*/ 2147483646 h 917"/>
              <a:gd name="T24" fmla="*/ 2147483646 w 3125"/>
              <a:gd name="T25" fmla="*/ 2147483646 h 917"/>
              <a:gd name="T26" fmla="*/ 2147483646 w 3125"/>
              <a:gd name="T27" fmla="*/ 2147483646 h 917"/>
              <a:gd name="T28" fmla="*/ 2147483646 w 3125"/>
              <a:gd name="T29" fmla="*/ 2147483646 h 917"/>
              <a:gd name="T30" fmla="*/ 2147483646 w 3125"/>
              <a:gd name="T31" fmla="*/ 2147483646 h 917"/>
              <a:gd name="T32" fmla="*/ 2147483646 w 3125"/>
              <a:gd name="T33" fmla="*/ 2147483646 h 917"/>
              <a:gd name="T34" fmla="*/ 2147483646 w 3125"/>
              <a:gd name="T35" fmla="*/ 2147483646 h 917"/>
              <a:gd name="T36" fmla="*/ 2147483646 w 3125"/>
              <a:gd name="T37" fmla="*/ 2147483646 h 917"/>
              <a:gd name="T38" fmla="*/ 2147483646 w 3125"/>
              <a:gd name="T39" fmla="*/ 2147483646 h 91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25"/>
              <a:gd name="T61" fmla="*/ 0 h 917"/>
              <a:gd name="T62" fmla="*/ 3125 w 3125"/>
              <a:gd name="T63" fmla="*/ 917 h 91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25" h="917">
                <a:moveTo>
                  <a:pt x="0" y="47"/>
                </a:moveTo>
                <a:cubicBezTo>
                  <a:pt x="19" y="100"/>
                  <a:pt x="12" y="173"/>
                  <a:pt x="58" y="205"/>
                </a:cubicBezTo>
                <a:cubicBezTo>
                  <a:pt x="138" y="261"/>
                  <a:pt x="251" y="238"/>
                  <a:pt x="346" y="263"/>
                </a:cubicBezTo>
                <a:cubicBezTo>
                  <a:pt x="387" y="294"/>
                  <a:pt x="419" y="336"/>
                  <a:pt x="461" y="364"/>
                </a:cubicBezTo>
                <a:cubicBezTo>
                  <a:pt x="553" y="425"/>
                  <a:pt x="567" y="419"/>
                  <a:pt x="662" y="436"/>
                </a:cubicBezTo>
                <a:cubicBezTo>
                  <a:pt x="644" y="529"/>
                  <a:pt x="622" y="607"/>
                  <a:pt x="662" y="709"/>
                </a:cubicBezTo>
                <a:cubicBezTo>
                  <a:pt x="685" y="768"/>
                  <a:pt x="774" y="769"/>
                  <a:pt x="821" y="781"/>
                </a:cubicBezTo>
                <a:cubicBezTo>
                  <a:pt x="936" y="810"/>
                  <a:pt x="999" y="876"/>
                  <a:pt x="1123" y="896"/>
                </a:cubicBezTo>
                <a:cubicBezTo>
                  <a:pt x="1225" y="829"/>
                  <a:pt x="1106" y="917"/>
                  <a:pt x="1195" y="810"/>
                </a:cubicBezTo>
                <a:cubicBezTo>
                  <a:pt x="1219" y="780"/>
                  <a:pt x="1249" y="779"/>
                  <a:pt x="1282" y="767"/>
                </a:cubicBezTo>
                <a:cubicBezTo>
                  <a:pt x="1432" y="711"/>
                  <a:pt x="1428" y="722"/>
                  <a:pt x="1642" y="709"/>
                </a:cubicBezTo>
                <a:cubicBezTo>
                  <a:pt x="1950" y="659"/>
                  <a:pt x="2281" y="665"/>
                  <a:pt x="2592" y="652"/>
                </a:cubicBezTo>
                <a:cubicBezTo>
                  <a:pt x="2667" y="626"/>
                  <a:pt x="2661" y="598"/>
                  <a:pt x="2693" y="536"/>
                </a:cubicBezTo>
                <a:cubicBezTo>
                  <a:pt x="2703" y="516"/>
                  <a:pt x="2756" y="448"/>
                  <a:pt x="2765" y="436"/>
                </a:cubicBezTo>
                <a:cubicBezTo>
                  <a:pt x="2775" y="397"/>
                  <a:pt x="2782" y="358"/>
                  <a:pt x="2794" y="320"/>
                </a:cubicBezTo>
                <a:cubicBezTo>
                  <a:pt x="2803" y="291"/>
                  <a:pt x="2792" y="239"/>
                  <a:pt x="2822" y="234"/>
                </a:cubicBezTo>
                <a:cubicBezTo>
                  <a:pt x="2900" y="222"/>
                  <a:pt x="2954" y="211"/>
                  <a:pt x="3024" y="176"/>
                </a:cubicBezTo>
                <a:cubicBezTo>
                  <a:pt x="3034" y="157"/>
                  <a:pt x="3044" y="138"/>
                  <a:pt x="3053" y="119"/>
                </a:cubicBezTo>
                <a:cubicBezTo>
                  <a:pt x="3064" y="95"/>
                  <a:pt x="3071" y="70"/>
                  <a:pt x="3082" y="47"/>
                </a:cubicBezTo>
                <a:cubicBezTo>
                  <a:pt x="3105" y="0"/>
                  <a:pt x="3095" y="4"/>
                  <a:pt x="3125" y="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62DC2A3-9C52-4B10-AD7B-B1F17A61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63" y="2020040"/>
            <a:ext cx="24769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!(year%4==0)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6B37CC-DAFD-4EE5-965A-9C98399A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987" y="2953513"/>
            <a:ext cx="24336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year%100!=0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408C67-F8AA-495D-9DF3-E7070BB26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3" y="3141666"/>
            <a:ext cx="2568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year%400==0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E9764B8-1A36-425A-B914-0F4A2568AD18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6D7D4B-6C5E-44D6-BAD8-68D6D01E02A8}"/>
              </a:ext>
            </a:extLst>
          </p:cNvPr>
          <p:cNvSpPr txBox="1"/>
          <p:nvPr/>
        </p:nvSpPr>
        <p:spPr>
          <a:xfrm>
            <a:off x="8008792" y="992336"/>
            <a:ext cx="4042531" cy="19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342900" indent="-342900">
              <a:spcBef>
                <a:spcPct val="20000"/>
              </a:spcBef>
              <a:buClrTx/>
              <a:buSzTx/>
              <a:buFontTx/>
              <a:buNone/>
              <a:defRPr kumimoji="1" sz="280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dirty="0"/>
              <a:t>闰年规则：</a:t>
            </a:r>
          </a:p>
          <a:p>
            <a:pPr marL="0" indent="0">
              <a:tabLst>
                <a:tab pos="446088" algn="l"/>
              </a:tabLst>
            </a:pPr>
            <a:r>
              <a:rPr lang="zh-CN" altLang="en-US" sz="2400" dirty="0"/>
              <a:t>普通闰年：年份是</a:t>
            </a:r>
            <a:r>
              <a:rPr lang="en-US" altLang="zh-CN" sz="2400" dirty="0"/>
              <a:t>4</a:t>
            </a:r>
            <a:r>
              <a:rPr lang="zh-CN" altLang="en-US" sz="2400" dirty="0"/>
              <a:t>的倍数，且不是</a:t>
            </a:r>
            <a:r>
              <a:rPr lang="en-US" altLang="zh-CN" sz="2400" dirty="0"/>
              <a:t>100</a:t>
            </a:r>
            <a:r>
              <a:rPr lang="zh-CN" altLang="en-US" sz="2400" dirty="0"/>
              <a:t>的倍数。</a:t>
            </a:r>
          </a:p>
          <a:p>
            <a:pPr marL="0" indent="0"/>
            <a:r>
              <a:rPr lang="zh-CN" altLang="en-US" sz="2400" dirty="0"/>
              <a:t>世纪闰年：年份是整百位的，且是</a:t>
            </a:r>
            <a:r>
              <a:rPr lang="en-US" altLang="zh-CN" sz="2400" dirty="0"/>
              <a:t>400</a:t>
            </a:r>
            <a:r>
              <a:rPr lang="zh-CN" altLang="en-US" sz="2400" dirty="0"/>
              <a:t>的倍数</a:t>
            </a:r>
          </a:p>
        </p:txBody>
      </p:sp>
    </p:spTree>
    <p:extLst>
      <p:ext uri="{BB962C8B-B14F-4D97-AF65-F5344CB8AC3E}">
        <p14:creationId xmlns:p14="http://schemas.microsoft.com/office/powerpoint/2010/main" val="391322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0B016A-C501-4A9F-A9C4-FD907A57E817}"/>
              </a:ext>
            </a:extLst>
          </p:cNvPr>
          <p:cNvSpPr txBox="1"/>
          <p:nvPr/>
        </p:nvSpPr>
        <p:spPr>
          <a:xfrm>
            <a:off x="397701" y="310423"/>
            <a:ext cx="610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2.3 </a:t>
            </a:r>
            <a:r>
              <a:rPr lang="zh-CN" altLang="en-US" dirty="0">
                <a:sym typeface="+mn-lt"/>
              </a:rPr>
              <a:t>基本数据类型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2BB2449E-2A3C-487D-89FD-4BC490DA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65" y="0"/>
            <a:ext cx="5039336" cy="685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17">
            <a:extLst>
              <a:ext uri="{FF2B5EF4-FFF2-40B4-BE49-F238E27FC236}">
                <a16:creationId xmlns:a16="http://schemas.microsoft.com/office/drawing/2014/main" id="{320A787F-2180-47B2-8FD0-D24F430A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01" y="1427272"/>
            <a:ext cx="7961987" cy="4572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397F442D-9B49-4F8A-B184-1E29F9E3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981" y="1722987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DCCBD0F4-2AC3-4209-81B7-61E9BCED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022" y="2402513"/>
            <a:ext cx="1447800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非润年</a:t>
            </a: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3FBA49B3-3A75-43A6-8A10-8B592A85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242" y="3413462"/>
            <a:ext cx="35765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E29DBBD-B95A-4ED8-82EE-BBBD470C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840" y="3785366"/>
            <a:ext cx="1624013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润年</a:t>
            </a: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FDB444F2-B474-4B8A-BCB8-91977AFB3AE4}"/>
              </a:ext>
            </a:extLst>
          </p:cNvPr>
          <p:cNvSpPr>
            <a:spLocks/>
          </p:cNvSpPr>
          <p:nvPr/>
        </p:nvSpPr>
        <p:spPr bwMode="auto">
          <a:xfrm>
            <a:off x="8689915" y="2876660"/>
            <a:ext cx="3493173" cy="1673225"/>
          </a:xfrm>
          <a:custGeom>
            <a:avLst/>
            <a:gdLst>
              <a:gd name="T0" fmla="*/ 2147483646 w 2011"/>
              <a:gd name="T1" fmla="*/ 0 h 1123"/>
              <a:gd name="T2" fmla="*/ 2147483646 w 2011"/>
              <a:gd name="T3" fmla="*/ 2147483646 h 1123"/>
              <a:gd name="T4" fmla="*/ 2147483646 w 2011"/>
              <a:gd name="T5" fmla="*/ 2147483646 h 1123"/>
              <a:gd name="T6" fmla="*/ 2147483646 w 2011"/>
              <a:gd name="T7" fmla="*/ 2147483646 h 1123"/>
              <a:gd name="T8" fmla="*/ 2147483646 w 2011"/>
              <a:gd name="T9" fmla="*/ 2147483646 h 1123"/>
              <a:gd name="T10" fmla="*/ 2147483646 w 2011"/>
              <a:gd name="T11" fmla="*/ 2147483646 h 1123"/>
              <a:gd name="T12" fmla="*/ 2147483646 w 2011"/>
              <a:gd name="T13" fmla="*/ 2147483646 h 1123"/>
              <a:gd name="T14" fmla="*/ 2147483646 w 2011"/>
              <a:gd name="T15" fmla="*/ 2147483646 h 1123"/>
              <a:gd name="T16" fmla="*/ 2147483646 w 2011"/>
              <a:gd name="T17" fmla="*/ 2147483646 h 1123"/>
              <a:gd name="T18" fmla="*/ 2147483646 w 2011"/>
              <a:gd name="T19" fmla="*/ 2147483646 h 1123"/>
              <a:gd name="T20" fmla="*/ 2147483646 w 2011"/>
              <a:gd name="T21" fmla="*/ 2147483646 h 1123"/>
              <a:gd name="T22" fmla="*/ 2147483646 w 2011"/>
              <a:gd name="T23" fmla="*/ 2147483646 h 1123"/>
              <a:gd name="T24" fmla="*/ 2147483646 w 2011"/>
              <a:gd name="T25" fmla="*/ 2147483646 h 1123"/>
              <a:gd name="T26" fmla="*/ 2147483646 w 2011"/>
              <a:gd name="T27" fmla="*/ 2147483646 h 1123"/>
              <a:gd name="T28" fmla="*/ 2147483646 w 2011"/>
              <a:gd name="T29" fmla="*/ 2147483646 h 1123"/>
              <a:gd name="T30" fmla="*/ 2147483646 w 2011"/>
              <a:gd name="T31" fmla="*/ 2147483646 h 1123"/>
              <a:gd name="T32" fmla="*/ 2147483646 w 2011"/>
              <a:gd name="T33" fmla="*/ 2147483646 h 1123"/>
              <a:gd name="T34" fmla="*/ 2147483646 w 2011"/>
              <a:gd name="T35" fmla="*/ 2147483646 h 1123"/>
              <a:gd name="T36" fmla="*/ 2147483646 w 2011"/>
              <a:gd name="T37" fmla="*/ 2147483646 h 11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11"/>
              <a:gd name="T58" fmla="*/ 0 h 1123"/>
              <a:gd name="T59" fmla="*/ 2011 w 2011"/>
              <a:gd name="T60" fmla="*/ 1123 h 11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11" h="1123">
                <a:moveTo>
                  <a:pt x="19" y="0"/>
                </a:moveTo>
                <a:cubicBezTo>
                  <a:pt x="4" y="151"/>
                  <a:pt x="0" y="299"/>
                  <a:pt x="48" y="446"/>
                </a:cubicBezTo>
                <a:cubicBezTo>
                  <a:pt x="61" y="539"/>
                  <a:pt x="77" y="645"/>
                  <a:pt x="106" y="734"/>
                </a:cubicBezTo>
                <a:cubicBezTo>
                  <a:pt x="111" y="751"/>
                  <a:pt x="118" y="770"/>
                  <a:pt x="134" y="778"/>
                </a:cubicBezTo>
                <a:cubicBezTo>
                  <a:pt x="170" y="796"/>
                  <a:pt x="211" y="797"/>
                  <a:pt x="250" y="806"/>
                </a:cubicBezTo>
                <a:cubicBezTo>
                  <a:pt x="356" y="877"/>
                  <a:pt x="308" y="843"/>
                  <a:pt x="394" y="907"/>
                </a:cubicBezTo>
                <a:cubicBezTo>
                  <a:pt x="420" y="926"/>
                  <a:pt x="454" y="932"/>
                  <a:pt x="480" y="950"/>
                </a:cubicBezTo>
                <a:cubicBezTo>
                  <a:pt x="502" y="966"/>
                  <a:pt x="515" y="994"/>
                  <a:pt x="538" y="1008"/>
                </a:cubicBezTo>
                <a:cubicBezTo>
                  <a:pt x="575" y="1030"/>
                  <a:pt x="724" y="1080"/>
                  <a:pt x="768" y="1094"/>
                </a:cubicBezTo>
                <a:cubicBezTo>
                  <a:pt x="782" y="1104"/>
                  <a:pt x="794" y="1123"/>
                  <a:pt x="811" y="1123"/>
                </a:cubicBezTo>
                <a:cubicBezTo>
                  <a:pt x="903" y="1123"/>
                  <a:pt x="1085" y="1094"/>
                  <a:pt x="1085" y="1094"/>
                </a:cubicBezTo>
                <a:cubicBezTo>
                  <a:pt x="1219" y="1050"/>
                  <a:pt x="1063" y="1097"/>
                  <a:pt x="1387" y="1066"/>
                </a:cubicBezTo>
                <a:cubicBezTo>
                  <a:pt x="1402" y="1065"/>
                  <a:pt x="1415" y="1053"/>
                  <a:pt x="1430" y="1051"/>
                </a:cubicBezTo>
                <a:cubicBezTo>
                  <a:pt x="1483" y="1043"/>
                  <a:pt x="1536" y="1042"/>
                  <a:pt x="1589" y="1037"/>
                </a:cubicBezTo>
                <a:cubicBezTo>
                  <a:pt x="1669" y="1009"/>
                  <a:pt x="1639" y="976"/>
                  <a:pt x="1704" y="936"/>
                </a:cubicBezTo>
                <a:cubicBezTo>
                  <a:pt x="1726" y="922"/>
                  <a:pt x="1752" y="917"/>
                  <a:pt x="1776" y="907"/>
                </a:cubicBezTo>
                <a:cubicBezTo>
                  <a:pt x="1809" y="875"/>
                  <a:pt x="1844" y="849"/>
                  <a:pt x="1862" y="806"/>
                </a:cubicBezTo>
                <a:cubicBezTo>
                  <a:pt x="1893" y="733"/>
                  <a:pt x="1878" y="725"/>
                  <a:pt x="1949" y="677"/>
                </a:cubicBezTo>
                <a:cubicBezTo>
                  <a:pt x="2011" y="582"/>
                  <a:pt x="2006" y="625"/>
                  <a:pt x="2006" y="5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72E94657-4D5E-47AD-BCE4-1016E9844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01" y="3487848"/>
            <a:ext cx="4224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整除，又能被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E894EC27-8D29-4B00-ABE3-1F83BE3D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15" y="4095860"/>
            <a:ext cx="1531937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润年</a:t>
            </a: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FD4F3CE0-F3CB-400E-A027-9368BA9EFA71}"/>
              </a:ext>
            </a:extLst>
          </p:cNvPr>
          <p:cNvSpPr>
            <a:spLocks/>
          </p:cNvSpPr>
          <p:nvPr/>
        </p:nvSpPr>
        <p:spPr bwMode="auto">
          <a:xfrm>
            <a:off x="4449702" y="3638660"/>
            <a:ext cx="4430713" cy="1368425"/>
          </a:xfrm>
          <a:custGeom>
            <a:avLst/>
            <a:gdLst>
              <a:gd name="T0" fmla="*/ 2147483646 w 3302"/>
              <a:gd name="T1" fmla="*/ 2147483646 h 1006"/>
              <a:gd name="T2" fmla="*/ 2147483646 w 3302"/>
              <a:gd name="T3" fmla="*/ 2147483646 h 1006"/>
              <a:gd name="T4" fmla="*/ 2147483646 w 3302"/>
              <a:gd name="T5" fmla="*/ 2147483646 h 1006"/>
              <a:gd name="T6" fmla="*/ 2147483646 w 3302"/>
              <a:gd name="T7" fmla="*/ 2147483646 h 1006"/>
              <a:gd name="T8" fmla="*/ 2147483646 w 3302"/>
              <a:gd name="T9" fmla="*/ 2147483646 h 1006"/>
              <a:gd name="T10" fmla="*/ 2147483646 w 3302"/>
              <a:gd name="T11" fmla="*/ 2147483646 h 1006"/>
              <a:gd name="T12" fmla="*/ 2147483646 w 3302"/>
              <a:gd name="T13" fmla="*/ 2147483646 h 1006"/>
              <a:gd name="T14" fmla="*/ 2147483646 w 3302"/>
              <a:gd name="T15" fmla="*/ 2147483646 h 1006"/>
              <a:gd name="T16" fmla="*/ 2147483646 w 3302"/>
              <a:gd name="T17" fmla="*/ 2147483646 h 1006"/>
              <a:gd name="T18" fmla="*/ 2147483646 w 3302"/>
              <a:gd name="T19" fmla="*/ 2147483646 h 1006"/>
              <a:gd name="T20" fmla="*/ 2147483646 w 3302"/>
              <a:gd name="T21" fmla="*/ 2147483646 h 1006"/>
              <a:gd name="T22" fmla="*/ 2147483646 w 3302"/>
              <a:gd name="T23" fmla="*/ 2147483646 h 1006"/>
              <a:gd name="T24" fmla="*/ 2147483646 w 3302"/>
              <a:gd name="T25" fmla="*/ 2147483646 h 1006"/>
              <a:gd name="T26" fmla="*/ 2147483646 w 3302"/>
              <a:gd name="T27" fmla="*/ 2147483646 h 1006"/>
              <a:gd name="T28" fmla="*/ 2147483646 w 3302"/>
              <a:gd name="T29" fmla="*/ 2147483646 h 1006"/>
              <a:gd name="T30" fmla="*/ 2147483646 w 3302"/>
              <a:gd name="T31" fmla="*/ 2147483646 h 1006"/>
              <a:gd name="T32" fmla="*/ 2147483646 w 3302"/>
              <a:gd name="T33" fmla="*/ 2147483646 h 1006"/>
              <a:gd name="T34" fmla="*/ 2147483646 w 3302"/>
              <a:gd name="T35" fmla="*/ 2147483646 h 1006"/>
              <a:gd name="T36" fmla="*/ 2147483646 w 3302"/>
              <a:gd name="T37" fmla="*/ 2147483646 h 1006"/>
              <a:gd name="T38" fmla="*/ 2147483646 w 3302"/>
              <a:gd name="T39" fmla="*/ 2147483646 h 1006"/>
              <a:gd name="T40" fmla="*/ 0 w 3302"/>
              <a:gd name="T41" fmla="*/ 2147483646 h 10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302"/>
              <a:gd name="T64" fmla="*/ 0 h 1006"/>
              <a:gd name="T65" fmla="*/ 3302 w 3302"/>
              <a:gd name="T66" fmla="*/ 1006 h 10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302" h="1006">
                <a:moveTo>
                  <a:pt x="3255" y="13"/>
                </a:moveTo>
                <a:cubicBezTo>
                  <a:pt x="3140" y="50"/>
                  <a:pt x="3302" y="0"/>
                  <a:pt x="3139" y="41"/>
                </a:cubicBezTo>
                <a:cubicBezTo>
                  <a:pt x="3088" y="54"/>
                  <a:pt x="3045" y="83"/>
                  <a:pt x="2995" y="99"/>
                </a:cubicBezTo>
                <a:cubicBezTo>
                  <a:pt x="2950" y="144"/>
                  <a:pt x="2947" y="143"/>
                  <a:pt x="2909" y="200"/>
                </a:cubicBezTo>
                <a:cubicBezTo>
                  <a:pt x="2894" y="223"/>
                  <a:pt x="2889" y="257"/>
                  <a:pt x="2866" y="272"/>
                </a:cubicBezTo>
                <a:cubicBezTo>
                  <a:pt x="2842" y="288"/>
                  <a:pt x="2808" y="281"/>
                  <a:pt x="2779" y="286"/>
                </a:cubicBezTo>
                <a:cubicBezTo>
                  <a:pt x="2741" y="301"/>
                  <a:pt x="2699" y="308"/>
                  <a:pt x="2664" y="329"/>
                </a:cubicBezTo>
                <a:cubicBezTo>
                  <a:pt x="2550" y="395"/>
                  <a:pt x="2664" y="359"/>
                  <a:pt x="2549" y="387"/>
                </a:cubicBezTo>
                <a:cubicBezTo>
                  <a:pt x="2494" y="428"/>
                  <a:pt x="2439" y="454"/>
                  <a:pt x="2391" y="502"/>
                </a:cubicBezTo>
                <a:cubicBezTo>
                  <a:pt x="2381" y="531"/>
                  <a:pt x="2366" y="580"/>
                  <a:pt x="2347" y="603"/>
                </a:cubicBezTo>
                <a:cubicBezTo>
                  <a:pt x="2336" y="616"/>
                  <a:pt x="2317" y="621"/>
                  <a:pt x="2304" y="632"/>
                </a:cubicBezTo>
                <a:cubicBezTo>
                  <a:pt x="2288" y="645"/>
                  <a:pt x="2275" y="661"/>
                  <a:pt x="2261" y="675"/>
                </a:cubicBezTo>
                <a:cubicBezTo>
                  <a:pt x="2210" y="831"/>
                  <a:pt x="1958" y="834"/>
                  <a:pt x="1829" y="848"/>
                </a:cubicBezTo>
                <a:cubicBezTo>
                  <a:pt x="1795" y="852"/>
                  <a:pt x="1762" y="857"/>
                  <a:pt x="1728" y="862"/>
                </a:cubicBezTo>
                <a:cubicBezTo>
                  <a:pt x="1568" y="918"/>
                  <a:pt x="1392" y="904"/>
                  <a:pt x="1224" y="920"/>
                </a:cubicBezTo>
                <a:cubicBezTo>
                  <a:pt x="1104" y="960"/>
                  <a:pt x="988" y="983"/>
                  <a:pt x="864" y="1006"/>
                </a:cubicBezTo>
                <a:cubicBezTo>
                  <a:pt x="799" y="998"/>
                  <a:pt x="714" y="967"/>
                  <a:pt x="648" y="963"/>
                </a:cubicBezTo>
                <a:cubicBezTo>
                  <a:pt x="509" y="955"/>
                  <a:pt x="370" y="954"/>
                  <a:pt x="231" y="949"/>
                </a:cubicBezTo>
                <a:cubicBezTo>
                  <a:pt x="216" y="944"/>
                  <a:pt x="193" y="948"/>
                  <a:pt x="187" y="934"/>
                </a:cubicBezTo>
                <a:cubicBezTo>
                  <a:pt x="134" y="816"/>
                  <a:pt x="224" y="802"/>
                  <a:pt x="130" y="833"/>
                </a:cubicBezTo>
                <a:cubicBezTo>
                  <a:pt x="87" y="828"/>
                  <a:pt x="0" y="819"/>
                  <a:pt x="0" y="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ED88E008-2CF8-452E-9CAD-B86AA6E1A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381" y="4752971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其他，非闰年</a:t>
            </a: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C2A1A169-01B6-4544-ADE7-E61C5A96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781" y="5286371"/>
            <a:ext cx="1447800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非润年</a:t>
            </a: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4A1EF430-29D0-4914-AE81-3809503AF1AE}"/>
              </a:ext>
            </a:extLst>
          </p:cNvPr>
          <p:cNvSpPr>
            <a:spLocks/>
          </p:cNvSpPr>
          <p:nvPr/>
        </p:nvSpPr>
        <p:spPr bwMode="auto">
          <a:xfrm>
            <a:off x="5794315" y="1933686"/>
            <a:ext cx="4962891" cy="1290030"/>
          </a:xfrm>
          <a:custGeom>
            <a:avLst/>
            <a:gdLst>
              <a:gd name="T0" fmla="*/ 0 w 3125"/>
              <a:gd name="T1" fmla="*/ 2147483646 h 917"/>
              <a:gd name="T2" fmla="*/ 2147483646 w 3125"/>
              <a:gd name="T3" fmla="*/ 2147483646 h 917"/>
              <a:gd name="T4" fmla="*/ 2147483646 w 3125"/>
              <a:gd name="T5" fmla="*/ 2147483646 h 917"/>
              <a:gd name="T6" fmla="*/ 2147483646 w 3125"/>
              <a:gd name="T7" fmla="*/ 2147483646 h 917"/>
              <a:gd name="T8" fmla="*/ 2147483646 w 3125"/>
              <a:gd name="T9" fmla="*/ 2147483646 h 917"/>
              <a:gd name="T10" fmla="*/ 2147483646 w 3125"/>
              <a:gd name="T11" fmla="*/ 2147483646 h 917"/>
              <a:gd name="T12" fmla="*/ 2147483646 w 3125"/>
              <a:gd name="T13" fmla="*/ 2147483646 h 917"/>
              <a:gd name="T14" fmla="*/ 2147483646 w 3125"/>
              <a:gd name="T15" fmla="*/ 2147483646 h 917"/>
              <a:gd name="T16" fmla="*/ 2147483646 w 3125"/>
              <a:gd name="T17" fmla="*/ 2147483646 h 917"/>
              <a:gd name="T18" fmla="*/ 2147483646 w 3125"/>
              <a:gd name="T19" fmla="*/ 2147483646 h 917"/>
              <a:gd name="T20" fmla="*/ 2147483646 w 3125"/>
              <a:gd name="T21" fmla="*/ 2147483646 h 917"/>
              <a:gd name="T22" fmla="*/ 2147483646 w 3125"/>
              <a:gd name="T23" fmla="*/ 2147483646 h 917"/>
              <a:gd name="T24" fmla="*/ 2147483646 w 3125"/>
              <a:gd name="T25" fmla="*/ 2147483646 h 917"/>
              <a:gd name="T26" fmla="*/ 2147483646 w 3125"/>
              <a:gd name="T27" fmla="*/ 2147483646 h 917"/>
              <a:gd name="T28" fmla="*/ 2147483646 w 3125"/>
              <a:gd name="T29" fmla="*/ 2147483646 h 917"/>
              <a:gd name="T30" fmla="*/ 2147483646 w 3125"/>
              <a:gd name="T31" fmla="*/ 2147483646 h 917"/>
              <a:gd name="T32" fmla="*/ 2147483646 w 3125"/>
              <a:gd name="T33" fmla="*/ 2147483646 h 917"/>
              <a:gd name="T34" fmla="*/ 2147483646 w 3125"/>
              <a:gd name="T35" fmla="*/ 2147483646 h 917"/>
              <a:gd name="T36" fmla="*/ 2147483646 w 3125"/>
              <a:gd name="T37" fmla="*/ 2147483646 h 917"/>
              <a:gd name="T38" fmla="*/ 2147483646 w 3125"/>
              <a:gd name="T39" fmla="*/ 2147483646 h 91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25"/>
              <a:gd name="T61" fmla="*/ 0 h 917"/>
              <a:gd name="T62" fmla="*/ 3125 w 3125"/>
              <a:gd name="T63" fmla="*/ 917 h 91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25" h="917">
                <a:moveTo>
                  <a:pt x="0" y="47"/>
                </a:moveTo>
                <a:cubicBezTo>
                  <a:pt x="19" y="100"/>
                  <a:pt x="12" y="173"/>
                  <a:pt x="58" y="205"/>
                </a:cubicBezTo>
                <a:cubicBezTo>
                  <a:pt x="138" y="261"/>
                  <a:pt x="251" y="238"/>
                  <a:pt x="346" y="263"/>
                </a:cubicBezTo>
                <a:cubicBezTo>
                  <a:pt x="387" y="294"/>
                  <a:pt x="419" y="336"/>
                  <a:pt x="461" y="364"/>
                </a:cubicBezTo>
                <a:cubicBezTo>
                  <a:pt x="553" y="425"/>
                  <a:pt x="567" y="419"/>
                  <a:pt x="662" y="436"/>
                </a:cubicBezTo>
                <a:cubicBezTo>
                  <a:pt x="644" y="529"/>
                  <a:pt x="622" y="607"/>
                  <a:pt x="662" y="709"/>
                </a:cubicBezTo>
                <a:cubicBezTo>
                  <a:pt x="685" y="768"/>
                  <a:pt x="774" y="769"/>
                  <a:pt x="821" y="781"/>
                </a:cubicBezTo>
                <a:cubicBezTo>
                  <a:pt x="936" y="810"/>
                  <a:pt x="999" y="876"/>
                  <a:pt x="1123" y="896"/>
                </a:cubicBezTo>
                <a:cubicBezTo>
                  <a:pt x="1225" y="829"/>
                  <a:pt x="1106" y="917"/>
                  <a:pt x="1195" y="810"/>
                </a:cubicBezTo>
                <a:cubicBezTo>
                  <a:pt x="1219" y="780"/>
                  <a:pt x="1249" y="779"/>
                  <a:pt x="1282" y="767"/>
                </a:cubicBezTo>
                <a:cubicBezTo>
                  <a:pt x="1432" y="711"/>
                  <a:pt x="1428" y="722"/>
                  <a:pt x="1642" y="709"/>
                </a:cubicBezTo>
                <a:cubicBezTo>
                  <a:pt x="1950" y="659"/>
                  <a:pt x="2281" y="665"/>
                  <a:pt x="2592" y="652"/>
                </a:cubicBezTo>
                <a:cubicBezTo>
                  <a:pt x="2667" y="626"/>
                  <a:pt x="2661" y="598"/>
                  <a:pt x="2693" y="536"/>
                </a:cubicBezTo>
                <a:cubicBezTo>
                  <a:pt x="2703" y="516"/>
                  <a:pt x="2756" y="448"/>
                  <a:pt x="2765" y="436"/>
                </a:cubicBezTo>
                <a:cubicBezTo>
                  <a:pt x="2775" y="397"/>
                  <a:pt x="2782" y="358"/>
                  <a:pt x="2794" y="320"/>
                </a:cubicBezTo>
                <a:cubicBezTo>
                  <a:pt x="2803" y="291"/>
                  <a:pt x="2792" y="239"/>
                  <a:pt x="2822" y="234"/>
                </a:cubicBezTo>
                <a:cubicBezTo>
                  <a:pt x="2900" y="222"/>
                  <a:pt x="2954" y="211"/>
                  <a:pt x="3024" y="176"/>
                </a:cubicBezTo>
                <a:cubicBezTo>
                  <a:pt x="3034" y="157"/>
                  <a:pt x="3044" y="138"/>
                  <a:pt x="3053" y="119"/>
                </a:cubicBezTo>
                <a:cubicBezTo>
                  <a:pt x="3064" y="95"/>
                  <a:pt x="3071" y="70"/>
                  <a:pt x="3082" y="47"/>
                </a:cubicBezTo>
                <a:cubicBezTo>
                  <a:pt x="3105" y="0"/>
                  <a:pt x="3095" y="4"/>
                  <a:pt x="3125" y="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594A98-725C-4F9D-8F84-8C79F27E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369" y="1914306"/>
            <a:ext cx="3104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!(year%4==0)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19E3F09-6FEA-438D-A40C-62BAA33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018" y="3064205"/>
            <a:ext cx="2109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year%100!=0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D7CFAF7-175A-424E-AE57-02B749511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140" y="2988336"/>
            <a:ext cx="2568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year%400==0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A8D9E1-7D24-4F09-8E7A-317E9C449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0780" y="2774947"/>
            <a:ext cx="18485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year%4==0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9" name="矩形 1">
            <a:extLst>
              <a:ext uri="{FF2B5EF4-FFF2-40B4-BE49-F238E27FC236}">
                <a16:creationId xmlns:a16="http://schemas.microsoft.com/office/drawing/2014/main" id="{FDED5CFB-829A-449D-A326-B3FCE4E9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907" y="965323"/>
            <a:ext cx="60146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800" b="1" dirty="0">
                <a:solidFill>
                  <a:srgbClr val="104E87"/>
                </a:solidFill>
                <a:latin typeface="Comic Sans MS" panose="030F0702030302020204" pitchFamily="66" charset="0"/>
              </a:rPr>
              <a:t>((year%4==0)&amp;&amp;(year%100!=0))||(year%400==0)</a:t>
            </a:r>
            <a:endParaRPr kumimoji="1" lang="zh-CN" altLang="en-US" sz="1800" b="1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93" name="直线连接符 6">
            <a:extLst>
              <a:ext uri="{FF2B5EF4-FFF2-40B4-BE49-F238E27FC236}">
                <a16:creationId xmlns:a16="http://schemas.microsoft.com/office/drawing/2014/main" id="{B0EE72FA-E898-4A34-8A29-6C892B3B6CFB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17">
            <a:extLst>
              <a:ext uri="{FF2B5EF4-FFF2-40B4-BE49-F238E27FC236}">
                <a16:creationId xmlns:a16="http://schemas.microsoft.com/office/drawing/2014/main" id="{791A25A2-706F-48DF-AF97-B245C14B4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122"/>
            <a:ext cx="7961987" cy="45720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3390CFB7-52F6-4185-845C-46E2FD2E1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880" y="1899837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46F8E80B-6B74-4A33-91FA-D94BC47E4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921" y="2579363"/>
            <a:ext cx="1447800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非润年</a:t>
            </a:r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26B30A79-3FB6-42BC-91EC-9CC01A416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141" y="3590312"/>
            <a:ext cx="357651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,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不能被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B52F160C-F88C-4B36-ADF6-95767F617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9" y="3962216"/>
            <a:ext cx="1624013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润年</a:t>
            </a:r>
          </a:p>
        </p:txBody>
      </p:sp>
      <p:sp>
        <p:nvSpPr>
          <p:cNvPr id="42" name="Freeform 10">
            <a:extLst>
              <a:ext uri="{FF2B5EF4-FFF2-40B4-BE49-F238E27FC236}">
                <a16:creationId xmlns:a16="http://schemas.microsoft.com/office/drawing/2014/main" id="{2D4C3679-BB86-4F5E-95CF-92759855C9B7}"/>
              </a:ext>
            </a:extLst>
          </p:cNvPr>
          <p:cNvSpPr>
            <a:spLocks/>
          </p:cNvSpPr>
          <p:nvPr/>
        </p:nvSpPr>
        <p:spPr bwMode="auto">
          <a:xfrm>
            <a:off x="4468814" y="3053510"/>
            <a:ext cx="3493173" cy="1673225"/>
          </a:xfrm>
          <a:custGeom>
            <a:avLst/>
            <a:gdLst>
              <a:gd name="T0" fmla="*/ 2147483646 w 2011"/>
              <a:gd name="T1" fmla="*/ 0 h 1123"/>
              <a:gd name="T2" fmla="*/ 2147483646 w 2011"/>
              <a:gd name="T3" fmla="*/ 2147483646 h 1123"/>
              <a:gd name="T4" fmla="*/ 2147483646 w 2011"/>
              <a:gd name="T5" fmla="*/ 2147483646 h 1123"/>
              <a:gd name="T6" fmla="*/ 2147483646 w 2011"/>
              <a:gd name="T7" fmla="*/ 2147483646 h 1123"/>
              <a:gd name="T8" fmla="*/ 2147483646 w 2011"/>
              <a:gd name="T9" fmla="*/ 2147483646 h 1123"/>
              <a:gd name="T10" fmla="*/ 2147483646 w 2011"/>
              <a:gd name="T11" fmla="*/ 2147483646 h 1123"/>
              <a:gd name="T12" fmla="*/ 2147483646 w 2011"/>
              <a:gd name="T13" fmla="*/ 2147483646 h 1123"/>
              <a:gd name="T14" fmla="*/ 2147483646 w 2011"/>
              <a:gd name="T15" fmla="*/ 2147483646 h 1123"/>
              <a:gd name="T16" fmla="*/ 2147483646 w 2011"/>
              <a:gd name="T17" fmla="*/ 2147483646 h 1123"/>
              <a:gd name="T18" fmla="*/ 2147483646 w 2011"/>
              <a:gd name="T19" fmla="*/ 2147483646 h 1123"/>
              <a:gd name="T20" fmla="*/ 2147483646 w 2011"/>
              <a:gd name="T21" fmla="*/ 2147483646 h 1123"/>
              <a:gd name="T22" fmla="*/ 2147483646 w 2011"/>
              <a:gd name="T23" fmla="*/ 2147483646 h 1123"/>
              <a:gd name="T24" fmla="*/ 2147483646 w 2011"/>
              <a:gd name="T25" fmla="*/ 2147483646 h 1123"/>
              <a:gd name="T26" fmla="*/ 2147483646 w 2011"/>
              <a:gd name="T27" fmla="*/ 2147483646 h 1123"/>
              <a:gd name="T28" fmla="*/ 2147483646 w 2011"/>
              <a:gd name="T29" fmla="*/ 2147483646 h 1123"/>
              <a:gd name="T30" fmla="*/ 2147483646 w 2011"/>
              <a:gd name="T31" fmla="*/ 2147483646 h 1123"/>
              <a:gd name="T32" fmla="*/ 2147483646 w 2011"/>
              <a:gd name="T33" fmla="*/ 2147483646 h 1123"/>
              <a:gd name="T34" fmla="*/ 2147483646 w 2011"/>
              <a:gd name="T35" fmla="*/ 2147483646 h 1123"/>
              <a:gd name="T36" fmla="*/ 2147483646 w 2011"/>
              <a:gd name="T37" fmla="*/ 2147483646 h 11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011"/>
              <a:gd name="T58" fmla="*/ 0 h 1123"/>
              <a:gd name="T59" fmla="*/ 2011 w 2011"/>
              <a:gd name="T60" fmla="*/ 1123 h 11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011" h="1123">
                <a:moveTo>
                  <a:pt x="19" y="0"/>
                </a:moveTo>
                <a:cubicBezTo>
                  <a:pt x="4" y="151"/>
                  <a:pt x="0" y="299"/>
                  <a:pt x="48" y="446"/>
                </a:cubicBezTo>
                <a:cubicBezTo>
                  <a:pt x="61" y="539"/>
                  <a:pt x="77" y="645"/>
                  <a:pt x="106" y="734"/>
                </a:cubicBezTo>
                <a:cubicBezTo>
                  <a:pt x="111" y="751"/>
                  <a:pt x="118" y="770"/>
                  <a:pt x="134" y="778"/>
                </a:cubicBezTo>
                <a:cubicBezTo>
                  <a:pt x="170" y="796"/>
                  <a:pt x="211" y="797"/>
                  <a:pt x="250" y="806"/>
                </a:cubicBezTo>
                <a:cubicBezTo>
                  <a:pt x="356" y="877"/>
                  <a:pt x="308" y="843"/>
                  <a:pt x="394" y="907"/>
                </a:cubicBezTo>
                <a:cubicBezTo>
                  <a:pt x="420" y="926"/>
                  <a:pt x="454" y="932"/>
                  <a:pt x="480" y="950"/>
                </a:cubicBezTo>
                <a:cubicBezTo>
                  <a:pt x="502" y="966"/>
                  <a:pt x="515" y="994"/>
                  <a:pt x="538" y="1008"/>
                </a:cubicBezTo>
                <a:cubicBezTo>
                  <a:pt x="575" y="1030"/>
                  <a:pt x="724" y="1080"/>
                  <a:pt x="768" y="1094"/>
                </a:cubicBezTo>
                <a:cubicBezTo>
                  <a:pt x="782" y="1104"/>
                  <a:pt x="794" y="1123"/>
                  <a:pt x="811" y="1123"/>
                </a:cubicBezTo>
                <a:cubicBezTo>
                  <a:pt x="903" y="1123"/>
                  <a:pt x="1085" y="1094"/>
                  <a:pt x="1085" y="1094"/>
                </a:cubicBezTo>
                <a:cubicBezTo>
                  <a:pt x="1219" y="1050"/>
                  <a:pt x="1063" y="1097"/>
                  <a:pt x="1387" y="1066"/>
                </a:cubicBezTo>
                <a:cubicBezTo>
                  <a:pt x="1402" y="1065"/>
                  <a:pt x="1415" y="1053"/>
                  <a:pt x="1430" y="1051"/>
                </a:cubicBezTo>
                <a:cubicBezTo>
                  <a:pt x="1483" y="1043"/>
                  <a:pt x="1536" y="1042"/>
                  <a:pt x="1589" y="1037"/>
                </a:cubicBezTo>
                <a:cubicBezTo>
                  <a:pt x="1669" y="1009"/>
                  <a:pt x="1639" y="976"/>
                  <a:pt x="1704" y="936"/>
                </a:cubicBezTo>
                <a:cubicBezTo>
                  <a:pt x="1726" y="922"/>
                  <a:pt x="1752" y="917"/>
                  <a:pt x="1776" y="907"/>
                </a:cubicBezTo>
                <a:cubicBezTo>
                  <a:pt x="1809" y="875"/>
                  <a:pt x="1844" y="849"/>
                  <a:pt x="1862" y="806"/>
                </a:cubicBezTo>
                <a:cubicBezTo>
                  <a:pt x="1893" y="733"/>
                  <a:pt x="1878" y="725"/>
                  <a:pt x="1949" y="677"/>
                </a:cubicBezTo>
                <a:cubicBezTo>
                  <a:pt x="2011" y="582"/>
                  <a:pt x="2006" y="625"/>
                  <a:pt x="2006" y="5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E2C860E1-C905-40EF-AF61-5406F742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64698"/>
            <a:ext cx="42244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整除，又能被</a:t>
            </a: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400</a:t>
            </a: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整除</a:t>
            </a: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3FB852F9-0723-44DA-A0AF-B4EC77AB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4" y="4272710"/>
            <a:ext cx="1531937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润年</a:t>
            </a:r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87F4F3CA-EF4B-41FC-81F7-752AFA4598C2}"/>
              </a:ext>
            </a:extLst>
          </p:cNvPr>
          <p:cNvSpPr>
            <a:spLocks/>
          </p:cNvSpPr>
          <p:nvPr/>
        </p:nvSpPr>
        <p:spPr bwMode="auto">
          <a:xfrm>
            <a:off x="228601" y="3815510"/>
            <a:ext cx="4430713" cy="1368425"/>
          </a:xfrm>
          <a:custGeom>
            <a:avLst/>
            <a:gdLst>
              <a:gd name="T0" fmla="*/ 2147483646 w 3302"/>
              <a:gd name="T1" fmla="*/ 2147483646 h 1006"/>
              <a:gd name="T2" fmla="*/ 2147483646 w 3302"/>
              <a:gd name="T3" fmla="*/ 2147483646 h 1006"/>
              <a:gd name="T4" fmla="*/ 2147483646 w 3302"/>
              <a:gd name="T5" fmla="*/ 2147483646 h 1006"/>
              <a:gd name="T6" fmla="*/ 2147483646 w 3302"/>
              <a:gd name="T7" fmla="*/ 2147483646 h 1006"/>
              <a:gd name="T8" fmla="*/ 2147483646 w 3302"/>
              <a:gd name="T9" fmla="*/ 2147483646 h 1006"/>
              <a:gd name="T10" fmla="*/ 2147483646 w 3302"/>
              <a:gd name="T11" fmla="*/ 2147483646 h 1006"/>
              <a:gd name="T12" fmla="*/ 2147483646 w 3302"/>
              <a:gd name="T13" fmla="*/ 2147483646 h 1006"/>
              <a:gd name="T14" fmla="*/ 2147483646 w 3302"/>
              <a:gd name="T15" fmla="*/ 2147483646 h 1006"/>
              <a:gd name="T16" fmla="*/ 2147483646 w 3302"/>
              <a:gd name="T17" fmla="*/ 2147483646 h 1006"/>
              <a:gd name="T18" fmla="*/ 2147483646 w 3302"/>
              <a:gd name="T19" fmla="*/ 2147483646 h 1006"/>
              <a:gd name="T20" fmla="*/ 2147483646 w 3302"/>
              <a:gd name="T21" fmla="*/ 2147483646 h 1006"/>
              <a:gd name="T22" fmla="*/ 2147483646 w 3302"/>
              <a:gd name="T23" fmla="*/ 2147483646 h 1006"/>
              <a:gd name="T24" fmla="*/ 2147483646 w 3302"/>
              <a:gd name="T25" fmla="*/ 2147483646 h 1006"/>
              <a:gd name="T26" fmla="*/ 2147483646 w 3302"/>
              <a:gd name="T27" fmla="*/ 2147483646 h 1006"/>
              <a:gd name="T28" fmla="*/ 2147483646 w 3302"/>
              <a:gd name="T29" fmla="*/ 2147483646 h 1006"/>
              <a:gd name="T30" fmla="*/ 2147483646 w 3302"/>
              <a:gd name="T31" fmla="*/ 2147483646 h 1006"/>
              <a:gd name="T32" fmla="*/ 2147483646 w 3302"/>
              <a:gd name="T33" fmla="*/ 2147483646 h 1006"/>
              <a:gd name="T34" fmla="*/ 2147483646 w 3302"/>
              <a:gd name="T35" fmla="*/ 2147483646 h 1006"/>
              <a:gd name="T36" fmla="*/ 2147483646 w 3302"/>
              <a:gd name="T37" fmla="*/ 2147483646 h 1006"/>
              <a:gd name="T38" fmla="*/ 2147483646 w 3302"/>
              <a:gd name="T39" fmla="*/ 2147483646 h 1006"/>
              <a:gd name="T40" fmla="*/ 0 w 3302"/>
              <a:gd name="T41" fmla="*/ 2147483646 h 10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302"/>
              <a:gd name="T64" fmla="*/ 0 h 1006"/>
              <a:gd name="T65" fmla="*/ 3302 w 3302"/>
              <a:gd name="T66" fmla="*/ 1006 h 100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302" h="1006">
                <a:moveTo>
                  <a:pt x="3255" y="13"/>
                </a:moveTo>
                <a:cubicBezTo>
                  <a:pt x="3140" y="50"/>
                  <a:pt x="3302" y="0"/>
                  <a:pt x="3139" y="41"/>
                </a:cubicBezTo>
                <a:cubicBezTo>
                  <a:pt x="3088" y="54"/>
                  <a:pt x="3045" y="83"/>
                  <a:pt x="2995" y="99"/>
                </a:cubicBezTo>
                <a:cubicBezTo>
                  <a:pt x="2950" y="144"/>
                  <a:pt x="2947" y="143"/>
                  <a:pt x="2909" y="200"/>
                </a:cubicBezTo>
                <a:cubicBezTo>
                  <a:pt x="2894" y="223"/>
                  <a:pt x="2889" y="257"/>
                  <a:pt x="2866" y="272"/>
                </a:cubicBezTo>
                <a:cubicBezTo>
                  <a:pt x="2842" y="288"/>
                  <a:pt x="2808" y="281"/>
                  <a:pt x="2779" y="286"/>
                </a:cubicBezTo>
                <a:cubicBezTo>
                  <a:pt x="2741" y="301"/>
                  <a:pt x="2699" y="308"/>
                  <a:pt x="2664" y="329"/>
                </a:cubicBezTo>
                <a:cubicBezTo>
                  <a:pt x="2550" y="395"/>
                  <a:pt x="2664" y="359"/>
                  <a:pt x="2549" y="387"/>
                </a:cubicBezTo>
                <a:cubicBezTo>
                  <a:pt x="2494" y="428"/>
                  <a:pt x="2439" y="454"/>
                  <a:pt x="2391" y="502"/>
                </a:cubicBezTo>
                <a:cubicBezTo>
                  <a:pt x="2381" y="531"/>
                  <a:pt x="2366" y="580"/>
                  <a:pt x="2347" y="603"/>
                </a:cubicBezTo>
                <a:cubicBezTo>
                  <a:pt x="2336" y="616"/>
                  <a:pt x="2317" y="621"/>
                  <a:pt x="2304" y="632"/>
                </a:cubicBezTo>
                <a:cubicBezTo>
                  <a:pt x="2288" y="645"/>
                  <a:pt x="2275" y="661"/>
                  <a:pt x="2261" y="675"/>
                </a:cubicBezTo>
                <a:cubicBezTo>
                  <a:pt x="2210" y="831"/>
                  <a:pt x="1958" y="834"/>
                  <a:pt x="1829" y="848"/>
                </a:cubicBezTo>
                <a:cubicBezTo>
                  <a:pt x="1795" y="852"/>
                  <a:pt x="1762" y="857"/>
                  <a:pt x="1728" y="862"/>
                </a:cubicBezTo>
                <a:cubicBezTo>
                  <a:pt x="1568" y="918"/>
                  <a:pt x="1392" y="904"/>
                  <a:pt x="1224" y="920"/>
                </a:cubicBezTo>
                <a:cubicBezTo>
                  <a:pt x="1104" y="960"/>
                  <a:pt x="988" y="983"/>
                  <a:pt x="864" y="1006"/>
                </a:cubicBezTo>
                <a:cubicBezTo>
                  <a:pt x="799" y="998"/>
                  <a:pt x="714" y="967"/>
                  <a:pt x="648" y="963"/>
                </a:cubicBezTo>
                <a:cubicBezTo>
                  <a:pt x="509" y="955"/>
                  <a:pt x="370" y="954"/>
                  <a:pt x="231" y="949"/>
                </a:cubicBezTo>
                <a:cubicBezTo>
                  <a:pt x="216" y="944"/>
                  <a:pt x="193" y="948"/>
                  <a:pt x="187" y="934"/>
                </a:cubicBezTo>
                <a:cubicBezTo>
                  <a:pt x="134" y="816"/>
                  <a:pt x="224" y="802"/>
                  <a:pt x="130" y="833"/>
                </a:cubicBezTo>
                <a:cubicBezTo>
                  <a:pt x="87" y="828"/>
                  <a:pt x="0" y="819"/>
                  <a:pt x="0" y="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46" name="Text Box 14">
            <a:extLst>
              <a:ext uri="{FF2B5EF4-FFF2-40B4-BE49-F238E27FC236}">
                <a16:creationId xmlns:a16="http://schemas.microsoft.com/office/drawing/2014/main" id="{84D1D5B1-0AEF-4A16-9B58-45B17BF9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280" y="4929821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其他，非闰年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6B28EA87-18CB-45FF-AE8B-2A2DC827E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680" y="5463221"/>
            <a:ext cx="1447800" cy="4572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非润年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23D11DF8-7088-4F3C-B96D-0CD00EA963FF}"/>
              </a:ext>
            </a:extLst>
          </p:cNvPr>
          <p:cNvSpPr>
            <a:spLocks/>
          </p:cNvSpPr>
          <p:nvPr/>
        </p:nvSpPr>
        <p:spPr bwMode="auto">
          <a:xfrm>
            <a:off x="1573214" y="2110536"/>
            <a:ext cx="4962891" cy="1290030"/>
          </a:xfrm>
          <a:custGeom>
            <a:avLst/>
            <a:gdLst>
              <a:gd name="T0" fmla="*/ 0 w 3125"/>
              <a:gd name="T1" fmla="*/ 2147483646 h 917"/>
              <a:gd name="T2" fmla="*/ 2147483646 w 3125"/>
              <a:gd name="T3" fmla="*/ 2147483646 h 917"/>
              <a:gd name="T4" fmla="*/ 2147483646 w 3125"/>
              <a:gd name="T5" fmla="*/ 2147483646 h 917"/>
              <a:gd name="T6" fmla="*/ 2147483646 w 3125"/>
              <a:gd name="T7" fmla="*/ 2147483646 h 917"/>
              <a:gd name="T8" fmla="*/ 2147483646 w 3125"/>
              <a:gd name="T9" fmla="*/ 2147483646 h 917"/>
              <a:gd name="T10" fmla="*/ 2147483646 w 3125"/>
              <a:gd name="T11" fmla="*/ 2147483646 h 917"/>
              <a:gd name="T12" fmla="*/ 2147483646 w 3125"/>
              <a:gd name="T13" fmla="*/ 2147483646 h 917"/>
              <a:gd name="T14" fmla="*/ 2147483646 w 3125"/>
              <a:gd name="T15" fmla="*/ 2147483646 h 917"/>
              <a:gd name="T16" fmla="*/ 2147483646 w 3125"/>
              <a:gd name="T17" fmla="*/ 2147483646 h 917"/>
              <a:gd name="T18" fmla="*/ 2147483646 w 3125"/>
              <a:gd name="T19" fmla="*/ 2147483646 h 917"/>
              <a:gd name="T20" fmla="*/ 2147483646 w 3125"/>
              <a:gd name="T21" fmla="*/ 2147483646 h 917"/>
              <a:gd name="T22" fmla="*/ 2147483646 w 3125"/>
              <a:gd name="T23" fmla="*/ 2147483646 h 917"/>
              <a:gd name="T24" fmla="*/ 2147483646 w 3125"/>
              <a:gd name="T25" fmla="*/ 2147483646 h 917"/>
              <a:gd name="T26" fmla="*/ 2147483646 w 3125"/>
              <a:gd name="T27" fmla="*/ 2147483646 h 917"/>
              <a:gd name="T28" fmla="*/ 2147483646 w 3125"/>
              <a:gd name="T29" fmla="*/ 2147483646 h 917"/>
              <a:gd name="T30" fmla="*/ 2147483646 w 3125"/>
              <a:gd name="T31" fmla="*/ 2147483646 h 917"/>
              <a:gd name="T32" fmla="*/ 2147483646 w 3125"/>
              <a:gd name="T33" fmla="*/ 2147483646 h 917"/>
              <a:gd name="T34" fmla="*/ 2147483646 w 3125"/>
              <a:gd name="T35" fmla="*/ 2147483646 h 917"/>
              <a:gd name="T36" fmla="*/ 2147483646 w 3125"/>
              <a:gd name="T37" fmla="*/ 2147483646 h 917"/>
              <a:gd name="T38" fmla="*/ 2147483646 w 3125"/>
              <a:gd name="T39" fmla="*/ 2147483646 h 91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125"/>
              <a:gd name="T61" fmla="*/ 0 h 917"/>
              <a:gd name="T62" fmla="*/ 3125 w 3125"/>
              <a:gd name="T63" fmla="*/ 917 h 91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125" h="917">
                <a:moveTo>
                  <a:pt x="0" y="47"/>
                </a:moveTo>
                <a:cubicBezTo>
                  <a:pt x="19" y="100"/>
                  <a:pt x="12" y="173"/>
                  <a:pt x="58" y="205"/>
                </a:cubicBezTo>
                <a:cubicBezTo>
                  <a:pt x="138" y="261"/>
                  <a:pt x="251" y="238"/>
                  <a:pt x="346" y="263"/>
                </a:cubicBezTo>
                <a:cubicBezTo>
                  <a:pt x="387" y="294"/>
                  <a:pt x="419" y="336"/>
                  <a:pt x="461" y="364"/>
                </a:cubicBezTo>
                <a:cubicBezTo>
                  <a:pt x="553" y="425"/>
                  <a:pt x="567" y="419"/>
                  <a:pt x="662" y="436"/>
                </a:cubicBezTo>
                <a:cubicBezTo>
                  <a:pt x="644" y="529"/>
                  <a:pt x="622" y="607"/>
                  <a:pt x="662" y="709"/>
                </a:cubicBezTo>
                <a:cubicBezTo>
                  <a:pt x="685" y="768"/>
                  <a:pt x="774" y="769"/>
                  <a:pt x="821" y="781"/>
                </a:cubicBezTo>
                <a:cubicBezTo>
                  <a:pt x="936" y="810"/>
                  <a:pt x="999" y="876"/>
                  <a:pt x="1123" y="896"/>
                </a:cubicBezTo>
                <a:cubicBezTo>
                  <a:pt x="1225" y="829"/>
                  <a:pt x="1106" y="917"/>
                  <a:pt x="1195" y="810"/>
                </a:cubicBezTo>
                <a:cubicBezTo>
                  <a:pt x="1219" y="780"/>
                  <a:pt x="1249" y="779"/>
                  <a:pt x="1282" y="767"/>
                </a:cubicBezTo>
                <a:cubicBezTo>
                  <a:pt x="1432" y="711"/>
                  <a:pt x="1428" y="722"/>
                  <a:pt x="1642" y="709"/>
                </a:cubicBezTo>
                <a:cubicBezTo>
                  <a:pt x="1950" y="659"/>
                  <a:pt x="2281" y="665"/>
                  <a:pt x="2592" y="652"/>
                </a:cubicBezTo>
                <a:cubicBezTo>
                  <a:pt x="2667" y="626"/>
                  <a:pt x="2661" y="598"/>
                  <a:pt x="2693" y="536"/>
                </a:cubicBezTo>
                <a:cubicBezTo>
                  <a:pt x="2703" y="516"/>
                  <a:pt x="2756" y="448"/>
                  <a:pt x="2765" y="436"/>
                </a:cubicBezTo>
                <a:cubicBezTo>
                  <a:pt x="2775" y="397"/>
                  <a:pt x="2782" y="358"/>
                  <a:pt x="2794" y="320"/>
                </a:cubicBezTo>
                <a:cubicBezTo>
                  <a:pt x="2803" y="291"/>
                  <a:pt x="2792" y="239"/>
                  <a:pt x="2822" y="234"/>
                </a:cubicBezTo>
                <a:cubicBezTo>
                  <a:pt x="2900" y="222"/>
                  <a:pt x="2954" y="211"/>
                  <a:pt x="3024" y="176"/>
                </a:cubicBezTo>
                <a:cubicBezTo>
                  <a:pt x="3034" y="157"/>
                  <a:pt x="3044" y="138"/>
                  <a:pt x="3053" y="119"/>
                </a:cubicBezTo>
                <a:cubicBezTo>
                  <a:pt x="3064" y="95"/>
                  <a:pt x="3071" y="70"/>
                  <a:pt x="3082" y="47"/>
                </a:cubicBezTo>
                <a:cubicBezTo>
                  <a:pt x="3105" y="0"/>
                  <a:pt x="3095" y="4"/>
                  <a:pt x="3125" y="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2196000-1E04-4AA7-B4A4-B7B13C7C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569" y="2043560"/>
            <a:ext cx="24769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!(year%4==0)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8B2F33-889B-43F2-A163-B1EAD988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917" y="3241055"/>
            <a:ext cx="2109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year%100!=0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6D5AE11-F597-4FEF-AF85-658342354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9" y="3165186"/>
            <a:ext cx="2568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year%400==0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8590DA1-C580-4548-877D-51EB7EFD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79" y="2951797"/>
            <a:ext cx="18485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year%4==0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53" name="矩形 1">
            <a:extLst>
              <a:ext uri="{FF2B5EF4-FFF2-40B4-BE49-F238E27FC236}">
                <a16:creationId xmlns:a16="http://schemas.microsoft.com/office/drawing/2014/main" id="{E69DDAD5-658A-4B00-88ED-6B6649DA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01" y="1155324"/>
            <a:ext cx="60146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800" b="1" dirty="0">
                <a:solidFill>
                  <a:srgbClr val="104E87"/>
                </a:solidFill>
                <a:latin typeface="Comic Sans MS" panose="030F0702030302020204" pitchFamily="66" charset="0"/>
              </a:rPr>
              <a:t>((year%4==0)&amp;&amp;(year%100!=0))||(year%400==0)</a:t>
            </a:r>
            <a:endParaRPr kumimoji="1" lang="zh-CN" altLang="en-US" sz="1800" b="1" dirty="0">
              <a:solidFill>
                <a:srgbClr val="104E87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AF4BC39-FA38-4BAA-B80B-4CEDB219251F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pic>
        <p:nvPicPr>
          <p:cNvPr id="56" name="图片 3">
            <a:extLst>
              <a:ext uri="{FF2B5EF4-FFF2-40B4-BE49-F238E27FC236}">
                <a16:creationId xmlns:a16="http://schemas.microsoft.com/office/drawing/2014/main" id="{919707C2-9056-4802-8EE5-FDC69BD4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15" y="2615820"/>
            <a:ext cx="90551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3.3 Switch</a:t>
            </a:r>
            <a:r>
              <a:rPr lang="zh-CN" altLang="en-US" dirty="0">
                <a:sym typeface="+mn-lt"/>
              </a:rPr>
              <a:t>语句分支结构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BC45367-4CB2-4A1B-AE58-65861546B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" y="1464897"/>
            <a:ext cx="7848600" cy="340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switch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（表达式）</a:t>
            </a:r>
          </a:p>
          <a:p>
            <a:pPr algn="just" eaLnBrk="1" hangingPunct="1">
              <a:lnSpc>
                <a:spcPct val="6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{</a:t>
            </a:r>
          </a:p>
          <a:p>
            <a:pPr algn="just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339933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case </a:t>
            </a:r>
            <a:r>
              <a:rPr kumimoji="1" lang="en-US" altLang="zh-CN" sz="2400" b="1" dirty="0">
                <a:solidFill>
                  <a:srgbClr val="339933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常量表达式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1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：语句序列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1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；</a:t>
            </a: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break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;</a:t>
            </a:r>
          </a:p>
          <a:p>
            <a:pPr algn="just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339933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case </a:t>
            </a:r>
            <a:r>
              <a:rPr kumimoji="1" lang="en-US" altLang="zh-CN" sz="2400" b="1" dirty="0">
                <a:solidFill>
                  <a:srgbClr val="339933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常量表达式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2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：语句序列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2 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；</a:t>
            </a: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break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;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 b="1" dirty="0">
              <a:solidFill>
                <a:srgbClr val="FF3300"/>
              </a:solidFill>
              <a:latin typeface="Comic Sans MS" panose="030F0702030302020204" pitchFamily="66" charset="0"/>
              <a:ea typeface="华光隶变_CNKI" panose="02000500000000000000" pitchFamily="2" charset="-122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    case</a:t>
            </a:r>
            <a:r>
              <a:rPr kumimoji="1" lang="en-US" altLang="zh-CN" sz="2400" b="1" dirty="0">
                <a:solidFill>
                  <a:srgbClr val="339933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 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常量表达式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n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：语句序列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n 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；</a:t>
            </a: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break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;</a:t>
            </a:r>
          </a:p>
          <a:p>
            <a:pPr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FF3300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default</a:t>
            </a:r>
            <a:r>
              <a:rPr kumimoji="1" lang="en-US" altLang="zh-CN" sz="2400" b="1" dirty="0">
                <a:solidFill>
                  <a:srgbClr val="339933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 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：语句序列</a:t>
            </a: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n+1 </a:t>
            </a:r>
            <a:r>
              <a:rPr kumimoji="1" lang="zh-CN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；</a:t>
            </a:r>
          </a:p>
          <a:p>
            <a:pPr algn="just"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隶变_CNKI" panose="02000500000000000000" pitchFamily="2" charset="-122"/>
              </a:rPr>
              <a:t>}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6005F933-21B0-4595-8D8A-7C1DA200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468" y="1384198"/>
            <a:ext cx="2657475" cy="46355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先求</a:t>
            </a:r>
            <a:r>
              <a:rPr kumimoji="1" lang="zh-CN" altLang="en-US" b="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表达式</a:t>
            </a: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的值。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89893AE9-5CF0-4262-AB00-FD3BA032B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468" y="2282990"/>
            <a:ext cx="5144111" cy="120251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依次比较表达式值和各常量表达式值</a:t>
            </a:r>
            <a:r>
              <a:rPr kumimoji="1" lang="en-US" altLang="zh-CN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</a:t>
            </a: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若和第</a:t>
            </a:r>
            <a:r>
              <a:rPr kumimoji="1" lang="en-US" altLang="zh-CN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个常量表达式相等，则执行第</a:t>
            </a:r>
            <a:r>
              <a:rPr kumimoji="1" lang="en-US" altLang="zh-CN" b="0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</a:t>
            </a: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条以后的语句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E79F9785-64B1-42DE-B918-EB694B46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970" y="3826278"/>
            <a:ext cx="5227945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若不相等</a:t>
            </a:r>
            <a:r>
              <a:rPr kumimoji="1" lang="en-US" altLang="zh-CN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, </a:t>
            </a: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则执行</a:t>
            </a:r>
            <a:r>
              <a:rPr kumimoji="1" lang="en-US" altLang="zh-CN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default</a:t>
            </a:r>
            <a:r>
              <a:rPr kumimoji="1" lang="zh-CN" altLang="en-US" b="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以后的语句。 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46CD632B-8C47-43F9-AC1F-12956A193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606" y="5431486"/>
            <a:ext cx="482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3333FF"/>
                </a:solidFill>
              </a:rPr>
              <a:t>遇到</a:t>
            </a:r>
            <a:r>
              <a:rPr lang="en-US" altLang="zh-CN" sz="2400" b="1" dirty="0">
                <a:solidFill>
                  <a:srgbClr val="3333FF"/>
                </a:solidFill>
              </a:rPr>
              <a:t>break</a:t>
            </a:r>
            <a:r>
              <a:rPr lang="zh-CN" altLang="en-US" sz="2400" b="1" dirty="0">
                <a:solidFill>
                  <a:srgbClr val="3333FF"/>
                </a:solidFill>
              </a:rPr>
              <a:t>语句或</a:t>
            </a:r>
            <a:r>
              <a:rPr lang="en-US" altLang="zh-CN" sz="2400" b="1" dirty="0">
                <a:solidFill>
                  <a:srgbClr val="3333FF"/>
                </a:solidFill>
              </a:rPr>
              <a:t>}</a:t>
            </a:r>
            <a:r>
              <a:rPr lang="zh-CN" altLang="en-US" sz="2400" b="1" dirty="0">
                <a:solidFill>
                  <a:srgbClr val="3333FF"/>
                </a:solidFill>
              </a:rPr>
              <a:t>终止执行</a:t>
            </a:r>
          </a:p>
          <a:p>
            <a:pPr eaLnBrk="1" hangingPunct="1">
              <a:spcBef>
                <a:spcPct val="5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3333FF"/>
                </a:solidFill>
              </a:rPr>
              <a:t>多个</a:t>
            </a:r>
            <a:r>
              <a:rPr kumimoji="1" lang="en-US" altLang="zh-CN" sz="2400" b="1" dirty="0">
                <a:solidFill>
                  <a:srgbClr val="3333FF"/>
                </a:solidFill>
              </a:rPr>
              <a:t>case</a:t>
            </a:r>
            <a:r>
              <a:rPr kumimoji="1" lang="zh-CN" altLang="en-US" sz="2400" b="1" dirty="0">
                <a:solidFill>
                  <a:srgbClr val="3333FF"/>
                </a:solidFill>
              </a:rPr>
              <a:t>可共用一组执行语句</a:t>
            </a:r>
          </a:p>
        </p:txBody>
      </p:sp>
    </p:spTree>
    <p:extLst>
      <p:ext uri="{BB962C8B-B14F-4D97-AF65-F5344CB8AC3E}">
        <p14:creationId xmlns:p14="http://schemas.microsoft.com/office/powerpoint/2010/main" val="347986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9" grpId="0" autoUpdateAnimBg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531F89B-E747-4655-8640-01878AD6526D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3.3 Switch</a:t>
            </a:r>
            <a:r>
              <a:rPr lang="zh-CN" altLang="en-US" dirty="0">
                <a:sym typeface="+mn-lt"/>
              </a:rPr>
              <a:t>语句分支结构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1202364-5926-41D7-A3C8-58F777C7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44" y="1331370"/>
            <a:ext cx="8408294" cy="521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score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&gt;= 60) {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&gt;=90) 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你最棒！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if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&gt;=80) 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你优秀！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   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if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&gt;=70) 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你不错！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      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你合格！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if(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&gt;=50){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			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离成功不远啦！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	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你丫的根本没学习！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endParaRPr lang="en-US" altLang="en-US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68D335-E9DC-4A54-AB30-7F8E2965C525}"/>
              </a:ext>
            </a:extLst>
          </p:cNvPr>
          <p:cNvSpPr txBox="1"/>
          <p:nvPr/>
        </p:nvSpPr>
        <p:spPr>
          <a:xfrm>
            <a:off x="7479323" y="1705161"/>
            <a:ext cx="363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</a:rPr>
              <a:t>&gt;=90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你最棒！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endParaRPr lang="zh-CN" altLang="en-US" dirty="0">
              <a:solidFill>
                <a:srgbClr val="166DBC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62EBD8-8906-4F06-9A84-7A30665FBE4D}"/>
              </a:ext>
            </a:extLst>
          </p:cNvPr>
          <p:cNvSpPr txBox="1"/>
          <p:nvPr/>
        </p:nvSpPr>
        <p:spPr>
          <a:xfrm>
            <a:off x="7479323" y="2178085"/>
            <a:ext cx="363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</a:rPr>
              <a:t>80~89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你很优秀！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endParaRPr lang="zh-CN" altLang="en-US" dirty="0">
              <a:solidFill>
                <a:srgbClr val="166DBC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1C94F-D3B9-4238-A9C1-D7D495B9C087}"/>
              </a:ext>
            </a:extLst>
          </p:cNvPr>
          <p:cNvSpPr txBox="1"/>
          <p:nvPr/>
        </p:nvSpPr>
        <p:spPr>
          <a:xfrm>
            <a:off x="7620000" y="2689038"/>
            <a:ext cx="363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</a:rPr>
              <a:t>70~79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你不错！ 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endParaRPr lang="zh-CN" altLang="en-US" dirty="0">
              <a:solidFill>
                <a:srgbClr val="166DBC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DF0894-AEC5-4DFE-A58D-938D44CD94A8}"/>
              </a:ext>
            </a:extLst>
          </p:cNvPr>
          <p:cNvSpPr txBox="1"/>
          <p:nvPr/>
        </p:nvSpPr>
        <p:spPr>
          <a:xfrm>
            <a:off x="7620000" y="3101602"/>
            <a:ext cx="363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</a:rPr>
              <a:t>60~69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你合格！ 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endParaRPr lang="zh-CN" altLang="en-US" dirty="0">
              <a:solidFill>
                <a:srgbClr val="166DBC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C54685-1738-4D41-9A9C-3B042AA8A488}"/>
              </a:ext>
            </a:extLst>
          </p:cNvPr>
          <p:cNvSpPr txBox="1"/>
          <p:nvPr/>
        </p:nvSpPr>
        <p:spPr>
          <a:xfrm>
            <a:off x="7349575" y="4316312"/>
            <a:ext cx="44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</a:rPr>
              <a:t>50~59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离成功不远啦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！ 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endParaRPr lang="zh-CN" altLang="en-US" dirty="0">
              <a:solidFill>
                <a:srgbClr val="166DBC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0BD1BF-B629-4A6F-A522-7DAE32A70714}"/>
              </a:ext>
            </a:extLst>
          </p:cNvPr>
          <p:cNvSpPr txBox="1"/>
          <p:nvPr/>
        </p:nvSpPr>
        <p:spPr>
          <a:xfrm>
            <a:off x="7349575" y="5525670"/>
            <a:ext cx="482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</a:rPr>
              <a:t>&lt;=49 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你丫的根本没学习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！ 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</a:t>
            </a:r>
            <a:endParaRPr lang="zh-CN" altLang="en-US" dirty="0">
              <a:solidFill>
                <a:srgbClr val="166D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1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841950C-6D24-450F-BB28-71F28B1498ED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3.3 Switch</a:t>
            </a:r>
            <a:r>
              <a:rPr lang="zh-CN" altLang="en-US" dirty="0">
                <a:sym typeface="+mn-lt"/>
              </a:rPr>
              <a:t>语句分支结构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6AAABF-CF99-495C-BFAA-C55A16024A75}"/>
              </a:ext>
            </a:extLst>
          </p:cNvPr>
          <p:cNvSpPr txBox="1"/>
          <p:nvPr/>
        </p:nvSpPr>
        <p:spPr>
          <a:xfrm>
            <a:off x="1587" y="856357"/>
            <a:ext cx="893005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int score;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cin&gt;&gt;score;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switch(score/10){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		case 10: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		case 9: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cout&lt;&lt;“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你最棒！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  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break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;</a:t>
            </a:r>
            <a:endParaRPr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8: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cout&lt;&lt;“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你优秀！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break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;</a:t>
            </a:r>
            <a:endParaRPr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7: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cout&lt;&lt;“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你不错！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break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;</a:t>
            </a:r>
            <a:endParaRPr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6: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cout&lt;&lt;“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你合格！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break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;</a:t>
            </a:r>
            <a:endParaRPr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5: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 &lt;&lt; “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离成功不远啦！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break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;</a:t>
            </a:r>
            <a:endParaRPr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4: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3: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  case 2: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1:</a:t>
            </a: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case 0:cout&lt;&lt;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“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你丫的根本没学习！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break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;</a:t>
            </a:r>
            <a:endParaRPr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		default: </a:t>
            </a:r>
            <a:r>
              <a:rPr lang="en-US" altLang="zh-CN" dirty="0" err="1">
                <a:solidFill>
                  <a:srgbClr val="166DBC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&lt;&lt;“</a:t>
            </a:r>
            <a:r>
              <a:rPr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输入数据不合理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\n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";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break</a:t>
            </a:r>
            <a:r>
              <a:rPr lang="en-US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;</a:t>
            </a:r>
            <a:endParaRPr lang="en-US" altLang="zh-CN" dirty="0">
              <a:solidFill>
                <a:srgbClr val="166DBC"/>
              </a:solidFill>
              <a:latin typeface="Comic Sans MS" panose="030F0702030302020204" pitchFamily="66" charset="0"/>
            </a:endParaRPr>
          </a:p>
          <a:p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</a:rPr>
              <a:t>	}</a:t>
            </a:r>
          </a:p>
        </p:txBody>
      </p:sp>
      <p:sp>
        <p:nvSpPr>
          <p:cNvPr id="27" name="AutoShape 32">
            <a:extLst>
              <a:ext uri="{FF2B5EF4-FFF2-40B4-BE49-F238E27FC236}">
                <a16:creationId xmlns:a16="http://schemas.microsoft.com/office/drawing/2014/main" id="{0CBC5E07-CF6D-480D-ABB1-D7F1CB08A7E6}"/>
              </a:ext>
            </a:extLst>
          </p:cNvPr>
          <p:cNvSpPr>
            <a:spLocks/>
          </p:cNvSpPr>
          <p:nvPr/>
        </p:nvSpPr>
        <p:spPr bwMode="auto">
          <a:xfrm>
            <a:off x="2813233" y="1913507"/>
            <a:ext cx="2376488" cy="360363"/>
          </a:xfrm>
          <a:prstGeom prst="borderCallout1">
            <a:avLst>
              <a:gd name="adj1" fmla="val -34157"/>
              <a:gd name="adj2" fmla="val -28133"/>
              <a:gd name="adj3" fmla="val -34156"/>
              <a:gd name="adj4" fmla="val 97077"/>
            </a:avLst>
          </a:prstGeom>
          <a:noFill/>
          <a:ln w="19050">
            <a:solidFill>
              <a:srgbClr val="C0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整型或字符型表达式</a:t>
            </a:r>
          </a:p>
        </p:txBody>
      </p:sp>
      <p:sp>
        <p:nvSpPr>
          <p:cNvPr id="28" name="AutoShape 31">
            <a:extLst>
              <a:ext uri="{FF2B5EF4-FFF2-40B4-BE49-F238E27FC236}">
                <a16:creationId xmlns:a16="http://schemas.microsoft.com/office/drawing/2014/main" id="{7863E789-4846-42E8-A0BC-11B0E89816C0}"/>
              </a:ext>
            </a:extLst>
          </p:cNvPr>
          <p:cNvSpPr>
            <a:spLocks/>
          </p:cNvSpPr>
          <p:nvPr/>
        </p:nvSpPr>
        <p:spPr bwMode="auto">
          <a:xfrm>
            <a:off x="397701" y="2492376"/>
            <a:ext cx="574675" cy="1816100"/>
          </a:xfrm>
          <a:prstGeom prst="borderCallout2">
            <a:avLst>
              <a:gd name="adj1" fmla="val 6102"/>
              <a:gd name="adj2" fmla="val 113259"/>
              <a:gd name="adj3" fmla="val -18092"/>
              <a:gd name="adj4" fmla="val 123459"/>
              <a:gd name="adj5" fmla="val 187482"/>
              <a:gd name="adj6" fmla="val 122526"/>
            </a:avLst>
          </a:prstGeom>
          <a:noFill/>
          <a:ln w="19050">
            <a:solidFill>
              <a:srgbClr val="C0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case</a:t>
            </a:r>
            <a:r>
              <a:rPr kumimoji="1" lang="zh-CN" altLang="en-US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后面整型常量， 互不相同</a:t>
            </a:r>
          </a:p>
        </p:txBody>
      </p:sp>
      <p:sp>
        <p:nvSpPr>
          <p:cNvPr id="29" name="AutoShape 33">
            <a:extLst>
              <a:ext uri="{FF2B5EF4-FFF2-40B4-BE49-F238E27FC236}">
                <a16:creationId xmlns:a16="http://schemas.microsoft.com/office/drawing/2014/main" id="{607C44BE-DB12-445A-8E4B-2510BDE34E82}"/>
              </a:ext>
            </a:extLst>
          </p:cNvPr>
          <p:cNvSpPr>
            <a:spLocks/>
          </p:cNvSpPr>
          <p:nvPr/>
        </p:nvSpPr>
        <p:spPr bwMode="auto">
          <a:xfrm>
            <a:off x="8557114" y="6089080"/>
            <a:ext cx="3177686" cy="647699"/>
          </a:xfrm>
          <a:prstGeom prst="borderCallout1">
            <a:avLst>
              <a:gd name="adj1" fmla="val 22626"/>
              <a:gd name="adj2" fmla="val -35622"/>
              <a:gd name="adj3" fmla="val 47965"/>
              <a:gd name="adj4" fmla="val -1304"/>
            </a:avLst>
          </a:prstGeom>
          <a:noFill/>
          <a:ln w="19050">
            <a:solidFill>
              <a:srgbClr val="C0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所有</a:t>
            </a:r>
            <a:r>
              <a:rPr kumimoji="1" lang="en-US" altLang="zh-CN" sz="200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case</a:t>
            </a:r>
            <a:r>
              <a:rPr kumimoji="1" lang="zh-CN" altLang="en-US" sz="200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语句中的常量都不匹配时，执行</a:t>
            </a:r>
            <a:r>
              <a:rPr kumimoji="1" lang="en-US" altLang="zh-CN" sz="200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default</a:t>
            </a:r>
            <a:r>
              <a:rPr kumimoji="1" lang="zh-CN" altLang="en-US" sz="200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</a:t>
            </a:r>
          </a:p>
          <a:p>
            <a:pPr eaLnBrk="1" hangingPunct="1">
              <a:spcBef>
                <a:spcPts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kumimoji="1" lang="en-US" altLang="zh-CN" sz="2000">
              <a:solidFill>
                <a:srgbClr val="C0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30" name="AutoShape 33">
            <a:extLst>
              <a:ext uri="{FF2B5EF4-FFF2-40B4-BE49-F238E27FC236}">
                <a16:creationId xmlns:a16="http://schemas.microsoft.com/office/drawing/2014/main" id="{AD7CE423-0B1C-483A-8DB5-29BD6B2A3EA7}"/>
              </a:ext>
            </a:extLst>
          </p:cNvPr>
          <p:cNvSpPr>
            <a:spLocks/>
          </p:cNvSpPr>
          <p:nvPr/>
        </p:nvSpPr>
        <p:spPr bwMode="auto">
          <a:xfrm>
            <a:off x="7238634" y="3025919"/>
            <a:ext cx="3177686" cy="354725"/>
          </a:xfrm>
          <a:prstGeom prst="borderCallout1">
            <a:avLst>
              <a:gd name="adj1" fmla="val -26163"/>
              <a:gd name="adj2" fmla="val -12380"/>
              <a:gd name="adj3" fmla="val -29783"/>
              <a:gd name="adj4" fmla="val 96828"/>
            </a:avLst>
          </a:prstGeom>
          <a:noFill/>
          <a:ln w="19050">
            <a:solidFill>
              <a:srgbClr val="C0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break</a:t>
            </a:r>
            <a:r>
              <a:rPr lang="zh-CN" altLang="en-US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语句结束</a:t>
            </a:r>
            <a:r>
              <a:rPr lang="en-US" altLang="zh-CN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switch</a:t>
            </a:r>
            <a:r>
              <a:rPr lang="zh-CN" altLang="en-US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执行</a:t>
            </a: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7A0BF4E2-F767-4428-8710-F5783CD7C6B6}"/>
              </a:ext>
            </a:extLst>
          </p:cNvPr>
          <p:cNvSpPr>
            <a:spLocks/>
          </p:cNvSpPr>
          <p:nvPr/>
        </p:nvSpPr>
        <p:spPr bwMode="auto">
          <a:xfrm rot="21331758">
            <a:off x="3678766" y="4797764"/>
            <a:ext cx="3568208" cy="375548"/>
          </a:xfrm>
          <a:prstGeom prst="borderCallout1">
            <a:avLst>
              <a:gd name="adj1" fmla="val 132276"/>
              <a:gd name="adj2" fmla="val -35259"/>
              <a:gd name="adj3" fmla="val 122761"/>
              <a:gd name="adj4" fmla="val 99857"/>
            </a:avLst>
          </a:prstGeom>
          <a:noFill/>
          <a:ln w="19050">
            <a:solidFill>
              <a:srgbClr val="C0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800" rIns="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多个</a:t>
            </a:r>
            <a:r>
              <a:rPr lang="en-US" altLang="zh-CN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case</a:t>
            </a:r>
            <a:r>
              <a:rPr lang="zh-CN" altLang="en-US" sz="20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可共用一组执行语句</a:t>
            </a:r>
          </a:p>
        </p:txBody>
      </p:sp>
    </p:spTree>
    <p:extLst>
      <p:ext uri="{BB962C8B-B14F-4D97-AF65-F5344CB8AC3E}">
        <p14:creationId xmlns:p14="http://schemas.microsoft.com/office/powerpoint/2010/main" val="17014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3.4 </a:t>
            </a:r>
            <a:r>
              <a:rPr lang="zh-CN" altLang="en-US" dirty="0">
                <a:sym typeface="+mn-lt"/>
              </a:rPr>
              <a:t>两位数彩票游戏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DCC581B-FCB1-4464-960C-4813FEB62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99" y="1402755"/>
            <a:ext cx="11551201" cy="37671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SzTx/>
              <a:buFontTx/>
              <a:buNone/>
              <a:defRPr/>
            </a:pP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两位数彩票：</a:t>
            </a:r>
            <a:endParaRPr kumimoji="1" lang="en-US" altLang="zh-CN" sz="3000" dirty="0">
              <a:solidFill>
                <a:srgbClr val="166DBC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  <a:defRPr/>
            </a:pP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程序随机生成两位数彩票，用户输入两位数，按照以下规则，判断得奖情况：</a:t>
            </a:r>
            <a:endParaRPr kumimoji="1" lang="en-US" altLang="zh-CN" sz="3000" dirty="0">
              <a:solidFill>
                <a:srgbClr val="166DBC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  <a:defRPr/>
            </a:pPr>
            <a:r>
              <a:rPr kumimoji="1" lang="en-US" altLang="zh-CN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</a:t>
            </a: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）如果输入与彩票顺序和内容完全匹配，则奖金为</a:t>
            </a:r>
            <a:r>
              <a:rPr kumimoji="1" lang="en-US" altLang="zh-CN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10000</a:t>
            </a: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元。             </a:t>
            </a:r>
            <a:endParaRPr kumimoji="1" lang="en-US" altLang="zh-CN" sz="3000" dirty="0">
              <a:solidFill>
                <a:srgbClr val="166DBC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  <a:defRPr/>
            </a:pPr>
            <a:r>
              <a:rPr kumimoji="1" lang="en-US" altLang="zh-CN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2</a:t>
            </a: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）如果输入与彩票内容匹配，顺序不同，则奖金为</a:t>
            </a:r>
            <a:r>
              <a:rPr kumimoji="1" lang="en-US" altLang="zh-CN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3000</a:t>
            </a: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元。              </a:t>
            </a:r>
            <a:endParaRPr kumimoji="1" lang="en-US" altLang="zh-CN" sz="3000" dirty="0">
              <a:solidFill>
                <a:srgbClr val="166DBC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  <a:defRPr/>
            </a:pPr>
            <a:r>
              <a:rPr kumimoji="1" lang="en-US" altLang="zh-CN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3</a:t>
            </a: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）如果输入数字与彩票中的一个数字匹配，则奖金为</a:t>
            </a:r>
            <a:r>
              <a:rPr kumimoji="1" lang="en-US" altLang="zh-CN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1000</a:t>
            </a: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元。</a:t>
            </a:r>
            <a:endParaRPr kumimoji="1" lang="en-US" altLang="zh-CN" sz="3000" dirty="0">
              <a:solidFill>
                <a:srgbClr val="166DBC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  <a:defRPr/>
            </a:pPr>
            <a:r>
              <a:rPr kumimoji="1" lang="en-US" altLang="zh-CN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4</a:t>
            </a:r>
            <a:r>
              <a:rPr kumimoji="1" lang="zh-CN" altLang="en-US" sz="3000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）否则，不中奖 </a:t>
            </a:r>
          </a:p>
        </p:txBody>
      </p:sp>
    </p:spTree>
    <p:extLst>
      <p:ext uri="{BB962C8B-B14F-4D97-AF65-F5344CB8AC3E}">
        <p14:creationId xmlns:p14="http://schemas.microsoft.com/office/powerpoint/2010/main" val="6688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27" y="193734"/>
            <a:ext cx="12190413" cy="728917"/>
          </a:xfrm>
          <a:prstGeom prst="rect">
            <a:avLst/>
          </a:prstGeom>
          <a:solidFill>
            <a:srgbClr val="104E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729992" y="226553"/>
            <a:ext cx="252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/>
              <a:t>目录</a:t>
            </a:r>
          </a:p>
        </p:txBody>
      </p:sp>
      <p:sp>
        <p:nvSpPr>
          <p:cNvPr id="80" name="Rectangle 5">
            <a:extLst>
              <a:ext uri="{FF2B5EF4-FFF2-40B4-BE49-F238E27FC236}">
                <a16:creationId xmlns:a16="http://schemas.microsoft.com/office/drawing/2014/main" id="{B7397FA8-FFF9-47E7-AB70-521BC687A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7" y="312204"/>
            <a:ext cx="747811" cy="897523"/>
          </a:xfrm>
          <a:prstGeom prst="roundRect">
            <a:avLst/>
          </a:prstGeom>
          <a:solidFill>
            <a:srgbClr val="134F85"/>
          </a:solidFill>
          <a:ln>
            <a:noFill/>
          </a:ln>
        </p:spPr>
        <p:txBody>
          <a:bodyPr lIns="68571" tIns="34285" rIns="68571" bIns="34285"/>
          <a:lstStyle/>
          <a:p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51697D07-9E8B-4596-A1A4-60EC372D1875}"/>
              </a:ext>
            </a:extLst>
          </p:cNvPr>
          <p:cNvSpPr/>
          <p:nvPr/>
        </p:nvSpPr>
        <p:spPr bwMode="auto">
          <a:xfrm>
            <a:off x="158417" y="385414"/>
            <a:ext cx="571575" cy="718971"/>
          </a:xfrm>
          <a:custGeom>
            <a:avLst/>
            <a:gdLst>
              <a:gd name="T0" fmla="*/ 734716 w 1173"/>
              <a:gd name="T1" fmla="*/ 348495 h 1472"/>
              <a:gd name="T2" fmla="*/ 711330 w 1173"/>
              <a:gd name="T3" fmla="*/ 30615 h 1472"/>
              <a:gd name="T4" fmla="*/ 693141 w 1173"/>
              <a:gd name="T5" fmla="*/ 35175 h 1472"/>
              <a:gd name="T6" fmla="*/ 651565 w 1173"/>
              <a:gd name="T7" fmla="*/ 44295 h 1472"/>
              <a:gd name="T8" fmla="*/ 596997 w 1173"/>
              <a:gd name="T9" fmla="*/ 35175 h 1472"/>
              <a:gd name="T10" fmla="*/ 408609 w 1173"/>
              <a:gd name="T11" fmla="*/ 3257 h 1472"/>
              <a:gd name="T12" fmla="*/ 0 w 1173"/>
              <a:gd name="T13" fmla="*/ 500270 h 1472"/>
              <a:gd name="T14" fmla="*/ 417703 w 1173"/>
              <a:gd name="T15" fmla="*/ 955593 h 1472"/>
              <a:gd name="T16" fmla="*/ 762000 w 1173"/>
              <a:gd name="T17" fmla="*/ 707412 h 1472"/>
              <a:gd name="T18" fmla="*/ 706783 w 1173"/>
              <a:gd name="T19" fmla="*/ 674843 h 1472"/>
              <a:gd name="T20" fmla="*/ 449535 w 1173"/>
              <a:gd name="T21" fmla="*/ 891757 h 1472"/>
              <a:gd name="T22" fmla="*/ 188389 w 1173"/>
              <a:gd name="T23" fmla="*/ 472260 h 1472"/>
              <a:gd name="T24" fmla="*/ 417703 w 1173"/>
              <a:gd name="T25" fmla="*/ 67745 h 1472"/>
              <a:gd name="T26" fmla="*/ 679499 w 1173"/>
              <a:gd name="T27" fmla="*/ 371294 h 1472"/>
              <a:gd name="T28" fmla="*/ 734716 w 1173"/>
              <a:gd name="T29" fmla="*/ 348495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94" name="Freeform 14">
            <a:extLst>
              <a:ext uri="{FF2B5EF4-FFF2-40B4-BE49-F238E27FC236}">
                <a16:creationId xmlns:a16="http://schemas.microsoft.com/office/drawing/2014/main" id="{C2734685-E184-4537-9B91-D51717144599}"/>
              </a:ext>
            </a:extLst>
          </p:cNvPr>
          <p:cNvSpPr/>
          <p:nvPr/>
        </p:nvSpPr>
        <p:spPr bwMode="auto">
          <a:xfrm>
            <a:off x="2705461" y="200509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5" name="Freeform 15">
            <a:extLst>
              <a:ext uri="{FF2B5EF4-FFF2-40B4-BE49-F238E27FC236}">
                <a16:creationId xmlns:a16="http://schemas.microsoft.com/office/drawing/2014/main" id="{A793772A-5F44-4400-B13F-AC9E126E5742}"/>
              </a:ext>
            </a:extLst>
          </p:cNvPr>
          <p:cNvSpPr/>
          <p:nvPr/>
        </p:nvSpPr>
        <p:spPr bwMode="auto">
          <a:xfrm>
            <a:off x="2813767" y="1925318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6" name="Rectangle 16">
            <a:extLst>
              <a:ext uri="{FF2B5EF4-FFF2-40B4-BE49-F238E27FC236}">
                <a16:creationId xmlns:a16="http://schemas.microsoft.com/office/drawing/2014/main" id="{6F1CD838-5993-42AA-9AC7-009FCB69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1925319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97" name="Freeform 17">
            <a:extLst>
              <a:ext uri="{FF2B5EF4-FFF2-40B4-BE49-F238E27FC236}">
                <a16:creationId xmlns:a16="http://schemas.microsoft.com/office/drawing/2014/main" id="{720DB84E-10BF-474A-AB0E-14ED2E831F21}"/>
              </a:ext>
            </a:extLst>
          </p:cNvPr>
          <p:cNvSpPr/>
          <p:nvPr/>
        </p:nvSpPr>
        <p:spPr bwMode="auto">
          <a:xfrm>
            <a:off x="2705461" y="268851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98" name="Freeform 18">
            <a:extLst>
              <a:ext uri="{FF2B5EF4-FFF2-40B4-BE49-F238E27FC236}">
                <a16:creationId xmlns:a16="http://schemas.microsoft.com/office/drawing/2014/main" id="{E8035C3D-2249-465E-A141-2FF566A87A8D}"/>
              </a:ext>
            </a:extLst>
          </p:cNvPr>
          <p:cNvSpPr/>
          <p:nvPr/>
        </p:nvSpPr>
        <p:spPr bwMode="auto">
          <a:xfrm>
            <a:off x="2813767" y="2608738"/>
            <a:ext cx="593889" cy="73819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6279375 h 127"/>
              <a:gd name="T6" fmla="*/ 0 w 1038"/>
              <a:gd name="T7" fmla="*/ 76279375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3" name="Rectangle 19">
            <a:extLst>
              <a:ext uri="{FF2B5EF4-FFF2-40B4-BE49-F238E27FC236}">
                <a16:creationId xmlns:a16="http://schemas.microsoft.com/office/drawing/2014/main" id="{69CE7149-12BC-4EE7-BC62-49EBEB86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2608738"/>
            <a:ext cx="478444" cy="47744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4" name="Freeform 20">
            <a:extLst>
              <a:ext uri="{FF2B5EF4-FFF2-40B4-BE49-F238E27FC236}">
                <a16:creationId xmlns:a16="http://schemas.microsoft.com/office/drawing/2014/main" id="{A0B57491-491C-4D07-96BC-7DBFD9537857}"/>
              </a:ext>
            </a:extLst>
          </p:cNvPr>
          <p:cNvSpPr/>
          <p:nvPr/>
        </p:nvSpPr>
        <p:spPr bwMode="auto">
          <a:xfrm>
            <a:off x="2705461" y="3319541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5" name="Freeform 21">
            <a:extLst>
              <a:ext uri="{FF2B5EF4-FFF2-40B4-BE49-F238E27FC236}">
                <a16:creationId xmlns:a16="http://schemas.microsoft.com/office/drawing/2014/main" id="{E942056E-E89F-49A8-9864-6DED726B8060}"/>
              </a:ext>
            </a:extLst>
          </p:cNvPr>
          <p:cNvSpPr/>
          <p:nvPr/>
        </p:nvSpPr>
        <p:spPr bwMode="auto">
          <a:xfrm>
            <a:off x="2813767" y="3238579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6" name="Rectangle 22">
            <a:extLst>
              <a:ext uri="{FF2B5EF4-FFF2-40B4-BE49-F238E27FC236}">
                <a16:creationId xmlns:a16="http://schemas.microsoft.com/office/drawing/2014/main" id="{F818DDC1-CCCA-418B-86B4-DBB22B52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3238579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07" name="Freeform 23">
            <a:extLst>
              <a:ext uri="{FF2B5EF4-FFF2-40B4-BE49-F238E27FC236}">
                <a16:creationId xmlns:a16="http://schemas.microsoft.com/office/drawing/2014/main" id="{7BE668D5-1A6B-4499-B31E-7E69CBF386BA}"/>
              </a:ext>
            </a:extLst>
          </p:cNvPr>
          <p:cNvSpPr/>
          <p:nvPr/>
        </p:nvSpPr>
        <p:spPr bwMode="auto">
          <a:xfrm>
            <a:off x="2705461" y="4002960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749524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749524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7"/>
                </a:cubicBezTo>
                <a:lnTo>
                  <a:pt x="6963" y="707"/>
                </a:lnTo>
                <a:cubicBezTo>
                  <a:pt x="6963" y="755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5"/>
                  <a:pt x="0" y="707"/>
                </a:cubicBezTo>
                <a:lnTo>
                  <a:pt x="0" y="87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8" name="Freeform 24">
            <a:extLst>
              <a:ext uri="{FF2B5EF4-FFF2-40B4-BE49-F238E27FC236}">
                <a16:creationId xmlns:a16="http://schemas.microsoft.com/office/drawing/2014/main" id="{29733265-E06F-4932-910E-1C11B702C064}"/>
              </a:ext>
            </a:extLst>
          </p:cNvPr>
          <p:cNvSpPr/>
          <p:nvPr/>
        </p:nvSpPr>
        <p:spPr bwMode="auto">
          <a:xfrm>
            <a:off x="2813767" y="3921998"/>
            <a:ext cx="593889" cy="75009"/>
          </a:xfrm>
          <a:custGeom>
            <a:avLst/>
            <a:gdLst>
              <a:gd name="T0" fmla="*/ 58241460 w 1038"/>
              <a:gd name="T1" fmla="*/ 0 h 128"/>
              <a:gd name="T2" fmla="*/ 546306357 w 1038"/>
              <a:gd name="T3" fmla="*/ 0 h 128"/>
              <a:gd name="T4" fmla="*/ 604547817 w 1038"/>
              <a:gd name="T5" fmla="*/ 78143751 h 128"/>
              <a:gd name="T6" fmla="*/ 0 w 1038"/>
              <a:gd name="T7" fmla="*/ 78143751 h 128"/>
              <a:gd name="T8" fmla="*/ 58241460 w 1038"/>
              <a:gd name="T9" fmla="*/ 0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8">
                <a:moveTo>
                  <a:pt x="100" y="0"/>
                </a:moveTo>
                <a:lnTo>
                  <a:pt x="938" y="0"/>
                </a:lnTo>
                <a:lnTo>
                  <a:pt x="1038" y="128"/>
                </a:lnTo>
                <a:lnTo>
                  <a:pt x="0" y="128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09" name="Rectangle 25">
            <a:extLst>
              <a:ext uri="{FF2B5EF4-FFF2-40B4-BE49-F238E27FC236}">
                <a16:creationId xmlns:a16="http://schemas.microsoft.com/office/drawing/2014/main" id="{826A0BD5-9C82-413A-AFE1-B9103A35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3921999"/>
            <a:ext cx="478444" cy="47863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0" name="Freeform 26">
            <a:extLst>
              <a:ext uri="{FF2B5EF4-FFF2-40B4-BE49-F238E27FC236}">
                <a16:creationId xmlns:a16="http://schemas.microsoft.com/office/drawing/2014/main" id="{4618206C-A116-4538-9959-658163FA8D3A}"/>
              </a:ext>
            </a:extLst>
          </p:cNvPr>
          <p:cNvSpPr/>
          <p:nvPr/>
        </p:nvSpPr>
        <p:spPr bwMode="auto">
          <a:xfrm>
            <a:off x="2705461" y="4642325"/>
            <a:ext cx="4797308" cy="454819"/>
          </a:xfrm>
          <a:custGeom>
            <a:avLst/>
            <a:gdLst>
              <a:gd name="T0" fmla="*/ 60743788 w 6963"/>
              <a:gd name="T1" fmla="*/ 0 h 794"/>
              <a:gd name="T2" fmla="*/ 2147483647 w 6963"/>
              <a:gd name="T3" fmla="*/ 0 h 794"/>
              <a:gd name="T4" fmla="*/ 2147483647 w 6963"/>
              <a:gd name="T5" fmla="*/ 50166012 h 794"/>
              <a:gd name="T6" fmla="*/ 2147483647 w 6963"/>
              <a:gd name="T7" fmla="*/ 412413298 h 794"/>
              <a:gd name="T8" fmla="*/ 2147483647 w 6963"/>
              <a:gd name="T9" fmla="*/ 463162822 h 794"/>
              <a:gd name="T10" fmla="*/ 60743788 w 6963"/>
              <a:gd name="T11" fmla="*/ 463162822 h 794"/>
              <a:gd name="T12" fmla="*/ 0 w 6963"/>
              <a:gd name="T13" fmla="*/ 412413298 h 794"/>
              <a:gd name="T14" fmla="*/ 0 w 6963"/>
              <a:gd name="T15" fmla="*/ 50166012 h 794"/>
              <a:gd name="T16" fmla="*/ 60743788 w 6963"/>
              <a:gd name="T17" fmla="*/ 0 h 7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63" h="794">
                <a:moveTo>
                  <a:pt x="87" y="0"/>
                </a:moveTo>
                <a:lnTo>
                  <a:pt x="6876" y="0"/>
                </a:lnTo>
                <a:cubicBezTo>
                  <a:pt x="6924" y="0"/>
                  <a:pt x="6963" y="39"/>
                  <a:pt x="6963" y="86"/>
                </a:cubicBezTo>
                <a:lnTo>
                  <a:pt x="6963" y="707"/>
                </a:lnTo>
                <a:cubicBezTo>
                  <a:pt x="6963" y="754"/>
                  <a:pt x="6924" y="794"/>
                  <a:pt x="6876" y="794"/>
                </a:cubicBezTo>
                <a:lnTo>
                  <a:pt x="87" y="794"/>
                </a:lnTo>
                <a:cubicBezTo>
                  <a:pt x="39" y="794"/>
                  <a:pt x="0" y="754"/>
                  <a:pt x="0" y="707"/>
                </a:cubicBezTo>
                <a:lnTo>
                  <a:pt x="0" y="86"/>
                </a:lnTo>
                <a:cubicBezTo>
                  <a:pt x="0" y="39"/>
                  <a:pt x="39" y="0"/>
                  <a:pt x="87" y="0"/>
                </a:cubicBezTo>
                <a:close/>
              </a:path>
            </a:pathLst>
          </a:custGeom>
          <a:gradFill rotWithShape="0">
            <a:gsLst>
              <a:gs pos="0">
                <a:srgbClr val="F8F8F8"/>
              </a:gs>
              <a:gs pos="100000">
                <a:srgbClr val="EAEAEA"/>
              </a:gs>
            </a:gsLst>
            <a:lin ang="5400000"/>
          </a:gradFill>
          <a:ln w="10" cap="flat" cmpd="sng">
            <a:solidFill>
              <a:srgbClr val="DFDFE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1" name="Freeform 27">
            <a:extLst>
              <a:ext uri="{FF2B5EF4-FFF2-40B4-BE49-F238E27FC236}">
                <a16:creationId xmlns:a16="http://schemas.microsoft.com/office/drawing/2014/main" id="{78378BF6-F0C7-4F22-8301-A24097E0EC85}"/>
              </a:ext>
            </a:extLst>
          </p:cNvPr>
          <p:cNvSpPr/>
          <p:nvPr/>
        </p:nvSpPr>
        <p:spPr bwMode="auto">
          <a:xfrm>
            <a:off x="2813767" y="4562552"/>
            <a:ext cx="593889" cy="72628"/>
          </a:xfrm>
          <a:custGeom>
            <a:avLst/>
            <a:gdLst>
              <a:gd name="T0" fmla="*/ 58241460 w 1038"/>
              <a:gd name="T1" fmla="*/ 0 h 127"/>
              <a:gd name="T2" fmla="*/ 546306357 w 1038"/>
              <a:gd name="T3" fmla="*/ 0 h 127"/>
              <a:gd name="T4" fmla="*/ 604547817 w 1038"/>
              <a:gd name="T5" fmla="*/ 73837831 h 127"/>
              <a:gd name="T6" fmla="*/ 0 w 1038"/>
              <a:gd name="T7" fmla="*/ 73837831 h 127"/>
              <a:gd name="T8" fmla="*/ 58241460 w 1038"/>
              <a:gd name="T9" fmla="*/ 0 h 1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38" h="127">
                <a:moveTo>
                  <a:pt x="100" y="0"/>
                </a:moveTo>
                <a:lnTo>
                  <a:pt x="938" y="0"/>
                </a:lnTo>
                <a:lnTo>
                  <a:pt x="1038" y="127"/>
                </a:lnTo>
                <a:lnTo>
                  <a:pt x="0" y="127"/>
                </a:lnTo>
                <a:lnTo>
                  <a:pt x="1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lIns="68563" tIns="34281" rIns="68563" bIns="34281"/>
          <a:lstStyle/>
          <a:p>
            <a:endParaRPr lang="zh-CN" altLang="en-US"/>
          </a:p>
        </p:txBody>
      </p:sp>
      <p:sp>
        <p:nvSpPr>
          <p:cNvPr id="112" name="Rectangle 28">
            <a:extLst>
              <a:ext uri="{FF2B5EF4-FFF2-40B4-BE49-F238E27FC236}">
                <a16:creationId xmlns:a16="http://schemas.microsoft.com/office/drawing/2014/main" id="{F0B012EB-7CD4-4CDA-9CC2-CDB1F73F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892" y="4562550"/>
            <a:ext cx="478444" cy="476251"/>
          </a:xfrm>
          <a:prstGeom prst="rect">
            <a:avLst/>
          </a:prstGeom>
          <a:solidFill>
            <a:srgbClr val="134F85"/>
          </a:solidFill>
          <a:ln>
            <a:noFill/>
          </a:ln>
        </p:spPr>
        <p:txBody>
          <a:bodyPr lIns="68563" tIns="34281" rIns="68563" bIns="34281"/>
          <a:lstStyle/>
          <a:p>
            <a:pPr>
              <a:buFontTx/>
              <a:buNone/>
            </a:pPr>
            <a:endParaRPr lang="zh-CN" altLang="en-US"/>
          </a:p>
        </p:txBody>
      </p:sp>
      <p:sp>
        <p:nvSpPr>
          <p:cNvPr id="113" name="TextBox 63">
            <a:extLst>
              <a:ext uri="{FF2B5EF4-FFF2-40B4-BE49-F238E27FC236}">
                <a16:creationId xmlns:a16="http://schemas.microsoft.com/office/drawing/2014/main" id="{4913ECB2-6D19-44F0-8241-2134597D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2067003"/>
            <a:ext cx="240831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三种程序流程结构</a:t>
            </a:r>
            <a:endParaRPr lang="zh-CN" altLang="en-US" sz="2400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4" name="TextBox 81">
            <a:extLst>
              <a:ext uri="{FF2B5EF4-FFF2-40B4-BE49-F238E27FC236}">
                <a16:creationId xmlns:a16="http://schemas.microsoft.com/office/drawing/2014/main" id="{3B78D7E4-54D2-41ED-A5BA-37E4865F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1915795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Box 82">
            <a:extLst>
              <a:ext uri="{FF2B5EF4-FFF2-40B4-BE49-F238E27FC236}">
                <a16:creationId xmlns:a16="http://schemas.microsoft.com/office/drawing/2014/main" id="{A37238BC-680C-47E8-AF00-2D07C578E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2744467"/>
            <a:ext cx="2021994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If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语句分支结构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6" name="TextBox 83">
            <a:extLst>
              <a:ext uri="{FF2B5EF4-FFF2-40B4-BE49-F238E27FC236}">
                <a16:creationId xmlns:a16="http://schemas.microsoft.com/office/drawing/2014/main" id="{02488E60-9DD1-4258-BC94-A36E4EB27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2621834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Box 84">
            <a:extLst>
              <a:ext uri="{FF2B5EF4-FFF2-40B4-BE49-F238E27FC236}">
                <a16:creationId xmlns:a16="http://schemas.microsoft.com/office/drawing/2014/main" id="{59E0EA32-E21A-4834-9355-33D50F072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3368355"/>
            <a:ext cx="2722506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Switch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语句分支结构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18" name="TextBox 85">
            <a:extLst>
              <a:ext uri="{FF2B5EF4-FFF2-40B4-BE49-F238E27FC236}">
                <a16:creationId xmlns:a16="http://schemas.microsoft.com/office/drawing/2014/main" id="{3B807396-F05B-485A-9E30-E6DA6D99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3236195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86">
            <a:extLst>
              <a:ext uri="{FF2B5EF4-FFF2-40B4-BE49-F238E27FC236}">
                <a16:creationId xmlns:a16="http://schemas.microsoft.com/office/drawing/2014/main" id="{D6A325F5-B1C2-494E-AB5E-20656AA5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888" y="4055345"/>
            <a:ext cx="2957146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3" tIns="34281" rIns="68563" bIns="34281">
            <a:spAutoFit/>
          </a:bodyPr>
          <a:lstStyle>
            <a:defPPr>
              <a:defRPr lang="en-US"/>
            </a:defPPr>
            <a:lvl1pPr>
              <a:defRPr sz="2200" b="1" kern="0">
                <a:solidFill>
                  <a:srgbClr val="104E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华光淡古印_CNKI" panose="02000500000000000000" pitchFamily="2" charset="-122"/>
                <a:ea typeface="华光淡古印_CNKI" panose="02000500000000000000" pitchFamily="2" charset="-122"/>
                <a:sym typeface="+mn-lt"/>
              </a:rPr>
              <a:t>两位数彩票游戏</a:t>
            </a:r>
          </a:p>
        </p:txBody>
      </p:sp>
      <p:sp>
        <p:nvSpPr>
          <p:cNvPr id="120" name="TextBox 87">
            <a:extLst>
              <a:ext uri="{FF2B5EF4-FFF2-40B4-BE49-F238E27FC236}">
                <a16:creationId xmlns:a16="http://schemas.microsoft.com/office/drawing/2014/main" id="{720D5FDC-B234-4FA5-9FF1-49ABC77A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394223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TextBox 88">
            <a:extLst>
              <a:ext uri="{FF2B5EF4-FFF2-40B4-BE49-F238E27FC236}">
                <a16:creationId xmlns:a16="http://schemas.microsoft.com/office/drawing/2014/main" id="{986CF14A-E3E4-4BBE-A385-21EC0C79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438" y="4670851"/>
            <a:ext cx="2087717" cy="40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本章要求</a:t>
            </a:r>
            <a:r>
              <a:rPr lang="en-US" altLang="zh-CN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&amp;</a:t>
            </a:r>
            <a:r>
              <a:rPr lang="zh-CN" altLang="en-US" sz="2200" b="1" kern="0" dirty="0">
                <a:solidFill>
                  <a:srgbClr val="104E87"/>
                </a:solidFill>
                <a:latin typeface="华光淡古印_CNKI" panose="02000500000000000000" pitchFamily="2" charset="-122"/>
                <a:ea typeface="华光淡古印_CNKI" panose="02000500000000000000" pitchFamily="2" charset="-122"/>
                <a:cs typeface="+mn-ea"/>
                <a:sym typeface="+mn-lt"/>
              </a:rPr>
              <a:t>作业</a:t>
            </a:r>
            <a:endParaRPr lang="zh-CN" altLang="en-US" b="1" kern="0" dirty="0">
              <a:solidFill>
                <a:srgbClr val="104E87"/>
              </a:solidFill>
              <a:latin typeface="华光淡古印_CNKI" panose="02000500000000000000" pitchFamily="2" charset="-122"/>
              <a:ea typeface="华光淡古印_CNKI" panose="02000500000000000000" pitchFamily="2" charset="-122"/>
              <a:cs typeface="+mn-ea"/>
              <a:sym typeface="+mn-lt"/>
            </a:endParaRPr>
          </a:p>
        </p:txBody>
      </p:sp>
      <p:sp>
        <p:nvSpPr>
          <p:cNvPr id="122" name="TextBox 89">
            <a:extLst>
              <a:ext uri="{FF2B5EF4-FFF2-40B4-BE49-F238E27FC236}">
                <a16:creationId xmlns:a16="http://schemas.microsoft.com/office/drawing/2014/main" id="{17E4F117-CDF4-4D7A-BD21-7FC3B7691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163" y="4576839"/>
            <a:ext cx="311589" cy="48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3" tIns="34281" rIns="68563" bIns="3428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7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Freeform 7">
            <a:extLst>
              <a:ext uri="{FF2B5EF4-FFF2-40B4-BE49-F238E27FC236}">
                <a16:creationId xmlns:a16="http://schemas.microsoft.com/office/drawing/2014/main" id="{F6B60A6D-7EC4-4227-8E28-9EB8881DEB58}"/>
              </a:ext>
            </a:extLst>
          </p:cNvPr>
          <p:cNvSpPr>
            <a:spLocks noEditPoints="1"/>
          </p:cNvSpPr>
          <p:nvPr/>
        </p:nvSpPr>
        <p:spPr bwMode="auto">
          <a:xfrm>
            <a:off x="801438" y="922651"/>
            <a:ext cx="1068129" cy="230399"/>
          </a:xfrm>
          <a:custGeom>
            <a:avLst/>
            <a:gdLst>
              <a:gd name="T0" fmla="*/ 31788 w 2195"/>
              <a:gd name="T1" fmla="*/ 181488 h 445"/>
              <a:gd name="T2" fmla="*/ 163483 w 2195"/>
              <a:gd name="T3" fmla="*/ 180183 h 445"/>
              <a:gd name="T4" fmla="*/ 98609 w 2195"/>
              <a:gd name="T5" fmla="*/ 289206 h 445"/>
              <a:gd name="T6" fmla="*/ 101204 w 2195"/>
              <a:gd name="T7" fmla="*/ 68548 h 445"/>
              <a:gd name="T8" fmla="*/ 98609 w 2195"/>
              <a:gd name="T9" fmla="*/ 289206 h 445"/>
              <a:gd name="T10" fmla="*/ 431413 w 2195"/>
              <a:gd name="T11" fmla="*/ 283331 h 445"/>
              <a:gd name="T12" fmla="*/ 400922 w 2195"/>
              <a:gd name="T13" fmla="*/ 152764 h 445"/>
              <a:gd name="T14" fmla="*/ 289339 w 2195"/>
              <a:gd name="T15" fmla="*/ 154069 h 445"/>
              <a:gd name="T16" fmla="*/ 259496 w 2195"/>
              <a:gd name="T17" fmla="*/ 284636 h 445"/>
              <a:gd name="T18" fmla="*/ 289339 w 2195"/>
              <a:gd name="T19" fmla="*/ 72465 h 445"/>
              <a:gd name="T20" fmla="*/ 358754 w 2195"/>
              <a:gd name="T21" fmla="*/ 66589 h 445"/>
              <a:gd name="T22" fmla="*/ 581921 w 2195"/>
              <a:gd name="T23" fmla="*/ 265704 h 445"/>
              <a:gd name="T24" fmla="*/ 555971 w 2195"/>
              <a:gd name="T25" fmla="*/ 287901 h 445"/>
              <a:gd name="T26" fmla="*/ 512506 w 2195"/>
              <a:gd name="T27" fmla="*/ 98578 h 445"/>
              <a:gd name="T28" fmla="*/ 483312 w 2195"/>
              <a:gd name="T29" fmla="*/ 72465 h 445"/>
              <a:gd name="T30" fmla="*/ 512506 w 2195"/>
              <a:gd name="T31" fmla="*/ 15668 h 445"/>
              <a:gd name="T32" fmla="*/ 542996 w 2195"/>
              <a:gd name="T33" fmla="*/ 72465 h 445"/>
              <a:gd name="T34" fmla="*/ 581921 w 2195"/>
              <a:gd name="T35" fmla="*/ 98578 h 445"/>
              <a:gd name="T36" fmla="*/ 542996 w 2195"/>
              <a:gd name="T37" fmla="*/ 241549 h 445"/>
              <a:gd name="T38" fmla="*/ 581921 w 2195"/>
              <a:gd name="T39" fmla="*/ 265704 h 445"/>
              <a:gd name="T40" fmla="*/ 787572 w 2195"/>
              <a:gd name="T41" fmla="*/ 162556 h 445"/>
              <a:gd name="T42" fmla="*/ 661716 w 2195"/>
              <a:gd name="T43" fmla="*/ 162556 h 445"/>
              <a:gd name="T44" fmla="*/ 819360 w 2195"/>
              <a:gd name="T45" fmla="*/ 226534 h 445"/>
              <a:gd name="T46" fmla="*/ 626684 w 2195"/>
              <a:gd name="T47" fmla="*/ 181488 h 445"/>
              <a:gd name="T48" fmla="*/ 820658 w 2195"/>
              <a:gd name="T49" fmla="*/ 181488 h 445"/>
              <a:gd name="T50" fmla="*/ 660419 w 2195"/>
              <a:gd name="T51" fmla="*/ 188670 h 445"/>
              <a:gd name="T52" fmla="*/ 787572 w 2195"/>
              <a:gd name="T53" fmla="*/ 218047 h 445"/>
              <a:gd name="T54" fmla="*/ 1054853 w 2195"/>
              <a:gd name="T55" fmla="*/ 283331 h 445"/>
              <a:gd name="T56" fmla="*/ 1025011 w 2195"/>
              <a:gd name="T57" fmla="*/ 152764 h 445"/>
              <a:gd name="T58" fmla="*/ 913428 w 2195"/>
              <a:gd name="T59" fmla="*/ 154069 h 445"/>
              <a:gd name="T60" fmla="*/ 882937 w 2195"/>
              <a:gd name="T61" fmla="*/ 284636 h 445"/>
              <a:gd name="T62" fmla="*/ 913428 w 2195"/>
              <a:gd name="T63" fmla="*/ 72465 h 445"/>
              <a:gd name="T64" fmla="*/ 982843 w 2195"/>
              <a:gd name="T65" fmla="*/ 66589 h 445"/>
              <a:gd name="T66" fmla="*/ 1206010 w 2195"/>
              <a:gd name="T67" fmla="*/ 265704 h 445"/>
              <a:gd name="T68" fmla="*/ 1179412 w 2195"/>
              <a:gd name="T69" fmla="*/ 287901 h 445"/>
              <a:gd name="T70" fmla="*/ 1136595 w 2195"/>
              <a:gd name="T71" fmla="*/ 98578 h 445"/>
              <a:gd name="T72" fmla="*/ 1107401 w 2195"/>
              <a:gd name="T73" fmla="*/ 72465 h 445"/>
              <a:gd name="T74" fmla="*/ 1136595 w 2195"/>
              <a:gd name="T75" fmla="*/ 15668 h 445"/>
              <a:gd name="T76" fmla="*/ 1166437 w 2195"/>
              <a:gd name="T77" fmla="*/ 72465 h 445"/>
              <a:gd name="T78" fmla="*/ 1206010 w 2195"/>
              <a:gd name="T79" fmla="*/ 98578 h 445"/>
              <a:gd name="T80" fmla="*/ 1166437 w 2195"/>
              <a:gd name="T81" fmla="*/ 241549 h 445"/>
              <a:gd name="T82" fmla="*/ 1206010 w 2195"/>
              <a:gd name="T83" fmla="*/ 265704 h 445"/>
              <a:gd name="T84" fmla="*/ 1414256 w 2195"/>
              <a:gd name="T85" fmla="*/ 123386 h 445"/>
              <a:gd name="T86" fmla="*/ 1256612 w 2195"/>
              <a:gd name="T87" fmla="*/ 126650 h 445"/>
              <a:gd name="T88" fmla="*/ 1390901 w 2195"/>
              <a:gd name="T89" fmla="*/ 229798 h 445"/>
              <a:gd name="T90" fmla="*/ 1278020 w 2195"/>
              <a:gd name="T91" fmla="*/ 218047 h 445"/>
              <a:gd name="T92" fmla="*/ 1337704 w 2195"/>
              <a:gd name="T93" fmla="*/ 289206 h 445"/>
              <a:gd name="T94" fmla="*/ 1346138 w 2195"/>
              <a:gd name="T95" fmla="*/ 164515 h 445"/>
              <a:gd name="T96" fmla="*/ 1334461 w 2195"/>
              <a:gd name="T97" fmla="*/ 94661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1" tIns="34285" rIns="68571" bIns="34285"/>
          <a:lstStyle/>
          <a:p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6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6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0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3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2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7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9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7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6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 animBg="1" autoUpdateAnimBg="0"/>
      <p:bldP spid="80" grpId="1" animBg="1"/>
      <p:bldP spid="85" grpId="0" animBg="1"/>
      <p:bldP spid="85" grpId="1" animBg="1"/>
      <p:bldP spid="94" grpId="0" animBg="1"/>
      <p:bldP spid="95" grpId="0" animBg="1"/>
      <p:bldP spid="96" grpId="0" animBg="1" autoUpdateAnimBg="0"/>
      <p:bldP spid="97" grpId="0" animBg="1"/>
      <p:bldP spid="98" grpId="0" animBg="1"/>
      <p:bldP spid="103" grpId="0" animBg="1" autoUpdateAnimBg="0"/>
      <p:bldP spid="104" grpId="0" animBg="1"/>
      <p:bldP spid="105" grpId="0" animBg="1"/>
      <p:bldP spid="106" grpId="0" animBg="1" autoUpdateAnimBg="0"/>
      <p:bldP spid="107" grpId="0" animBg="1"/>
      <p:bldP spid="108" grpId="0" animBg="1"/>
      <p:bldP spid="109" grpId="0" animBg="1" autoUpdateAnimBg="0"/>
      <p:bldP spid="110" grpId="0" animBg="1"/>
      <p:bldP spid="111" grpId="0" animBg="1"/>
      <p:bldP spid="112" grpId="0" animBg="1" autoUpdateAnimBg="0"/>
      <p:bldP spid="113" grpId="0" autoUpdateAnimBg="0"/>
      <p:bldP spid="114" grpId="0" autoUpdateAnimBg="0"/>
      <p:bldP spid="115" grpId="0" autoUpdateAnimBg="0"/>
      <p:bldP spid="116" grpId="0" autoUpdateAnimBg="0"/>
      <p:bldP spid="117" grpId="0" autoUpdateAnimBg="0"/>
      <p:bldP spid="118" grpId="0" autoUpdateAnimBg="0"/>
      <p:bldP spid="119" grpId="0" autoUpdateAnimBg="0"/>
      <p:bldP spid="120" grpId="0" autoUpdateAnimBg="0"/>
      <p:bldP spid="121" grpId="0" autoUpdateAnimBg="0"/>
      <p:bldP spid="122" grpId="0" autoUpdateAnimBg="0"/>
      <p:bldP spid="86" grpId="0" animBg="1"/>
      <p:bldP spid="8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185BC64-7E2C-4268-BE54-5986AE2C417B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3.4 </a:t>
            </a:r>
            <a:r>
              <a:rPr lang="zh-CN" altLang="en-US" dirty="0">
                <a:sym typeface="+mn-lt"/>
              </a:rPr>
              <a:t>两位数彩票游戏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80C48DA8-8968-453A-A1A4-8B49DCF0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8" y="1165211"/>
            <a:ext cx="5211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分析：关键技术之一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随机数</a:t>
            </a:r>
            <a:endParaRPr kumimoji="1" lang="en-US" altLang="zh-CN" sz="2800" dirty="0">
              <a:solidFill>
                <a:srgbClr val="C0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EEE5ABEB-109A-4E84-97E6-A3D4CFFB0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4" y="2229230"/>
            <a:ext cx="5780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函数原型：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int rand(void);</a:t>
            </a:r>
          </a:p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功能和返回值：求出并返回一个伪随机数</a:t>
            </a: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85B3DAD2-0BF3-453E-9346-F0D4A659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" y="3239740"/>
            <a:ext cx="7858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函数原型：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void </a:t>
            </a:r>
            <a:r>
              <a:rPr lang="en-US" altLang="zh-CN" b="1" dirty="0" err="1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srand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(unsigned int seed);</a:t>
            </a:r>
          </a:p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参数：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seed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产生随机数的种子，通常可以利用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time(0)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的返回值，如果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seed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值相同，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rand()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所产生的随机数相同</a:t>
            </a:r>
            <a:endParaRPr lang="en-US" altLang="zh-CN" b="1" dirty="0">
              <a:solidFill>
                <a:srgbClr val="166DBC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功能：为使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rand()</a:t>
            </a:r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产生一序列伪随机整数而设置起始点。</a:t>
            </a:r>
          </a:p>
        </p:txBody>
      </p:sp>
      <p:sp>
        <p:nvSpPr>
          <p:cNvPr id="17" name="矩形 13">
            <a:extLst>
              <a:ext uri="{FF2B5EF4-FFF2-40B4-BE49-F238E27FC236}">
                <a16:creationId xmlns:a16="http://schemas.microsoft.com/office/drawing/2014/main" id="{DA1ABDDA-D905-42F5-A7D5-EB8A9384D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4" y="5063466"/>
            <a:ext cx="3256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所需头文件：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&lt;</a:t>
            </a:r>
            <a:r>
              <a:rPr lang="en-US" altLang="zh-CN" b="1" dirty="0" err="1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cstdlib</a:t>
            </a:r>
            <a:r>
              <a:rPr lang="en-US" altLang="zh-CN" b="1" dirty="0">
                <a:solidFill>
                  <a:srgbClr val="166DBC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&gt;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C0605B-0823-4489-B1A8-173E46167DF6}"/>
              </a:ext>
            </a:extLst>
          </p:cNvPr>
          <p:cNvSpPr txBox="1"/>
          <p:nvPr/>
        </p:nvSpPr>
        <p:spPr>
          <a:xfrm>
            <a:off x="8735662" y="2091803"/>
            <a:ext cx="338105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#include &lt;iostream&gt;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#include&lt;cstdlib&gt;</a:t>
            </a:r>
          </a:p>
          <a:p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#include&lt;ctime&gt;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using namespace std;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int main()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{	int lottery;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 dirty="0" err="1">
                <a:solidFill>
                  <a:srgbClr val="166DBC"/>
                </a:solidFill>
                <a:latin typeface="Comic Sans MS" panose="030F0702030302020204" pitchFamily="66" charset="0"/>
              </a:rPr>
              <a:t>srand</a:t>
            </a:r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(time(0));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	lottery = rand()%100;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2000" dirty="0" err="1">
                <a:solidFill>
                  <a:srgbClr val="166DBC"/>
                </a:solidFill>
                <a:latin typeface="Comic Sans MS" panose="030F0702030302020204" pitchFamily="66" charset="0"/>
              </a:rPr>
              <a:t>cout</a:t>
            </a:r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&lt;&lt;lottery&lt;&lt;</a:t>
            </a:r>
            <a:r>
              <a:rPr lang="en-US" altLang="zh-CN" sz="2000" dirty="0" err="1">
                <a:solidFill>
                  <a:srgbClr val="166DBC"/>
                </a:solidFill>
                <a:latin typeface="Comic Sans MS" panose="030F0702030302020204" pitchFamily="66" charset="0"/>
              </a:rPr>
              <a:t>endl</a:t>
            </a:r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	return 0;</a:t>
            </a:r>
          </a:p>
          <a:p>
            <a:r>
              <a:rPr lang="en-US" altLang="zh-CN" sz="2000" dirty="0">
                <a:solidFill>
                  <a:srgbClr val="166DBC"/>
                </a:solidFill>
                <a:latin typeface="Comic Sans MS" panose="030F0702030302020204" pitchFamily="66" charset="0"/>
              </a:rPr>
              <a:t>}</a:t>
            </a:r>
            <a:endParaRPr lang="zh-CN" altLang="en-US" sz="2000" dirty="0">
              <a:solidFill>
                <a:srgbClr val="166DBC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矩形 3">
            <a:extLst>
              <a:ext uri="{FF2B5EF4-FFF2-40B4-BE49-F238E27FC236}">
                <a16:creationId xmlns:a16="http://schemas.microsoft.com/office/drawing/2014/main" id="{DA304D2D-76DA-45FD-B29C-A0A98F5D1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292" y="1165211"/>
            <a:ext cx="3381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实现：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0~99</a:t>
            </a:r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的随机数</a:t>
            </a:r>
            <a:endParaRPr kumimoji="1" lang="en-US" altLang="zh-CN" sz="2800" dirty="0">
              <a:solidFill>
                <a:srgbClr val="C0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30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CD0F2BB-5AD0-48B4-AAB6-B6A43C4A2971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3.4 </a:t>
            </a:r>
            <a:r>
              <a:rPr lang="zh-CN" altLang="en-US" dirty="0">
                <a:sym typeface="+mn-lt"/>
              </a:rPr>
              <a:t>两位数彩票游戏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id="{CDFAB784-6B3A-44C2-B02A-80276C83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8" y="1609020"/>
            <a:ext cx="73437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b="1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</a:t>
            </a:r>
            <a:r>
              <a:rPr lang="zh-CN" altLang="en-US" b="1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）取出两位数的个位和十位</a:t>
            </a:r>
            <a:endParaRPr lang="en-US" altLang="zh-CN" b="1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0" lvl="1" eaLnBrk="1" hangingPunct="1"/>
            <a:r>
              <a:rPr lang="en-US" altLang="zh-CN" b="1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int lotteryDigit1 = lottery / 10;</a:t>
            </a:r>
          </a:p>
          <a:p>
            <a:pPr marL="0" lvl="1" eaLnBrk="1" hangingPunct="1"/>
            <a:r>
              <a:rPr lang="en-US" altLang="zh-CN" b="1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int lotteryDigit2 = lottery % 10;</a:t>
            </a: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3964D5E1-819B-4ACE-BC47-A984452E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28" y="3637690"/>
            <a:ext cx="10375806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如果输入与彩票顺序和内容完全匹配，则奖金为</a:t>
            </a:r>
            <a:r>
              <a:rPr kumimoji="1"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10000</a:t>
            </a:r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美元</a:t>
            </a:r>
            <a:endParaRPr kumimoji="1"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</a:t>
            </a: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(guess == lottery)</a:t>
            </a:r>
          </a:p>
          <a:p>
            <a:pPr eaLnBrk="1" hangingPunct="1"/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如果输入与彩票内容匹配，顺序不同，则奖金为</a:t>
            </a:r>
            <a:r>
              <a:rPr kumimoji="1"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3000</a:t>
            </a:r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美元</a:t>
            </a:r>
            <a:endParaRPr kumimoji="1"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(guessDigit2==lotteryDigit1&amp;&amp;guessDigit1==lotteryDigit2)</a:t>
            </a:r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 </a:t>
            </a:r>
            <a:endParaRPr kumimoji="1"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/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如果输入数字与彩票中的一个数字匹配，则奖金为</a:t>
            </a:r>
            <a:r>
              <a:rPr kumimoji="1"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1000</a:t>
            </a:r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美元</a:t>
            </a:r>
            <a:endParaRPr kumimoji="1"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0" lvl="1" eaLnBrk="1" hangingPunct="1">
              <a:spcAft>
                <a:spcPts val="600"/>
              </a:spcAft>
            </a:pPr>
            <a:r>
              <a:rPr lang="en-US" altLang="zh-CN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(guessDigit1==lotteryDigit1||guessDigit1==lotteryDigit2||guessDigit2==lotteryDigit1||guessDigit2== lotteryDigit2)</a:t>
            </a:r>
            <a:endParaRPr kumimoji="1" lang="en-US" altLang="zh-CN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eaLnBrk="1" hangingPunct="1"/>
            <a:r>
              <a:rPr kumimoji="1" lang="zh-CN" altLang="en-US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否则，不中奖 </a:t>
            </a:r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id="{D051FF02-09F4-4481-815B-D2461D2D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8" y="1067640"/>
            <a:ext cx="73661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分析：关键技术之二</a:t>
            </a:r>
            <a:r>
              <a:rPr kumimoji="1" lang="en-US" altLang="zh-CN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——</a:t>
            </a:r>
            <a:r>
              <a:rPr kumimoji="1" lang="zh-CN" altLang="en-US" sz="28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两位数进行按位比较</a:t>
            </a:r>
            <a:endParaRPr kumimoji="1" lang="en-US" altLang="zh-CN" sz="2800" dirty="0">
              <a:solidFill>
                <a:srgbClr val="C00000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CF96B9BE-14D8-491A-AC24-01E044B2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47" y="3096439"/>
            <a:ext cx="7343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b="1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2</a:t>
            </a:r>
            <a:r>
              <a:rPr lang="zh-CN" altLang="en-US" b="1" dirty="0">
                <a:solidFill>
                  <a:srgbClr val="166DBC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）分三种情况比较</a:t>
            </a:r>
            <a:endParaRPr lang="en-US" altLang="zh-CN" b="1" dirty="0">
              <a:solidFill>
                <a:srgbClr val="166DBC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4B5EBF-C999-45A8-B555-41722C024BA4}"/>
              </a:ext>
            </a:extLst>
          </p:cNvPr>
          <p:cNvSpPr txBox="1"/>
          <p:nvPr/>
        </p:nvSpPr>
        <p:spPr>
          <a:xfrm>
            <a:off x="5489331" y="1918686"/>
            <a:ext cx="6101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/>
            <a:r>
              <a:rPr lang="en-US" altLang="zh-CN" b="1" dirty="0">
                <a:solidFill>
                  <a:srgbClr val="166DBC"/>
                </a:solidFill>
                <a:latin typeface="Comic Sans MS" panose="030F0702030302020204" pitchFamily="66" charset="0"/>
                <a:ea typeface="楷体_GB2312" pitchFamily="49" charset="-122"/>
              </a:rPr>
              <a:t>int guessDigit1 = guess / 10;</a:t>
            </a:r>
          </a:p>
          <a:p>
            <a:pPr marL="0" lvl="1" eaLnBrk="1" hangingPunct="1"/>
            <a:r>
              <a:rPr lang="en-US" altLang="zh-CN" b="1" dirty="0">
                <a:solidFill>
                  <a:srgbClr val="166DBC"/>
                </a:solidFill>
                <a:latin typeface="Comic Sans MS" panose="030F0702030302020204" pitchFamily="66" charset="0"/>
                <a:ea typeface="楷体_GB2312" pitchFamily="49" charset="-122"/>
              </a:rPr>
              <a:t> int guessDigit2 = guess % 10;</a:t>
            </a:r>
            <a:endParaRPr lang="zh-CN" altLang="en-US" dirty="0">
              <a:solidFill>
                <a:srgbClr val="166DBC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05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D7B677-4F8F-44EA-8156-E2A70D67B8D4}"/>
              </a:ext>
            </a:extLst>
          </p:cNvPr>
          <p:cNvSpPr txBox="1"/>
          <p:nvPr/>
        </p:nvSpPr>
        <p:spPr>
          <a:xfrm>
            <a:off x="397701" y="310423"/>
            <a:ext cx="610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3.4 </a:t>
            </a:r>
            <a:r>
              <a:rPr lang="zh-CN" altLang="en-US" dirty="0">
                <a:sym typeface="+mn-lt"/>
              </a:rPr>
              <a:t>两位数彩票游戏</a:t>
            </a:r>
          </a:p>
        </p:txBody>
      </p:sp>
      <p:pic>
        <p:nvPicPr>
          <p:cNvPr id="15" name="图片 3">
            <a:extLst>
              <a:ext uri="{FF2B5EF4-FFF2-40B4-BE49-F238E27FC236}">
                <a16:creationId xmlns:a16="http://schemas.microsoft.com/office/drawing/2014/main" id="{A5A3F893-155D-4BE9-B7CC-9F718230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895198"/>
            <a:ext cx="9722366" cy="596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93A15E-95A4-4803-B6B7-408EEE304F56}"/>
              </a:ext>
            </a:extLst>
          </p:cNvPr>
          <p:cNvSpPr/>
          <p:nvPr/>
        </p:nvSpPr>
        <p:spPr>
          <a:xfrm>
            <a:off x="5983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10" name="直线连接符 6">
            <a:extLst>
              <a:ext uri="{FF2B5EF4-FFF2-40B4-BE49-F238E27FC236}">
                <a16:creationId xmlns:a16="http://schemas.microsoft.com/office/drawing/2014/main" id="{12F22D8F-613C-43AA-B50E-A9DF05644035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DA6AB26-0081-4DC7-81C4-AE68339AE706}"/>
              </a:ext>
            </a:extLst>
          </p:cNvPr>
          <p:cNvSpPr txBox="1"/>
          <p:nvPr/>
        </p:nvSpPr>
        <p:spPr>
          <a:xfrm>
            <a:off x="397700" y="310423"/>
            <a:ext cx="8031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3.5</a:t>
            </a:r>
            <a:r>
              <a:rPr lang="zh-CN" altLang="en-US" dirty="0">
                <a:sym typeface="+mn-lt"/>
              </a:rPr>
              <a:t>本章要求</a:t>
            </a:r>
            <a:r>
              <a:rPr lang="en-US" altLang="zh-CN" dirty="0">
                <a:sym typeface="+mn-lt"/>
              </a:rPr>
              <a:t>&amp;</a:t>
            </a:r>
            <a:r>
              <a:rPr lang="zh-CN" altLang="en-US" dirty="0">
                <a:sym typeface="+mn-lt"/>
              </a:rPr>
              <a:t>作业</a:t>
            </a:r>
          </a:p>
          <a:p>
            <a:endParaRPr lang="zh-CN" altLang="en-US" dirty="0"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B3DD93-911E-4B77-A052-56B988560D4E}"/>
              </a:ext>
            </a:extLst>
          </p:cNvPr>
          <p:cNvSpPr/>
          <p:nvPr/>
        </p:nvSpPr>
        <p:spPr>
          <a:xfrm>
            <a:off x="1586" y="953081"/>
            <a:ext cx="482832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1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．输入一个整数，判断该数能否被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7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整除。</a:t>
            </a:r>
          </a:p>
          <a:p>
            <a:pPr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．某宾馆房间标准价格为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398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元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/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天，价格随旅游季节和团队规模而浮动：</a:t>
            </a:r>
            <a:endParaRPr lang="en-US" altLang="zh-CN" kern="100" dirty="0">
              <a:solidFill>
                <a:srgbClr val="166DBC"/>
              </a:solidFill>
              <a:latin typeface="Calibri Light" panose="020F0302020204030204" pitchFamily="34" charset="0"/>
              <a:ea typeface="华光行书_CNKI" panose="02000500000000000000" pitchFamily="2" charset="-122"/>
              <a:cs typeface="Calibri Light" panose="020F0302020204030204" pitchFamily="34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旺季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(7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—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9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月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)</a:t>
            </a:r>
            <a:r>
              <a:rPr lang="zh-CN" altLang="en-US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：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20</a:t>
            </a:r>
            <a:r>
              <a:rPr lang="zh-CN" altLang="en-US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个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房间以上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间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)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团队优惠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30%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；不足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房间团队优惠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15%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；</a:t>
            </a:r>
            <a:endParaRPr lang="en-US" altLang="zh-CN" kern="100" dirty="0">
              <a:solidFill>
                <a:srgbClr val="166DBC"/>
              </a:solidFill>
              <a:latin typeface="Calibri Light" panose="020F0302020204030204" pitchFamily="34" charset="0"/>
              <a:ea typeface="华光行书_CNKI" panose="02000500000000000000" pitchFamily="2" charset="-122"/>
              <a:cs typeface="Calibri Light" panose="020F0302020204030204" pitchFamily="34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淡季</a:t>
            </a:r>
            <a:r>
              <a:rPr lang="zh-CN" altLang="en-US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：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房间以上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间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)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的团队优惠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50%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；不足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房间的团队优惠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30%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；</a:t>
            </a:r>
            <a:endParaRPr lang="en-US" altLang="zh-CN" kern="100" dirty="0">
              <a:solidFill>
                <a:srgbClr val="166DBC"/>
              </a:solidFill>
              <a:latin typeface="Calibri Light" panose="020F0302020204030204" pitchFamily="34" charset="0"/>
              <a:ea typeface="华光行书_CNKI" panose="02000500000000000000" pitchFamily="2" charset="-122"/>
              <a:cs typeface="Calibri Light" panose="020F0302020204030204" pitchFamily="34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编写程序，输入月份和预定房间数，输出每天应收总金额。</a:t>
            </a:r>
          </a:p>
          <a:p>
            <a:pPr algn="just"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3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．输入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4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位自然数，判断这个数是否为降序数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如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7532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是降序数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0E4DB6-6E33-464F-9DE4-E88E00820122}"/>
              </a:ext>
            </a:extLst>
          </p:cNvPr>
          <p:cNvSpPr/>
          <p:nvPr/>
        </p:nvSpPr>
        <p:spPr>
          <a:xfrm>
            <a:off x="5052646" y="893978"/>
            <a:ext cx="714375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4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．学院举行“程序设计大赛”，学生“程序设计”课程成绩可以因为在大赛上获奖而加分：一等奖加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10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分，二、三等奖均加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5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分，其它的不加分。加分后的成绩如果超出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100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分则按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100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分计算。</a:t>
            </a:r>
            <a:endParaRPr lang="en-US" altLang="zh-CN" kern="100" dirty="0">
              <a:solidFill>
                <a:srgbClr val="166DBC"/>
              </a:solidFill>
              <a:latin typeface="Calibri Light" panose="020F0302020204030204" pitchFamily="34" charset="0"/>
              <a:ea typeface="华光行书_CNKI" panose="02000500000000000000" pitchFamily="2" charset="-122"/>
              <a:cs typeface="Calibri Light" panose="020F0302020204030204" pitchFamily="34" charset="0"/>
            </a:endParaRPr>
          </a:p>
          <a:p>
            <a:pPr algn="just">
              <a:spcBef>
                <a:spcPts val="1200"/>
              </a:spcBef>
              <a:defRPr/>
            </a:pP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编写程序，输入同学的“程序设计”成绩和获奖等级，重新计算该同学的“程序设计”成绩。</a:t>
            </a:r>
            <a:endParaRPr lang="en-US" altLang="zh-CN" kern="100" dirty="0">
              <a:solidFill>
                <a:srgbClr val="166DBC"/>
              </a:solidFill>
              <a:latin typeface="Calibri Light" panose="020F0302020204030204" pitchFamily="34" charset="0"/>
              <a:ea typeface="华光行书_CNKI" panose="02000500000000000000" pitchFamily="2" charset="-122"/>
              <a:cs typeface="Calibri Light" panose="020F0302020204030204" pitchFamily="34" charset="0"/>
            </a:endParaRPr>
          </a:p>
          <a:p>
            <a:pPr algn="just">
              <a:spcBef>
                <a:spcPts val="1200"/>
              </a:spcBef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5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．输入一个整数，判断它能否被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3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、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5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、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7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整除，并输出如下信息：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(a)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能同时被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3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个数整除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(b)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能同时被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2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个数整除，并指明是被哪两个数整除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(c)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能被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1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个数整除，并指明是被哪个数整除</a:t>
            </a:r>
          </a:p>
          <a:p>
            <a:pPr algn="just">
              <a:spcBef>
                <a:spcPts val="0"/>
              </a:spcBef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(d)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不能被</a:t>
            </a: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3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个数整除。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6</a:t>
            </a:r>
            <a:r>
              <a:rPr lang="zh-CN" altLang="zh-CN" kern="100" dirty="0">
                <a:solidFill>
                  <a:srgbClr val="166DBC"/>
                </a:solidFill>
                <a:latin typeface="Calibri Light" panose="020F0302020204030204" pitchFamily="34" charset="0"/>
                <a:ea typeface="华光行书_CNKI" panose="02000500000000000000" pitchFamily="2" charset="-122"/>
                <a:cs typeface="Calibri Light" panose="020F0302020204030204" pitchFamily="34" charset="0"/>
              </a:rPr>
              <a:t>．输入年份和月份，输出该年该月的天数。（需判断该年是否为闰年）</a:t>
            </a:r>
          </a:p>
        </p:txBody>
      </p:sp>
    </p:spTree>
    <p:extLst>
      <p:ext uri="{BB962C8B-B14F-4D97-AF65-F5344CB8AC3E}">
        <p14:creationId xmlns:p14="http://schemas.microsoft.com/office/powerpoint/2010/main" val="3944342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2052C5-4278-4C0E-BED9-48B914AA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2953"/>
            <a:ext cx="12191999" cy="69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0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758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3.1</a:t>
            </a:r>
            <a:r>
              <a:rPr kumimoji="1" lang="zh-CN" altLang="en-US" sz="3200" b="1" dirty="0">
                <a:latin typeface="华光胖头鱼_CNKI" panose="02000500000000000000" pitchFamily="2" charset="-122"/>
                <a:ea typeface="华光胖头鱼_CNKI" panose="02000500000000000000" pitchFamily="2" charset="-122"/>
              </a:rPr>
              <a:t>三种程序流程结构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AC2502-152E-41B6-9292-A76C6D3BD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9" y="857031"/>
            <a:ext cx="2741666" cy="18867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000" b="1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三种基本的程序结构</a:t>
            </a:r>
            <a:endParaRPr kumimoji="1" lang="en-US" altLang="zh-CN" sz="2000" b="1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顺序结构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分支结构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循环结构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830114EC-B2FB-4089-9F6C-35B614905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942" y="2907296"/>
            <a:ext cx="25346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顺序结构</a:t>
            </a:r>
            <a:r>
              <a:rPr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Sequence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FDEE05C4-7F38-443B-9D8F-A08A5140A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805" y="3254668"/>
            <a:ext cx="17235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算法描述：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f;</a:t>
            </a:r>
          </a:p>
          <a:p>
            <a:r>
              <a:rPr lang="en-US" altLang="zh-CN" dirty="0"/>
              <a:t>    g; </a:t>
            </a:r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523D85C9-C58C-41B9-AEBC-188679892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707" y="430224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885C032A-A763-4186-8860-D6E9CFF06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35" y="4685770"/>
            <a:ext cx="663963" cy="46166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Arial" panose="020B0604020202020204" pitchFamily="34" charset="0"/>
              </a:rPr>
              <a:t>f;</a:t>
            </a:r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id="{6EDA922B-98BE-46D7-8340-B2A9C404E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707" y="514044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FA9908C5-A410-4374-A643-4862BCF9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36" y="5523970"/>
            <a:ext cx="763198" cy="46166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Arial" panose="020B0604020202020204" pitchFamily="34" charset="0"/>
              </a:rPr>
              <a:t>g;</a:t>
            </a: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3F3C4B69-5F4B-44C6-B049-B004CDEF4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707" y="597864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35" name="AutoShape 12">
            <a:extLst>
              <a:ext uri="{FF2B5EF4-FFF2-40B4-BE49-F238E27FC236}">
                <a16:creationId xmlns:a16="http://schemas.microsoft.com/office/drawing/2014/main" id="{664AFA4C-F5CF-4394-B5D3-71D1D63D243E}"/>
              </a:ext>
            </a:extLst>
          </p:cNvPr>
          <p:cNvSpPr>
            <a:spLocks/>
          </p:cNvSpPr>
          <p:nvPr/>
        </p:nvSpPr>
        <p:spPr bwMode="auto">
          <a:xfrm>
            <a:off x="1152473" y="3998854"/>
            <a:ext cx="914400" cy="485775"/>
          </a:xfrm>
          <a:prstGeom prst="borderCallout1">
            <a:avLst>
              <a:gd name="adj1" fmla="val 120259"/>
              <a:gd name="adj2" fmla="val 87500"/>
              <a:gd name="adj3" fmla="val 120259"/>
              <a:gd name="adj4" fmla="val -8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triangle" w="lg" len="med"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入口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D7A8D593-C888-4A0F-851B-D073B4CC1B7F}"/>
              </a:ext>
            </a:extLst>
          </p:cNvPr>
          <p:cNvSpPr>
            <a:spLocks/>
          </p:cNvSpPr>
          <p:nvPr/>
        </p:nvSpPr>
        <p:spPr bwMode="auto">
          <a:xfrm>
            <a:off x="1360707" y="5843544"/>
            <a:ext cx="914400" cy="457200"/>
          </a:xfrm>
          <a:prstGeom prst="callout1">
            <a:avLst>
              <a:gd name="adj1" fmla="val 121528"/>
              <a:gd name="adj2" fmla="val 87500"/>
              <a:gd name="adj3" fmla="val 121528"/>
              <a:gd name="adj4" fmla="val -54690"/>
            </a:avLst>
          </a:prstGeom>
          <a:noFill/>
          <a:ln w="22225">
            <a:solidFill>
              <a:srgbClr val="FF33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出口</a:t>
            </a:r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E3AD0684-D9C9-4814-9EC5-F9A17CA09B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979" y="4414952"/>
            <a:ext cx="1008063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656E5BD2-DD67-4D19-B04D-80939BA8C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484" y="959469"/>
            <a:ext cx="25138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选择结构</a:t>
            </a:r>
            <a:r>
              <a:rPr lang="en-US" altLang="zh-CN" dirty="0"/>
              <a:t>Selection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66C18320-2C76-48E5-9B21-735E70313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92" y="1494053"/>
            <a:ext cx="2776722" cy="180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算法描述：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en-US" altLang="zh-CN" dirty="0"/>
              <a:t>if(</a:t>
            </a:r>
            <a:r>
              <a:rPr lang="en-US" altLang="en-US" dirty="0" err="1"/>
              <a:t>booleanExpression</a:t>
            </a:r>
            <a:r>
              <a:rPr lang="en-US" altLang="zh-CN" dirty="0"/>
              <a:t>)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   f;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else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   g;</a:t>
            </a:r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C31AD366-6141-4B36-B049-B51FA8427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165" y="3554666"/>
            <a:ext cx="0" cy="6096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44" name="AutoShape 19">
            <a:extLst>
              <a:ext uri="{FF2B5EF4-FFF2-40B4-BE49-F238E27FC236}">
                <a16:creationId xmlns:a16="http://schemas.microsoft.com/office/drawing/2014/main" id="{04FFB262-8D4B-4ED5-8FB9-A6786EEF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544" y="4129589"/>
            <a:ext cx="1057275" cy="917079"/>
          </a:xfrm>
          <a:prstGeom prst="flowChartDecision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Arial" panose="020B0604020202020204" pitchFamily="34" charset="0"/>
              </a:rPr>
              <a:t>e?</a:t>
            </a:r>
          </a:p>
        </p:txBody>
      </p:sp>
      <p:sp>
        <p:nvSpPr>
          <p:cNvPr id="45" name="Text Box 20">
            <a:extLst>
              <a:ext uri="{FF2B5EF4-FFF2-40B4-BE49-F238E27FC236}">
                <a16:creationId xmlns:a16="http://schemas.microsoft.com/office/drawing/2014/main" id="{2868F76A-C448-43F7-8079-38EA5A53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519" y="4240466"/>
            <a:ext cx="594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46" name="Line 21">
            <a:extLst>
              <a:ext uri="{FF2B5EF4-FFF2-40B4-BE49-F238E27FC236}">
                <a16:creationId xmlns:a16="http://schemas.microsoft.com/office/drawing/2014/main" id="{B9EE9E6C-5B7C-4777-9452-117F27463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6947" y="4621466"/>
            <a:ext cx="362371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47" name="Line 22">
            <a:extLst>
              <a:ext uri="{FF2B5EF4-FFF2-40B4-BE49-F238E27FC236}">
                <a16:creationId xmlns:a16="http://schemas.microsoft.com/office/drawing/2014/main" id="{528E7FCC-2901-45F6-9D84-A149807E3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948" y="4589468"/>
            <a:ext cx="0" cy="4572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E9B43610-77CD-4100-95EA-53AD3FE5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519" y="5072315"/>
            <a:ext cx="715830" cy="479425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Arial" panose="020B0604020202020204" pitchFamily="34" charset="0"/>
              </a:rPr>
              <a:t>f;</a:t>
            </a:r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7E8D82BC-E628-470C-ACE1-7F4767163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434" y="5512291"/>
            <a:ext cx="0" cy="3048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01B1B654-310B-49FC-9B84-FE708981C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5879" y="5792793"/>
            <a:ext cx="846840" cy="47873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17AFC422-7AA1-4B69-B648-31E2443B5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719" y="5840666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324335BB-3435-4696-B43A-AA024F70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919" y="4164266"/>
            <a:ext cx="5277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id="{88498FC0-FA89-4516-B336-6EAE10CB2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1045" y="4583663"/>
            <a:ext cx="291222" cy="17026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4" name="Line 29">
            <a:extLst>
              <a:ext uri="{FF2B5EF4-FFF2-40B4-BE49-F238E27FC236}">
                <a16:creationId xmlns:a16="http://schemas.microsoft.com/office/drawing/2014/main" id="{5CE931CF-10BF-48EF-96FD-8565548FE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6100" y="4615115"/>
            <a:ext cx="0" cy="4572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3BC783F1-B27E-4403-8A42-FBEE586E0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919" y="5072316"/>
            <a:ext cx="715827" cy="479425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104E87"/>
                </a:solidFill>
                <a:latin typeface="Arial" panose="020B0604020202020204" pitchFamily="34" charset="0"/>
              </a:rPr>
              <a:t>g;</a:t>
            </a:r>
          </a:p>
        </p:txBody>
      </p:sp>
      <p:sp>
        <p:nvSpPr>
          <p:cNvPr id="56" name="Line 31">
            <a:extLst>
              <a:ext uri="{FF2B5EF4-FFF2-40B4-BE49-F238E27FC236}">
                <a16:creationId xmlns:a16="http://schemas.microsoft.com/office/drawing/2014/main" id="{4AF5C898-2AE0-4C75-9FD2-5F546A063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266" y="5521440"/>
            <a:ext cx="0" cy="3048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7" name="Line 32">
            <a:extLst>
              <a:ext uri="{FF2B5EF4-FFF2-40B4-BE49-F238E27FC236}">
                <a16:creationId xmlns:a16="http://schemas.microsoft.com/office/drawing/2014/main" id="{E4D833A0-C52A-498C-840A-8788CA10D5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2719" y="5826240"/>
            <a:ext cx="845103" cy="14426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8" name="Line 33">
            <a:extLst>
              <a:ext uri="{FF2B5EF4-FFF2-40B4-BE49-F238E27FC236}">
                <a16:creationId xmlns:a16="http://schemas.microsoft.com/office/drawing/2014/main" id="{B9AB6941-3626-4096-98D5-B717A2F86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2719" y="5840666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104E87"/>
              </a:solidFill>
            </a:endParaRPr>
          </a:p>
        </p:txBody>
      </p:sp>
      <p:sp>
        <p:nvSpPr>
          <p:cNvPr id="59" name="AutoShape 34">
            <a:extLst>
              <a:ext uri="{FF2B5EF4-FFF2-40B4-BE49-F238E27FC236}">
                <a16:creationId xmlns:a16="http://schemas.microsoft.com/office/drawing/2014/main" id="{6FE47446-C0F7-4D9A-B70A-5F0F97C0B3D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4098775" y="3257618"/>
            <a:ext cx="914400" cy="394101"/>
          </a:xfrm>
          <a:prstGeom prst="callout1">
            <a:avLst>
              <a:gd name="adj1" fmla="val 127172"/>
              <a:gd name="adj2" fmla="val 74680"/>
              <a:gd name="adj3" fmla="val 123753"/>
              <a:gd name="adj4" fmla="val 17666"/>
            </a:avLst>
          </a:prstGeom>
          <a:noFill/>
          <a:ln w="22225">
            <a:solidFill>
              <a:srgbClr val="FF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入口</a:t>
            </a:r>
          </a:p>
        </p:txBody>
      </p:sp>
      <p:sp>
        <p:nvSpPr>
          <p:cNvPr id="60" name="AutoShape 35">
            <a:extLst>
              <a:ext uri="{FF2B5EF4-FFF2-40B4-BE49-F238E27FC236}">
                <a16:creationId xmlns:a16="http://schemas.microsoft.com/office/drawing/2014/main" id="{99AE2504-3323-458F-82AE-1FC9AA868713}"/>
              </a:ext>
            </a:extLst>
          </p:cNvPr>
          <p:cNvSpPr>
            <a:spLocks/>
          </p:cNvSpPr>
          <p:nvPr/>
        </p:nvSpPr>
        <p:spPr bwMode="auto">
          <a:xfrm>
            <a:off x="4084091" y="6297866"/>
            <a:ext cx="1066799" cy="395287"/>
          </a:xfrm>
          <a:prstGeom prst="callout1">
            <a:avLst>
              <a:gd name="adj1" fmla="val -19278"/>
              <a:gd name="adj2" fmla="val 87500"/>
              <a:gd name="adj3" fmla="val -22244"/>
              <a:gd name="adj4" fmla="val 22086"/>
            </a:avLst>
          </a:prstGeom>
          <a:noFill/>
          <a:ln w="22225">
            <a:solidFill>
              <a:srgbClr val="FF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出口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3BFE80D4-9EC8-4265-8595-F540690BA1D9}"/>
              </a:ext>
            </a:extLst>
          </p:cNvPr>
          <p:cNvSpPr txBox="1">
            <a:spLocks noChangeArrowheads="1"/>
          </p:cNvSpPr>
          <p:nvPr/>
        </p:nvSpPr>
        <p:spPr>
          <a:xfrm>
            <a:off x="7435280" y="850784"/>
            <a:ext cx="26645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循环结构</a:t>
            </a:r>
            <a:r>
              <a:rPr lang="en-US" altLang="zh-CN" dirty="0"/>
              <a:t>Repetition</a:t>
            </a:r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EE47C4A1-C42A-49C7-A694-EEBEF323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1527" y="1573015"/>
            <a:ext cx="320151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lvl="2" indent="0"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当型循环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marL="0" lvl="2" indent="0"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while(</a:t>
            </a:r>
            <a:r>
              <a:rPr lang="en-US" altLang="en-US" dirty="0" err="1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booleanExpression</a:t>
            </a: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)</a:t>
            </a:r>
          </a:p>
          <a:p>
            <a:pPr marL="0" lvl="2" indent="0">
              <a:spcBef>
                <a:spcPct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   f</a:t>
            </a:r>
            <a:r>
              <a:rPr lang="zh-CN" altLang="en-US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；</a:t>
            </a:r>
            <a:endParaRPr lang="en-US" altLang="zh-CN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69" name="Text Box 22">
            <a:extLst>
              <a:ext uri="{FF2B5EF4-FFF2-40B4-BE49-F238E27FC236}">
                <a16:creationId xmlns:a16="http://schemas.microsoft.com/office/drawing/2014/main" id="{97866C95-430C-4197-8B9B-F4788B772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8826" y="1499378"/>
            <a:ext cx="32127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buClrTx/>
              <a:buSzTx/>
              <a:buFontTx/>
              <a:buNone/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0" lvl="2" indent="0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dirty="0"/>
              <a:t>直到循环</a:t>
            </a:r>
            <a:endParaRPr lang="en-US" altLang="zh-CN" dirty="0"/>
          </a:p>
          <a:p>
            <a:r>
              <a:rPr lang="en-US" altLang="zh-CN" dirty="0"/>
              <a:t>do f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while(</a:t>
            </a:r>
            <a:r>
              <a:rPr lang="en-US" altLang="en-US" dirty="0" err="1"/>
              <a:t>booleanExpression</a:t>
            </a:r>
            <a:r>
              <a:rPr lang="en-US" altLang="zh-CN" dirty="0"/>
              <a:t>)</a:t>
            </a:r>
          </a:p>
        </p:txBody>
      </p:sp>
      <p:sp>
        <p:nvSpPr>
          <p:cNvPr id="70" name="Line 7">
            <a:extLst>
              <a:ext uri="{FF2B5EF4-FFF2-40B4-BE49-F238E27FC236}">
                <a16:creationId xmlns:a16="http://schemas.microsoft.com/office/drawing/2014/main" id="{9C25047D-096A-4DEF-9FFE-5BC9D7F6E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500" y="3058843"/>
            <a:ext cx="0" cy="4572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1" name="AutoShape 8">
            <a:extLst>
              <a:ext uri="{FF2B5EF4-FFF2-40B4-BE49-F238E27FC236}">
                <a16:creationId xmlns:a16="http://schemas.microsoft.com/office/drawing/2014/main" id="{CEAE738B-BBFD-49D7-BB82-69F2D68B9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500" y="3516043"/>
            <a:ext cx="1524000" cy="685800"/>
          </a:xfrm>
          <a:prstGeom prst="flowChartDecision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条件</a:t>
            </a: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?</a:t>
            </a:r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id="{03975789-8646-4F9C-87EE-6EAE275DA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500" y="4201843"/>
            <a:ext cx="0" cy="3810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3" name="Rectangle 10">
            <a:extLst>
              <a:ext uri="{FF2B5EF4-FFF2-40B4-BE49-F238E27FC236}">
                <a16:creationId xmlns:a16="http://schemas.microsoft.com/office/drawing/2014/main" id="{CE034D88-95FE-4C56-B2C9-AF1B70A93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300" y="4582843"/>
            <a:ext cx="990600" cy="457200"/>
          </a:xfrm>
          <a:prstGeom prst="rect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循环体</a:t>
            </a:r>
            <a:endParaRPr kumimoji="1" lang="en-US" altLang="zh-CN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4" name="Text Box 11">
            <a:extLst>
              <a:ext uri="{FF2B5EF4-FFF2-40B4-BE49-F238E27FC236}">
                <a16:creationId xmlns:a16="http://schemas.microsoft.com/office/drawing/2014/main" id="{37DC3FA7-9A84-4E3B-A8AD-4A811C474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175" y="4183701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YES</a:t>
            </a:r>
          </a:p>
        </p:txBody>
      </p:sp>
      <p:sp>
        <p:nvSpPr>
          <p:cNvPr id="75" name="Line 12">
            <a:extLst>
              <a:ext uri="{FF2B5EF4-FFF2-40B4-BE49-F238E27FC236}">
                <a16:creationId xmlns:a16="http://schemas.microsoft.com/office/drawing/2014/main" id="{0916C235-5D4E-4683-8B2E-F740C3503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500" y="5040043"/>
            <a:ext cx="0" cy="201495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6" name="Line 13">
            <a:extLst>
              <a:ext uri="{FF2B5EF4-FFF2-40B4-BE49-F238E27FC236}">
                <a16:creationId xmlns:a16="http://schemas.microsoft.com/office/drawing/2014/main" id="{31A3F283-D60D-4C8C-9537-5C81AE8B0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8306" y="5228723"/>
            <a:ext cx="856194" cy="475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7" name="Line 14">
            <a:extLst>
              <a:ext uri="{FF2B5EF4-FFF2-40B4-BE49-F238E27FC236}">
                <a16:creationId xmlns:a16="http://schemas.microsoft.com/office/drawing/2014/main" id="{63A62699-79F5-48CE-9EC0-180E245A54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8306" y="3208867"/>
            <a:ext cx="0" cy="2019856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8" name="Line 15">
            <a:extLst>
              <a:ext uri="{FF2B5EF4-FFF2-40B4-BE49-F238E27FC236}">
                <a16:creationId xmlns:a16="http://schemas.microsoft.com/office/drawing/2014/main" id="{C22C1A58-51F3-4FA2-A8D6-29DAB6292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306" y="3206491"/>
            <a:ext cx="856194" cy="475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79" name="Text Box 16">
            <a:extLst>
              <a:ext uri="{FF2B5EF4-FFF2-40B4-BE49-F238E27FC236}">
                <a16:creationId xmlns:a16="http://schemas.microsoft.com/office/drawing/2014/main" id="{25654A87-C84C-4928-9935-A30F0572F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625" y="3425555"/>
            <a:ext cx="4331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NO</a:t>
            </a:r>
          </a:p>
        </p:txBody>
      </p:sp>
      <p:sp>
        <p:nvSpPr>
          <p:cNvPr id="80" name="Line 17">
            <a:extLst>
              <a:ext uri="{FF2B5EF4-FFF2-40B4-BE49-F238E27FC236}">
                <a16:creationId xmlns:a16="http://schemas.microsoft.com/office/drawing/2014/main" id="{5C8CBDDF-A0B8-488E-B9B2-6B17D1CC8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6499" y="3850761"/>
            <a:ext cx="249997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81" name="Line 18">
            <a:extLst>
              <a:ext uri="{FF2B5EF4-FFF2-40B4-BE49-F238E27FC236}">
                <a16:creationId xmlns:a16="http://schemas.microsoft.com/office/drawing/2014/main" id="{3867C496-04A9-4230-AEFB-EF47FACF1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2684" y="3850762"/>
            <a:ext cx="3811" cy="1377959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82" name="AutoShape 35">
            <a:extLst>
              <a:ext uri="{FF2B5EF4-FFF2-40B4-BE49-F238E27FC236}">
                <a16:creationId xmlns:a16="http://schemas.microsoft.com/office/drawing/2014/main" id="{49FBA1CE-76C6-4AE1-9103-601F16DE643D}"/>
              </a:ext>
            </a:extLst>
          </p:cNvPr>
          <p:cNvSpPr>
            <a:spLocks/>
          </p:cNvSpPr>
          <p:nvPr/>
        </p:nvSpPr>
        <p:spPr bwMode="auto">
          <a:xfrm>
            <a:off x="7144500" y="2777947"/>
            <a:ext cx="914400" cy="347662"/>
          </a:xfrm>
          <a:prstGeom prst="callout1">
            <a:avLst>
              <a:gd name="adj1" fmla="val 94941"/>
              <a:gd name="adj2" fmla="val 5449"/>
              <a:gd name="adj3" fmla="val 98313"/>
              <a:gd name="adj4" fmla="val 82291"/>
            </a:avLst>
          </a:prstGeom>
          <a:noFill/>
          <a:ln w="22225">
            <a:solidFill>
              <a:srgbClr val="FF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入口</a:t>
            </a:r>
          </a:p>
        </p:txBody>
      </p:sp>
      <p:sp>
        <p:nvSpPr>
          <p:cNvPr id="83" name="AutoShape 36">
            <a:extLst>
              <a:ext uri="{FF2B5EF4-FFF2-40B4-BE49-F238E27FC236}">
                <a16:creationId xmlns:a16="http://schemas.microsoft.com/office/drawing/2014/main" id="{6BE5963C-29C9-43F6-A118-2A67A28A5EED}"/>
              </a:ext>
            </a:extLst>
          </p:cNvPr>
          <p:cNvSpPr>
            <a:spLocks/>
          </p:cNvSpPr>
          <p:nvPr/>
        </p:nvSpPr>
        <p:spPr bwMode="auto">
          <a:xfrm>
            <a:off x="8008393" y="4813135"/>
            <a:ext cx="914400" cy="347663"/>
          </a:xfrm>
          <a:prstGeom prst="callout1">
            <a:avLst>
              <a:gd name="adj1" fmla="val 121917"/>
              <a:gd name="adj2" fmla="val 87500"/>
              <a:gd name="adj3" fmla="val 115173"/>
              <a:gd name="adj4" fmla="val 15625"/>
            </a:avLst>
          </a:prstGeom>
          <a:noFill/>
          <a:ln w="22225">
            <a:solidFill>
              <a:srgbClr val="FF33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出口</a:t>
            </a:r>
          </a:p>
        </p:txBody>
      </p:sp>
      <p:sp>
        <p:nvSpPr>
          <p:cNvPr id="84" name="Line 23">
            <a:extLst>
              <a:ext uri="{FF2B5EF4-FFF2-40B4-BE49-F238E27FC236}">
                <a16:creationId xmlns:a16="http://schemas.microsoft.com/office/drawing/2014/main" id="{9CF8B426-50E1-4694-8827-3861BD3DE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5278" y="3195983"/>
            <a:ext cx="0" cy="45720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85" name="AutoShape 24">
            <a:extLst>
              <a:ext uri="{FF2B5EF4-FFF2-40B4-BE49-F238E27FC236}">
                <a16:creationId xmlns:a16="http://schemas.microsoft.com/office/drawing/2014/main" id="{89889903-7613-4B3D-983A-CAB0895F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478" y="3653183"/>
            <a:ext cx="1371600" cy="457200"/>
          </a:xfrm>
          <a:prstGeom prst="flowChartProcess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循环体</a:t>
            </a:r>
            <a:endParaRPr kumimoji="1" lang="en-US" altLang="zh-CN" sz="240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93C01412-6AD5-4B2E-AE87-216EB2551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5278" y="4110383"/>
            <a:ext cx="0" cy="445478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87" name="AutoShape 26">
            <a:extLst>
              <a:ext uri="{FF2B5EF4-FFF2-40B4-BE49-F238E27FC236}">
                <a16:creationId xmlns:a16="http://schemas.microsoft.com/office/drawing/2014/main" id="{BCC0E8A6-513D-42FD-B002-64DDBCD8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278" y="4555861"/>
            <a:ext cx="1524000" cy="762000"/>
          </a:xfrm>
          <a:prstGeom prst="flowChartDecision">
            <a:avLst/>
          </a:prstGeom>
          <a:noFill/>
          <a:ln w="222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条件</a:t>
            </a:r>
            <a:r>
              <a:rPr kumimoji="1" lang="en-US" altLang="zh-CN" sz="24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?</a:t>
            </a:r>
          </a:p>
        </p:txBody>
      </p:sp>
      <p:sp>
        <p:nvSpPr>
          <p:cNvPr id="88" name="Text Box 27">
            <a:extLst>
              <a:ext uri="{FF2B5EF4-FFF2-40B4-BE49-F238E27FC236}">
                <a16:creationId xmlns:a16="http://schemas.microsoft.com/office/drawing/2014/main" id="{B0CE92FC-4073-4035-9270-BEA9EDE3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7900" y="4632061"/>
            <a:ext cx="51037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YES</a:t>
            </a:r>
          </a:p>
        </p:txBody>
      </p:sp>
      <p:sp>
        <p:nvSpPr>
          <p:cNvPr id="89" name="Line 28">
            <a:extLst>
              <a:ext uri="{FF2B5EF4-FFF2-40B4-BE49-F238E27FC236}">
                <a16:creationId xmlns:a16="http://schemas.microsoft.com/office/drawing/2014/main" id="{AAE87404-FC14-413E-96E0-8D5D445DC9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11228" y="4930331"/>
            <a:ext cx="252049" cy="653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0" name="Line 29">
            <a:extLst>
              <a:ext uri="{FF2B5EF4-FFF2-40B4-BE49-F238E27FC236}">
                <a16:creationId xmlns:a16="http://schemas.microsoft.com/office/drawing/2014/main" id="{D57F8957-EE0C-440B-BE3A-91E57D372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1229" y="3368961"/>
            <a:ext cx="0" cy="15679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1" name="Line 30">
            <a:extLst>
              <a:ext uri="{FF2B5EF4-FFF2-40B4-BE49-F238E27FC236}">
                <a16:creationId xmlns:a16="http://schemas.microsoft.com/office/drawing/2014/main" id="{599E2A17-3067-444C-9F14-DDD0BF06B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228" y="3360106"/>
            <a:ext cx="1014049" cy="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2" name="Text Box 31">
            <a:extLst>
              <a:ext uri="{FF2B5EF4-FFF2-40B4-BE49-F238E27FC236}">
                <a16:creationId xmlns:a16="http://schemas.microsoft.com/office/drawing/2014/main" id="{ACBE60D9-A0B7-43F8-B271-609A5716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1878" y="5317861"/>
            <a:ext cx="43022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NO</a:t>
            </a:r>
          </a:p>
        </p:txBody>
      </p:sp>
      <p:sp>
        <p:nvSpPr>
          <p:cNvPr id="93" name="Line 32">
            <a:extLst>
              <a:ext uri="{FF2B5EF4-FFF2-40B4-BE49-F238E27FC236}">
                <a16:creationId xmlns:a16="http://schemas.microsoft.com/office/drawing/2014/main" id="{759110C2-F6B4-4543-92F1-1B9B59679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25278" y="5317861"/>
            <a:ext cx="0" cy="4572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</p:txBody>
      </p:sp>
      <p:sp>
        <p:nvSpPr>
          <p:cNvPr id="94" name="AutoShape 40">
            <a:extLst>
              <a:ext uri="{FF2B5EF4-FFF2-40B4-BE49-F238E27FC236}">
                <a16:creationId xmlns:a16="http://schemas.microsoft.com/office/drawing/2014/main" id="{AA74B3BA-A8DA-4515-8FEA-A47D55CF040C}"/>
              </a:ext>
            </a:extLst>
          </p:cNvPr>
          <p:cNvSpPr>
            <a:spLocks/>
          </p:cNvSpPr>
          <p:nvPr/>
        </p:nvSpPr>
        <p:spPr bwMode="auto">
          <a:xfrm>
            <a:off x="10867629" y="2854670"/>
            <a:ext cx="914400" cy="347663"/>
          </a:xfrm>
          <a:prstGeom prst="callout1">
            <a:avLst>
              <a:gd name="adj1" fmla="val 121917"/>
              <a:gd name="adj2" fmla="val 87500"/>
              <a:gd name="adj3" fmla="val 111801"/>
              <a:gd name="adj4" fmla="val 18189"/>
            </a:avLst>
          </a:prstGeom>
          <a:noFill/>
          <a:ln w="22225">
            <a:solidFill>
              <a:srgbClr val="FF00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入口</a:t>
            </a:r>
          </a:p>
        </p:txBody>
      </p:sp>
      <p:sp>
        <p:nvSpPr>
          <p:cNvPr id="95" name="AutoShape 41">
            <a:extLst>
              <a:ext uri="{FF2B5EF4-FFF2-40B4-BE49-F238E27FC236}">
                <a16:creationId xmlns:a16="http://schemas.microsoft.com/office/drawing/2014/main" id="{BECDEFF9-87EC-4809-8E26-02B8121215DD}"/>
              </a:ext>
            </a:extLst>
          </p:cNvPr>
          <p:cNvSpPr>
            <a:spLocks/>
          </p:cNvSpPr>
          <p:nvPr/>
        </p:nvSpPr>
        <p:spPr bwMode="auto">
          <a:xfrm>
            <a:off x="10878134" y="5241538"/>
            <a:ext cx="914400" cy="347663"/>
          </a:xfrm>
          <a:prstGeom prst="callout1">
            <a:avLst>
              <a:gd name="adj1" fmla="val 121917"/>
              <a:gd name="adj2" fmla="val 87500"/>
              <a:gd name="adj3" fmla="val 118545"/>
              <a:gd name="adj4" fmla="val 20753"/>
            </a:avLst>
          </a:prstGeom>
          <a:noFill/>
          <a:ln w="22225">
            <a:solidFill>
              <a:srgbClr val="FF3300"/>
            </a:solidFill>
            <a:miter lim="800000"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FF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出口</a:t>
            </a:r>
          </a:p>
        </p:txBody>
      </p:sp>
      <p:cxnSp>
        <p:nvCxnSpPr>
          <p:cNvPr id="96" name="直线连接符 2">
            <a:extLst>
              <a:ext uri="{FF2B5EF4-FFF2-40B4-BE49-F238E27FC236}">
                <a16:creationId xmlns:a16="http://schemas.microsoft.com/office/drawing/2014/main" id="{606BF34F-8BA9-40F7-864D-873350E644CA}"/>
              </a:ext>
            </a:extLst>
          </p:cNvPr>
          <p:cNvCxnSpPr>
            <a:cxnSpLocks/>
          </p:cNvCxnSpPr>
          <p:nvPr/>
        </p:nvCxnSpPr>
        <p:spPr>
          <a:xfrm flipV="1">
            <a:off x="2685091" y="2908537"/>
            <a:ext cx="0" cy="3784616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2">
            <a:extLst>
              <a:ext uri="{FF2B5EF4-FFF2-40B4-BE49-F238E27FC236}">
                <a16:creationId xmlns:a16="http://schemas.microsoft.com/office/drawing/2014/main" id="{C421C6F8-D9D8-417B-8DC8-87CBCD0C8335}"/>
              </a:ext>
            </a:extLst>
          </p:cNvPr>
          <p:cNvCxnSpPr>
            <a:cxnSpLocks/>
          </p:cNvCxnSpPr>
          <p:nvPr/>
        </p:nvCxnSpPr>
        <p:spPr>
          <a:xfrm flipV="1">
            <a:off x="5726314" y="959470"/>
            <a:ext cx="0" cy="5898530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2">
            <a:extLst>
              <a:ext uri="{FF2B5EF4-FFF2-40B4-BE49-F238E27FC236}">
                <a16:creationId xmlns:a16="http://schemas.microsoft.com/office/drawing/2014/main" id="{DCA49F9B-DD80-48C7-9071-BD603FD526DA}"/>
              </a:ext>
            </a:extLst>
          </p:cNvPr>
          <p:cNvCxnSpPr>
            <a:cxnSpLocks/>
          </p:cNvCxnSpPr>
          <p:nvPr/>
        </p:nvCxnSpPr>
        <p:spPr>
          <a:xfrm flipV="1">
            <a:off x="8965905" y="1979750"/>
            <a:ext cx="4852" cy="4027466"/>
          </a:xfrm>
          <a:prstGeom prst="line">
            <a:avLst/>
          </a:prstGeom>
          <a:ln w="38100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5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31" grpId="0" animBg="1" autoUpdateAnimBg="0"/>
      <p:bldP spid="33" grpId="0" animBg="1" autoUpdateAnimBg="0"/>
      <p:bldP spid="35" grpId="0"/>
      <p:bldP spid="36" grpId="0" animBg="1" autoUpdateAnimBg="0"/>
      <p:bldP spid="40" grpId="0" autoUpdateAnimBg="0"/>
      <p:bldP spid="41" grpId="0" autoUpdateAnimBg="0"/>
      <p:bldP spid="44" grpId="0" animBg="1" autoUpdateAnimBg="0"/>
      <p:bldP spid="45" grpId="0" autoUpdateAnimBg="0"/>
      <p:bldP spid="48" grpId="0" animBg="1" autoUpdateAnimBg="0"/>
      <p:bldP spid="52" grpId="0" autoUpdateAnimBg="0"/>
      <p:bldP spid="55" grpId="0" animBg="1" autoUpdateAnimBg="0"/>
      <p:bldP spid="59" grpId="0" animBg="1"/>
      <p:bldP spid="60" grpId="0" animBg="1"/>
      <p:bldP spid="65" grpId="0" autoUpdateAnimBg="0"/>
      <p:bldP spid="69" grpId="0" autoUpdateAnimBg="0"/>
      <p:bldP spid="71" grpId="0" animBg="1" autoUpdateAnimBg="0"/>
      <p:bldP spid="73" grpId="0" animBg="1" autoUpdateAnimBg="0"/>
      <p:bldP spid="74" grpId="0" autoUpdateAnimBg="0"/>
      <p:bldP spid="79" grpId="0" autoUpdateAnimBg="0"/>
      <p:bldP spid="83" grpId="0" animBg="1" autoUpdateAnimBg="0"/>
      <p:bldP spid="85" grpId="0" animBg="1" autoUpdateAnimBg="0"/>
      <p:bldP spid="87" grpId="0" animBg="1" autoUpdateAnimBg="0"/>
      <p:bldP spid="88" grpId="0" autoUpdateAnimBg="0"/>
      <p:bldP spid="92" grpId="0" autoUpdateAnimBg="0"/>
      <p:bldP spid="94" grpId="0" animBg="1" autoUpdateAnimBg="0"/>
      <p:bldP spid="9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D764104-D41A-46D4-AAA7-76C672B05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763" y="1113632"/>
            <a:ext cx="2567513" cy="18867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单分支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双分支</a:t>
            </a:r>
            <a:endParaRPr kumimoji="1" lang="en-US" altLang="zh-CN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kern="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嵌套多分支</a:t>
            </a:r>
            <a:endParaRPr lang="zh-CN" altLang="en-US" sz="2000" dirty="0">
              <a:solidFill>
                <a:srgbClr val="104E8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  <a:defRPr/>
            </a:pPr>
            <a:endParaRPr kumimoji="1" lang="zh-CN" altLang="en-US" sz="2000" dirty="0">
              <a:solidFill>
                <a:srgbClr val="134F85"/>
              </a:solidFill>
              <a:latin typeface="华光隶变_CNKI" panose="02000500000000000000" pitchFamily="2" charset="-122"/>
              <a:ea typeface="华光隶变_CNKI" panose="02000500000000000000" pitchFamily="2" charset="-12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EC4E6C2-1A7F-4FC0-BEAD-660821C90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907" y="3184365"/>
            <a:ext cx="2028092" cy="200478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+mn-lt"/>
                <a:ea typeface="+mn-ea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+mn-lt"/>
                <a:ea typeface="+mn-ea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单分支</a:t>
            </a:r>
            <a:endParaRPr lang="en-US" altLang="en-US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 (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表达式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若干语句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  <a:defRPr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B0BCF80-7D0A-40B4-A39A-5FA07F28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471" y="3168016"/>
            <a:ext cx="5708052" cy="17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score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&gt;= 60) {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恭喜你考试通过！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3DE3A1BE-D596-4406-BAEC-E6438260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63" y="4029814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18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5CDD4F-A373-4C54-910E-623DEE637A41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F83B61-D57F-4A1F-B6A6-71A47721D09A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cxnSp>
        <p:nvCxnSpPr>
          <p:cNvPr id="4" name="直线连接符 6">
            <a:extLst>
              <a:ext uri="{FF2B5EF4-FFF2-40B4-BE49-F238E27FC236}">
                <a16:creationId xmlns:a16="http://schemas.microsoft.com/office/drawing/2014/main" id="{3A11AE7D-E24E-452C-BC02-4BE8A9628811}"/>
              </a:ext>
            </a:extLst>
          </p:cNvPr>
          <p:cNvCxnSpPr/>
          <p:nvPr/>
        </p:nvCxnSpPr>
        <p:spPr>
          <a:xfrm>
            <a:off x="1587" y="905715"/>
            <a:ext cx="12190413" cy="0"/>
          </a:xfrm>
          <a:prstGeom prst="line">
            <a:avLst/>
          </a:prstGeom>
          <a:ln>
            <a:solidFill>
              <a:srgbClr val="104D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B73FB583-6841-4E1C-9C89-73D531358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44" y="1705405"/>
            <a:ext cx="2209457" cy="30972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>
            <a:defPPr>
              <a:defRPr lang="en-US"/>
            </a:defPPr>
            <a:lvl1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  <a:defRPr kern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908050" indent="-436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</a:defRPr>
            </a:lvl2pPr>
            <a:lvl3pPr marL="1377950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</a:defRPr>
            </a:lvl3pPr>
            <a:lvl4pPr marL="1827213" indent="-438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</a:defRPr>
            </a:lvl4pPr>
            <a:lvl5pPr marL="22971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9pPr>
          </a:lstStyle>
          <a:p>
            <a:r>
              <a:rPr lang="zh-CN" altLang="en-US" dirty="0"/>
              <a:t>双分支</a:t>
            </a: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/>
              <a:t>if (</a:t>
            </a:r>
            <a:r>
              <a:rPr lang="zh-CN" altLang="en-US" dirty="0"/>
              <a:t>表达式</a:t>
            </a:r>
            <a:r>
              <a:rPr lang="en-US" altLang="en-US" dirty="0"/>
              <a:t>) {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  </a:t>
            </a:r>
            <a:r>
              <a:rPr lang="zh-CN" altLang="en-US" dirty="0"/>
              <a:t>若干语句</a:t>
            </a:r>
            <a:r>
              <a:rPr lang="en-US" alt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else {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  </a:t>
            </a:r>
            <a:r>
              <a:rPr lang="zh-CN" altLang="en-US" dirty="0"/>
              <a:t>若干语句</a:t>
            </a:r>
            <a:r>
              <a:rPr lang="en-US" alt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}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3EA0A58-9194-4250-BE52-A77D4DFE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76" y="1723854"/>
            <a:ext cx="6303780" cy="341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score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&gt;= 60) {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恭喜你考试通过！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{</a:t>
            </a:r>
          </a:p>
          <a:p>
            <a:pPr marL="469900" indent="-469900" eaLnBrk="0" fontAlgn="base" hangingPunc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加油！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endParaRPr lang="en-US" altLang="en-US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0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5CDD4F-A373-4C54-910E-623DEE637A41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F83B61-D57F-4A1F-B6A6-71A47721D09A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B513526-780A-4360-B784-C1E6BAB99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" y="921313"/>
            <a:ext cx="1792837" cy="30972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>
            <a:defPPr>
              <a:defRPr lang="en-US"/>
            </a:defPPr>
            <a:lvl1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  <a:defRPr kern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908050" indent="-436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</a:defRPr>
            </a:lvl2pPr>
            <a:lvl3pPr marL="1377950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</a:defRPr>
            </a:lvl3pPr>
            <a:lvl4pPr marL="1827213" indent="-438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</a:defRPr>
            </a:lvl4pPr>
            <a:lvl5pPr marL="22971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400" kern="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嵌套多分支</a:t>
            </a:r>
            <a:endParaRPr lang="zh-CN" altLang="en-US" sz="2400" dirty="0">
              <a:solidFill>
                <a:srgbClr val="104E8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en-US" dirty="0"/>
              <a:t>if (</a:t>
            </a:r>
            <a:r>
              <a:rPr lang="zh-CN" altLang="en-US" dirty="0"/>
              <a:t>表达式</a:t>
            </a:r>
            <a:r>
              <a:rPr lang="en-US" altLang="en-US" dirty="0"/>
              <a:t>)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{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  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else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  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}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B5FFE5E-1180-457F-A122-14308659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56" y="921313"/>
            <a:ext cx="7962817" cy="403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score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&gt;= 60) {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恭喜你考试通过！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if(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&gt;=50){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			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离成功不远啦！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	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你丫的是不是根本没学习！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42935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5CDD4F-A373-4C54-910E-623DEE637A41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F83B61-D57F-4A1F-B6A6-71A47721D09A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B513526-780A-4360-B784-C1E6BAB99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" y="921313"/>
            <a:ext cx="1792837" cy="309721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4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4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>
            <a:defPPr>
              <a:defRPr lang="en-US"/>
            </a:defPPr>
            <a:lvl1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  <a:defRPr kern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defRPr>
            </a:lvl1pPr>
            <a:lvl2pPr marL="908050" indent="-4365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</a:defRPr>
            </a:lvl2pPr>
            <a:lvl3pPr marL="1377950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>
                <a:solidFill>
                  <a:srgbClr val="0000FF"/>
                </a:solidFill>
              </a:defRPr>
            </a:lvl3pPr>
            <a:lvl4pPr marL="1827213" indent="-4381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</a:defRPr>
            </a:lvl4pPr>
            <a:lvl5pPr marL="2297113" indent="-4683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</a:defRPr>
            </a:lvl5pPr>
            <a:lvl6pPr marL="27543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6pPr>
            <a:lvl7pPr marL="32115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7pPr>
            <a:lvl8pPr marL="36687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8pPr>
            <a:lvl9pPr marL="4125913" indent="-468313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rgbClr val="0000FF"/>
                </a:solidFill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400" kern="0" dirty="0">
                <a:solidFill>
                  <a:srgbClr val="134F85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嵌套多分支</a:t>
            </a:r>
            <a:endParaRPr lang="zh-CN" altLang="en-US" sz="2400" dirty="0">
              <a:solidFill>
                <a:srgbClr val="104E8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en-US" dirty="0"/>
              <a:t>if (</a:t>
            </a:r>
            <a:r>
              <a:rPr lang="zh-CN" altLang="en-US" dirty="0"/>
              <a:t>表达式</a:t>
            </a:r>
            <a:r>
              <a:rPr lang="en-US" altLang="en-US" dirty="0"/>
              <a:t>)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{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  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}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else 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  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en-US" altLang="en-US" dirty="0"/>
              <a:t>;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}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B5FFE5E-1180-457F-A122-14308659D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521" y="1043915"/>
            <a:ext cx="8408294" cy="521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(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score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&gt;= 60) {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&gt;=90) 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你最棒！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if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&gt;=80) 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你优秀！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   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if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&gt;=70) 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你不错！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                </a:t>
            </a:r>
            <a:r>
              <a:rPr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</a:t>
            </a:r>
            <a:r>
              <a:rPr lang="en-US" altLang="en-US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&lt;&lt;“</a:t>
            </a:r>
            <a:r>
              <a:rPr lang="zh-CN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你合格！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 if(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socor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&gt;=50){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 			</a:t>
            </a:r>
            <a:r>
              <a:rPr lang="en-US" altLang="en-US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离成功不远啦！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	</a:t>
            </a:r>
            <a:r>
              <a:rPr lang="en-US" altLang="zh-CN" sz="2400" kern="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cout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&lt;&lt;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“</a:t>
            </a:r>
            <a:r>
              <a:rPr lang="zh-CN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你丫的是不是根本没学习！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"</a:t>
            </a:r>
            <a:r>
              <a:rPr lang="en-US" altLang="zh-CN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 &lt;&lt; </a:t>
            </a:r>
            <a:r>
              <a:rPr lang="en-US" altLang="zh-CN" sz="2400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endl</a:t>
            </a: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;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altLang="en-US" sz="2400" kern="0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		}</a:t>
            </a:r>
          </a:p>
          <a:p>
            <a:pPr marL="469900" indent="-469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Monotype Sorts" pitchFamily="2" charset="2"/>
              <a:buNone/>
            </a:pPr>
            <a:endParaRPr lang="en-US" altLang="en-US" sz="2400" kern="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13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D5CDD4F-A373-4C54-910E-623DEE637A41}"/>
              </a:ext>
            </a:extLst>
          </p:cNvPr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F83B61-D57F-4A1F-B6A6-71A47721D09A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pic>
        <p:nvPicPr>
          <p:cNvPr id="6" name="图片 8">
            <a:extLst>
              <a:ext uri="{FF2B5EF4-FFF2-40B4-BE49-F238E27FC236}">
                <a16:creationId xmlns:a16="http://schemas.microsoft.com/office/drawing/2014/main" id="{0EE9F5DB-ABBE-441B-995D-2D72A23F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2188473"/>
            <a:ext cx="48863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CDD84570-9AAD-47A0-92AD-4280FB65E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657" y="953444"/>
            <a:ext cx="2991644" cy="126406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800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Times New Roman" pitchFamily="18" charset="0"/>
              </a:rPr>
              <a:t>   </a:t>
            </a:r>
            <a:r>
              <a:rPr kumimoji="1" lang="zh-CN" altLang="en-US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Times New Roman" pitchFamily="18" charset="0"/>
              </a:rPr>
              <a:t>       </a:t>
            </a:r>
            <a:r>
              <a:rPr kumimoji="1"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Times New Roman" pitchFamily="18" charset="0"/>
              </a:rPr>
              <a:t>-1      (x&lt;0) </a:t>
            </a:r>
          </a:p>
          <a:p>
            <a:pPr eaLnBrk="1" hangingPunct="1">
              <a:defRPr/>
            </a:pPr>
            <a:r>
              <a:rPr kumimoji="1"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Times New Roman" pitchFamily="18" charset="0"/>
              </a:rPr>
              <a:t>   y=     0      (x=0) </a:t>
            </a:r>
          </a:p>
          <a:p>
            <a:pPr eaLnBrk="1" hangingPunct="1">
              <a:defRPr/>
            </a:pPr>
            <a:r>
              <a:rPr kumimoji="1" lang="en-US" altLang="zh-CN" b="0" dirty="0">
                <a:solidFill>
                  <a:srgbClr val="104E87"/>
                </a:solidFill>
                <a:latin typeface="Comic Sans MS" panose="030F0702030302020204" pitchFamily="66" charset="0"/>
                <a:ea typeface="黑体" panose="02010609060101010101" pitchFamily="49" charset="-122"/>
                <a:cs typeface="Times New Roman" pitchFamily="18" charset="0"/>
              </a:rPr>
              <a:t>            1      (x&gt;0)</a:t>
            </a:r>
            <a:endParaRPr kumimoji="1" lang="en-US" altLang="zh-CN" b="0" dirty="0">
              <a:solidFill>
                <a:srgbClr val="104E87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D3B96D3D-8025-4DC7-BE81-1FC76FE37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608" y="953444"/>
            <a:ext cx="3043504" cy="180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y=-1;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if(x!=0)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     if (x&gt;0)  y=1;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104E87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</a:rPr>
              <a:t>else   y=0;</a:t>
            </a: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FA333D6E-6543-4709-9652-47071185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239" y="2218060"/>
            <a:ext cx="1655762" cy="585787"/>
          </a:xfrm>
          <a:prstGeom prst="cloudCallout">
            <a:avLst>
              <a:gd name="adj1" fmla="val -93277"/>
              <a:gd name="adj2" fmla="val -14259"/>
            </a:avLst>
          </a:prstGeom>
          <a:noFill/>
          <a:ln w="9525">
            <a:solidFill>
              <a:srgbClr val="FF0000"/>
            </a:solidFill>
            <a:round/>
            <a:headEnd type="none" w="lg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结果？</a:t>
            </a: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83D3BCDD-DC77-4E28-B491-A0CF96E7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044201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104E87"/>
                </a:solidFill>
                <a:latin typeface="华光隶变_CNKI" panose="02000500000000000000" pitchFamily="2" charset="-122"/>
                <a:ea typeface="华光隶变_CNKI" panose="02000500000000000000" pitchFamily="2" charset="-122"/>
              </a:rPr>
              <a:t>编程求解符号函数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FF489D31-A2AD-495A-8AD5-70E7A698F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735" y="4320229"/>
            <a:ext cx="58533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  <a:defRPr sz="32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o"/>
              <a:defRPr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o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If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可独立使用，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else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则必须和</a:t>
            </a:r>
            <a:r>
              <a:rPr kumimoji="1" lang="en-US" altLang="zh-CN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if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配对。 </a:t>
            </a:r>
            <a:endParaRPr kumimoji="1" lang="en-US" altLang="zh-CN" sz="2400" dirty="0">
              <a:solidFill>
                <a:srgbClr val="104E87"/>
              </a:solidFill>
              <a:latin typeface="华光行书_CNKI" panose="02000500000000000000" pitchFamily="2" charset="-122"/>
              <a:ea typeface="华光行书_CNKI" panose="02000500000000000000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else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if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匹配原则：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else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与其之前距离最近且没有与其它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else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配对的</a:t>
            </a:r>
            <a:r>
              <a:rPr kumimoji="1" lang="en-US" altLang="zh-CN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if </a:t>
            </a:r>
            <a:r>
              <a:rPr kumimoji="1" lang="zh-CN" altLang="en-US" sz="2400" dirty="0">
                <a:solidFill>
                  <a:srgbClr val="C00000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配对</a:t>
            </a:r>
            <a:r>
              <a:rPr kumimoji="1" lang="zh-CN" altLang="en-US" sz="2400" dirty="0">
                <a:solidFill>
                  <a:srgbClr val="104E87"/>
                </a:solidFill>
                <a:latin typeface="华光行书_CNKI" panose="02000500000000000000" pitchFamily="2" charset="-122"/>
                <a:ea typeface="华光行书_CNKI" panose="02000500000000000000" pitchFamily="2" charset="-122"/>
              </a:rPr>
              <a:t>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BD9E809-9E3E-4FB9-99E5-3D76A3E8E5ED}"/>
                  </a:ext>
                </a:extLst>
              </p14:cNvPr>
              <p14:cNvContentPartPr/>
              <p14:nvPr/>
            </p14:nvContentPartPr>
            <p14:xfrm>
              <a:off x="2843345" y="4703732"/>
              <a:ext cx="15480" cy="255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BD9E809-9E3E-4FB9-99E5-3D76A3E8E5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4705" y="4694732"/>
                <a:ext cx="33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4C56FC6-28E9-410F-9578-B46A23E8632F}"/>
                  </a:ext>
                </a:extLst>
              </p14:cNvPr>
              <p14:cNvContentPartPr/>
              <p14:nvPr/>
            </p14:nvContentPartPr>
            <p14:xfrm>
              <a:off x="1098065" y="3137732"/>
              <a:ext cx="16920" cy="172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4C56FC6-28E9-410F-9578-B46A23E8632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9065" y="3128732"/>
                <a:ext cx="3456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 autoUpdateAnimBg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4" y="176798"/>
            <a:ext cx="12190413" cy="728917"/>
          </a:xfrm>
          <a:prstGeom prst="rect">
            <a:avLst/>
          </a:prstGeom>
          <a:solidFill>
            <a:srgbClr val="26CC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7EF3C9-535C-456B-AEE3-0EFC8FA4FCD2}"/>
              </a:ext>
            </a:extLst>
          </p:cNvPr>
          <p:cNvSpPr txBox="1"/>
          <p:nvPr/>
        </p:nvSpPr>
        <p:spPr>
          <a:xfrm>
            <a:off x="247719" y="224527"/>
            <a:ext cx="695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3200" b="1">
                <a:latin typeface="华光胖头鱼_CNKI" panose="02000500000000000000" pitchFamily="2" charset="-122"/>
                <a:ea typeface="华光胖头鱼_CNKI" panose="02000500000000000000" pitchFamily="2" charset="-122"/>
              </a:defRPr>
            </a:lvl1pPr>
          </a:lstStyle>
          <a:p>
            <a:r>
              <a:rPr lang="en-US" altLang="zh-CN" dirty="0">
                <a:sym typeface="+mn-lt"/>
              </a:rPr>
              <a:t>3.2if</a:t>
            </a:r>
            <a:r>
              <a:rPr lang="zh-CN" altLang="en-US" dirty="0">
                <a:sym typeface="+mn-lt"/>
              </a:rPr>
              <a:t>分支语句结构</a:t>
            </a:r>
          </a:p>
        </p:txBody>
      </p:sp>
      <p:sp>
        <p:nvSpPr>
          <p:cNvPr id="10" name="矩形 3">
            <a:extLst>
              <a:ext uri="{FF2B5EF4-FFF2-40B4-BE49-F238E27FC236}">
                <a16:creationId xmlns:a16="http://schemas.microsoft.com/office/drawing/2014/main" id="{79387550-8AA5-4646-B450-652538F16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9" y="968342"/>
            <a:ext cx="2727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lang="zh-CN" altLang="en-US" sz="2800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语句常见错误</a:t>
            </a: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46A45B69-9A27-4DBE-B318-440057CC5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39" y="1555782"/>
            <a:ext cx="1176143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if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及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else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语句后面有效范围都只有一个语句，如果包含多个语句时，要用花括号“</a:t>
            </a:r>
            <a:r>
              <a:rPr kumimoji="1"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{}”</a:t>
            </a:r>
            <a:r>
              <a:rPr kumimoji="1" lang="zh-CN" altLang="en-US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</a:rPr>
              <a:t>将这些语句括起来成为一个复合语句。</a:t>
            </a:r>
            <a:endParaRPr lang="zh-CN" altLang="en-US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</a:endParaRPr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AC77A891-1439-4E08-98CD-851B8C439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32" y="2741580"/>
            <a:ext cx="8675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(radius &gt;= 0)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area = radius * radius * PI;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&lt;&lt; "The area " &lt;&lt; " is " &lt;&lt; area;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3259A1-8BFC-420E-9B92-70B0A3B68C24}"/>
              </a:ext>
            </a:extLst>
          </p:cNvPr>
          <p:cNvSpPr/>
          <p:nvPr/>
        </p:nvSpPr>
        <p:spPr>
          <a:xfrm>
            <a:off x="313339" y="4397342"/>
            <a:ext cx="901276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2880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(radius &gt;= 0)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highlight>
                  <a:srgbClr val="FFFF00"/>
                </a:highlight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{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area = radius * radius * PI;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solidFill>
                  <a:srgbClr val="104E87"/>
                </a:solidFill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 &lt;&lt; "The area "&lt;&lt;  " is " &lt;&lt;  area;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  <a:p>
            <a:pPr marL="182880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104E87"/>
                </a:solidFill>
                <a:highlight>
                  <a:srgbClr val="FFFF00"/>
                </a:highlight>
                <a:latin typeface="Comic Sans MS" panose="030F0702030302020204" pitchFamily="66" charset="0"/>
                <a:ea typeface="华光行书_CNKI" panose="02000500000000000000" pitchFamily="2" charset="-122"/>
                <a:cs typeface="Times New Roman" panose="02020603050405020304" pitchFamily="18" charset="0"/>
              </a:rPr>
              <a:t>}</a:t>
            </a:r>
            <a:endParaRPr lang="zh-CN" altLang="zh-CN" u="sng" dirty="0">
              <a:solidFill>
                <a:srgbClr val="104E87"/>
              </a:solidFill>
              <a:latin typeface="Comic Sans MS" panose="030F0702030302020204" pitchFamily="66" charset="0"/>
              <a:ea typeface="华光行书_CNKI" panose="020005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3A9542-4BA5-4ED1-93DD-359262E8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44" y="5240305"/>
            <a:ext cx="106838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7094BA-C3FD-4B07-B87E-630353C01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69" y="3146392"/>
            <a:ext cx="122396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89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ww.2ppt.com">
  <a:themeElements>
    <a:clrScheme name="自定义 78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18267</TotalTime>
  <Words>2973</Words>
  <Application>Microsoft Office PowerPoint</Application>
  <PresentationFormat>宽屏</PresentationFormat>
  <Paragraphs>461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Helvetica Neue</vt:lpstr>
      <vt:lpstr>Monotype Sorts</vt:lpstr>
      <vt:lpstr>华光淡古印_CNKI</vt:lpstr>
      <vt:lpstr>华光隶变_CNKI</vt:lpstr>
      <vt:lpstr>华光胖头鱼_CNKI</vt:lpstr>
      <vt:lpstr>华光行书_CNKI</vt:lpstr>
      <vt:lpstr>微软雅黑 Light</vt:lpstr>
      <vt:lpstr>Arial</vt:lpstr>
      <vt:lpstr>Calibri</vt:lpstr>
      <vt:lpstr>Calibri Light</vt:lpstr>
      <vt:lpstr>Century Gothic</vt:lpstr>
      <vt:lpstr>Comic Sans MS</vt:lpstr>
      <vt:lpstr>Times New Roman</vt:lpstr>
      <vt:lpstr>Wingdings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subject>www.2ppt.com-爱PPT提供资源下载</dc:subject>
  <dc:creator>www.2ppt.com-爱PPT提供资源下载</dc:creator>
  <dc:description>www.2ppt.com-爱PPT提供资源下载</dc:description>
  <cp:lastModifiedBy>fang shuai</cp:lastModifiedBy>
  <cp:revision>64</cp:revision>
  <dcterms:created xsi:type="dcterms:W3CDTF">2021-06-17T00:48:49Z</dcterms:created>
  <dcterms:modified xsi:type="dcterms:W3CDTF">2021-10-08T23:16:56Z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ICV">
    <vt:lpwstr>40B5B57ECECA411187AECB4299FD3BFC</vt:lpwstr>
  </property>
  <property fmtid="{D5CDD505-2E9C-101B-9397-08002B2CF9AE}" pid="4" name="KSOProductBuildVer">
    <vt:lpwstr>2052-11.1.0.10577</vt:lpwstr>
  </property>
  <property fmtid="{A09F084E-AD41-489F-8076-AA5BE3082BCA}" pid="100">
    <vt:ui4>5</vt:ui4>
  </property>
  <property fmtid="{64440492-4C8B-11D1-8B70-080036B11A03}" pid="11">
    <vt:lpwstr>www.2ppt.com-爱PPT提供资源下载</vt:lpwstr>
  </property>
</Properties>
</file>