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6" r:id="rId3"/>
    <p:sldId id="290" r:id="rId4"/>
    <p:sldId id="296" r:id="rId5"/>
    <p:sldId id="298" r:id="rId6"/>
    <p:sldId id="300" r:id="rId7"/>
    <p:sldId id="302" r:id="rId8"/>
    <p:sldId id="310" r:id="rId9"/>
    <p:sldId id="301" r:id="rId10"/>
    <p:sldId id="311" r:id="rId11"/>
    <p:sldId id="321" r:id="rId12"/>
    <p:sldId id="323" r:id="rId13"/>
    <p:sldId id="327" r:id="rId14"/>
    <p:sldId id="312" r:id="rId15"/>
    <p:sldId id="313" r:id="rId16"/>
    <p:sldId id="314" r:id="rId17"/>
    <p:sldId id="328" r:id="rId18"/>
    <p:sldId id="325" r:id="rId19"/>
    <p:sldId id="316" r:id="rId20"/>
    <p:sldId id="324" r:id="rId21"/>
    <p:sldId id="317" r:id="rId22"/>
    <p:sldId id="319" r:id="rId23"/>
    <p:sldId id="320" r:id="rId24"/>
    <p:sldId id="318" r:id="rId25"/>
  </p:sldIdLst>
  <p:sldSz cx="1219200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g shuai" initials="fs" lastIdx="1" clrIdx="0">
    <p:extLst>
      <p:ext uri="{19B8F6BF-5375-455C-9EA6-DF929625EA0E}">
        <p15:presenceInfo xmlns:p15="http://schemas.microsoft.com/office/powerpoint/2012/main" userId="dde9df7c678d54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E87"/>
    <a:srgbClr val="56110A"/>
    <a:srgbClr val="166DBC"/>
    <a:srgbClr val="E73A1C"/>
    <a:srgbClr val="134F85"/>
    <a:srgbClr val="4BACC6"/>
    <a:srgbClr val="26CC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1602" autoAdjust="0"/>
  </p:normalViewPr>
  <p:slideViewPr>
    <p:cSldViewPr snapToGrid="0" snapToObjects="1">
      <p:cViewPr varScale="1">
        <p:scale>
          <a:sx n="67" d="100"/>
          <a:sy n="67" d="100"/>
        </p:scale>
        <p:origin x="108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5T12:49:25.44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1T01:02:2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6 172 4384 0 0,'4'-14'-344'0'0,"-2"-67"-464"0"0,-8 53 0 0 0,1-20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2T00:00:1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261 231 976 0 0,'-9'-7'40'0'0,"-12"-10"4"0"0,-3-6 0 0 0,-4-6 0 0 0,-3-3-12 0 0,8 3 4 0 0,-1 9-4 0 0,2 5 8 0 0,1 1 28 0 0,-1 1 20 0 0,5 4-40 0 0,4-4-120 0 0,7 4-212 0 0,6 11 0 0 0,0 34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1T06:49:1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2304 0 0,'5'3'112'0'0,"1"7"88"0"0,0-3 4 0 0,4 6 4 0 0,11-3 32 0 0,18 3 20 0 0,28-7 8 0 0,27 2 12 0 0,24-6-8 0 0,11-2-112 0 0,-2-8-236 0 0,-15-9-320 0 0,-24-7-408 0 0,-33 17 0 0 0,-26-1 0 0 0,-17 8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1T06:49:1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6433 0 0,'0'0'15'0'0,"1"0"-1"0"0,-1 0 1 0 0,0 1 0 0 0,1-1 0 0 0,-1 0 0 0 0,0 0 0 0 0,0 1 0 0 0,1-1 0 0 0,-1 0 0 0 0,0 0 0 0 0,0 1 0 0 0,1-1 0 0 0,-1 0 0 0 0,0 0-1 0 0,0 1 1 0 0,1-1 0 0 0,-1 0 0 0 0,0 1 0 0 0,0-1 0 0 0,0 0 0 0 0,0 1 0 0 0,0-1 0 0 0,0 1 0 0 0,0-1 0 0 0,0 0 0 0 0,0 1 0 0 0,1-1-1 0 0,-2 0 1 0 0,1 1 0 0 0,0 0 0 0 0,0-1 28 0 0,0 1 0 0 0,0-1 0 0 0,0 1 0 0 0,0 0 0 0 0,0-1 0 0 0,0 1-1 0 0,0-1 1 0 0,1 1 0 0 0,-1 0 0 0 0,0-1 0 0 0,0 1 0 0 0,0-1 0 0 0,1 1 0 0 0,-1-1 0 0 0,0 1-1 0 0,0-1 1 0 0,1 1 0 0 0,-1-1 0 0 0,1 1 0 0 0,-1-1 0 0 0,0 1 0 0 0,1-1 0 0 0,-1 0 0 0 0,1 1-1 0 0,-1-1 1 0 0,1 1 0 0 0,-1-1 0 0 0,1 0 0 0 0,-1 0 0 0 0,1 1 0 0 0,-1-1 0 0 0,1 0 0 0 0,0 0-1 0 0,-1 0 1 0 0,1 0 0 0 0,-1 0 0 0 0,1 0 0 0 0,0 1 0 0 0,-1-1 0 0 0,1-1 0 0 0,-1 1 0 0 0,2 0-1 0 0,14-1 629 0 0,25-4 196 0 0,-39 5-830 0 0,0 0 0 0 0,0-1 0 0 0,0 1 0 0 0,-1-1 0 0 0,1 1 0 0 0,0-1 0 0 0,0 0 0 0 0,-1 0 0 0 0,1 0 0 0 0,-1 0 0 0 0,1 0 0 0 0,-1 0 0 0 0,1 0 0 0 0,-1 0 0 0 0,0-1 0 0 0,3-2 0 0 0,-4 3 27 0 0,0-3 2019 0 0,1-2-3500 0 0,4-14-1173 0 0,-2 15 769 0 0,-2 0-588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7CE4F-55EC-46C0-A1F9-6BD8F4BE0E6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BDA6A-29CD-4D28-B6EA-E8D4FFDF60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23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3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1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538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13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57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439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37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57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#include&lt;iostream&gt;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using namespace std;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int </a:t>
            </a:r>
            <a:r>
              <a:rPr lang="en-US" altLang="zh-CN" dirty="0" err="1">
                <a:latin typeface="Arial" panose="020B0604020202020204" pitchFamily="34" charset="0"/>
              </a:rPr>
              <a:t>loop,i,array</a:t>
            </a:r>
            <a:r>
              <a:rPr lang="en-US" altLang="zh-CN" dirty="0">
                <a:latin typeface="Arial" panose="020B0604020202020204" pitchFamily="34" charset="0"/>
              </a:rPr>
              <a:t>[10] = {97,48,69,56,93,85,67,89,76,90};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for(loop=0;loop&lt;=9;loop++)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&lt;&lt;array[loop]&lt;&lt;"  ";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&lt;&lt;"\n";	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//</a:t>
            </a:r>
            <a:r>
              <a:rPr lang="zh-CN" altLang="en-US" dirty="0">
                <a:latin typeface="Arial" panose="020B0604020202020204" pitchFamily="34" charset="0"/>
              </a:rPr>
              <a:t>排序算法 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	</a:t>
            </a:r>
            <a:r>
              <a:rPr lang="en-US" altLang="zh-CN" dirty="0">
                <a:latin typeface="Arial" panose="020B0604020202020204" pitchFamily="34" charset="0"/>
              </a:rPr>
              <a:t>for(loop=0;loop&lt;=8;loop++)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for(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=9;i&gt;</a:t>
            </a:r>
            <a:r>
              <a:rPr lang="en-US" altLang="zh-CN" dirty="0" err="1">
                <a:latin typeface="Arial" panose="020B0604020202020204" pitchFamily="34" charset="0"/>
              </a:rPr>
              <a:t>loop;i</a:t>
            </a:r>
            <a:r>
              <a:rPr lang="en-US" altLang="zh-CN" dirty="0">
                <a:latin typeface="Arial" panose="020B0604020202020204" pitchFamily="34" charset="0"/>
              </a:rPr>
              <a:t>--)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if(array[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]&lt;array[i-1]){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	int temp;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	temp = array[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];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	array[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] = array[i-1];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	array[i-1] = temp;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for(loop=0;loop&lt;=9;loop++)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&lt;&lt;array[loop]&lt;&lt;"  ";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&lt;&lt;"\n";	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 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31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2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8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535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#include&lt;iostream&gt;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using namespace std;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int </a:t>
            </a:r>
            <a:r>
              <a:rPr lang="en-US" altLang="zh-CN" dirty="0" err="1">
                <a:latin typeface="Arial" panose="020B0604020202020204" pitchFamily="34" charset="0"/>
              </a:rPr>
              <a:t>loop,i,array</a:t>
            </a:r>
            <a:r>
              <a:rPr lang="en-US" altLang="zh-CN" dirty="0">
                <a:latin typeface="Arial" panose="020B0604020202020204" pitchFamily="34" charset="0"/>
              </a:rPr>
              <a:t>[7] = {97,48,69,56,93,85,67};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for(loop=0;loop&lt;7;loop++)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&lt;&lt;array[loop]&lt;&lt;"  ";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&lt;&lt;"\n";	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//</a:t>
            </a:r>
            <a:r>
              <a:rPr lang="zh-CN" altLang="en-US" dirty="0">
                <a:latin typeface="Arial" panose="020B0604020202020204" pitchFamily="34" charset="0"/>
              </a:rPr>
              <a:t>排序算法 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	</a:t>
            </a:r>
            <a:r>
              <a:rPr lang="en-US" altLang="zh-CN" dirty="0">
                <a:latin typeface="Arial" panose="020B0604020202020204" pitchFamily="34" charset="0"/>
              </a:rPr>
              <a:t>for(loop=0;loop&lt;6;loop++){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for(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=0;i&lt;6-loop;i++)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if(array[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]&gt;array[i+1]){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	int t  = array[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];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	array[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] = array[i+1];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	array[i+1] = 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for(int loop=0;loop&lt;7;loop++)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&lt;&lt;array[loop]&lt;&lt;"  ";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&lt;&lt;"\n";	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 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06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817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3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7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9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5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14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24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4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20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231" y="2388"/>
            <a:ext cx="12190413" cy="2965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2965058"/>
            <a:ext cx="12197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atin typeface="华光淡古印_CNKI" panose="02000500000000000000" pitchFamily="2" charset="-122"/>
                <a:ea typeface="华光淡古印_CNKI" panose="02000500000000000000" pitchFamily="2" charset="-122"/>
              </a:rPr>
              <a:t>第</a:t>
            </a:r>
            <a:r>
              <a:rPr lang="en-US" altLang="zh-CN" sz="6000" b="1" dirty="0">
                <a:latin typeface="华光淡古印_CNKI" panose="02000500000000000000" pitchFamily="2" charset="-122"/>
                <a:ea typeface="华光淡古印_CNKI" panose="02000500000000000000" pitchFamily="2" charset="-122"/>
              </a:rPr>
              <a:t>4</a:t>
            </a:r>
            <a:r>
              <a:rPr lang="zh-CN" altLang="en-US" sz="6000" b="1" dirty="0">
                <a:latin typeface="华光淡古印_CNKI" panose="02000500000000000000" pitchFamily="2" charset="-122"/>
                <a:ea typeface="华光淡古印_CNKI" panose="02000500000000000000" pitchFamily="2" charset="-122"/>
              </a:rPr>
              <a:t>讲 循环结构</a:t>
            </a:r>
            <a:endParaRPr lang="zh-CN" altLang="en-US" sz="6000" b="1" dirty="0">
              <a:latin typeface="华光淡古印_CNKI" panose="02000500000000000000" pitchFamily="2" charset="-122"/>
              <a:ea typeface="华光淡古印_CNKI" panose="02000500000000000000" pitchFamily="2" charset="-122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62479" y="2434852"/>
            <a:ext cx="363125" cy="413514"/>
            <a:chOff x="3170996" y="382686"/>
            <a:chExt cx="807829" cy="807829"/>
          </a:xfrm>
        </p:grpSpPr>
        <p:sp>
          <p:nvSpPr>
            <p:cNvPr id="6" name="椭圆 5"/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49624" y="443558"/>
              <a:ext cx="450568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5"/>
                  </a:solidFill>
                </a:rPr>
                <a:t>R</a:t>
              </a:r>
              <a:endParaRPr kumimoji="1" lang="zh-CN" altLang="en-US" sz="18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38963" y="2434852"/>
            <a:ext cx="363124" cy="413514"/>
            <a:chOff x="2173906" y="382686"/>
            <a:chExt cx="807829" cy="807829"/>
          </a:xfrm>
        </p:grpSpPr>
        <p:sp>
          <p:nvSpPr>
            <p:cNvPr id="5" name="椭圆 4"/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55927" y="443558"/>
              <a:ext cx="443783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P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85996" y="2434852"/>
            <a:ext cx="363124" cy="413514"/>
            <a:chOff x="4168089" y="382686"/>
            <a:chExt cx="807830" cy="807829"/>
          </a:xfrm>
        </p:grpSpPr>
        <p:sp>
          <p:nvSpPr>
            <p:cNvPr id="9" name="椭圆 8"/>
            <p:cNvSpPr/>
            <p:nvPr/>
          </p:nvSpPr>
          <p:spPr>
            <a:xfrm>
              <a:off x="4168089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04865" y="443558"/>
              <a:ext cx="534260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3"/>
                  </a:solidFill>
                </a:rPr>
                <a:t>O</a:t>
              </a:r>
              <a:endParaRPr kumimoji="1" lang="zh-CN" altLang="en-US" sz="18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09512" y="2434852"/>
            <a:ext cx="363124" cy="413514"/>
            <a:chOff x="5165176" y="382686"/>
            <a:chExt cx="807829" cy="807829"/>
          </a:xfrm>
        </p:grpSpPr>
        <p:sp>
          <p:nvSpPr>
            <p:cNvPr id="15" name="椭圆 14"/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01956" y="443558"/>
              <a:ext cx="534259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1"/>
                  </a:solidFill>
                </a:rPr>
                <a:t>G</a:t>
              </a:r>
              <a:endParaRPr kumimoji="1" lang="zh-CN" altLang="en-US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33028" y="2434852"/>
            <a:ext cx="363124" cy="413514"/>
            <a:chOff x="6162270" y="382686"/>
            <a:chExt cx="807830" cy="807829"/>
          </a:xfrm>
        </p:grpSpPr>
        <p:sp>
          <p:nvSpPr>
            <p:cNvPr id="18" name="椭圆 17"/>
            <p:cNvSpPr/>
            <p:nvPr/>
          </p:nvSpPr>
          <p:spPr>
            <a:xfrm>
              <a:off x="6162270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40893" y="443558"/>
              <a:ext cx="450570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6"/>
                  </a:solidFill>
                </a:rPr>
                <a:t>R</a:t>
              </a:r>
              <a:endParaRPr kumimoji="1" lang="zh-CN" altLang="en-US" sz="1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-5644" y="5500191"/>
            <a:ext cx="12197643" cy="4339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b="1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计算机与信息学院</a:t>
            </a:r>
          </a:p>
        </p:txBody>
      </p:sp>
      <p:cxnSp>
        <p:nvCxnSpPr>
          <p:cNvPr id="3" name="直线连接符 2"/>
          <p:cNvCxnSpPr>
            <a:cxnSpLocks/>
          </p:cNvCxnSpPr>
          <p:nvPr/>
        </p:nvCxnSpPr>
        <p:spPr>
          <a:xfrm>
            <a:off x="3645249" y="3946163"/>
            <a:ext cx="5074769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FF5E2B-968F-4983-AA69-D0255BF69A6B}"/>
              </a:ext>
            </a:extLst>
          </p:cNvPr>
          <p:cNvGrpSpPr/>
          <p:nvPr/>
        </p:nvGrpSpPr>
        <p:grpSpPr>
          <a:xfrm>
            <a:off x="6380060" y="2434852"/>
            <a:ext cx="363125" cy="413514"/>
            <a:chOff x="3170996" y="382686"/>
            <a:chExt cx="807829" cy="80782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9FDA05E-C5DE-4BD3-B147-0A8A8E4A7272}"/>
                </a:ext>
              </a:extLst>
            </p:cNvPr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448F4D-31E2-469F-9A7E-C21EECAAABD1}"/>
                </a:ext>
              </a:extLst>
            </p:cNvPr>
            <p:cNvSpPr txBox="1"/>
            <p:nvPr/>
          </p:nvSpPr>
          <p:spPr>
            <a:xfrm>
              <a:off x="3297601" y="443558"/>
              <a:ext cx="554615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5"/>
                  </a:solidFill>
                </a:rPr>
                <a:t>M</a:t>
              </a:r>
              <a:endParaRPr kumimoji="1" lang="zh-CN" altLang="en-US" sz="18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3B0A5A3-8939-4A4D-A5CE-CA844F988E59}"/>
              </a:ext>
            </a:extLst>
          </p:cNvPr>
          <p:cNvGrpSpPr/>
          <p:nvPr/>
        </p:nvGrpSpPr>
        <p:grpSpPr>
          <a:xfrm>
            <a:off x="5856544" y="2434852"/>
            <a:ext cx="363124" cy="413514"/>
            <a:chOff x="2173906" y="382686"/>
            <a:chExt cx="807829" cy="80782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481AC01-11C7-42EA-B1CC-0DEF571A0498}"/>
                </a:ext>
              </a:extLst>
            </p:cNvPr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32D12B-6482-4BB8-9FD4-3FE7F1EE81A0}"/>
                </a:ext>
              </a:extLst>
            </p:cNvPr>
            <p:cNvSpPr txBox="1"/>
            <p:nvPr/>
          </p:nvSpPr>
          <p:spPr>
            <a:xfrm>
              <a:off x="2326521" y="443558"/>
              <a:ext cx="502594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A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E928632-5174-4A81-8188-2424A6BCE693}"/>
              </a:ext>
            </a:extLst>
          </p:cNvPr>
          <p:cNvGrpSpPr/>
          <p:nvPr/>
        </p:nvGrpSpPr>
        <p:grpSpPr>
          <a:xfrm>
            <a:off x="6903577" y="2434852"/>
            <a:ext cx="363124" cy="413514"/>
            <a:chOff x="4168089" y="382686"/>
            <a:chExt cx="807830" cy="807829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3F30FF9-B929-4714-AE37-FD8C1E60C9FA}"/>
                </a:ext>
              </a:extLst>
            </p:cNvPr>
            <p:cNvSpPr/>
            <p:nvPr/>
          </p:nvSpPr>
          <p:spPr>
            <a:xfrm>
              <a:off x="4168089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367262D-8BB8-4917-83EE-13C6F604B7DB}"/>
                </a:ext>
              </a:extLst>
            </p:cNvPr>
            <p:cNvSpPr txBox="1"/>
            <p:nvPr/>
          </p:nvSpPr>
          <p:spPr>
            <a:xfrm>
              <a:off x="4294687" y="443558"/>
              <a:ext cx="554617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3"/>
                  </a:solidFill>
                </a:rPr>
                <a:t>M</a:t>
              </a:r>
              <a:endParaRPr kumimoji="1" lang="zh-CN" altLang="en-US" sz="18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13B54DD-FA9B-4F67-A1B9-1A5BFBF4C1E8}"/>
              </a:ext>
            </a:extLst>
          </p:cNvPr>
          <p:cNvGrpSpPr/>
          <p:nvPr/>
        </p:nvGrpSpPr>
        <p:grpSpPr>
          <a:xfrm>
            <a:off x="7427093" y="2434852"/>
            <a:ext cx="363124" cy="413514"/>
            <a:chOff x="5165176" y="382686"/>
            <a:chExt cx="807829" cy="80782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4C96447-7AA1-416E-BE12-B2194AA8E056}"/>
                </a:ext>
              </a:extLst>
            </p:cNvPr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FC93182-7886-4A62-9FD2-52B8CBCA9AC3}"/>
                </a:ext>
              </a:extLst>
            </p:cNvPr>
            <p:cNvSpPr txBox="1"/>
            <p:nvPr/>
          </p:nvSpPr>
          <p:spPr>
            <a:xfrm>
              <a:off x="5393561" y="443558"/>
              <a:ext cx="351046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1"/>
                  </a:solidFill>
                </a:rPr>
                <a:t>I</a:t>
              </a:r>
              <a:endParaRPr kumimoji="1" lang="zh-CN" altLang="en-US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E4F6443-905A-40E2-BC32-00244DBAACB0}"/>
              </a:ext>
            </a:extLst>
          </p:cNvPr>
          <p:cNvGrpSpPr/>
          <p:nvPr/>
        </p:nvGrpSpPr>
        <p:grpSpPr>
          <a:xfrm>
            <a:off x="7950609" y="2434852"/>
            <a:ext cx="363124" cy="413514"/>
            <a:chOff x="6162270" y="382686"/>
            <a:chExt cx="807830" cy="807829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96D3505-14F1-4BF5-8945-C781F2CA3DD7}"/>
                </a:ext>
              </a:extLst>
            </p:cNvPr>
            <p:cNvSpPr/>
            <p:nvPr/>
          </p:nvSpPr>
          <p:spPr>
            <a:xfrm>
              <a:off x="6162270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0A2BE7-434A-4388-96A8-24244761BE4C}"/>
                </a:ext>
              </a:extLst>
            </p:cNvPr>
            <p:cNvSpPr txBox="1"/>
            <p:nvPr/>
          </p:nvSpPr>
          <p:spPr>
            <a:xfrm>
              <a:off x="6314879" y="443558"/>
              <a:ext cx="502594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6"/>
                  </a:solidFill>
                </a:rPr>
                <a:t>N</a:t>
              </a:r>
              <a:endParaRPr kumimoji="1" lang="zh-CN" altLang="en-US" sz="18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2608C73-10E9-4E79-A21B-887B7FF64371}"/>
              </a:ext>
            </a:extLst>
          </p:cNvPr>
          <p:cNvGrpSpPr/>
          <p:nvPr/>
        </p:nvGrpSpPr>
        <p:grpSpPr>
          <a:xfrm>
            <a:off x="8474124" y="2434852"/>
            <a:ext cx="363124" cy="413514"/>
            <a:chOff x="2173906" y="382686"/>
            <a:chExt cx="807829" cy="807829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E93575D-B2A7-4436-9F0F-52BCA3D0924E}"/>
                </a:ext>
              </a:extLst>
            </p:cNvPr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C5A2224-2232-4FF8-97F8-62FF709E299C}"/>
                </a:ext>
              </a:extLst>
            </p:cNvPr>
            <p:cNvSpPr txBox="1"/>
            <p:nvPr/>
          </p:nvSpPr>
          <p:spPr>
            <a:xfrm>
              <a:off x="2310689" y="443558"/>
              <a:ext cx="534259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G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4B12BD8E-3038-4231-B4D6-803FAD658EFF}"/>
              </a:ext>
            </a:extLst>
          </p:cNvPr>
          <p:cNvSpPr txBox="1"/>
          <p:nvPr/>
        </p:nvSpPr>
        <p:spPr>
          <a:xfrm>
            <a:off x="0" y="4041536"/>
            <a:ext cx="12197643" cy="547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3200" b="1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流程控制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5F4FF042-0C4A-44D1-874B-FA13EB207BCA}"/>
                  </a:ext>
                </a:extLst>
              </p14:cNvPr>
              <p14:cNvContentPartPr/>
              <p14:nvPr/>
            </p14:nvContentPartPr>
            <p14:xfrm>
              <a:off x="1290305" y="4343372"/>
              <a:ext cx="4320" cy="6228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5F4FF042-0C4A-44D1-874B-FA13EB207B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1665" y="4334732"/>
                <a:ext cx="219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07207A86-1F47-4058-95F1-28E3C2B2D606}"/>
                  </a:ext>
                </a:extLst>
              </p14:cNvPr>
              <p14:cNvContentPartPr/>
              <p14:nvPr/>
            </p14:nvContentPartPr>
            <p14:xfrm>
              <a:off x="4604580" y="5590710"/>
              <a:ext cx="94320" cy="8316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07207A86-1F47-4058-95F1-28E3C2B2D6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5580" y="5582070"/>
                <a:ext cx="111960" cy="10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A99C55C-F3F5-4CA7-872F-A55F7D85D6CA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4.3 </a:t>
            </a:r>
            <a:r>
              <a:rPr lang="zh-CN" altLang="en-US" dirty="0">
                <a:sym typeface="+mn-lt"/>
              </a:rPr>
              <a:t>循环分支嵌套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635D3C-4D7F-45BC-9412-96FB38B63CD0}"/>
              </a:ext>
            </a:extLst>
          </p:cNvPr>
          <p:cNvSpPr txBox="1"/>
          <p:nvPr/>
        </p:nvSpPr>
        <p:spPr>
          <a:xfrm>
            <a:off x="185667" y="1028823"/>
            <a:ext cx="98859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2000">
                <a:solidFill>
                  <a:srgbClr val="104E87"/>
                </a:solidFill>
                <a:latin typeface="Comic Sans MS" panose="030F0702030302020204" pitchFamily="66" charset="0"/>
                <a:ea typeface="华光行草_CNKI" panose="02000500000000000000" pitchFamily="2" charset="-122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2400" dirty="0"/>
              <a:t>int guess,count=0;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	while(1){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		count++;	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		cin&gt;&gt;guess;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		if(guess==num){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			cout&lt;&lt;"恭喜你猜对了！"&lt;&lt;endl;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			break;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		}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		else if(guess&gt;num) cout&lt;&lt;"猜大了！"&lt;&lt;endl;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			 else cout&lt;&lt;"猜小了！"&lt;&lt;endl;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		if(count==5) {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		</a:t>
            </a:r>
            <a:r>
              <a:rPr lang="en-US" altLang="zh-CN" sz="2400" dirty="0"/>
              <a:t>	</a:t>
            </a:r>
            <a:r>
              <a:rPr lang="zh-CN" altLang="en-US" sz="2400" dirty="0"/>
              <a:t>cout&lt;&lt;"胜败乃兵家常事哟"&lt;&lt;endl; 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			</a:t>
            </a:r>
            <a:r>
              <a:rPr lang="zh-CN" altLang="en-US" sz="2400" dirty="0">
                <a:solidFill>
                  <a:srgbClr val="FF0000"/>
                </a:solidFill>
              </a:rPr>
              <a:t>break;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dirty="0"/>
              <a:t>		</a:t>
            </a:r>
            <a:r>
              <a:rPr lang="zh-CN" altLang="en-US" sz="2400" dirty="0"/>
              <a:t>}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40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05B7F2-108C-41D6-A47E-B5B5038F7FC9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CC2C21D-11D6-4DEE-90AB-6709C69EACDA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C44AE9E-BE94-43CE-8429-1FE0E1186344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4.4</a:t>
            </a:r>
            <a:r>
              <a:rPr lang="zh-CN" altLang="en-US" dirty="0">
                <a:sym typeface="+mn-lt"/>
              </a:rPr>
              <a:t>跳转语句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0B955-8F67-42D6-A2CE-9F1E8787CCD0}"/>
              </a:ext>
            </a:extLst>
          </p:cNvPr>
          <p:cNvSpPr txBox="1"/>
          <p:nvPr/>
        </p:nvSpPr>
        <p:spPr>
          <a:xfrm>
            <a:off x="3450920" y="299906"/>
            <a:ext cx="28975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break </a:t>
            </a:r>
            <a:r>
              <a:rPr kumimoji="1" lang="zh-CN" altLang="en-US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与 </a:t>
            </a:r>
            <a:r>
              <a:rPr kumimoji="1" lang="en-US" altLang="zh-CN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continue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ADA952-4312-41FD-810D-931A7A467B76}"/>
              </a:ext>
            </a:extLst>
          </p:cNvPr>
          <p:cNvSpPr txBox="1"/>
          <p:nvPr/>
        </p:nvSpPr>
        <p:spPr>
          <a:xfrm>
            <a:off x="117622" y="1028823"/>
            <a:ext cx="4959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break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：跳出循环结构或选择结构</a:t>
            </a:r>
            <a:endParaRPr kumimoji="1"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5A9A401B-5AEE-49DF-9D2D-9553EF8CC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2" y="1427521"/>
            <a:ext cx="4688840" cy="11541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en-US" altLang="zh-CN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switch</a:t>
            </a:r>
            <a:r>
              <a:rPr kumimoji="1" lang="zh-CN" altLang="en-US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语句中，跳出</a:t>
            </a:r>
            <a:r>
              <a:rPr kumimoji="1" lang="en-US" altLang="zh-CN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switch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循环语句中，跳出当前层循环</a:t>
            </a:r>
            <a:endParaRPr kumimoji="1" lang="en-US" altLang="zh-CN" b="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7D1A10D-B351-483F-ADC3-2D65ABA0D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92" y="2802350"/>
            <a:ext cx="2819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  <a:t>while(…)</a:t>
            </a:r>
            <a:br>
              <a:rPr kumimoji="1" lang="en-US" altLang="zh-CN" sz="2400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</a:br>
            <a:r>
              <a:rPr kumimoji="1" lang="en-US" altLang="zh-CN" sz="2400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  <a:t>{ ……</a:t>
            </a:r>
            <a:br>
              <a:rPr kumimoji="1" lang="en-US" altLang="zh-CN" sz="2400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</a:br>
            <a:r>
              <a:rPr kumimoji="1" lang="en-US" altLang="zh-CN" sz="2400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  <a:t>   if  (…)   break;</a:t>
            </a:r>
            <a:br>
              <a:rPr kumimoji="1" lang="en-US" altLang="zh-CN" sz="2400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</a:br>
            <a:r>
              <a:rPr kumimoji="1" lang="en-US" altLang="zh-CN" sz="2400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  <a:t>   ……</a:t>
            </a:r>
            <a:br>
              <a:rPr kumimoji="1" lang="en-US" altLang="zh-CN" sz="2400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</a:br>
            <a:r>
              <a:rPr kumimoji="1" lang="en-US" altLang="zh-CN" sz="2400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  <a:t>}</a:t>
            </a:r>
            <a:br>
              <a:rPr kumimoji="1" lang="en-US" altLang="zh-CN" sz="2400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</a:br>
            <a:r>
              <a:rPr kumimoji="1" lang="en-US" altLang="zh-CN" sz="2400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  <a:t>……</a:t>
            </a:r>
          </a:p>
        </p:txBody>
      </p:sp>
      <p:sp>
        <p:nvSpPr>
          <p:cNvPr id="64" name="Text Box 13">
            <a:extLst>
              <a:ext uri="{FF2B5EF4-FFF2-40B4-BE49-F238E27FC236}">
                <a16:creationId xmlns:a16="http://schemas.microsoft.com/office/drawing/2014/main" id="{27222CB5-7F0E-43AA-8BEF-56804C2E0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510" y="895198"/>
            <a:ext cx="268249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while(…)</a:t>
            </a:r>
          </a:p>
          <a:p>
            <a:r>
              <a:rPr lang="en-US" altLang="zh-CN" dirty="0"/>
              <a:t>{ ……</a:t>
            </a:r>
            <a:br>
              <a:rPr lang="en-US" altLang="zh-CN" dirty="0"/>
            </a:br>
            <a:r>
              <a:rPr lang="en-US" altLang="zh-CN" dirty="0"/>
              <a:t>  if  (…)   continue;</a:t>
            </a:r>
          </a:p>
          <a:p>
            <a:r>
              <a:rPr lang="en-US" altLang="zh-CN" dirty="0"/>
              <a:t>   ……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……</a:t>
            </a: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02B9954E-F730-436D-B1B3-4C3001457C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4092" y="3830576"/>
            <a:ext cx="1866896" cy="917270"/>
          </a:xfrm>
          <a:prstGeom prst="curvedConnector3">
            <a:avLst>
              <a:gd name="adj1" fmla="val -90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581CD503-5D7B-43E4-B423-CAA5435DEE21}"/>
              </a:ext>
            </a:extLst>
          </p:cNvPr>
          <p:cNvSpPr/>
          <p:nvPr/>
        </p:nvSpPr>
        <p:spPr>
          <a:xfrm>
            <a:off x="9045671" y="1260425"/>
            <a:ext cx="2610532" cy="1900087"/>
          </a:xfrm>
          <a:custGeom>
            <a:avLst/>
            <a:gdLst>
              <a:gd name="connsiteX0" fmla="*/ 2378922 w 2610532"/>
              <a:gd name="connsiteY0" fmla="*/ 797170 h 1900087"/>
              <a:gd name="connsiteX1" fmla="*/ 2460983 w 2610532"/>
              <a:gd name="connsiteY1" fmla="*/ 797170 h 1900087"/>
              <a:gd name="connsiteX2" fmla="*/ 2589937 w 2610532"/>
              <a:gd name="connsiteY2" fmla="*/ 879231 h 1900087"/>
              <a:gd name="connsiteX3" fmla="*/ 2578214 w 2610532"/>
              <a:gd name="connsiteY3" fmla="*/ 1688124 h 1900087"/>
              <a:gd name="connsiteX4" fmla="*/ 2285137 w 2610532"/>
              <a:gd name="connsiteY4" fmla="*/ 1805354 h 1900087"/>
              <a:gd name="connsiteX5" fmla="*/ 1558307 w 2610532"/>
              <a:gd name="connsiteY5" fmla="*/ 1770185 h 1900087"/>
              <a:gd name="connsiteX6" fmla="*/ 268768 w 2610532"/>
              <a:gd name="connsiteY6" fmla="*/ 1793631 h 1900087"/>
              <a:gd name="connsiteX7" fmla="*/ 198430 w 2610532"/>
              <a:gd name="connsiteY7" fmla="*/ 1781908 h 1900087"/>
              <a:gd name="connsiteX8" fmla="*/ 10860 w 2610532"/>
              <a:gd name="connsiteY8" fmla="*/ 1793631 h 1900087"/>
              <a:gd name="connsiteX9" fmla="*/ 22583 w 2610532"/>
              <a:gd name="connsiteY9" fmla="*/ 304800 h 1900087"/>
              <a:gd name="connsiteX10" fmla="*/ 22583 w 2610532"/>
              <a:gd name="connsiteY10" fmla="*/ 140677 h 1900087"/>
              <a:gd name="connsiteX11" fmla="*/ 116368 w 2610532"/>
              <a:gd name="connsiteY11" fmla="*/ 58616 h 1900087"/>
              <a:gd name="connsiteX12" fmla="*/ 878368 w 2610532"/>
              <a:gd name="connsiteY12" fmla="*/ 93785 h 1900087"/>
              <a:gd name="connsiteX13" fmla="*/ 1019045 w 2610532"/>
              <a:gd name="connsiteY13" fmla="*/ 0 h 1900087"/>
              <a:gd name="connsiteX14" fmla="*/ 1019045 w 2610532"/>
              <a:gd name="connsiteY14" fmla="*/ 0 h 19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0532" h="1900087">
                <a:moveTo>
                  <a:pt x="2378922" y="797170"/>
                </a:moveTo>
                <a:cubicBezTo>
                  <a:pt x="2402368" y="790331"/>
                  <a:pt x="2425814" y="783493"/>
                  <a:pt x="2460983" y="797170"/>
                </a:cubicBezTo>
                <a:cubicBezTo>
                  <a:pt x="2496152" y="810847"/>
                  <a:pt x="2570399" y="730739"/>
                  <a:pt x="2589937" y="879231"/>
                </a:cubicBezTo>
                <a:cubicBezTo>
                  <a:pt x="2609476" y="1027723"/>
                  <a:pt x="2629014" y="1533770"/>
                  <a:pt x="2578214" y="1688124"/>
                </a:cubicBezTo>
                <a:cubicBezTo>
                  <a:pt x="2527414" y="1842478"/>
                  <a:pt x="2455121" y="1791677"/>
                  <a:pt x="2285137" y="1805354"/>
                </a:cubicBezTo>
                <a:cubicBezTo>
                  <a:pt x="2115153" y="1819031"/>
                  <a:pt x="1894368" y="1772139"/>
                  <a:pt x="1558307" y="1770185"/>
                </a:cubicBezTo>
                <a:cubicBezTo>
                  <a:pt x="1222246" y="1768231"/>
                  <a:pt x="495414" y="1791677"/>
                  <a:pt x="268768" y="1793631"/>
                </a:cubicBezTo>
                <a:cubicBezTo>
                  <a:pt x="42122" y="1795585"/>
                  <a:pt x="241415" y="1781908"/>
                  <a:pt x="198430" y="1781908"/>
                </a:cubicBezTo>
                <a:cubicBezTo>
                  <a:pt x="155445" y="1781908"/>
                  <a:pt x="40168" y="2039816"/>
                  <a:pt x="10860" y="1793631"/>
                </a:cubicBezTo>
                <a:cubicBezTo>
                  <a:pt x="-18448" y="1547446"/>
                  <a:pt x="20629" y="580292"/>
                  <a:pt x="22583" y="304800"/>
                </a:cubicBezTo>
                <a:cubicBezTo>
                  <a:pt x="24537" y="29308"/>
                  <a:pt x="6952" y="181708"/>
                  <a:pt x="22583" y="140677"/>
                </a:cubicBezTo>
                <a:cubicBezTo>
                  <a:pt x="38214" y="99646"/>
                  <a:pt x="-26263" y="66431"/>
                  <a:pt x="116368" y="58616"/>
                </a:cubicBezTo>
                <a:cubicBezTo>
                  <a:pt x="258999" y="50801"/>
                  <a:pt x="727922" y="103554"/>
                  <a:pt x="878368" y="93785"/>
                </a:cubicBezTo>
                <a:cubicBezTo>
                  <a:pt x="1028814" y="84016"/>
                  <a:pt x="1019045" y="0"/>
                  <a:pt x="1019045" y="0"/>
                </a:cubicBezTo>
                <a:lnTo>
                  <a:pt x="1019045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DB5B358-7131-4B2D-B93A-4168627C812D}"/>
              </a:ext>
            </a:extLst>
          </p:cNvPr>
          <p:cNvSpPr txBox="1"/>
          <p:nvPr/>
        </p:nvSpPr>
        <p:spPr>
          <a:xfrm>
            <a:off x="5843514" y="1039340"/>
            <a:ext cx="29910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umimoji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</a:lstStyle>
          <a:p>
            <a:r>
              <a:rPr lang="en-US" altLang="zh-CN" dirty="0"/>
              <a:t>continue</a:t>
            </a:r>
            <a:r>
              <a:rPr lang="zh-CN" altLang="en-US" dirty="0"/>
              <a:t>在循环体中，结束本次循环，跳过余下尚未执行的语句，继续下一次循环</a:t>
            </a:r>
            <a:endParaRPr lang="en-US" altLang="zh-CN" dirty="0"/>
          </a:p>
        </p:txBody>
      </p:sp>
      <p:sp>
        <p:nvSpPr>
          <p:cNvPr id="110" name="Rectangle 20">
            <a:extLst>
              <a:ext uri="{FF2B5EF4-FFF2-40B4-BE49-F238E27FC236}">
                <a16:creationId xmlns:a16="http://schemas.microsoft.com/office/drawing/2014/main" id="{6A163148-BB31-4AC8-93B2-1F6966DB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920" y="2713795"/>
            <a:ext cx="3386137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  <a:t>for(…)</a:t>
            </a:r>
            <a:br>
              <a:rPr kumimoji="1" lang="en-US" altLang="zh-CN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</a:br>
            <a:r>
              <a:rPr kumimoji="1" lang="en-US" altLang="zh-CN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  <a:t>{  ……</a:t>
            </a:r>
            <a:br>
              <a:rPr kumimoji="1" lang="en-US" altLang="zh-CN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</a:br>
            <a:r>
              <a:rPr kumimoji="1" lang="en-US" altLang="zh-CN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  <a:t>      for(…) 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  <a:t>      {……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  <a:t>	if(…)  break;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  <a:t>      }  	</a:t>
            </a:r>
            <a:br>
              <a:rPr kumimoji="1" lang="en-US" altLang="zh-CN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</a:br>
            <a:r>
              <a:rPr kumimoji="1" lang="en-US" altLang="zh-CN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  <a:t>    ……</a:t>
            </a:r>
            <a:br>
              <a:rPr kumimoji="1" lang="en-US" altLang="zh-CN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</a:br>
            <a:r>
              <a:rPr kumimoji="1" lang="en-US" altLang="zh-CN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  <a:t>}</a:t>
            </a:r>
            <a:br>
              <a:rPr kumimoji="1" lang="en-US" altLang="zh-CN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</a:br>
            <a:r>
              <a:rPr kumimoji="1" lang="en-US" altLang="zh-CN" dirty="0">
                <a:solidFill>
                  <a:srgbClr val="104E87"/>
                </a:solidFill>
                <a:latin typeface="Berlin Sans FB" panose="020E0602020502020306" pitchFamily="34" charset="0"/>
                <a:ea typeface="幼圆" panose="02010509060101010101" pitchFamily="49" charset="-122"/>
              </a:rPr>
              <a:t>……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A5DE916D-5E3F-4400-AA20-63C9874A1A7F}"/>
              </a:ext>
            </a:extLst>
          </p:cNvPr>
          <p:cNvSpPr/>
          <p:nvPr/>
        </p:nvSpPr>
        <p:spPr>
          <a:xfrm>
            <a:off x="4149969" y="4782340"/>
            <a:ext cx="1712893" cy="539937"/>
          </a:xfrm>
          <a:custGeom>
            <a:avLst/>
            <a:gdLst>
              <a:gd name="connsiteX0" fmla="*/ 1524000 w 1712893"/>
              <a:gd name="connsiteY0" fmla="*/ 24122 h 539937"/>
              <a:gd name="connsiteX1" fmla="*/ 1676400 w 1712893"/>
              <a:gd name="connsiteY1" fmla="*/ 12398 h 539937"/>
              <a:gd name="connsiteX2" fmla="*/ 1711569 w 1712893"/>
              <a:gd name="connsiteY2" fmla="*/ 176522 h 539937"/>
              <a:gd name="connsiteX3" fmla="*/ 1664677 w 1712893"/>
              <a:gd name="connsiteY3" fmla="*/ 446152 h 539937"/>
              <a:gd name="connsiteX4" fmla="*/ 1324708 w 1712893"/>
              <a:gd name="connsiteY4" fmla="*/ 481322 h 539937"/>
              <a:gd name="connsiteX5" fmla="*/ 1055077 w 1712893"/>
              <a:gd name="connsiteY5" fmla="*/ 481322 h 539937"/>
              <a:gd name="connsiteX6" fmla="*/ 0 w 1712893"/>
              <a:gd name="connsiteY6" fmla="*/ 539937 h 539937"/>
              <a:gd name="connsiteX7" fmla="*/ 0 w 1712893"/>
              <a:gd name="connsiteY7" fmla="*/ 539937 h 5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2893" h="539937">
                <a:moveTo>
                  <a:pt x="1524000" y="24122"/>
                </a:moveTo>
                <a:cubicBezTo>
                  <a:pt x="1584569" y="5560"/>
                  <a:pt x="1645139" y="-13002"/>
                  <a:pt x="1676400" y="12398"/>
                </a:cubicBezTo>
                <a:cubicBezTo>
                  <a:pt x="1707662" y="37798"/>
                  <a:pt x="1713523" y="104230"/>
                  <a:pt x="1711569" y="176522"/>
                </a:cubicBezTo>
                <a:cubicBezTo>
                  <a:pt x="1709615" y="248814"/>
                  <a:pt x="1729154" y="395352"/>
                  <a:pt x="1664677" y="446152"/>
                </a:cubicBezTo>
                <a:cubicBezTo>
                  <a:pt x="1600200" y="496952"/>
                  <a:pt x="1426308" y="475460"/>
                  <a:pt x="1324708" y="481322"/>
                </a:cubicBezTo>
                <a:cubicBezTo>
                  <a:pt x="1223108" y="487184"/>
                  <a:pt x="1275862" y="471553"/>
                  <a:pt x="1055077" y="481322"/>
                </a:cubicBezTo>
                <a:cubicBezTo>
                  <a:pt x="834292" y="491091"/>
                  <a:pt x="0" y="539937"/>
                  <a:pt x="0" y="539937"/>
                </a:cubicBezTo>
                <a:lnTo>
                  <a:pt x="0" y="539937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535F91-1566-4FF6-9858-61851EF1847B}"/>
              </a:ext>
            </a:extLst>
          </p:cNvPr>
          <p:cNvSpPr txBox="1"/>
          <p:nvPr/>
        </p:nvSpPr>
        <p:spPr>
          <a:xfrm>
            <a:off x="6096000" y="5164918"/>
            <a:ext cx="4959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break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：跳出循环结构或选择结构</a:t>
            </a:r>
            <a:endParaRPr kumimoji="1"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263F2681-5BE6-4E27-BC56-8FD6FFBEF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383" y="5616066"/>
            <a:ext cx="6998286" cy="11541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在</a:t>
            </a:r>
            <a:r>
              <a:rPr kumimoji="1" lang="en-US" altLang="zh-CN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switch</a:t>
            </a:r>
            <a:r>
              <a:rPr kumimoji="1" lang="zh-CN" altLang="en-US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语句中，停止</a:t>
            </a:r>
            <a:r>
              <a:rPr kumimoji="1" lang="en-US" altLang="zh-CN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case</a:t>
            </a:r>
            <a:r>
              <a:rPr kumimoji="1" lang="zh-CN" altLang="en-US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，并跳出</a:t>
            </a:r>
            <a:r>
              <a:rPr kumimoji="1" lang="en-US" altLang="zh-CN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switch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在循环语句中，跳出当前层循环</a:t>
            </a:r>
            <a:endParaRPr kumimoji="1" lang="en-US" altLang="zh-CN" b="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98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4" grpId="0"/>
      <p:bldP spid="107" grpId="0" animBg="1"/>
      <p:bldP spid="109" grpId="0"/>
      <p:bldP spid="110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05B7F2-108C-41D6-A47E-B5B5038F7FC9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CC2C21D-11D6-4DEE-90AB-6709C69EACDA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C44AE9E-BE94-43CE-8429-1FE0E1186344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4.4</a:t>
            </a:r>
            <a:r>
              <a:rPr lang="zh-CN" altLang="en-US" dirty="0">
                <a:sym typeface="+mn-lt"/>
              </a:rPr>
              <a:t>跳转语句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0B955-8F67-42D6-A2CE-9F1E8787CCD0}"/>
              </a:ext>
            </a:extLst>
          </p:cNvPr>
          <p:cNvSpPr txBox="1"/>
          <p:nvPr/>
        </p:nvSpPr>
        <p:spPr>
          <a:xfrm>
            <a:off x="3450920" y="299906"/>
            <a:ext cx="28975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break </a:t>
            </a:r>
            <a:r>
              <a:rPr kumimoji="1" lang="zh-CN" altLang="en-US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与 </a:t>
            </a:r>
            <a:r>
              <a:rPr kumimoji="1" lang="en-US" altLang="zh-CN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continue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7FE032-FCD0-4439-AC61-B26866FC8468}"/>
              </a:ext>
            </a:extLst>
          </p:cNvPr>
          <p:cNvSpPr/>
          <p:nvPr/>
        </p:nvSpPr>
        <p:spPr>
          <a:xfrm>
            <a:off x="670755" y="1404444"/>
            <a:ext cx="882015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s=1+2+3+…+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，当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大于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1000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时结束，并给出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和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的值。</a:t>
            </a:r>
          </a:p>
        </p:txBody>
      </p:sp>
      <p:sp>
        <p:nvSpPr>
          <p:cNvPr id="9" name="矩形 1">
            <a:extLst>
              <a:ext uri="{FF2B5EF4-FFF2-40B4-BE49-F238E27FC236}">
                <a16:creationId xmlns:a16="http://schemas.microsoft.com/office/drawing/2014/main" id="{7F313D60-E0CE-44B8-AD95-2325245C2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839325"/>
            <a:ext cx="45720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 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i,s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for(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=1;;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++){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s =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s+i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if(s&gt;1000)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&lt;&lt;"s = "&lt;&lt;s&lt;&lt;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&lt;&lt;"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= "&lt;&lt;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&lt;&lt;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94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05B7F2-108C-41D6-A47E-B5B5038F7FC9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CC2C21D-11D6-4DEE-90AB-6709C69EACDA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C44AE9E-BE94-43CE-8429-1FE0E1186344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4.4</a:t>
            </a:r>
            <a:r>
              <a:rPr lang="zh-CN" altLang="en-US" dirty="0">
                <a:sym typeface="+mn-lt"/>
              </a:rPr>
              <a:t>跳转语句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0B955-8F67-42D6-A2CE-9F1E8787CCD0}"/>
              </a:ext>
            </a:extLst>
          </p:cNvPr>
          <p:cNvSpPr txBox="1"/>
          <p:nvPr/>
        </p:nvSpPr>
        <p:spPr>
          <a:xfrm>
            <a:off x="3450920" y="299906"/>
            <a:ext cx="28975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break </a:t>
            </a:r>
            <a:r>
              <a:rPr kumimoji="1" lang="zh-CN" altLang="en-US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与 </a:t>
            </a:r>
            <a:r>
              <a:rPr kumimoji="1" lang="en-US" altLang="zh-CN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continue</a:t>
            </a:r>
          </a:p>
        </p:txBody>
      </p:sp>
      <p:sp>
        <p:nvSpPr>
          <p:cNvPr id="9" name="矩形 1">
            <a:extLst>
              <a:ext uri="{FF2B5EF4-FFF2-40B4-BE49-F238E27FC236}">
                <a16:creationId xmlns:a16="http://schemas.microsoft.com/office/drawing/2014/main" id="{7F313D60-E0CE-44B8-AD95-2325245C2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839325"/>
            <a:ext cx="4572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 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i,s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for(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=1;;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++){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if(i%2==0) continue;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s =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s+i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if(s&gt;1000)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&lt;&lt;"s = "&lt;&lt;s&lt;&lt;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&lt;&lt;"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= "&lt;&lt;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&lt;&lt;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2ACF82-56AE-4323-8417-065C34CAFF73}"/>
              </a:ext>
            </a:extLst>
          </p:cNvPr>
          <p:cNvSpPr/>
          <p:nvPr/>
        </p:nvSpPr>
        <p:spPr>
          <a:xfrm>
            <a:off x="476250" y="1228083"/>
            <a:ext cx="818832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s=1+3+5+7+…+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，当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大于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1000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时结束，并给出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和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394224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6AB26-0081-4DC7-81C4-AE68339AE706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4.5 </a:t>
            </a:r>
            <a:r>
              <a:rPr lang="zh-CN" altLang="en-US" dirty="0">
                <a:sym typeface="+mn-lt"/>
              </a:rPr>
              <a:t>级数算法与排序算法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F6121F-9ECD-48E2-9388-A4E5DD200104}"/>
              </a:ext>
            </a:extLst>
          </p:cNvPr>
          <p:cNvSpPr txBox="1"/>
          <p:nvPr/>
        </p:nvSpPr>
        <p:spPr>
          <a:xfrm>
            <a:off x="57991" y="895198"/>
            <a:ext cx="1063345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buFont typeface="Wingdings" panose="05000000000000000000" pitchFamily="2" charset="2"/>
              <a:buChar char="l"/>
              <a:defRPr kumimoji="1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</a:lstStyle>
          <a:p>
            <a:pPr>
              <a:spcBef>
                <a:spcPts val="600"/>
              </a:spcBef>
              <a:buNone/>
            </a:pPr>
            <a:r>
              <a:rPr lang="zh-CN" altLang="en-US" dirty="0"/>
              <a:t>级数算法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sz="2400" b="0" i="0" dirty="0">
                <a:effectLst/>
                <a:latin typeface="-apple-system"/>
              </a:rPr>
              <a:t>用多项式函数近似计算</a:t>
            </a:r>
            <a:r>
              <a:rPr lang="zh-CN" altLang="en-US" sz="2400" b="0" dirty="0">
                <a:latin typeface="-apple-system"/>
              </a:rPr>
              <a:t>复杂函数的数值求解方法</a:t>
            </a:r>
            <a:endParaRPr lang="en-US" altLang="zh-CN" sz="2400" b="0" dirty="0">
              <a:latin typeface="华光行草_CNKI" panose="02000500000000000000" pitchFamily="2" charset="-122"/>
              <a:ea typeface="华光行草_CNKI" panose="02000500000000000000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0" dirty="0"/>
              <a:t>无穷项连加和，</a:t>
            </a:r>
            <a:r>
              <a:rPr lang="zh-CN" altLang="en-US" sz="2400" b="0" dirty="0">
                <a:latin typeface="-apple-system"/>
              </a:rPr>
              <a:t>计算的项越多，估值值越接近实际值</a:t>
            </a:r>
            <a:endParaRPr lang="en-US" altLang="zh-CN" sz="2400" b="0" dirty="0">
              <a:latin typeface="-apple-system"/>
            </a:endParaRPr>
          </a:p>
          <a:p>
            <a:pPr>
              <a:spcBef>
                <a:spcPts val="600"/>
              </a:spcBef>
            </a:pPr>
            <a:r>
              <a:rPr lang="zh-CN" altLang="en-US" sz="2400" b="0" dirty="0">
                <a:latin typeface="-apple-system"/>
              </a:rPr>
              <a:t>最常用的泰勒级数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E4B99A-1AE7-4137-A7BF-4EB2BD7D9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91" y="2324704"/>
            <a:ext cx="7919818" cy="45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7E7724F-DD8A-46BD-8C94-6E0940AB8D66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4.5 </a:t>
            </a:r>
            <a:r>
              <a:rPr lang="zh-CN" altLang="en-US" dirty="0">
                <a:sym typeface="+mn-lt"/>
              </a:rPr>
              <a:t>级数算法与排序算法</a:t>
            </a: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3C963E2B-98AD-4E13-A798-C58A4A5B3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01" y="1070098"/>
            <a:ext cx="10563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anose="02020603050405020304" pitchFamily="18" charset="0"/>
              </a:rPr>
              <a:t>1+1/3+1/5+1/7….</a:t>
            </a: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直到级数的某项不大于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10</a:t>
            </a:r>
            <a:r>
              <a:rPr kumimoji="1" lang="en-US" altLang="zh-CN" sz="2800" baseline="30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-8</a:t>
            </a: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为止</a:t>
            </a:r>
            <a:endParaRPr kumimoji="1"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575CA68-01CE-4716-A462-343E22F17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288" y="1757700"/>
            <a:ext cx="8137525" cy="110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分子规律  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1, 1,1,1 ,1…… </a:t>
            </a:r>
            <a:r>
              <a:rPr kumimoji="1" lang="en-US" altLang="zh-CN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1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分母规律 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 1,  3,  5,  7</a:t>
            </a: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，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9…… </a:t>
            </a:r>
            <a:r>
              <a:rPr kumimoji="1" lang="en-US" altLang="zh-CN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+2</a:t>
            </a:r>
          </a:p>
        </p:txBody>
      </p:sp>
      <p:sp>
        <p:nvSpPr>
          <p:cNvPr id="17" name="矩形 8">
            <a:extLst>
              <a:ext uri="{FF2B5EF4-FFF2-40B4-BE49-F238E27FC236}">
                <a16:creationId xmlns:a16="http://schemas.microsoft.com/office/drawing/2014/main" id="{0CDFE865-58D4-4C29-B949-55C28D1D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58" y="1775163"/>
            <a:ext cx="92333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分析</a:t>
            </a:r>
            <a:endParaRPr kumimoji="1" lang="en-US" altLang="zh-CN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3940D1-430A-4DD3-B042-31763FBD8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35" y="2841827"/>
            <a:ext cx="5962650" cy="335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double fm=1,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fz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=1 , sum =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0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while(1/fm&gt;1e-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8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double f =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fz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/fm;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sum = sum + f;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fm+=2;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7530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3">
            <a:extLst>
              <a:ext uri="{FF2B5EF4-FFF2-40B4-BE49-F238E27FC236}">
                <a16:creationId xmlns:a16="http://schemas.microsoft.com/office/drawing/2014/main" id="{7F55AA3C-E967-4003-968E-EFEACC4E4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2" y="1023206"/>
            <a:ext cx="121896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Times New Roman" panose="02020603050405020304" pitchFamily="18" charset="0"/>
              </a:rPr>
              <a:t>1-1/3+1/5-1/7+1/9–1/11….</a:t>
            </a: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直到级数的某项绝对值不大于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10</a:t>
            </a:r>
            <a:r>
              <a:rPr kumimoji="1" lang="en-US" altLang="zh-CN" sz="2800" baseline="30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-8</a:t>
            </a: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为止</a:t>
            </a:r>
            <a:endParaRPr kumimoji="1"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F47171C-5BB0-4BDF-B6E5-9A97E8654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01" y="1424250"/>
            <a:ext cx="7273465" cy="162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分子规律  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1, 1,1,1 ,1…… </a:t>
            </a:r>
            <a:r>
              <a:rPr kumimoji="1" lang="en-US" altLang="zh-CN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1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分母规律 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1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,  3,  </a:t>
            </a:r>
            <a:r>
              <a:rPr kumimoji="1" lang="en-US" altLang="zh-CN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5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,  7, </a:t>
            </a:r>
            <a:r>
              <a:rPr kumimoji="1" lang="en-US" altLang="zh-CN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9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, 11</a:t>
            </a: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，</a:t>
            </a:r>
            <a:r>
              <a:rPr kumimoji="1" lang="en-US" altLang="zh-CN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13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…… </a:t>
            </a:r>
            <a:r>
              <a:rPr kumimoji="1" lang="en-US" altLang="zh-CN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+2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符号：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+ - </a:t>
            </a: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交错</a:t>
            </a:r>
            <a:endParaRPr kumimoji="1"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  <a:cs typeface="楷体_GB2312" pitchFamily="49" charset="-122"/>
            </a:endParaRPr>
          </a:p>
        </p:txBody>
      </p:sp>
      <p:sp>
        <p:nvSpPr>
          <p:cNvPr id="13" name="矩形 8">
            <a:extLst>
              <a:ext uri="{FF2B5EF4-FFF2-40B4-BE49-F238E27FC236}">
                <a16:creationId xmlns:a16="http://schemas.microsoft.com/office/drawing/2014/main" id="{BE92E449-979D-45BE-920A-15B8DEA5F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8923" y="1570179"/>
            <a:ext cx="92333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分析</a:t>
            </a:r>
            <a:endParaRPr kumimoji="1" lang="en-US" altLang="zh-CN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BD235A-E406-4619-B6D1-6083F507E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094" y="2077038"/>
            <a:ext cx="4497444" cy="446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double fm=1,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fz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=1 , sum =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0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;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int flag = 1;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while(1/fm&gt;1e-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8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double f =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fz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/fm;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sum = sum +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flag*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f;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flag = -1*flag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；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fm+=2;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35E2FB-AD60-4313-8BD4-E518842BE4EF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4.5 </a:t>
            </a:r>
            <a:r>
              <a:rPr lang="zh-CN" altLang="en-US" dirty="0">
                <a:sym typeface="+mn-lt"/>
              </a:rPr>
              <a:t>级数算法与排序算法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2EC911-3EC0-44DA-AF0D-30D3ED3A60D6}"/>
              </a:ext>
            </a:extLst>
          </p:cNvPr>
          <p:cNvSpPr txBox="1"/>
          <p:nvPr/>
        </p:nvSpPr>
        <p:spPr>
          <a:xfrm>
            <a:off x="6776853" y="282158"/>
            <a:ext cx="5141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sum = (fm%4==1)?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sum+f:sum-f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60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73C1578-4712-445C-A1F9-0F06BC2D6069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4.5 </a:t>
            </a:r>
            <a:r>
              <a:rPr lang="zh-CN" altLang="en-US" dirty="0">
                <a:sym typeface="+mn-lt"/>
              </a:rPr>
              <a:t>级数算法与排序算法</a:t>
            </a: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A4E12FD5-E455-435E-B2D9-F0E60B902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006275"/>
              </p:ext>
            </p:extLst>
          </p:nvPr>
        </p:nvGraphicFramePr>
        <p:xfrm>
          <a:off x="129136" y="1577181"/>
          <a:ext cx="57880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09900" imgH="444500" progId="Equation.DSMT4">
                  <p:embed/>
                </p:oleObj>
              </mc:Choice>
              <mc:Fallback>
                <p:oleObj name="Equation" r:id="rId3" imgW="3009900" imgH="444500" progId="Equation.DSMT4">
                  <p:embed/>
                  <p:pic>
                    <p:nvPicPr>
                      <p:cNvPr id="14" name="Object 3">
                        <a:extLst>
                          <a:ext uri="{FF2B5EF4-FFF2-40B4-BE49-F238E27FC236}">
                            <a16:creationId xmlns:a16="http://schemas.microsoft.com/office/drawing/2014/main" id="{A4E12FD5-E455-435E-B2D9-F0E60B9029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36" y="1577181"/>
                        <a:ext cx="57880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4">
            <a:extLst>
              <a:ext uri="{FF2B5EF4-FFF2-40B4-BE49-F238E27FC236}">
                <a16:creationId xmlns:a16="http://schemas.microsoft.com/office/drawing/2014/main" id="{7BEB3B36-DD46-4918-B9C3-D11A43C06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5809"/>
            <a:ext cx="5519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sinx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的幂级数求和公式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计算精度为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10</a:t>
            </a:r>
            <a:r>
              <a:rPr kumimoji="1" lang="en-US" altLang="zh-CN" sz="2400" baseline="30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-8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6B257B-1B94-423B-820D-CD35821E6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411" y="936784"/>
            <a:ext cx="5250796" cy="56323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const double PI = 3.14159;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double fm=1,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fz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=1 , sum =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0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;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double x;</a:t>
            </a:r>
          </a:p>
          <a:p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cin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&gt;&gt;x;</a:t>
            </a: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x = x*PI/180;</a:t>
            </a: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double  sq = x*x;</a:t>
            </a: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int count=1;</a:t>
            </a: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double f =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fz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 = x;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while(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fabs(f)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&gt;1e-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8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) {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sum = (count%4==1)?</a:t>
            </a:r>
            <a:r>
              <a:rPr lang="en-US" altLang="zh-CN" spc="-1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sum+f:sum-f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 	</a:t>
            </a:r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f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z*</a:t>
            </a:r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=</a:t>
            </a:r>
            <a:r>
              <a:rPr lang="en-US" altLang="zh-CN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sq</a:t>
            </a:r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  <a:endParaRPr lang="en-US" altLang="zh-CN" spc="-100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fm=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fm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*(count+1)*(count+2)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       f =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fz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/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fm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	count = count+2;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922BCC3A-DFA8-4964-90EF-91AAE0DDE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021" y="2460129"/>
            <a:ext cx="6166338" cy="162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分子规律  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x</a:t>
            </a:r>
            <a:r>
              <a:rPr kumimoji="1" lang="en-US" altLang="zh-CN" sz="2800" baseline="30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1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, x</a:t>
            </a:r>
            <a:r>
              <a:rPr kumimoji="1" lang="en-US" altLang="zh-CN" sz="2800" baseline="30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3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, x</a:t>
            </a:r>
            <a:r>
              <a:rPr kumimoji="1" lang="en-US" altLang="zh-CN" sz="2800" baseline="30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5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, x</a:t>
            </a:r>
            <a:r>
              <a:rPr kumimoji="1" lang="en-US" altLang="zh-CN" sz="2800" baseline="30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7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, x</a:t>
            </a:r>
            <a:r>
              <a:rPr kumimoji="1" lang="en-US" altLang="zh-CN" sz="2800" baseline="30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 9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… </a:t>
            </a: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*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x</a:t>
            </a:r>
            <a:r>
              <a:rPr kumimoji="1" lang="en-US" altLang="zh-CN" sz="2800" baseline="30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2</a:t>
            </a:r>
            <a:endParaRPr kumimoji="1"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  <a:cs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分母规律 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 1!,  3!,  5!,  7!</a:t>
            </a: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，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9!……+2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符号：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+ - </a:t>
            </a: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楷体_GB2312" pitchFamily="49" charset="-122"/>
              </a:rPr>
              <a:t>交错</a:t>
            </a:r>
            <a:endParaRPr kumimoji="1"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  <a:cs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53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19DB248-F1CB-4823-8FA9-C15728B2A6E1}"/>
              </a:ext>
            </a:extLst>
          </p:cNvPr>
          <p:cNvSpPr txBox="1"/>
          <p:nvPr/>
        </p:nvSpPr>
        <p:spPr>
          <a:xfrm>
            <a:off x="170625" y="1179202"/>
            <a:ext cx="4679674" cy="40811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>
                <a:solidFill>
                  <a:srgbClr val="104E87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dirty="0"/>
              <a:t>	if(fabs(x)&gt;180)	{</a:t>
            </a:r>
          </a:p>
          <a:p>
            <a:r>
              <a:rPr lang="zh-CN" altLang="en-US" dirty="0"/>
              <a:t>		if(x&gt;0){</a:t>
            </a:r>
          </a:p>
          <a:p>
            <a:r>
              <a:rPr lang="zh-CN" altLang="en-US" dirty="0"/>
              <a:t>			do{</a:t>
            </a:r>
          </a:p>
          <a:p>
            <a:r>
              <a:rPr lang="zh-CN" altLang="en-US" dirty="0"/>
              <a:t>				x=x-360;</a:t>
            </a:r>
          </a:p>
          <a:p>
            <a:r>
              <a:rPr lang="zh-CN" altLang="en-US" dirty="0"/>
              <a:t>			}while(x&gt;180);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	else{do{</a:t>
            </a:r>
          </a:p>
          <a:p>
            <a:r>
              <a:rPr lang="zh-CN" altLang="en-US" dirty="0"/>
              <a:t>				x=x+360;</a:t>
            </a:r>
          </a:p>
          <a:p>
            <a:r>
              <a:rPr lang="zh-CN" altLang="en-US" dirty="0"/>
              <a:t>			}while(x&lt;-180);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x = x*PI/180;</a:t>
            </a:r>
          </a:p>
        </p:txBody>
      </p:sp>
    </p:spTree>
    <p:extLst>
      <p:ext uri="{BB962C8B-B14F-4D97-AF65-F5344CB8AC3E}">
        <p14:creationId xmlns:p14="http://schemas.microsoft.com/office/powerpoint/2010/main" val="102163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5D13C56-D35E-4570-AA3A-BEEC68294891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4.5 </a:t>
            </a:r>
            <a:r>
              <a:rPr lang="zh-CN" altLang="en-US" dirty="0">
                <a:sym typeface="+mn-lt"/>
              </a:rPr>
              <a:t>级数算法与排序算法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C3E033-2B7D-4AAA-A6BB-839A7EF94928}"/>
              </a:ext>
            </a:extLst>
          </p:cNvPr>
          <p:cNvSpPr txBox="1"/>
          <p:nvPr/>
        </p:nvSpPr>
        <p:spPr>
          <a:xfrm>
            <a:off x="257284" y="971588"/>
            <a:ext cx="37520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buFont typeface="Wingdings" panose="05000000000000000000" pitchFamily="2" charset="2"/>
              <a:buChar char="l"/>
              <a:defRPr kumimoji="1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</a:lstStyle>
          <a:p>
            <a:pPr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C00000"/>
                </a:solidFill>
              </a:rPr>
              <a:t>提前认识下数组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665F0-C094-4F47-8202-A0CFD23957D6}"/>
              </a:ext>
            </a:extLst>
          </p:cNvPr>
          <p:cNvSpPr txBox="1"/>
          <p:nvPr/>
        </p:nvSpPr>
        <p:spPr>
          <a:xfrm>
            <a:off x="257283" y="1501304"/>
            <a:ext cx="119339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eaLnBrk="1" hangingPunct="1">
              <a:spcBef>
                <a:spcPct val="50000"/>
              </a:spcBef>
              <a:buClr>
                <a:srgbClr val="104E87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相同类型数据集合</a:t>
            </a:r>
            <a:endParaRPr lang="en-US" altLang="zh-CN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76213" indent="-176213">
              <a:spcBef>
                <a:spcPct val="50000"/>
              </a:spcBef>
              <a:buClr>
                <a:srgbClr val="104E87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特点：相同类型、连续内存存放</a:t>
            </a:r>
            <a:endParaRPr lang="en-US" altLang="zh-CN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76213" indent="-176213">
              <a:spcBef>
                <a:spcPct val="50000"/>
              </a:spcBef>
              <a:buClr>
                <a:srgbClr val="104E87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定义：数据类型 数组名</a:t>
            </a:r>
            <a:r>
              <a:rPr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[</a:t>
            </a: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数组长度</a:t>
            </a:r>
            <a:r>
              <a:rPr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]</a:t>
            </a:r>
          </a:p>
          <a:p>
            <a:pPr>
              <a:buClr>
                <a:srgbClr val="104E87"/>
              </a:buClr>
              <a:buSzPct val="70000"/>
              <a:defRPr/>
            </a:pPr>
            <a:r>
              <a:rPr lang="en-US" altLang="zh-CN" sz="2800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	int  a[7]; </a:t>
            </a:r>
          </a:p>
          <a:p>
            <a:pPr>
              <a:buClr>
                <a:srgbClr val="104E87"/>
              </a:buClr>
              <a:buSzPct val="70000"/>
              <a:defRPr/>
            </a:pPr>
            <a:r>
              <a:rPr lang="en-US" altLang="zh-CN" sz="2800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int array[7] = {</a:t>
            </a:r>
            <a:r>
              <a:rPr lang="zh-CN" altLang="en-US" sz="2800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97,48,69,56,93,85,67</a:t>
            </a:r>
            <a:r>
              <a:rPr lang="en-US" altLang="zh-CN" sz="2800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	</a:t>
            </a:r>
          </a:p>
          <a:p>
            <a:pPr>
              <a:buClr>
                <a:srgbClr val="104E87"/>
              </a:buClr>
              <a:buSzPct val="70000"/>
              <a:defRPr/>
            </a:pPr>
            <a:r>
              <a:rPr lang="en-US" altLang="zh-CN" sz="2800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	array</a:t>
            </a:r>
            <a:r>
              <a:rPr lang="zh-CN" altLang="en-US" sz="2800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是整型一维数组</a:t>
            </a:r>
            <a:r>
              <a:rPr lang="en-US" altLang="zh-CN" sz="2800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zh-CN" altLang="en-US" sz="2800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有</a:t>
            </a:r>
            <a:r>
              <a:rPr lang="en-US" altLang="zh-CN" sz="2800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7</a:t>
            </a:r>
            <a:r>
              <a:rPr lang="zh-CN" altLang="en-US" sz="2800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个元素</a:t>
            </a:r>
            <a:r>
              <a:rPr lang="en-US" altLang="zh-CN" sz="2800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 array[0] array[1] array[2] array[3] array[4] array[5] array[6] array[7]</a:t>
            </a:r>
          </a:p>
          <a:p>
            <a:pPr>
              <a:buClr>
                <a:srgbClr val="104E87"/>
              </a:buClr>
              <a:buSzPct val="70000"/>
              <a:defRPr/>
            </a:pPr>
            <a:r>
              <a:rPr lang="en-US" altLang="zh-CN" sz="2800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每个数组原始等价于等类型的变量</a:t>
            </a:r>
            <a:endParaRPr lang="en-US" altLang="zh-CN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34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27" y="193734"/>
            <a:ext cx="12190413" cy="728917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729992" y="226553"/>
            <a:ext cx="252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目录</a:t>
            </a:r>
          </a:p>
        </p:txBody>
      </p:sp>
      <p:sp>
        <p:nvSpPr>
          <p:cNvPr id="80" name="Rectangle 5">
            <a:extLst>
              <a:ext uri="{FF2B5EF4-FFF2-40B4-BE49-F238E27FC236}">
                <a16:creationId xmlns:a16="http://schemas.microsoft.com/office/drawing/2014/main" id="{B7397FA8-FFF9-47E7-AB70-521BC687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7" y="312204"/>
            <a:ext cx="747811" cy="897523"/>
          </a:xfrm>
          <a:prstGeom prst="roundRect">
            <a:avLst/>
          </a:prstGeom>
          <a:solidFill>
            <a:srgbClr val="134F85"/>
          </a:solidFill>
          <a:ln>
            <a:noFill/>
          </a:ln>
        </p:spPr>
        <p:txBody>
          <a:bodyPr lIns="68571" tIns="34285" rIns="68571" bIns="34285"/>
          <a:lstStyle/>
          <a:p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51697D07-9E8B-4596-A1A4-60EC372D1875}"/>
              </a:ext>
            </a:extLst>
          </p:cNvPr>
          <p:cNvSpPr/>
          <p:nvPr/>
        </p:nvSpPr>
        <p:spPr bwMode="auto">
          <a:xfrm>
            <a:off x="158417" y="385414"/>
            <a:ext cx="571575" cy="718971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94" name="Freeform 14">
            <a:extLst>
              <a:ext uri="{FF2B5EF4-FFF2-40B4-BE49-F238E27FC236}">
                <a16:creationId xmlns:a16="http://schemas.microsoft.com/office/drawing/2014/main" id="{C2734685-E184-4537-9B91-D51717144599}"/>
              </a:ext>
            </a:extLst>
          </p:cNvPr>
          <p:cNvSpPr/>
          <p:nvPr/>
        </p:nvSpPr>
        <p:spPr bwMode="auto">
          <a:xfrm>
            <a:off x="2705461" y="2005090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5" name="Freeform 15">
            <a:extLst>
              <a:ext uri="{FF2B5EF4-FFF2-40B4-BE49-F238E27FC236}">
                <a16:creationId xmlns:a16="http://schemas.microsoft.com/office/drawing/2014/main" id="{A793772A-5F44-4400-B13F-AC9E126E5742}"/>
              </a:ext>
            </a:extLst>
          </p:cNvPr>
          <p:cNvSpPr/>
          <p:nvPr/>
        </p:nvSpPr>
        <p:spPr bwMode="auto">
          <a:xfrm>
            <a:off x="2813767" y="1925318"/>
            <a:ext cx="593889" cy="73819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6279375 h 127"/>
              <a:gd name="T6" fmla="*/ 0 w 1038"/>
              <a:gd name="T7" fmla="*/ 76279375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6" name="Rectangle 16">
            <a:extLst>
              <a:ext uri="{FF2B5EF4-FFF2-40B4-BE49-F238E27FC236}">
                <a16:creationId xmlns:a16="http://schemas.microsoft.com/office/drawing/2014/main" id="{6F1CD838-5993-42AA-9AC7-009FCB69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92" y="1925319"/>
            <a:ext cx="478444" cy="47744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97" name="Freeform 17">
            <a:extLst>
              <a:ext uri="{FF2B5EF4-FFF2-40B4-BE49-F238E27FC236}">
                <a16:creationId xmlns:a16="http://schemas.microsoft.com/office/drawing/2014/main" id="{720DB84E-10BF-474A-AB0E-14ED2E831F21}"/>
              </a:ext>
            </a:extLst>
          </p:cNvPr>
          <p:cNvSpPr/>
          <p:nvPr/>
        </p:nvSpPr>
        <p:spPr bwMode="auto">
          <a:xfrm>
            <a:off x="2705461" y="2688510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8" name="Freeform 18">
            <a:extLst>
              <a:ext uri="{FF2B5EF4-FFF2-40B4-BE49-F238E27FC236}">
                <a16:creationId xmlns:a16="http://schemas.microsoft.com/office/drawing/2014/main" id="{E8035C3D-2249-465E-A141-2FF566A87A8D}"/>
              </a:ext>
            </a:extLst>
          </p:cNvPr>
          <p:cNvSpPr/>
          <p:nvPr/>
        </p:nvSpPr>
        <p:spPr bwMode="auto">
          <a:xfrm>
            <a:off x="2813767" y="2608738"/>
            <a:ext cx="593889" cy="73819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6279375 h 127"/>
              <a:gd name="T6" fmla="*/ 0 w 1038"/>
              <a:gd name="T7" fmla="*/ 76279375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3" name="Rectangle 19">
            <a:extLst>
              <a:ext uri="{FF2B5EF4-FFF2-40B4-BE49-F238E27FC236}">
                <a16:creationId xmlns:a16="http://schemas.microsoft.com/office/drawing/2014/main" id="{69CE7149-12BC-4EE7-BC62-49EBEB86C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92" y="2608738"/>
            <a:ext cx="478444" cy="47744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4" name="Freeform 20">
            <a:extLst>
              <a:ext uri="{FF2B5EF4-FFF2-40B4-BE49-F238E27FC236}">
                <a16:creationId xmlns:a16="http://schemas.microsoft.com/office/drawing/2014/main" id="{A0B57491-491C-4D07-96BC-7DBFD9537857}"/>
              </a:ext>
            </a:extLst>
          </p:cNvPr>
          <p:cNvSpPr/>
          <p:nvPr/>
        </p:nvSpPr>
        <p:spPr bwMode="auto">
          <a:xfrm>
            <a:off x="2705461" y="3319541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5" name="Freeform 21">
            <a:extLst>
              <a:ext uri="{FF2B5EF4-FFF2-40B4-BE49-F238E27FC236}">
                <a16:creationId xmlns:a16="http://schemas.microsoft.com/office/drawing/2014/main" id="{E942056E-E89F-49A8-9864-6DED726B8060}"/>
              </a:ext>
            </a:extLst>
          </p:cNvPr>
          <p:cNvSpPr/>
          <p:nvPr/>
        </p:nvSpPr>
        <p:spPr bwMode="auto">
          <a:xfrm>
            <a:off x="2813767" y="3238579"/>
            <a:ext cx="593889" cy="75009"/>
          </a:xfrm>
          <a:custGeom>
            <a:avLst/>
            <a:gdLst>
              <a:gd name="T0" fmla="*/ 58241460 w 1038"/>
              <a:gd name="T1" fmla="*/ 0 h 128"/>
              <a:gd name="T2" fmla="*/ 546306357 w 1038"/>
              <a:gd name="T3" fmla="*/ 0 h 128"/>
              <a:gd name="T4" fmla="*/ 604547817 w 1038"/>
              <a:gd name="T5" fmla="*/ 78143751 h 128"/>
              <a:gd name="T6" fmla="*/ 0 w 1038"/>
              <a:gd name="T7" fmla="*/ 78143751 h 128"/>
              <a:gd name="T8" fmla="*/ 58241460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6" name="Rectangle 22">
            <a:extLst>
              <a:ext uri="{FF2B5EF4-FFF2-40B4-BE49-F238E27FC236}">
                <a16:creationId xmlns:a16="http://schemas.microsoft.com/office/drawing/2014/main" id="{F818DDC1-CCCA-418B-86B4-DBB22B523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92" y="3238579"/>
            <a:ext cx="478444" cy="47863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7" name="Freeform 23">
            <a:extLst>
              <a:ext uri="{FF2B5EF4-FFF2-40B4-BE49-F238E27FC236}">
                <a16:creationId xmlns:a16="http://schemas.microsoft.com/office/drawing/2014/main" id="{7BE668D5-1A6B-4499-B31E-7E69CBF386BA}"/>
              </a:ext>
            </a:extLst>
          </p:cNvPr>
          <p:cNvSpPr/>
          <p:nvPr/>
        </p:nvSpPr>
        <p:spPr bwMode="auto">
          <a:xfrm>
            <a:off x="2705461" y="4002960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 dirty="0"/>
          </a:p>
        </p:txBody>
      </p:sp>
      <p:sp>
        <p:nvSpPr>
          <p:cNvPr id="108" name="Freeform 24">
            <a:extLst>
              <a:ext uri="{FF2B5EF4-FFF2-40B4-BE49-F238E27FC236}">
                <a16:creationId xmlns:a16="http://schemas.microsoft.com/office/drawing/2014/main" id="{29733265-E06F-4932-910E-1C11B702C064}"/>
              </a:ext>
            </a:extLst>
          </p:cNvPr>
          <p:cNvSpPr/>
          <p:nvPr/>
        </p:nvSpPr>
        <p:spPr bwMode="auto">
          <a:xfrm>
            <a:off x="2813767" y="3921998"/>
            <a:ext cx="593889" cy="75009"/>
          </a:xfrm>
          <a:custGeom>
            <a:avLst/>
            <a:gdLst>
              <a:gd name="T0" fmla="*/ 58241460 w 1038"/>
              <a:gd name="T1" fmla="*/ 0 h 128"/>
              <a:gd name="T2" fmla="*/ 546306357 w 1038"/>
              <a:gd name="T3" fmla="*/ 0 h 128"/>
              <a:gd name="T4" fmla="*/ 604547817 w 1038"/>
              <a:gd name="T5" fmla="*/ 78143751 h 128"/>
              <a:gd name="T6" fmla="*/ 0 w 1038"/>
              <a:gd name="T7" fmla="*/ 78143751 h 128"/>
              <a:gd name="T8" fmla="*/ 58241460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9" name="Rectangle 25">
            <a:extLst>
              <a:ext uri="{FF2B5EF4-FFF2-40B4-BE49-F238E27FC236}">
                <a16:creationId xmlns:a16="http://schemas.microsoft.com/office/drawing/2014/main" id="{826A0BD5-9C82-413A-AFE1-B9103A35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92" y="3921999"/>
            <a:ext cx="478444" cy="47863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10" name="Freeform 26">
            <a:extLst>
              <a:ext uri="{FF2B5EF4-FFF2-40B4-BE49-F238E27FC236}">
                <a16:creationId xmlns:a16="http://schemas.microsoft.com/office/drawing/2014/main" id="{4618206C-A116-4538-9959-658163FA8D3A}"/>
              </a:ext>
            </a:extLst>
          </p:cNvPr>
          <p:cNvSpPr/>
          <p:nvPr/>
        </p:nvSpPr>
        <p:spPr bwMode="auto">
          <a:xfrm>
            <a:off x="2705461" y="4642325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11" name="Freeform 27">
            <a:extLst>
              <a:ext uri="{FF2B5EF4-FFF2-40B4-BE49-F238E27FC236}">
                <a16:creationId xmlns:a16="http://schemas.microsoft.com/office/drawing/2014/main" id="{78378BF6-F0C7-4F22-8301-A24097E0EC85}"/>
              </a:ext>
            </a:extLst>
          </p:cNvPr>
          <p:cNvSpPr/>
          <p:nvPr/>
        </p:nvSpPr>
        <p:spPr bwMode="auto">
          <a:xfrm>
            <a:off x="2813767" y="4562552"/>
            <a:ext cx="593889" cy="72628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12" name="Rectangle 28">
            <a:extLst>
              <a:ext uri="{FF2B5EF4-FFF2-40B4-BE49-F238E27FC236}">
                <a16:creationId xmlns:a16="http://schemas.microsoft.com/office/drawing/2014/main" id="{F0B012EB-7CD4-4CDA-9CC2-CDB1F73F2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92" y="4562550"/>
            <a:ext cx="478444" cy="47625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13" name="TextBox 63">
            <a:extLst>
              <a:ext uri="{FF2B5EF4-FFF2-40B4-BE49-F238E27FC236}">
                <a16:creationId xmlns:a16="http://schemas.microsoft.com/office/drawing/2014/main" id="{4913ECB2-6D19-44F0-8241-2134597D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888" y="2067003"/>
            <a:ext cx="3576907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While &amp; do while</a:t>
            </a:r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循环语句</a:t>
            </a:r>
            <a:endParaRPr lang="zh-CN" altLang="en-US" sz="24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4" name="TextBox 81">
            <a:extLst>
              <a:ext uri="{FF2B5EF4-FFF2-40B4-BE49-F238E27FC236}">
                <a16:creationId xmlns:a16="http://schemas.microsoft.com/office/drawing/2014/main" id="{3B78D7E4-54D2-41ED-A5BA-37E4865F5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63" y="1915795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TextBox 82">
            <a:extLst>
              <a:ext uri="{FF2B5EF4-FFF2-40B4-BE49-F238E27FC236}">
                <a16:creationId xmlns:a16="http://schemas.microsoft.com/office/drawing/2014/main" id="{A37238BC-680C-47E8-AF00-2D07C578E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888" y="2744467"/>
            <a:ext cx="1760704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For</a:t>
            </a:r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循环语句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6" name="TextBox 83">
            <a:extLst>
              <a:ext uri="{FF2B5EF4-FFF2-40B4-BE49-F238E27FC236}">
                <a16:creationId xmlns:a16="http://schemas.microsoft.com/office/drawing/2014/main" id="{02488E60-9DD1-4258-BC94-A36E4EB27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63" y="2621834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TextBox 84">
            <a:extLst>
              <a:ext uri="{FF2B5EF4-FFF2-40B4-BE49-F238E27FC236}">
                <a16:creationId xmlns:a16="http://schemas.microsoft.com/office/drawing/2014/main" id="{59E0EA32-E21A-4834-9355-33D50F072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888" y="3368355"/>
            <a:ext cx="1840854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循环分支嵌套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8" name="TextBox 85">
            <a:extLst>
              <a:ext uri="{FF2B5EF4-FFF2-40B4-BE49-F238E27FC236}">
                <a16:creationId xmlns:a16="http://schemas.microsoft.com/office/drawing/2014/main" id="{3B807396-F05B-485A-9E30-E6DA6D990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63" y="3236195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0" name="TextBox 87">
            <a:extLst>
              <a:ext uri="{FF2B5EF4-FFF2-40B4-BE49-F238E27FC236}">
                <a16:creationId xmlns:a16="http://schemas.microsoft.com/office/drawing/2014/main" id="{720D5FDC-B234-4FA5-9FF1-49ABC77A1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63" y="3942239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1" name="TextBox 88">
            <a:extLst>
              <a:ext uri="{FF2B5EF4-FFF2-40B4-BE49-F238E27FC236}">
                <a16:creationId xmlns:a16="http://schemas.microsoft.com/office/drawing/2014/main" id="{986CF14A-E3E4-4BBE-A385-21EC0C79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438" y="4670851"/>
            <a:ext cx="2692049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级数算法与排序算法</a:t>
            </a:r>
            <a:endParaRPr lang="zh-CN" altLang="en-US" sz="20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22" name="TextBox 89">
            <a:extLst>
              <a:ext uri="{FF2B5EF4-FFF2-40B4-BE49-F238E27FC236}">
                <a16:creationId xmlns:a16="http://schemas.microsoft.com/office/drawing/2014/main" id="{17E4F117-CDF4-4D7A-BD21-7FC3B7691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63" y="4576839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Freeform 7">
            <a:extLst>
              <a:ext uri="{FF2B5EF4-FFF2-40B4-BE49-F238E27FC236}">
                <a16:creationId xmlns:a16="http://schemas.microsoft.com/office/drawing/2014/main" id="{F6B60A6D-7EC4-4227-8E28-9EB8881DEB58}"/>
              </a:ext>
            </a:extLst>
          </p:cNvPr>
          <p:cNvSpPr>
            <a:spLocks noEditPoints="1"/>
          </p:cNvSpPr>
          <p:nvPr/>
        </p:nvSpPr>
        <p:spPr bwMode="auto">
          <a:xfrm>
            <a:off x="801438" y="922651"/>
            <a:ext cx="1068129" cy="230399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2" name="TextBox 84">
            <a:extLst>
              <a:ext uri="{FF2B5EF4-FFF2-40B4-BE49-F238E27FC236}">
                <a16:creationId xmlns:a16="http://schemas.microsoft.com/office/drawing/2014/main" id="{3AE33359-0390-4811-AC8B-DBF080EEF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888" y="4078519"/>
            <a:ext cx="1310261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跳转语句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33" name="Freeform 26">
            <a:extLst>
              <a:ext uri="{FF2B5EF4-FFF2-40B4-BE49-F238E27FC236}">
                <a16:creationId xmlns:a16="http://schemas.microsoft.com/office/drawing/2014/main" id="{0C49A2CA-7ECD-483E-B74B-B3CBC81D21F6}"/>
              </a:ext>
            </a:extLst>
          </p:cNvPr>
          <p:cNvSpPr/>
          <p:nvPr/>
        </p:nvSpPr>
        <p:spPr bwMode="auto">
          <a:xfrm>
            <a:off x="2728908" y="5263645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34" name="Freeform 27">
            <a:extLst>
              <a:ext uri="{FF2B5EF4-FFF2-40B4-BE49-F238E27FC236}">
                <a16:creationId xmlns:a16="http://schemas.microsoft.com/office/drawing/2014/main" id="{44A28B5E-73CB-4A44-BE4A-9EB1DC26A341}"/>
              </a:ext>
            </a:extLst>
          </p:cNvPr>
          <p:cNvSpPr/>
          <p:nvPr/>
        </p:nvSpPr>
        <p:spPr bwMode="auto">
          <a:xfrm>
            <a:off x="2837214" y="5183872"/>
            <a:ext cx="593889" cy="72628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1771B3A6-B75F-406A-819A-C0A92C8F3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339" y="5183870"/>
            <a:ext cx="478444" cy="47625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36" name="TextBox 88">
            <a:extLst>
              <a:ext uri="{FF2B5EF4-FFF2-40B4-BE49-F238E27FC236}">
                <a16:creationId xmlns:a16="http://schemas.microsoft.com/office/drawing/2014/main" id="{61CED119-15A7-4B21-B90E-C70FE779F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885" y="5292171"/>
            <a:ext cx="2087717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本章要求</a:t>
            </a:r>
            <a:r>
              <a:rPr lang="en-US" altLang="zh-CN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&amp;</a:t>
            </a:r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作业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37" name="TextBox 89">
            <a:extLst>
              <a:ext uri="{FF2B5EF4-FFF2-40B4-BE49-F238E27FC236}">
                <a16:creationId xmlns:a16="http://schemas.microsoft.com/office/drawing/2014/main" id="{52B1F76D-4020-4A38-97E7-390233AF4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610" y="5198159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400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8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3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6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100"/>
                            </p:stCondLst>
                            <p:childTnLst>
                              <p:par>
                                <p:cTn id="8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3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800"/>
                            </p:stCondLst>
                            <p:childTnLst>
                              <p:par>
                                <p:cTn id="1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2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7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0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9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2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700"/>
                            </p:stCondLst>
                            <p:childTnLst>
                              <p:par>
                                <p:cTn id="1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1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6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8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3300"/>
                            </p:stCondLst>
                            <p:childTnLst>
                              <p:par>
                                <p:cTn id="1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0" grpId="0" animBg="1" autoUpdateAnimBg="0"/>
      <p:bldP spid="80" grpId="1" animBg="1"/>
      <p:bldP spid="85" grpId="0" animBg="1"/>
      <p:bldP spid="85" grpId="1" animBg="1"/>
      <p:bldP spid="94" grpId="0" animBg="1"/>
      <p:bldP spid="95" grpId="0" animBg="1"/>
      <p:bldP spid="96" grpId="0" animBg="1" autoUpdateAnimBg="0"/>
      <p:bldP spid="97" grpId="0" animBg="1"/>
      <p:bldP spid="98" grpId="0" animBg="1"/>
      <p:bldP spid="103" grpId="0" animBg="1" autoUpdateAnimBg="0"/>
      <p:bldP spid="104" grpId="0" animBg="1"/>
      <p:bldP spid="105" grpId="0" animBg="1"/>
      <p:bldP spid="106" grpId="0" animBg="1" autoUpdateAnimBg="0"/>
      <p:bldP spid="107" grpId="0" animBg="1"/>
      <p:bldP spid="108" grpId="0" animBg="1"/>
      <p:bldP spid="109" grpId="0" animBg="1" autoUpdateAnimBg="0"/>
      <p:bldP spid="110" grpId="0" animBg="1"/>
      <p:bldP spid="111" grpId="0" animBg="1"/>
      <p:bldP spid="112" grpId="0" animBg="1" autoUpdateAnimBg="0"/>
      <p:bldP spid="113" grpId="0" autoUpdateAnimBg="0"/>
      <p:bldP spid="114" grpId="0" autoUpdateAnimBg="0"/>
      <p:bldP spid="115" grpId="0" autoUpdateAnimBg="0"/>
      <p:bldP spid="116" grpId="0" autoUpdateAnimBg="0"/>
      <p:bldP spid="117" grpId="0" autoUpdateAnimBg="0"/>
      <p:bldP spid="118" grpId="0" autoUpdateAnimBg="0"/>
      <p:bldP spid="120" grpId="0" autoUpdateAnimBg="0"/>
      <p:bldP spid="121" grpId="0" autoUpdateAnimBg="0"/>
      <p:bldP spid="122" grpId="0" autoUpdateAnimBg="0"/>
      <p:bldP spid="86" grpId="0" animBg="1"/>
      <p:bldP spid="86" grpId="1" animBg="1"/>
      <p:bldP spid="32" grpId="0" autoUpdateAnimBg="0"/>
      <p:bldP spid="33" grpId="0" animBg="1"/>
      <p:bldP spid="34" grpId="0" animBg="1"/>
      <p:bldP spid="35" grpId="0" animBg="1" autoUpdateAnimBg="0"/>
      <p:bldP spid="36" grpId="0" autoUpdateAnimBg="0"/>
      <p:bldP spid="3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5D13C56-D35E-4570-AA3A-BEEC68294891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4.5 </a:t>
            </a:r>
            <a:r>
              <a:rPr lang="zh-CN" altLang="en-US" dirty="0">
                <a:sym typeface="+mn-lt"/>
              </a:rPr>
              <a:t>级数算法与排序算法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C3E033-2B7D-4AAA-A6BB-839A7EF94928}"/>
              </a:ext>
            </a:extLst>
          </p:cNvPr>
          <p:cNvSpPr txBox="1"/>
          <p:nvPr/>
        </p:nvSpPr>
        <p:spPr>
          <a:xfrm>
            <a:off x="257284" y="971588"/>
            <a:ext cx="37520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buFont typeface="Wingdings" panose="05000000000000000000" pitchFamily="2" charset="2"/>
              <a:buChar char="l"/>
              <a:defRPr kumimoji="1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</a:lstStyle>
          <a:p>
            <a:pPr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C00000"/>
                </a:solidFill>
              </a:rPr>
              <a:t>提前认识下数组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5646D2-F12A-4108-B245-5E2A8AF30459}"/>
              </a:ext>
            </a:extLst>
          </p:cNvPr>
          <p:cNvSpPr txBox="1"/>
          <p:nvPr/>
        </p:nvSpPr>
        <p:spPr>
          <a:xfrm>
            <a:off x="951244" y="2246780"/>
            <a:ext cx="49993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buClr>
                <a:srgbClr val="104E87"/>
              </a:buClr>
              <a:buSzPct val="70000"/>
              <a:defRPr spc="-15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</a:lstStyle>
          <a:p>
            <a:r>
              <a:rPr lang="en-US" altLang="zh-CN" dirty="0"/>
              <a:t>for(int loop=0;loop&lt;=6;loop++)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&lt;&lt;array[loop]&lt;&lt;"  ";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&lt;&lt;"\n";		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3E08D-7F0A-4204-96C2-869334F84010}"/>
              </a:ext>
            </a:extLst>
          </p:cNvPr>
          <p:cNvSpPr txBox="1"/>
          <p:nvPr/>
        </p:nvSpPr>
        <p:spPr>
          <a:xfrm>
            <a:off x="956280" y="1560680"/>
            <a:ext cx="6106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104E87"/>
              </a:buClr>
              <a:buSzPct val="70000"/>
              <a:defRPr/>
            </a:pPr>
            <a:r>
              <a:rPr lang="en-US" altLang="zh-CN" sz="2400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array[7] = </a:t>
            </a:r>
            <a:r>
              <a:rPr lang="en-US" altLang="zh-CN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  <a:r>
              <a:rPr lang="zh-CN" altLang="en-US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97,48,69,56,93,85,67</a:t>
            </a:r>
            <a:r>
              <a:rPr lang="en-US" altLang="zh-CN" spc="-15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  <a:r>
              <a:rPr lang="en-US" altLang="zh-CN" sz="1600" dirty="0">
                <a:latin typeface="Arial" panose="020B0604020202020204" pitchFamily="34" charset="0"/>
              </a:rPr>
              <a:t>	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3C98B6-3B32-420D-BC5E-66A17D9D4335}"/>
              </a:ext>
            </a:extLst>
          </p:cNvPr>
          <p:cNvSpPr txBox="1"/>
          <p:nvPr/>
        </p:nvSpPr>
        <p:spPr>
          <a:xfrm>
            <a:off x="956280" y="3720588"/>
            <a:ext cx="61060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buClr>
                <a:srgbClr val="104E87"/>
              </a:buClr>
              <a:buSzPct val="70000"/>
              <a:defRPr spc="-15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</a:lstStyle>
          <a:p>
            <a:r>
              <a:rPr lang="en-US" altLang="zh-CN" dirty="0"/>
              <a:t>for(int loop=0;loop&lt;=6;loop++)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&gt;&gt;array[loop];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67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BC9FD13-E03A-4FF5-A058-4E2C03574699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4.5 </a:t>
            </a:r>
            <a:r>
              <a:rPr lang="zh-CN" altLang="en-US" dirty="0">
                <a:sym typeface="+mn-lt"/>
              </a:rPr>
              <a:t>级数算法与排序算法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F06A82A-79FA-4543-8B36-DB8416109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986931"/>
            <a:ext cx="8458200" cy="647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楷体_GB2312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  <a:cs typeface="楷体_GB2312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  <a:cs typeface="楷体_GB2312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  <a:cs typeface="楷体_GB2312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  <a:cs typeface="楷体_GB2312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排序算法</a:t>
            </a:r>
            <a:r>
              <a:rPr lang="en-US" altLang="zh-CN" sz="28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——</a:t>
            </a:r>
            <a:r>
              <a:rPr lang="zh-CN" altLang="en-US" sz="28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冒泡排序</a:t>
            </a:r>
            <a:endParaRPr lang="en-US" altLang="zh-CN" sz="1800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6" name="矩形 4">
            <a:extLst>
              <a:ext uri="{FF2B5EF4-FFF2-40B4-BE49-F238E27FC236}">
                <a16:creationId xmlns:a16="http://schemas.microsoft.com/office/drawing/2014/main" id="{7C6FB19A-B0B5-45C7-94B8-130003FC8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1493955"/>
            <a:ext cx="120205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基本思想：相邻两节点进行比较，大的向后移一个，经过第一轮两两比较和移动，最大的元素移动到了最后，第二轮次大的位于倒数第二个，依次进行。</a:t>
            </a:r>
            <a:endParaRPr lang="zh-CN" altLang="en-US" sz="2800" b="1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6C8BEB-80FA-4343-9781-F789B6465D1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20" y="3036301"/>
            <a:ext cx="78676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39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73C1578-4712-445C-A1F9-0F06BC2D6069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4.5 </a:t>
            </a:r>
            <a:r>
              <a:rPr lang="zh-CN" altLang="en-US" dirty="0">
                <a:sym typeface="+mn-lt"/>
              </a:rPr>
              <a:t>级数算法与排序算法</a:t>
            </a:r>
          </a:p>
        </p:txBody>
      </p:sp>
      <p:cxnSp>
        <p:nvCxnSpPr>
          <p:cNvPr id="5" name="直线连接符 6">
            <a:extLst>
              <a:ext uri="{FF2B5EF4-FFF2-40B4-BE49-F238E27FC236}">
                <a16:creationId xmlns:a16="http://schemas.microsoft.com/office/drawing/2014/main" id="{FD2D2093-FFC5-4A59-A63B-07CF48AF9F2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2">
            <a:extLst>
              <a:ext uri="{FF2B5EF4-FFF2-40B4-BE49-F238E27FC236}">
                <a16:creationId xmlns:a16="http://schemas.microsoft.com/office/drawing/2014/main" id="{619168F1-7B82-4479-8CC1-4F186CBA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56" y="1040071"/>
            <a:ext cx="4211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设计函数实现冒泡排序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1A68D9BE-1B3C-46E9-AEEB-8BB74911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9" y="1501736"/>
            <a:ext cx="121089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基本思想：相邻两数进行比较，大的向后移，经过第一轮两两比较和移动，最大的元素移动到了最后，第二轮次大的位于倒数第二个，依次进行。</a:t>
            </a:r>
            <a:endParaRPr lang="zh-CN" altLang="en-US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7B6F1EC6-3638-48A5-921A-9BFFAF53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77728"/>
              </p:ext>
            </p:extLst>
          </p:nvPr>
        </p:nvGraphicFramePr>
        <p:xfrm>
          <a:off x="46999" y="2282644"/>
          <a:ext cx="413277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97">
                  <a:extLst>
                    <a:ext uri="{9D8B030D-6E8A-4147-A177-3AD203B41FA5}">
                      <a16:colId xmlns:a16="http://schemas.microsoft.com/office/drawing/2014/main" val="404362789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413649842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902409935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74997836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1126204306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3144264721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1259904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97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93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44503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CBBFD373-45AD-4A02-9943-304797A36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430546"/>
              </p:ext>
            </p:extLst>
          </p:nvPr>
        </p:nvGraphicFramePr>
        <p:xfrm>
          <a:off x="46995" y="2975881"/>
          <a:ext cx="413277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97">
                  <a:extLst>
                    <a:ext uri="{9D8B030D-6E8A-4147-A177-3AD203B41FA5}">
                      <a16:colId xmlns:a16="http://schemas.microsoft.com/office/drawing/2014/main" val="404362789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413649842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902409935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74997836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1126204306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3144264721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1259904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93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97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44503"/>
                  </a:ext>
                </a:extLst>
              </a:tr>
            </a:tbl>
          </a:graphicData>
        </a:graphic>
      </p:graphicFrame>
      <p:sp>
        <p:nvSpPr>
          <p:cNvPr id="12" name="右大括号 11">
            <a:extLst>
              <a:ext uri="{FF2B5EF4-FFF2-40B4-BE49-F238E27FC236}">
                <a16:creationId xmlns:a16="http://schemas.microsoft.com/office/drawing/2014/main" id="{0A1C24AA-974B-4969-91D1-4FA1981B91E8}"/>
              </a:ext>
            </a:extLst>
          </p:cNvPr>
          <p:cNvSpPr/>
          <p:nvPr/>
        </p:nvSpPr>
        <p:spPr>
          <a:xfrm rot="5400000">
            <a:off x="438841" y="2467542"/>
            <a:ext cx="128127" cy="6349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E5EC5646-E854-4393-BAC6-E77F30D83B07}"/>
              </a:ext>
            </a:extLst>
          </p:cNvPr>
          <p:cNvSpPr/>
          <p:nvPr/>
        </p:nvSpPr>
        <p:spPr>
          <a:xfrm rot="5400000">
            <a:off x="3021386" y="2530361"/>
            <a:ext cx="106112" cy="50596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178B2B78-092A-4B1A-B14E-CD350F99B089}"/>
              </a:ext>
            </a:extLst>
          </p:cNvPr>
          <p:cNvSpPr/>
          <p:nvPr/>
        </p:nvSpPr>
        <p:spPr>
          <a:xfrm rot="5400000">
            <a:off x="3635371" y="2485702"/>
            <a:ext cx="97427" cy="5835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1005DE15-C26C-4216-8DAF-19C185C56AC3}"/>
              </a:ext>
            </a:extLst>
          </p:cNvPr>
          <p:cNvSpPr/>
          <p:nvPr/>
        </p:nvSpPr>
        <p:spPr>
          <a:xfrm rot="5400000">
            <a:off x="2361228" y="3197427"/>
            <a:ext cx="128329" cy="5835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9DF3D6F5-1A1E-4A06-B42C-92F944BB8759}"/>
              </a:ext>
            </a:extLst>
          </p:cNvPr>
          <p:cNvSpPr/>
          <p:nvPr/>
        </p:nvSpPr>
        <p:spPr>
          <a:xfrm rot="5400000">
            <a:off x="3041452" y="3193711"/>
            <a:ext cx="128329" cy="5835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E3744F0D-02C8-4A86-8A3C-8C7F9529A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79344"/>
              </p:ext>
            </p:extLst>
          </p:nvPr>
        </p:nvGraphicFramePr>
        <p:xfrm>
          <a:off x="46994" y="3619222"/>
          <a:ext cx="413277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97">
                  <a:extLst>
                    <a:ext uri="{9D8B030D-6E8A-4147-A177-3AD203B41FA5}">
                      <a16:colId xmlns:a16="http://schemas.microsoft.com/office/drawing/2014/main" val="404362789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413649842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902409935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74997836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1126204306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3144264721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1259904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93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97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44503"/>
                  </a:ext>
                </a:extLst>
              </a:tr>
            </a:tbl>
          </a:graphicData>
        </a:graphic>
      </p:graphicFrame>
      <p:graphicFrame>
        <p:nvGraphicFramePr>
          <p:cNvPr id="19" name="表格 2">
            <a:extLst>
              <a:ext uri="{FF2B5EF4-FFF2-40B4-BE49-F238E27FC236}">
                <a16:creationId xmlns:a16="http://schemas.microsoft.com/office/drawing/2014/main" id="{099CB892-78BC-455E-870C-B51003AC3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4022"/>
              </p:ext>
            </p:extLst>
          </p:nvPr>
        </p:nvGraphicFramePr>
        <p:xfrm>
          <a:off x="46993" y="4197673"/>
          <a:ext cx="413277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97">
                  <a:extLst>
                    <a:ext uri="{9D8B030D-6E8A-4147-A177-3AD203B41FA5}">
                      <a16:colId xmlns:a16="http://schemas.microsoft.com/office/drawing/2014/main" val="404362789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413649842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902409935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74997836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1126204306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3144264721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1259904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85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93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97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44503"/>
                  </a:ext>
                </a:extLst>
              </a:tr>
            </a:tbl>
          </a:graphicData>
        </a:graphic>
      </p:graphicFrame>
      <p:graphicFrame>
        <p:nvGraphicFramePr>
          <p:cNvPr id="20" name="表格 2">
            <a:extLst>
              <a:ext uri="{FF2B5EF4-FFF2-40B4-BE49-F238E27FC236}">
                <a16:creationId xmlns:a16="http://schemas.microsoft.com/office/drawing/2014/main" id="{87BADF9C-BD4E-4FAB-9A5F-69C4D5057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58233"/>
              </p:ext>
            </p:extLst>
          </p:nvPr>
        </p:nvGraphicFramePr>
        <p:xfrm>
          <a:off x="46992" y="4800188"/>
          <a:ext cx="413277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97">
                  <a:extLst>
                    <a:ext uri="{9D8B030D-6E8A-4147-A177-3AD203B41FA5}">
                      <a16:colId xmlns:a16="http://schemas.microsoft.com/office/drawing/2014/main" val="404362789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413649842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902409935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74997836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1126204306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3144264721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1259904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69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85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93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97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44503"/>
                  </a:ext>
                </a:extLst>
              </a:tr>
            </a:tbl>
          </a:graphicData>
        </a:graphic>
      </p:graphicFrame>
      <p:graphicFrame>
        <p:nvGraphicFramePr>
          <p:cNvPr id="21" name="表格 2">
            <a:extLst>
              <a:ext uri="{FF2B5EF4-FFF2-40B4-BE49-F238E27FC236}">
                <a16:creationId xmlns:a16="http://schemas.microsoft.com/office/drawing/2014/main" id="{0B876DAA-246B-4489-BDBE-C1CBABDCE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54518"/>
              </p:ext>
            </p:extLst>
          </p:nvPr>
        </p:nvGraphicFramePr>
        <p:xfrm>
          <a:off x="17263" y="5343750"/>
          <a:ext cx="413277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97">
                  <a:extLst>
                    <a:ext uri="{9D8B030D-6E8A-4147-A177-3AD203B41FA5}">
                      <a16:colId xmlns:a16="http://schemas.microsoft.com/office/drawing/2014/main" val="404362789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413649842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902409935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74997836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1126204306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3144264721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1259904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67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69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85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93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97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44503"/>
                  </a:ext>
                </a:extLst>
              </a:tr>
            </a:tbl>
          </a:graphicData>
        </a:graphic>
      </p:graphicFrame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175AD034-0AEE-49EC-8CB7-F2EF537E2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78773"/>
              </p:ext>
            </p:extLst>
          </p:nvPr>
        </p:nvGraphicFramePr>
        <p:xfrm>
          <a:off x="17263" y="5847624"/>
          <a:ext cx="413277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97">
                  <a:extLst>
                    <a:ext uri="{9D8B030D-6E8A-4147-A177-3AD203B41FA5}">
                      <a16:colId xmlns:a16="http://schemas.microsoft.com/office/drawing/2014/main" val="404362789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413649842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902409935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749978367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1126204306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3144264721"/>
                    </a:ext>
                  </a:extLst>
                </a:gridCol>
                <a:gridCol w="590397">
                  <a:extLst>
                    <a:ext uri="{9D8B030D-6E8A-4147-A177-3AD203B41FA5}">
                      <a16:colId xmlns:a16="http://schemas.microsoft.com/office/drawing/2014/main" val="1259904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56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67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69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85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93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  <a:latin typeface="Comic Sans MS" panose="030F0702030302020204" pitchFamily="66" charset="0"/>
                        </a:rPr>
                        <a:t>97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445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D4CACF9E-D5E9-47AE-AC67-1E339B1980C5}"/>
              </a:ext>
            </a:extLst>
          </p:cNvPr>
          <p:cNvSpPr txBox="1"/>
          <p:nvPr/>
        </p:nvSpPr>
        <p:spPr>
          <a:xfrm>
            <a:off x="4156577" y="2485265"/>
            <a:ext cx="1526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第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</a:t>
            </a:r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趟结束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比较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n-1</a:t>
            </a:r>
            <a:r>
              <a:rPr lang="zh-CN" altLang="en-US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2B338E-AFBD-4453-BDE9-E41878807387}"/>
              </a:ext>
            </a:extLst>
          </p:cNvPr>
          <p:cNvSpPr txBox="1"/>
          <p:nvPr/>
        </p:nvSpPr>
        <p:spPr>
          <a:xfrm>
            <a:off x="4129608" y="3169809"/>
            <a:ext cx="16448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趟结束</a:t>
            </a:r>
            <a:r>
              <a:rPr lang="en-US" altLang="zh-CN" dirty="0"/>
              <a:t>,</a:t>
            </a:r>
            <a:r>
              <a:rPr lang="zh-CN" altLang="en-US" dirty="0"/>
              <a:t>比较</a:t>
            </a:r>
            <a:r>
              <a:rPr lang="en-US" altLang="zh-CN" dirty="0"/>
              <a:t>n-2</a:t>
            </a:r>
            <a:r>
              <a:rPr lang="zh-CN" altLang="en-US" dirty="0"/>
              <a:t>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F18867-882B-409E-83EC-A40A2427FDAF}"/>
              </a:ext>
            </a:extLst>
          </p:cNvPr>
          <p:cNvSpPr txBox="1"/>
          <p:nvPr/>
        </p:nvSpPr>
        <p:spPr>
          <a:xfrm>
            <a:off x="4164906" y="3877695"/>
            <a:ext cx="16448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趟结束</a:t>
            </a:r>
            <a:r>
              <a:rPr lang="en-US" altLang="zh-CN" dirty="0"/>
              <a:t>,</a:t>
            </a:r>
            <a:r>
              <a:rPr lang="zh-CN" altLang="en-US" dirty="0"/>
              <a:t>比较</a:t>
            </a:r>
            <a:r>
              <a:rPr lang="en-US" altLang="zh-CN" dirty="0"/>
              <a:t>n-3</a:t>
            </a:r>
            <a:r>
              <a:rPr lang="zh-CN" altLang="en-US" dirty="0"/>
              <a:t>次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CF1DFB-C750-48F7-A028-219B446A5D13}"/>
              </a:ext>
            </a:extLst>
          </p:cNvPr>
          <p:cNvSpPr txBox="1"/>
          <p:nvPr/>
        </p:nvSpPr>
        <p:spPr>
          <a:xfrm>
            <a:off x="4150041" y="4594911"/>
            <a:ext cx="16448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趟结束</a:t>
            </a:r>
            <a:r>
              <a:rPr lang="en-US" altLang="zh-CN" dirty="0"/>
              <a:t>,</a:t>
            </a:r>
            <a:r>
              <a:rPr lang="zh-CN" altLang="en-US" dirty="0"/>
              <a:t>比较</a:t>
            </a:r>
            <a:r>
              <a:rPr lang="en-US" altLang="zh-CN" dirty="0"/>
              <a:t>n-4</a:t>
            </a:r>
            <a:r>
              <a:rPr lang="zh-CN" altLang="en-US" dirty="0"/>
              <a:t>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BE9EE8-AFAF-477C-A29D-E8A91F4F2A6C}"/>
              </a:ext>
            </a:extLst>
          </p:cNvPr>
          <p:cNvSpPr txBox="1"/>
          <p:nvPr/>
        </p:nvSpPr>
        <p:spPr>
          <a:xfrm>
            <a:off x="4164906" y="5285070"/>
            <a:ext cx="1478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趟结束</a:t>
            </a:r>
            <a:r>
              <a:rPr lang="en-US" altLang="zh-CN" dirty="0"/>
              <a:t>,</a:t>
            </a:r>
            <a:r>
              <a:rPr lang="zh-CN" altLang="en-US" dirty="0"/>
              <a:t>比较</a:t>
            </a:r>
            <a:r>
              <a:rPr lang="en-US" altLang="zh-CN" dirty="0"/>
              <a:t>n-5</a:t>
            </a:r>
            <a:r>
              <a:rPr lang="zh-CN" altLang="en-US" dirty="0"/>
              <a:t>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4D49256-E4E4-4D6A-A62D-BE3C80975546}"/>
              </a:ext>
            </a:extLst>
          </p:cNvPr>
          <p:cNvSpPr txBox="1"/>
          <p:nvPr/>
        </p:nvSpPr>
        <p:spPr>
          <a:xfrm>
            <a:off x="4150041" y="5896898"/>
            <a:ext cx="1478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趟结束</a:t>
            </a:r>
            <a:r>
              <a:rPr lang="en-US" altLang="zh-CN" dirty="0"/>
              <a:t>,</a:t>
            </a:r>
            <a:r>
              <a:rPr lang="zh-CN" altLang="en-US" dirty="0"/>
              <a:t>比较</a:t>
            </a:r>
            <a:r>
              <a:rPr lang="en-US" altLang="zh-CN" dirty="0"/>
              <a:t>n-6</a:t>
            </a:r>
            <a:r>
              <a:rPr lang="zh-CN" altLang="en-US" dirty="0"/>
              <a:t>次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6DD183-909C-4FD5-8C02-E337CD7E7153}"/>
              </a:ext>
            </a:extLst>
          </p:cNvPr>
          <p:cNvSpPr txBox="1"/>
          <p:nvPr/>
        </p:nvSpPr>
        <p:spPr>
          <a:xfrm>
            <a:off x="5957072" y="2308080"/>
            <a:ext cx="61331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buClr>
                <a:srgbClr val="104E87"/>
              </a:buClr>
              <a:buSzPct val="70000"/>
              <a:defRPr spc="-15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</a:lstStyle>
          <a:p>
            <a:r>
              <a:rPr lang="en-US" altLang="zh-CN" dirty="0"/>
              <a:t>int array[7] = {</a:t>
            </a:r>
            <a:r>
              <a:rPr lang="zh-CN" altLang="en-US" dirty="0">
                <a:ea typeface="楷体_GB2312" pitchFamily="49" charset="-122"/>
              </a:rPr>
              <a:t>97,48,69,56,93,85,67</a:t>
            </a:r>
            <a:r>
              <a:rPr lang="en-US" altLang="zh-CN" dirty="0"/>
              <a:t>};</a:t>
            </a:r>
          </a:p>
          <a:p>
            <a:r>
              <a:rPr lang="zh-CN" altLang="en-US" dirty="0"/>
              <a:t>for(int loop=0;loop&lt;</a:t>
            </a:r>
            <a:r>
              <a:rPr lang="en-US" altLang="zh-CN" dirty="0"/>
              <a:t>7-1</a:t>
            </a:r>
            <a:r>
              <a:rPr lang="zh-CN" altLang="en-US" dirty="0"/>
              <a:t>;loop++){</a:t>
            </a:r>
          </a:p>
          <a:p>
            <a:r>
              <a:rPr lang="zh-CN" altLang="en-US" dirty="0"/>
              <a:t>		for(int i=0;i&lt;</a:t>
            </a:r>
            <a:r>
              <a:rPr lang="en-US" altLang="zh-CN" dirty="0"/>
              <a:t>7</a:t>
            </a:r>
            <a:r>
              <a:rPr lang="zh-CN" altLang="en-US" dirty="0"/>
              <a:t>-</a:t>
            </a:r>
            <a:r>
              <a:rPr lang="en-US" altLang="zh-CN" dirty="0"/>
              <a:t>1-</a:t>
            </a:r>
            <a:r>
              <a:rPr lang="zh-CN" altLang="en-US" dirty="0"/>
              <a:t>loop;i++)</a:t>
            </a:r>
          </a:p>
          <a:p>
            <a:r>
              <a:rPr lang="zh-CN" altLang="en-US" dirty="0"/>
              <a:t>			if(</a:t>
            </a:r>
            <a:r>
              <a:rPr lang="en-US" altLang="zh-CN" dirty="0"/>
              <a:t>array</a:t>
            </a:r>
            <a:r>
              <a:rPr lang="zh-CN" altLang="en-US" dirty="0"/>
              <a:t>[i]&gt;</a:t>
            </a:r>
            <a:r>
              <a:rPr lang="en-US" altLang="zh-CN" dirty="0"/>
              <a:t> array</a:t>
            </a:r>
            <a:r>
              <a:rPr lang="zh-CN" altLang="en-US" dirty="0"/>
              <a:t>[i+1]){</a:t>
            </a:r>
          </a:p>
          <a:p>
            <a:r>
              <a:rPr lang="zh-CN" altLang="en-US" dirty="0"/>
              <a:t>				int t  = </a:t>
            </a:r>
            <a:r>
              <a:rPr lang="en-US" altLang="zh-CN" dirty="0"/>
              <a:t>array</a:t>
            </a:r>
            <a:r>
              <a:rPr lang="zh-CN" altLang="en-US" dirty="0"/>
              <a:t>[i];</a:t>
            </a:r>
          </a:p>
          <a:p>
            <a:r>
              <a:rPr lang="zh-CN" altLang="en-US" dirty="0"/>
              <a:t>				</a:t>
            </a:r>
            <a:r>
              <a:rPr lang="en-US" altLang="zh-CN" dirty="0"/>
              <a:t> array</a:t>
            </a:r>
            <a:r>
              <a:rPr lang="zh-CN" altLang="en-US" dirty="0"/>
              <a:t>[i] = </a:t>
            </a:r>
            <a:r>
              <a:rPr lang="en-US" altLang="zh-CN" dirty="0"/>
              <a:t>array</a:t>
            </a:r>
            <a:r>
              <a:rPr lang="zh-CN" altLang="en-US" dirty="0"/>
              <a:t>[i+1];</a:t>
            </a:r>
          </a:p>
          <a:p>
            <a:r>
              <a:rPr lang="zh-CN" altLang="en-US" dirty="0"/>
              <a:t>				</a:t>
            </a:r>
            <a:r>
              <a:rPr lang="en-US" altLang="zh-CN" dirty="0"/>
              <a:t> array</a:t>
            </a:r>
            <a:r>
              <a:rPr lang="zh-CN" altLang="en-US" dirty="0"/>
              <a:t>[i+1] = t;</a:t>
            </a:r>
          </a:p>
          <a:p>
            <a:r>
              <a:rPr lang="zh-CN" altLang="en-US" dirty="0"/>
              <a:t>			}</a:t>
            </a:r>
          </a:p>
          <a:p>
            <a:r>
              <a:rPr lang="zh-CN" altLang="en-US" dirty="0"/>
              <a:t>} </a:t>
            </a:r>
            <a:r>
              <a:rPr lang="en-US" altLang="zh-CN" dirty="0"/>
              <a:t>	</a:t>
            </a:r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D53F2969-1FF4-451B-8997-F010912CFEA1}"/>
              </a:ext>
            </a:extLst>
          </p:cNvPr>
          <p:cNvSpPr/>
          <p:nvPr/>
        </p:nvSpPr>
        <p:spPr>
          <a:xfrm rot="5400000">
            <a:off x="1078425" y="2525324"/>
            <a:ext cx="156647" cy="5410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D5D33025-6734-4D73-B605-36054E57DF88}"/>
              </a:ext>
            </a:extLst>
          </p:cNvPr>
          <p:cNvSpPr/>
          <p:nvPr/>
        </p:nvSpPr>
        <p:spPr>
          <a:xfrm rot="5400000">
            <a:off x="1737983" y="2499270"/>
            <a:ext cx="116006" cy="583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B536308E-C395-4B0C-A6A4-F8DAA8A60FAA}"/>
              </a:ext>
            </a:extLst>
          </p:cNvPr>
          <p:cNvSpPr/>
          <p:nvPr/>
        </p:nvSpPr>
        <p:spPr>
          <a:xfrm rot="5400000">
            <a:off x="2377216" y="2497912"/>
            <a:ext cx="137534" cy="5835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2F385C2D-FB90-4D96-ABDD-F5F92078CBF0}"/>
              </a:ext>
            </a:extLst>
          </p:cNvPr>
          <p:cNvSpPr/>
          <p:nvPr/>
        </p:nvSpPr>
        <p:spPr>
          <a:xfrm rot="5400000">
            <a:off x="1112783" y="3161390"/>
            <a:ext cx="128127" cy="6349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2D772C75-8F42-4174-B5FE-4BBC84D1A102}"/>
              </a:ext>
            </a:extLst>
          </p:cNvPr>
          <p:cNvSpPr/>
          <p:nvPr/>
        </p:nvSpPr>
        <p:spPr>
          <a:xfrm rot="5400000">
            <a:off x="2333412" y="3797035"/>
            <a:ext cx="128127" cy="6349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BC2B94D1-A2AF-49B4-81EE-CB1EE79ADFA7}"/>
              </a:ext>
            </a:extLst>
          </p:cNvPr>
          <p:cNvSpPr/>
          <p:nvPr/>
        </p:nvSpPr>
        <p:spPr>
          <a:xfrm rot="5400000">
            <a:off x="1716692" y="4382571"/>
            <a:ext cx="128127" cy="6349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4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23" grpId="0"/>
      <p:bldP spid="24" grpId="0"/>
      <p:bldP spid="25" grpId="0"/>
      <p:bldP spid="26" grpId="0"/>
      <p:bldP spid="27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73C1578-4712-445C-A1F9-0F06BC2D6069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4.6 </a:t>
            </a:r>
            <a:r>
              <a:rPr lang="zh-CN" altLang="en-US" dirty="0">
                <a:sym typeface="+mn-lt"/>
              </a:rPr>
              <a:t>本章要求</a:t>
            </a:r>
            <a:r>
              <a:rPr lang="en-US" altLang="zh-CN" dirty="0">
                <a:sym typeface="+mn-lt"/>
              </a:rPr>
              <a:t>&amp;</a:t>
            </a:r>
            <a:r>
              <a:rPr lang="zh-CN" altLang="en-US" dirty="0">
                <a:sym typeface="+mn-lt"/>
              </a:rPr>
              <a:t>作业</a:t>
            </a:r>
          </a:p>
        </p:txBody>
      </p:sp>
      <p:cxnSp>
        <p:nvCxnSpPr>
          <p:cNvPr id="5" name="直线连接符 6">
            <a:extLst>
              <a:ext uri="{FF2B5EF4-FFF2-40B4-BE49-F238E27FC236}">
                <a16:creationId xmlns:a16="http://schemas.microsoft.com/office/drawing/2014/main" id="{55224670-9555-44A5-B698-BE8DBEA7F68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3">
            <a:extLst>
              <a:ext uri="{FF2B5EF4-FFF2-40B4-BE49-F238E27FC236}">
                <a16:creationId xmlns:a16="http://schemas.microsoft.com/office/drawing/2014/main" id="{5BDB30ED-D045-441F-8927-30FE7F966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1091892"/>
            <a:ext cx="4506289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1)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输出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100-1000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之间能被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3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整除或个位是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3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的整数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每行输出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10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个。</a:t>
            </a:r>
          </a:p>
          <a:p>
            <a:pPr algn="just">
              <a:spcBef>
                <a:spcPts val="1200"/>
              </a:spcBef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2)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对于整数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n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，输出其所有的因子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.(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12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的因子为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:1,2,3,4,6,12)</a:t>
            </a:r>
            <a:endParaRPr lang="zh-CN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3)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输入一个数，统计该数的位数。（用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do- while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）</a:t>
            </a:r>
          </a:p>
          <a:p>
            <a:pPr algn="just">
              <a:spcBef>
                <a:spcPts val="1200"/>
              </a:spcBef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4)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输出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1000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内的完数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.(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完数是指其因子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不含本身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之和与本身相等的数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6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是完数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,6 =1+2+3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）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/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/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5)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输入一正整数，输出其逆序数。（如输入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1234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，输出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4321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）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71D4590-961D-4F39-8174-F045AFCC9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56805"/>
              </p:ext>
            </p:extLst>
          </p:nvPr>
        </p:nvGraphicFramePr>
        <p:xfrm>
          <a:off x="5328271" y="1637975"/>
          <a:ext cx="57880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09900" imgH="444500" progId="Equation.DSMT4">
                  <p:embed/>
                </p:oleObj>
              </mc:Choice>
              <mc:Fallback>
                <p:oleObj name="Equation" r:id="rId3" imgW="3009900" imgH="444500" progId="Equation.DSMT4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A66BB91C-B5F3-4AD5-AFED-F84C817DEF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271" y="1637975"/>
                        <a:ext cx="57880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716C718-6214-40DF-9F3F-7F9E36DCBEC0}"/>
              </a:ext>
            </a:extLst>
          </p:cNvPr>
          <p:cNvSpPr txBox="1"/>
          <p:nvPr/>
        </p:nvSpPr>
        <p:spPr>
          <a:xfrm>
            <a:off x="7950292" y="3644060"/>
            <a:ext cx="3093120" cy="2308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6225"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104E87"/>
                </a:solidFill>
                <a:latin typeface="Comic Sans MS" panose="030F0702030302020204" pitchFamily="66" charset="0"/>
              </a:rPr>
              <a:t>1   2   3   4   5   6</a:t>
            </a:r>
            <a:endParaRPr lang="zh-CN" altLang="zh-CN" kern="100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 indent="276225"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104E87"/>
                </a:solidFill>
                <a:latin typeface="Comic Sans MS" panose="030F0702030302020204" pitchFamily="66" charset="0"/>
              </a:rPr>
              <a:t>     1   2   3   4   5</a:t>
            </a:r>
            <a:endParaRPr lang="zh-CN" altLang="zh-CN" kern="100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 indent="276225"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104E87"/>
                </a:solidFill>
                <a:latin typeface="Comic Sans MS" panose="030F0702030302020204" pitchFamily="66" charset="0"/>
              </a:rPr>
              <a:t>          1   2   3   4</a:t>
            </a:r>
            <a:endParaRPr lang="zh-CN" altLang="zh-CN" kern="100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 indent="276225"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104E87"/>
                </a:solidFill>
                <a:latin typeface="Comic Sans MS" panose="030F0702030302020204" pitchFamily="66" charset="0"/>
              </a:rPr>
              <a:t>               1   2   3 </a:t>
            </a:r>
            <a:endParaRPr lang="zh-CN" altLang="zh-CN" kern="100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104E87"/>
                </a:solidFill>
                <a:latin typeface="Comic Sans MS" panose="030F0702030302020204" pitchFamily="66" charset="0"/>
              </a:rPr>
              <a:t>	                1   2  </a:t>
            </a:r>
            <a:endParaRPr lang="zh-CN" altLang="zh-CN" kern="100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104E87"/>
                </a:solidFill>
                <a:latin typeface="Comic Sans MS" panose="030F0702030302020204" pitchFamily="66" charset="0"/>
              </a:rPr>
              <a:t>                            1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BFEA35-D89B-4383-8877-72AF839BC3C8}"/>
              </a:ext>
            </a:extLst>
          </p:cNvPr>
          <p:cNvSpPr txBox="1"/>
          <p:nvPr/>
        </p:nvSpPr>
        <p:spPr>
          <a:xfrm>
            <a:off x="5020697" y="1145618"/>
            <a:ext cx="702721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6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）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sinx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的级数求和公式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计算精度为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10-8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。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/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/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/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7)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输入正整数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和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n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求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a+aa+aaa+aaaa+a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…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 (n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个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之和。（如输入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2,3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，计算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2+22+222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之和，输出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246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）</a:t>
            </a:r>
          </a:p>
          <a:p>
            <a:pPr algn="just">
              <a:spcBef>
                <a:spcPts val="1200"/>
              </a:spcBef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8)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打印输出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如下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图形。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>
              <a:spcBef>
                <a:spcPts val="1200"/>
              </a:spcBef>
            </a:pP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>
              <a:spcBef>
                <a:spcPts val="1200"/>
              </a:spcBef>
            </a:pP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>
              <a:spcBef>
                <a:spcPts val="1200"/>
              </a:spcBef>
            </a:pP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</a:t>
            </a:r>
            <a:endParaRPr lang="zh-CN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/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9)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编程实现冒泡排序</a:t>
            </a:r>
            <a:endParaRPr lang="zh-CN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36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51166E-5A61-45DD-AC01-488ED2EF967D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8" name="直线连接符 6">
            <a:extLst>
              <a:ext uri="{FF2B5EF4-FFF2-40B4-BE49-F238E27FC236}">
                <a16:creationId xmlns:a16="http://schemas.microsoft.com/office/drawing/2014/main" id="{B4E31890-2A6D-4F63-903F-2F965AEE4AE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4">
            <a:extLst>
              <a:ext uri="{FF2B5EF4-FFF2-40B4-BE49-F238E27FC236}">
                <a16:creationId xmlns:a16="http://schemas.microsoft.com/office/drawing/2014/main" id="{ADED4785-73FA-4016-905A-A98B44399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789" y="1289777"/>
            <a:ext cx="349091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333333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不服输</a:t>
            </a:r>
            <a:endParaRPr lang="en-US" altLang="zh-CN" sz="3600" b="1" dirty="0">
              <a:solidFill>
                <a:srgbClr val="333333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3600" b="1" dirty="0">
                <a:solidFill>
                  <a:srgbClr val="333333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不嫌烦</a:t>
            </a:r>
            <a:endParaRPr lang="en-US" altLang="zh-CN" sz="3600" b="1" dirty="0">
              <a:solidFill>
                <a:srgbClr val="333333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3600" b="1" dirty="0">
                <a:solidFill>
                  <a:srgbClr val="333333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好奇心</a:t>
            </a:r>
            <a:endParaRPr lang="en-US" altLang="zh-CN" sz="3600" b="1" dirty="0">
              <a:solidFill>
                <a:srgbClr val="333333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胆大心细</a:t>
            </a:r>
            <a:endParaRPr lang="en-US" altLang="zh-CN" sz="3600" b="1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主动解决问题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2AC0FC-49BC-40A4-9C2A-D1E7FB847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327" y="4385402"/>
            <a:ext cx="7272337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36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不会就搜，搜不到就问</a:t>
            </a:r>
            <a:endParaRPr lang="en-US" altLang="zh-CN" sz="36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Baidu\google\</a:t>
            </a:r>
            <a:r>
              <a:rPr lang="en-US" altLang="zh-CN" sz="28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bing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Csdn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\</a:t>
            </a:r>
            <a:r>
              <a:rPr lang="en-US" altLang="zh-CN" sz="28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stackoverflow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\</a:t>
            </a:r>
            <a:r>
              <a:rPr lang="en-US" altLang="zh-CN" sz="28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Github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\</a:t>
            </a: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知乎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\B</a:t>
            </a: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站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13393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7719" y="224527"/>
            <a:ext cx="758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华光胖头鱼_CNKI" panose="02000500000000000000" pitchFamily="2" charset="-122"/>
                <a:ea typeface="华光胖头鱼_CNKI" panose="02000500000000000000" pitchFamily="2" charset="-122"/>
              </a:rPr>
              <a:t>4.1while &amp; do while </a:t>
            </a:r>
            <a:r>
              <a:rPr kumimoji="1" lang="zh-CN" altLang="en-US" sz="3200" b="1" dirty="0">
                <a:latin typeface="华光胖头鱼_CNKI" panose="02000500000000000000" pitchFamily="2" charset="-122"/>
                <a:ea typeface="华光胖头鱼_CNKI" panose="02000500000000000000" pitchFamily="2" charset="-122"/>
              </a:rPr>
              <a:t>循环语句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3329059-F0CD-4617-9F55-8327C5778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03" y="979515"/>
            <a:ext cx="7435727" cy="906463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程序经常会重复执行某些相同的操作，如：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求：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s=1+2+3+4+…+100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C7EA6D-0696-4FA2-AA7F-1964906CD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1" y="2061432"/>
            <a:ext cx="2468589" cy="16915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while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do while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for</a:t>
            </a:r>
            <a:endParaRPr lang="zh-CN" altLang="en-US" sz="2400" dirty="0">
              <a:solidFill>
                <a:srgbClr val="104E8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线连接符 6">
            <a:extLst>
              <a:ext uri="{FF2B5EF4-FFF2-40B4-BE49-F238E27FC236}">
                <a16:creationId xmlns:a16="http://schemas.microsoft.com/office/drawing/2014/main" id="{0C603CAA-0026-40F9-9DA3-8CEE445F1DA1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6468DEC-F9C1-4BD0-A38F-AF439F2E4CE8}"/>
                  </a:ext>
                </a:extLst>
              </p14:cNvPr>
              <p14:cNvContentPartPr/>
              <p14:nvPr/>
            </p14:nvContentPartPr>
            <p14:xfrm>
              <a:off x="-2338029" y="255221"/>
              <a:ext cx="330840" cy="262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6468DEC-F9C1-4BD0-A38F-AF439F2E4C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346669" y="246221"/>
                <a:ext cx="3484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E28C8AB-5FAB-4C50-A972-37ADC84A93B4}"/>
                  </a:ext>
                </a:extLst>
              </p14:cNvPr>
              <p14:cNvContentPartPr/>
              <p14:nvPr/>
            </p14:nvContentPartPr>
            <p14:xfrm>
              <a:off x="1646451" y="1802501"/>
              <a:ext cx="43200" cy="237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E28C8AB-5FAB-4C50-A972-37ADC84A93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7811" y="1793861"/>
                <a:ext cx="6084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5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">
            <a:extLst>
              <a:ext uri="{FF2B5EF4-FFF2-40B4-BE49-F238E27FC236}">
                <a16:creationId xmlns:a16="http://schemas.microsoft.com/office/drawing/2014/main" id="{A4EE6677-1725-4307-9E54-DD34D1AA3E5B}"/>
              </a:ext>
            </a:extLst>
          </p:cNvPr>
          <p:cNvCxnSpPr>
            <a:cxnSpLocks/>
          </p:cNvCxnSpPr>
          <p:nvPr/>
        </p:nvCxnSpPr>
        <p:spPr>
          <a:xfrm flipV="1">
            <a:off x="6272352" y="1821140"/>
            <a:ext cx="0" cy="3012831"/>
          </a:xfrm>
          <a:prstGeom prst="line">
            <a:avLst/>
          </a:prstGeom>
          <a:ln w="381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735126A-C967-49F7-91CE-E69B5C7A9E8E}"/>
              </a:ext>
            </a:extLst>
          </p:cNvPr>
          <p:cNvSpPr txBox="1"/>
          <p:nvPr/>
        </p:nvSpPr>
        <p:spPr>
          <a:xfrm>
            <a:off x="247719" y="224527"/>
            <a:ext cx="758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华光胖头鱼_CNKI" panose="02000500000000000000" pitchFamily="2" charset="-122"/>
                <a:ea typeface="华光胖头鱼_CNKI" panose="02000500000000000000" pitchFamily="2" charset="-122"/>
              </a:rPr>
              <a:t>4.1while &amp; do while </a:t>
            </a:r>
            <a:r>
              <a:rPr kumimoji="1" lang="zh-CN" altLang="en-US" sz="3200" b="1" dirty="0">
                <a:latin typeface="华光胖头鱼_CNKI" panose="02000500000000000000" pitchFamily="2" charset="-122"/>
                <a:ea typeface="华光胖头鱼_CNKI" panose="02000500000000000000" pitchFamily="2" charset="-122"/>
              </a:rPr>
              <a:t>循环语句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F687F5BA-0A7D-4F7B-A9A1-CE8A29002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84" y="922843"/>
            <a:ext cx="3581728" cy="12025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4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4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语法格式：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while(</a:t>
            </a:r>
            <a:r>
              <a:rPr kumimoji="1"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表达式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){</a:t>
            </a: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		</a:t>
            </a:r>
            <a:r>
              <a:rPr kumimoji="1"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语句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	  }</a:t>
            </a:r>
            <a:r>
              <a:rPr kumimoji="1" lang="zh-CN" altLang="en-US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</a:t>
            </a:r>
            <a:endParaRPr kumimoji="1" lang="en-US" altLang="zh-CN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2B1C15FF-4156-4A22-814B-EF5C4E090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19" y="1843007"/>
            <a:ext cx="3459899" cy="415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nn-NO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  s=0, i=1;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nn-NO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nn-NO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while (i&lt;=100)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nn-NO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nn-NO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 = s+i; </a:t>
            </a:r>
            <a:endParaRPr kumimoji="1" lang="nn-NO" altLang="zh-CN" sz="2400" dirty="0">
              <a:solidFill>
                <a:srgbClr val="00B050"/>
              </a:solidFill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nn-NO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nn-NO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nn-NO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nn-NO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cout&lt;&lt;"s = "&lt;&lt;s&lt;&lt;endl;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return 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AutoShape 20">
            <a:extLst>
              <a:ext uri="{FF2B5EF4-FFF2-40B4-BE49-F238E27FC236}">
                <a16:creationId xmlns:a16="http://schemas.microsoft.com/office/drawing/2014/main" id="{361B0E50-C573-4B6B-895E-A03FA63196A6}"/>
              </a:ext>
            </a:extLst>
          </p:cNvPr>
          <p:cNvSpPr>
            <a:spLocks/>
          </p:cNvSpPr>
          <p:nvPr/>
        </p:nvSpPr>
        <p:spPr bwMode="auto">
          <a:xfrm>
            <a:off x="2607538" y="2268863"/>
            <a:ext cx="1900237" cy="457200"/>
          </a:xfrm>
          <a:prstGeom prst="borderCallout1">
            <a:avLst>
              <a:gd name="adj1" fmla="val 126731"/>
              <a:gd name="adj2" fmla="val 77769"/>
              <a:gd name="adj3" fmla="val 122954"/>
              <a:gd name="adj4" fmla="val -14394"/>
            </a:avLst>
          </a:prstGeom>
          <a:noFill/>
          <a:ln w="19050">
            <a:solidFill>
              <a:srgbClr val="0000FF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6600C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初始化部分</a:t>
            </a:r>
          </a:p>
        </p:txBody>
      </p:sp>
      <p:sp>
        <p:nvSpPr>
          <p:cNvPr id="14" name="AutoShape 22">
            <a:extLst>
              <a:ext uri="{FF2B5EF4-FFF2-40B4-BE49-F238E27FC236}">
                <a16:creationId xmlns:a16="http://schemas.microsoft.com/office/drawing/2014/main" id="{F1CADC4D-9BCB-47CC-99BF-CA2A6CD9765F}"/>
              </a:ext>
            </a:extLst>
          </p:cNvPr>
          <p:cNvSpPr>
            <a:spLocks/>
          </p:cNvSpPr>
          <p:nvPr/>
        </p:nvSpPr>
        <p:spPr bwMode="auto">
          <a:xfrm>
            <a:off x="2881382" y="3263412"/>
            <a:ext cx="1747837" cy="442913"/>
          </a:xfrm>
          <a:prstGeom prst="borderCallout1">
            <a:avLst>
              <a:gd name="adj1" fmla="val -17204"/>
              <a:gd name="adj2" fmla="val 97546"/>
              <a:gd name="adj3" fmla="val -17204"/>
              <a:gd name="adj4" fmla="val -20889"/>
            </a:avLst>
          </a:prstGeom>
          <a:noFill/>
          <a:ln w="19050">
            <a:solidFill>
              <a:srgbClr val="FF33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33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循环条件</a:t>
            </a:r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FE6847BF-6821-4A56-8625-A35EADD3911D}"/>
              </a:ext>
            </a:extLst>
          </p:cNvPr>
          <p:cNvSpPr>
            <a:spLocks/>
          </p:cNvSpPr>
          <p:nvPr/>
        </p:nvSpPr>
        <p:spPr bwMode="auto">
          <a:xfrm>
            <a:off x="3132207" y="4248069"/>
            <a:ext cx="1214437" cy="409575"/>
          </a:xfrm>
          <a:prstGeom prst="borderCallout1">
            <a:avLst>
              <a:gd name="adj1" fmla="val -18606"/>
              <a:gd name="adj2" fmla="val 96472"/>
              <a:gd name="adj3" fmla="val -32918"/>
              <a:gd name="adj4" fmla="val -70045"/>
            </a:avLst>
          </a:prstGeom>
          <a:noFill/>
          <a:ln w="19050">
            <a:solidFill>
              <a:srgbClr val="FF33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33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循环体</a:t>
            </a:r>
          </a:p>
        </p:txBody>
      </p:sp>
      <p:sp>
        <p:nvSpPr>
          <p:cNvPr id="16" name="AutoShape 23">
            <a:extLst>
              <a:ext uri="{FF2B5EF4-FFF2-40B4-BE49-F238E27FC236}">
                <a16:creationId xmlns:a16="http://schemas.microsoft.com/office/drawing/2014/main" id="{45820624-54EA-4E44-BED4-5F3102EC4C2B}"/>
              </a:ext>
            </a:extLst>
          </p:cNvPr>
          <p:cNvSpPr>
            <a:spLocks/>
          </p:cNvSpPr>
          <p:nvPr/>
        </p:nvSpPr>
        <p:spPr bwMode="auto">
          <a:xfrm>
            <a:off x="752544" y="5562519"/>
            <a:ext cx="2805113" cy="436563"/>
          </a:xfrm>
          <a:prstGeom prst="borderCallout3">
            <a:avLst>
              <a:gd name="adj1" fmla="val 26181"/>
              <a:gd name="adj2" fmla="val -194"/>
              <a:gd name="adj3" fmla="val 26181"/>
              <a:gd name="adj4" fmla="val -9991"/>
              <a:gd name="adj5" fmla="val -306838"/>
              <a:gd name="adj6" fmla="val -10718"/>
              <a:gd name="adj7" fmla="val -302181"/>
              <a:gd name="adj8" fmla="val 7630"/>
            </a:avLst>
          </a:prstGeom>
          <a:noFill/>
          <a:ln w="19050">
            <a:solidFill>
              <a:srgbClr val="FF3300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33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循环控制变量</a:t>
            </a:r>
            <a:r>
              <a:rPr kumimoji="1" lang="en-US" altLang="zh-CN" sz="2400">
                <a:solidFill>
                  <a:srgbClr val="FF33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kumimoji="1" lang="zh-CN" altLang="en-US" sz="2400">
                <a:solidFill>
                  <a:srgbClr val="FF33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趋假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F8120C99-DAAB-45E8-A47A-B0F21BDAD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650" y="950434"/>
            <a:ext cx="3993699" cy="12025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4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4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语法格式： 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do{</a:t>
            </a: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			</a:t>
            </a:r>
            <a:r>
              <a:rPr kumimoji="1"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语句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		}while(</a:t>
            </a:r>
            <a:r>
              <a:rPr kumimoji="1"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表达式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);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4A31D21F-68B2-4454-AB06-F2D44F9A2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1181" y="2069562"/>
            <a:ext cx="3642642" cy="37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nn-NO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  s = 0, i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nn-NO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kumimoji="1" lang="nn-NO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nn-NO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 = s + i;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nn-NO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nn-NO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} while (i&lt;=100)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kumimoji="1" lang="nn-NO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nn-NO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cout&lt;&lt;"s  = "&lt;&lt;s &lt;&lt;endl;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return 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AB2DF802-4243-4D1C-8695-645CE5F42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300" y="5780800"/>
            <a:ext cx="5106860" cy="107939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kumimoji="1" lang="en-US" altLang="zh-CN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while</a:t>
            </a: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与</a:t>
            </a:r>
            <a:r>
              <a:rPr kumimoji="1" lang="en-US" altLang="zh-CN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do-while</a:t>
            </a: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区别：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while</a:t>
            </a: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循环先判条件，后执行循环体；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indent="-342900" eaLnBrk="1" hangingPunct="1"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do–while</a:t>
            </a: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循环先执行循环体，后判条件。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69083D-64F4-40CE-9F08-5E8DF919E450}"/>
              </a:ext>
            </a:extLst>
          </p:cNvPr>
          <p:cNvSpPr txBox="1"/>
          <p:nvPr/>
        </p:nvSpPr>
        <p:spPr>
          <a:xfrm>
            <a:off x="-62265" y="941991"/>
            <a:ext cx="3817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s=1+2+3+4+…+100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18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24" grpId="0" autoUpdateAnimBg="0"/>
      <p:bldP spid="2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DB9884F-982E-4192-A126-88FE79A6B2B7}"/>
              </a:ext>
            </a:extLst>
          </p:cNvPr>
          <p:cNvSpPr txBox="1"/>
          <p:nvPr/>
        </p:nvSpPr>
        <p:spPr>
          <a:xfrm>
            <a:off x="247719" y="224527"/>
            <a:ext cx="758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华光胖头鱼_CNKI" panose="02000500000000000000" pitchFamily="2" charset="-122"/>
                <a:ea typeface="华光胖头鱼_CNKI" panose="02000500000000000000" pitchFamily="2" charset="-122"/>
              </a:rPr>
              <a:t>4.2 For </a:t>
            </a:r>
            <a:r>
              <a:rPr kumimoji="1" lang="zh-CN" altLang="en-US" sz="3200" b="1" dirty="0">
                <a:latin typeface="华光胖头鱼_CNKI" panose="02000500000000000000" pitchFamily="2" charset="-122"/>
                <a:ea typeface="华光胖头鱼_CNKI" panose="02000500000000000000" pitchFamily="2" charset="-122"/>
              </a:rPr>
              <a:t>循环语句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C4778CAD-324D-4647-9D02-74BDA2CFA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2" y="2063213"/>
            <a:ext cx="6464542" cy="46384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4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4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for (</a:t>
            </a: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表达式</a:t>
            </a:r>
            <a:r>
              <a:rPr kumimoji="1"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；表达式</a:t>
            </a:r>
            <a:r>
              <a:rPr kumimoji="1"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</a:t>
            </a: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；表达式</a:t>
            </a:r>
            <a:r>
              <a:rPr kumimoji="1"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3) { </a:t>
            </a: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语句；</a:t>
            </a:r>
            <a:r>
              <a:rPr kumimoji="1"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  <a:endParaRPr kumimoji="1"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41FD8517-8E57-49B9-BDC4-0550C0418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" y="2836080"/>
            <a:ext cx="2499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初始赋值</a:t>
            </a: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先求解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只求一次</a:t>
            </a:r>
          </a:p>
        </p:txBody>
      </p:sp>
      <p:sp>
        <p:nvSpPr>
          <p:cNvPr id="15" name="TextBox 35">
            <a:extLst>
              <a:ext uri="{FF2B5EF4-FFF2-40B4-BE49-F238E27FC236}">
                <a16:creationId xmlns:a16="http://schemas.microsoft.com/office/drawing/2014/main" id="{112780C7-675E-436D-ACED-6DEC669C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353" y="3126880"/>
            <a:ext cx="17954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循环条件</a:t>
            </a: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为真时，执行循环体</a:t>
            </a:r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327BB327-0F61-41D6-B17F-DD3694490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830" y="3126880"/>
            <a:ext cx="18230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末尾循环体</a:t>
            </a:r>
            <a:endParaRPr lang="en-US" altLang="zh-CN" sz="2400" b="1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每次执行循环体后求解</a:t>
            </a:r>
          </a:p>
        </p:txBody>
      </p:sp>
      <p:cxnSp>
        <p:nvCxnSpPr>
          <p:cNvPr id="21" name="直接箭头连接符 4">
            <a:extLst>
              <a:ext uri="{FF2B5EF4-FFF2-40B4-BE49-F238E27FC236}">
                <a16:creationId xmlns:a16="http://schemas.microsoft.com/office/drawing/2014/main" id="{883D271E-DF8F-4A2C-81A3-8A8665E71658}"/>
              </a:ext>
            </a:extLst>
          </p:cNvPr>
          <p:cNvCxnSpPr>
            <a:cxnSpLocks noChangeShapeType="1"/>
            <a:stCxn id="12" idx="0"/>
          </p:cNvCxnSpPr>
          <p:nvPr/>
        </p:nvCxnSpPr>
        <p:spPr bwMode="auto">
          <a:xfrm flipV="1">
            <a:off x="1251525" y="2459958"/>
            <a:ext cx="387408" cy="376122"/>
          </a:xfrm>
          <a:prstGeom prst="straightConnector1">
            <a:avLst/>
          </a:prstGeom>
          <a:noFill/>
          <a:ln w="19050" algn="ctr">
            <a:solidFill>
              <a:srgbClr val="104E87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6">
            <a:extLst>
              <a:ext uri="{FF2B5EF4-FFF2-40B4-BE49-F238E27FC236}">
                <a16:creationId xmlns:a16="http://schemas.microsoft.com/office/drawing/2014/main" id="{76768036-1C4D-46B0-B65A-EA57E2D6A7EC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3170721" y="2527060"/>
            <a:ext cx="301364" cy="599820"/>
          </a:xfrm>
          <a:prstGeom prst="straightConnector1">
            <a:avLst/>
          </a:prstGeom>
          <a:noFill/>
          <a:ln w="19050" algn="ctr">
            <a:solidFill>
              <a:srgbClr val="104E87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箭头连接符 8">
            <a:extLst>
              <a:ext uri="{FF2B5EF4-FFF2-40B4-BE49-F238E27FC236}">
                <a16:creationId xmlns:a16="http://schemas.microsoft.com/office/drawing/2014/main" id="{DA2B999C-938C-49FA-974F-5D3652BFBB57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H="1" flipV="1">
            <a:off x="4549751" y="2518868"/>
            <a:ext cx="707610" cy="608012"/>
          </a:xfrm>
          <a:prstGeom prst="straightConnector1">
            <a:avLst/>
          </a:prstGeom>
          <a:noFill/>
          <a:ln w="19050" algn="ctr">
            <a:solidFill>
              <a:srgbClr val="104E87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19">
            <a:extLst>
              <a:ext uri="{FF2B5EF4-FFF2-40B4-BE49-F238E27FC236}">
                <a16:creationId xmlns:a16="http://schemas.microsoft.com/office/drawing/2014/main" id="{6EA06685-5E50-40A5-A32E-80146C4C5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634" y="1782891"/>
            <a:ext cx="3970391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nn-NO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  s = 0, i 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nn-NO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kumimoji="1"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=1; </a:t>
            </a:r>
            <a:r>
              <a:rPr kumimoji="1"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&lt;=100; </a:t>
            </a:r>
            <a:r>
              <a:rPr kumimoji="1"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b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	s += </a:t>
            </a:r>
            <a:r>
              <a:rPr kumimoji="1"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nn-NO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cout&lt;&lt;"s  = "&lt;&lt;s &lt;&lt;endl;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return 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807A919B-BEB5-4652-8603-1588F5C54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9" y="1550968"/>
            <a:ext cx="2499875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语法格式：</a:t>
            </a:r>
          </a:p>
        </p:txBody>
      </p:sp>
    </p:spTree>
    <p:extLst>
      <p:ext uri="{BB962C8B-B14F-4D97-AF65-F5344CB8AC3E}">
        <p14:creationId xmlns:p14="http://schemas.microsoft.com/office/powerpoint/2010/main" val="105634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/>
      <p:bldP spid="17" grpId="0"/>
      <p:bldP spid="25" grpId="0" autoUpdateAnimBg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Box 4">
            <a:extLst>
              <a:ext uri="{FF2B5EF4-FFF2-40B4-BE49-F238E27FC236}">
                <a16:creationId xmlns:a16="http://schemas.microsoft.com/office/drawing/2014/main" id="{51748840-021C-4090-A62E-B77438862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3" y="1023984"/>
            <a:ext cx="2113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</a:t>
            </a:r>
            <a:r>
              <a:rPr kumimoji="1" lang="en-US" altLang="zh-CN" sz="24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10</a:t>
            </a:r>
            <a:r>
              <a:rPr kumimoji="1" lang="zh-CN" altLang="en-US" sz="24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！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5028E3C9-8AD9-4E69-8D70-06A6A5469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" y="1583577"/>
            <a:ext cx="4750682" cy="219662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</a:t>
            </a:r>
            <a:r>
              <a:rPr kumimoji="1" lang="zh-CN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  int i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kumimoji="1" lang="zh-CN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s;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for(</a:t>
            </a:r>
            <a:r>
              <a:rPr kumimoji="1"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=1,s=1; </a:t>
            </a:r>
            <a:r>
              <a:rPr kumimoji="1"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&lt;=10;  </a:t>
            </a:r>
            <a:r>
              <a:rPr kumimoji="1"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++)</a:t>
            </a:r>
            <a:r>
              <a:rPr kumimoji="1" lang="zh-CN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s=s*i;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&lt;&lt;</a:t>
            </a:r>
            <a:r>
              <a:rPr kumimoji="1" lang="zh-CN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“10!=”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&lt;&lt;</a:t>
            </a:r>
            <a:r>
              <a:rPr kumimoji="1" lang="zh-CN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s;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return 0;</a:t>
            </a:r>
            <a:endParaRPr kumimoji="1" lang="zh-CN" altLang="zh-CN" sz="240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02ADE839-4466-461D-9B35-E9293B1F0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2895" y="984268"/>
            <a:ext cx="60798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 u="sng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表达式</a:t>
            </a:r>
            <a:r>
              <a:rPr kumimoji="1" lang="en-US" altLang="zh-CN" sz="2000" b="1" u="sng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</a:t>
            </a:r>
            <a:r>
              <a:rPr kumimoji="1" lang="zh-CN" altLang="en-US" sz="20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：用于进入循环体之前给某些变量赋初值。若省略，可在</a:t>
            </a:r>
            <a:r>
              <a:rPr kumimoji="1" lang="en-US" altLang="zh-CN" sz="20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for</a:t>
            </a:r>
            <a:r>
              <a:rPr kumimoji="1" lang="zh-CN" altLang="en-US" sz="20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语句前给变量赋初值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71ED0AAE-AE31-4628-A199-65182EBFC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388" y="982281"/>
            <a:ext cx="38880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 = 1;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for(; </a:t>
            </a:r>
            <a:r>
              <a:rPr kumimoji="1" lang="en-US" altLang="zh-CN" sz="2000" b="1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&lt;=10;  </a:t>
            </a:r>
            <a:r>
              <a:rPr kumimoji="1" lang="en-US" altLang="zh-CN" sz="2000" b="1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++)</a:t>
            </a:r>
            <a:r>
              <a:rPr kumimoji="1" lang="zh-CN" altLang="zh-CN" sz="2000" b="1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s=s*i;</a:t>
            </a:r>
            <a:endParaRPr kumimoji="1" lang="en-US" altLang="zh-CN" sz="2000" b="1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9" name="AutoShape 10">
            <a:extLst>
              <a:ext uri="{FF2B5EF4-FFF2-40B4-BE49-F238E27FC236}">
                <a16:creationId xmlns:a16="http://schemas.microsoft.com/office/drawing/2014/main" id="{BCBDA1AC-8366-474C-93B6-947EECE886C6}"/>
              </a:ext>
            </a:extLst>
          </p:cNvPr>
          <p:cNvSpPr>
            <a:spLocks/>
          </p:cNvSpPr>
          <p:nvPr/>
        </p:nvSpPr>
        <p:spPr bwMode="auto">
          <a:xfrm>
            <a:off x="10338963" y="1085186"/>
            <a:ext cx="1368425" cy="401638"/>
          </a:xfrm>
          <a:prstGeom prst="accentCallout2">
            <a:avLst>
              <a:gd name="adj1" fmla="val 28458"/>
              <a:gd name="adj2" fmla="val -5569"/>
              <a:gd name="adj3" fmla="val 28458"/>
              <a:gd name="adj4" fmla="val -47681"/>
              <a:gd name="adj5" fmla="val 132412"/>
              <a:gd name="adj6" fmla="val -70648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分号不能省</a:t>
            </a:r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F8D04289-AD21-4E79-8EC0-4E50A06CE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804" y="2103254"/>
            <a:ext cx="74090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 u="sng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表达式</a:t>
            </a:r>
            <a:r>
              <a:rPr kumimoji="1" lang="en-US" altLang="zh-CN" sz="2000" b="1" u="sng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</a:t>
            </a:r>
            <a:r>
              <a:rPr kumimoji="1" lang="zh-CN" altLang="en-US" sz="20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：循环条件，若省略，需在循环体种增加中断循环的语句，否则为无限循环。 </a:t>
            </a: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87732021-C761-434E-ADAB-051E03CA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6215" y="2730977"/>
            <a:ext cx="37311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for(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kumimoji="1"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＝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0</a:t>
            </a:r>
            <a:r>
              <a:rPr kumimoji="1"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； ；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++)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for(</a:t>
            </a:r>
            <a:r>
              <a:rPr kumimoji="1"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； ；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 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EC60F985-E00B-4265-A62F-C7E24F59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15" y="4207865"/>
            <a:ext cx="106834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 u="sng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表达式</a:t>
            </a:r>
            <a:r>
              <a:rPr kumimoji="1" lang="en-US" altLang="zh-CN" sz="2000" b="1" u="sng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3</a:t>
            </a:r>
            <a:r>
              <a:rPr kumimoji="1" lang="zh-CN" altLang="en-US" sz="20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：每次循环结束后对某些变量进行修改。 若省略，可在循环体内对变量进行修改。 </a:t>
            </a: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BBEAE4A0-BF77-4843-84C0-A8CDC4D5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02" y="4675754"/>
            <a:ext cx="3885191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 = 1;</a:t>
            </a:r>
            <a:endParaRPr kumimoji="1" lang="en-US" altLang="zh-CN" sz="200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for(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=1 ; 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&lt;=10 ;  ) {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s=s*i;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    </a:t>
            </a:r>
            <a:endParaRPr kumimoji="1" lang="zh-CN" altLang="zh-CN" sz="200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4" name="AutoShape 17">
            <a:extLst>
              <a:ext uri="{FF2B5EF4-FFF2-40B4-BE49-F238E27FC236}">
                <a16:creationId xmlns:a16="http://schemas.microsoft.com/office/drawing/2014/main" id="{5C250FAC-5C08-4E1C-AC16-E6405C6F9483}"/>
              </a:ext>
            </a:extLst>
          </p:cNvPr>
          <p:cNvSpPr>
            <a:spLocks/>
          </p:cNvSpPr>
          <p:nvPr/>
        </p:nvSpPr>
        <p:spPr bwMode="auto">
          <a:xfrm>
            <a:off x="2853090" y="4604317"/>
            <a:ext cx="1368425" cy="401637"/>
          </a:xfrm>
          <a:prstGeom prst="accentCallout2">
            <a:avLst>
              <a:gd name="adj1" fmla="val 28458"/>
              <a:gd name="adj2" fmla="val -5569"/>
              <a:gd name="adj3" fmla="val 28458"/>
              <a:gd name="adj4" fmla="val -28190"/>
              <a:gd name="adj5" fmla="val 150593"/>
              <a:gd name="adj6" fmla="val -41648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分号不能省</a:t>
            </a: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62DB9532-2648-4B47-8F45-55C3577AB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592" y="5924036"/>
            <a:ext cx="52272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6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可以省略这三个表达式中的任意一个或者两个甚至全部省略，不过分号（</a:t>
            </a:r>
            <a:r>
              <a:rPr lang="en-US" altLang="zh-CN" sz="20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  <a:r>
              <a:rPr lang="zh-CN" altLang="en-US" sz="20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）不能省略！ </a:t>
            </a:r>
          </a:p>
        </p:txBody>
      </p:sp>
      <p:sp>
        <p:nvSpPr>
          <p:cNvPr id="36" name="AutoShape 19">
            <a:extLst>
              <a:ext uri="{FF2B5EF4-FFF2-40B4-BE49-F238E27FC236}">
                <a16:creationId xmlns:a16="http://schemas.microsoft.com/office/drawing/2014/main" id="{B0A5FD87-4A39-448C-838F-ADCBC8C1A291}"/>
              </a:ext>
            </a:extLst>
          </p:cNvPr>
          <p:cNvSpPr>
            <a:spLocks/>
          </p:cNvSpPr>
          <p:nvPr/>
        </p:nvSpPr>
        <p:spPr bwMode="auto">
          <a:xfrm>
            <a:off x="10589883" y="2710498"/>
            <a:ext cx="1368425" cy="401638"/>
          </a:xfrm>
          <a:prstGeom prst="accentCallout2">
            <a:avLst>
              <a:gd name="adj1" fmla="val 28458"/>
              <a:gd name="adj2" fmla="val -5569"/>
              <a:gd name="adj3" fmla="val 33692"/>
              <a:gd name="adj4" fmla="val -92648"/>
              <a:gd name="adj5" fmla="val 126647"/>
              <a:gd name="adj6" fmla="val -12230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分号不能省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49602FB-B170-4324-89E9-957835829737}"/>
              </a:ext>
            </a:extLst>
          </p:cNvPr>
          <p:cNvSpPr txBox="1"/>
          <p:nvPr/>
        </p:nvSpPr>
        <p:spPr>
          <a:xfrm>
            <a:off x="247719" y="224527"/>
            <a:ext cx="758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华光胖头鱼_CNKI" panose="02000500000000000000" pitchFamily="2" charset="-122"/>
                <a:ea typeface="华光胖头鱼_CNKI" panose="02000500000000000000" pitchFamily="2" charset="-122"/>
              </a:rPr>
              <a:t>4.2 For </a:t>
            </a:r>
            <a:r>
              <a:rPr kumimoji="1" lang="zh-CN" altLang="en-US" sz="3200" b="1" dirty="0">
                <a:latin typeface="华光胖头鱼_CNKI" panose="02000500000000000000" pitchFamily="2" charset="-122"/>
                <a:ea typeface="华光胖头鱼_CNKI" panose="02000500000000000000" pitchFamily="2" charset="-122"/>
              </a:rPr>
              <a:t>循环语句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79D074F-D501-4786-A0A1-AAE85082A820}"/>
              </a:ext>
            </a:extLst>
          </p:cNvPr>
          <p:cNvSpPr txBox="1"/>
          <p:nvPr/>
        </p:nvSpPr>
        <p:spPr>
          <a:xfrm>
            <a:off x="4819719" y="2855267"/>
            <a:ext cx="33831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for(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=1,s=1; ;  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++)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s=s*i;</a:t>
            </a:r>
            <a:endParaRPr kumimoji="1" lang="en-US" altLang="zh-CN" sz="200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if(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&gt;10)  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  <a:endParaRPr kumimoji="1" lang="zh-CN" altLang="zh-CN" sz="2000" dirty="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20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29" grpId="0" animBg="1" autoUpdateAnimBg="0"/>
      <p:bldP spid="30" grpId="0"/>
      <p:bldP spid="31" grpId="0"/>
      <p:bldP spid="32" grpId="0"/>
      <p:bldP spid="33" grpId="0"/>
      <p:bldP spid="34" grpId="0" animBg="1" autoUpdateAnimBg="0"/>
      <p:bldP spid="35" grpId="0"/>
      <p:bldP spid="3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0B016A-C501-4A9F-A9C4-FD907A57E817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4.3 </a:t>
            </a:r>
            <a:r>
              <a:rPr lang="zh-CN" altLang="en-US" dirty="0">
                <a:sym typeface="+mn-lt"/>
              </a:rPr>
              <a:t>循环分支嵌套</a:t>
            </a:r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95919FA6-096F-4075-BBE9-B502DB6BB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0" y="919267"/>
            <a:ext cx="4608513" cy="16898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选择结构可以嵌套</a:t>
            </a:r>
            <a:endParaRPr kumimoji="1" lang="en-US" altLang="zh-CN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循环与选择可以嵌套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各种循环可以相互嵌套</a:t>
            </a:r>
            <a:endParaRPr kumimoji="1" lang="en-US" altLang="zh-CN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8745FB-30C4-46FC-B709-815F457DD0F4}"/>
              </a:ext>
            </a:extLst>
          </p:cNvPr>
          <p:cNvSpPr txBox="1"/>
          <p:nvPr/>
        </p:nvSpPr>
        <p:spPr>
          <a:xfrm>
            <a:off x="7031280" y="3334390"/>
            <a:ext cx="39054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04E87"/>
                </a:solidFill>
                <a:effectLst/>
                <a:latin typeface="华光行草_CNKI" panose="02000500000000000000" pitchFamily="2" charset="-122"/>
                <a:ea typeface="华光行草_CNKI" panose="02000500000000000000" pitchFamily="2" charset="-122"/>
              </a:rPr>
              <a:t>内部循环依赖于外部循环</a:t>
            </a:r>
            <a:endParaRPr lang="zh-CN" altLang="en-US" b="1" dirty="0">
              <a:solidFill>
                <a:srgbClr val="104E87"/>
              </a:solidFill>
              <a:latin typeface="华光行草_CNKI" panose="02000500000000000000" pitchFamily="2" charset="-122"/>
              <a:ea typeface="华光行草_CNKI" panose="02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48C975-289D-4601-A1BA-14F68E721224}"/>
              </a:ext>
            </a:extLst>
          </p:cNvPr>
          <p:cNvSpPr txBox="1"/>
          <p:nvPr/>
        </p:nvSpPr>
        <p:spPr>
          <a:xfrm>
            <a:off x="355028" y="3295866"/>
            <a:ext cx="3096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04E87"/>
                </a:solidFill>
                <a:effectLst/>
                <a:latin typeface="华光行草_CNKI" panose="02000500000000000000" pitchFamily="2" charset="-122"/>
                <a:ea typeface="华光行草_CNKI" panose="02000500000000000000" pitchFamily="2" charset="-122"/>
              </a:rPr>
              <a:t>内外循环独立进行</a:t>
            </a:r>
            <a:endParaRPr lang="zh-CN" altLang="en-US" b="1" dirty="0">
              <a:solidFill>
                <a:srgbClr val="104E87"/>
              </a:solidFill>
              <a:latin typeface="华光行草_CNKI" panose="02000500000000000000" pitchFamily="2" charset="-122"/>
              <a:ea typeface="华光行草_CNKI" panose="02000500000000000000" pitchFamily="2" charset="-122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id="{ADF6B65C-CF51-49FA-8751-7EE54A512162}"/>
              </a:ext>
            </a:extLst>
          </p:cNvPr>
          <p:cNvCxnSpPr>
            <a:cxnSpLocks/>
          </p:cNvCxnSpPr>
          <p:nvPr/>
        </p:nvCxnSpPr>
        <p:spPr>
          <a:xfrm flipH="1">
            <a:off x="397702" y="2941907"/>
            <a:ext cx="11137806" cy="0"/>
          </a:xfrm>
          <a:prstGeom prst="line">
            <a:avLst/>
          </a:prstGeom>
          <a:ln w="57150" cmpd="dbl"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F9B711E-9307-4781-868C-F349E2804E37}"/>
              </a:ext>
            </a:extLst>
          </p:cNvPr>
          <p:cNvSpPr txBox="1"/>
          <p:nvPr/>
        </p:nvSpPr>
        <p:spPr>
          <a:xfrm>
            <a:off x="99477" y="4076728"/>
            <a:ext cx="5015862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 kumimoji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	for( int j=0; j&lt;10;  j++) {</a:t>
            </a:r>
          </a:p>
          <a:p>
            <a:r>
              <a:rPr lang="zh-CN" altLang="en-US" dirty="0"/>
              <a:t>		for( int i=0; i&lt;10;  i++) {</a:t>
            </a:r>
          </a:p>
          <a:p>
            <a:r>
              <a:rPr lang="zh-CN" altLang="en-US" dirty="0"/>
              <a:t>		cout&lt;&lt;'*'&lt;&lt;"  ";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	cout&lt;&lt;"\n";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1D8F03-F1C6-4FF6-9635-7A4E17398FAE}"/>
              </a:ext>
            </a:extLst>
          </p:cNvPr>
          <p:cNvSpPr txBox="1"/>
          <p:nvPr/>
        </p:nvSpPr>
        <p:spPr>
          <a:xfrm>
            <a:off x="6366720" y="4076727"/>
            <a:ext cx="5234608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 kumimoji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	for( int j=0; j&lt;10;  j++) {</a:t>
            </a:r>
          </a:p>
          <a:p>
            <a:r>
              <a:rPr lang="zh-CN" altLang="en-US" dirty="0"/>
              <a:t>		for( int i=0; i&lt;j+1;  i++) {</a:t>
            </a:r>
          </a:p>
          <a:p>
            <a:r>
              <a:rPr lang="zh-CN" altLang="en-US" dirty="0"/>
              <a:t>		cout&lt;&lt;'*'&lt;&lt;"  ";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	cout&lt;&lt;"\n";</a:t>
            </a:r>
          </a:p>
          <a:p>
            <a:r>
              <a:rPr lang="zh-CN" alt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1322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40A4BB9-C659-467D-ABF3-A8880FD4B568}"/>
              </a:ext>
            </a:extLst>
          </p:cNvPr>
          <p:cNvSpPr txBox="1">
            <a:spLocks noChangeArrowheads="1"/>
          </p:cNvSpPr>
          <p:nvPr/>
        </p:nvSpPr>
        <p:spPr>
          <a:xfrm>
            <a:off x="1587" y="971869"/>
            <a:ext cx="3246110" cy="736600"/>
          </a:xfrm>
          <a:prstGeom prst="rect">
            <a:avLst/>
          </a:prstGeom>
        </p:spPr>
        <p:txBody>
          <a:bodyPr/>
          <a:lstStyle>
            <a:lvl1pPr algn="ctr" defTabSz="6096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猜数字游戏</a:t>
            </a:r>
            <a:endParaRPr lang="en-US" altLang="en-US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832C571-6EF4-4B75-8D8A-A3757E000A04}"/>
              </a:ext>
            </a:extLst>
          </p:cNvPr>
          <p:cNvSpPr/>
          <p:nvPr/>
        </p:nvSpPr>
        <p:spPr>
          <a:xfrm>
            <a:off x="134942" y="1490843"/>
            <a:ext cx="120554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系统产生一个</a:t>
            </a:r>
            <a:r>
              <a:rPr kumimoji="1"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0~99</a:t>
            </a: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之间的随机数，玩家进行猜数，如果猜错了，程序提醒玩家大了或者小了，玩家继续猜数；如果猜对了，程序恭喜玩家，并退出游戏。</a:t>
            </a: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4CE66B39-8078-41DC-A560-CF5163B41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8" y="2536272"/>
            <a:ext cx="5211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分析：关键技术之一</a:t>
            </a:r>
            <a:r>
              <a:rPr kumimoji="1" lang="en-US" altLang="zh-CN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——</a:t>
            </a:r>
            <a:r>
              <a:rPr kumimoji="1" lang="zh-CN" altLang="en-US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随机数</a:t>
            </a:r>
            <a:endParaRPr kumimoji="1" lang="en-US" altLang="zh-CN" sz="2800" dirty="0">
              <a:solidFill>
                <a:srgbClr val="C0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7FE942BE-B3AB-470C-B932-662635900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2" y="3059492"/>
            <a:ext cx="57800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函数原型：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rand(void);</a:t>
            </a:r>
          </a:p>
          <a:p>
            <a:pPr marL="0" lvl="1" eaLnBrk="1" hangingPunct="1"/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功能和返回值：求出并返回一个伪随机数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0AC07D-8B8E-4374-8BFD-ECEF706B2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4" y="4061736"/>
            <a:ext cx="78581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函数原型：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void </a:t>
            </a:r>
            <a:r>
              <a:rPr lang="en-US" altLang="zh-CN" b="1" dirty="0" err="1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srand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(unsigned int seed);</a:t>
            </a:r>
          </a:p>
          <a:p>
            <a:pPr marL="0" lvl="1" eaLnBrk="1" hangingPunct="1"/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参数：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seed</a:t>
            </a:r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产生随机数的种子，通常可以利用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time(0)</a:t>
            </a:r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的返回值，如果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seed</a:t>
            </a:r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值相同，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rand()</a:t>
            </a:r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所产生的随机数相同</a:t>
            </a:r>
            <a:endParaRPr lang="en-US" altLang="zh-CN" b="1" dirty="0">
              <a:solidFill>
                <a:srgbClr val="166DBC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0" lvl="1" eaLnBrk="1" hangingPunct="1"/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功能：为使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rand()</a:t>
            </a:r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产生一序列伪随机整数而设置起始点。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FC60A0-886C-4158-BF07-6BBF20D74B5D}"/>
              </a:ext>
            </a:extLst>
          </p:cNvPr>
          <p:cNvSpPr txBox="1"/>
          <p:nvPr/>
        </p:nvSpPr>
        <p:spPr>
          <a:xfrm>
            <a:off x="8448833" y="4220734"/>
            <a:ext cx="3381054" cy="1426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	int num;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000" dirty="0" err="1">
                <a:solidFill>
                  <a:srgbClr val="166DBC"/>
                </a:solidFill>
                <a:latin typeface="Comic Sans MS" panose="030F0702030302020204" pitchFamily="66" charset="0"/>
              </a:rPr>
              <a:t>srand</a:t>
            </a:r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(time(0));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	num = rand()%100;</a:t>
            </a:r>
          </a:p>
        </p:txBody>
      </p:sp>
      <p:sp>
        <p:nvSpPr>
          <p:cNvPr id="16" name="矩形 3">
            <a:extLst>
              <a:ext uri="{FF2B5EF4-FFF2-40B4-BE49-F238E27FC236}">
                <a16:creationId xmlns:a16="http://schemas.microsoft.com/office/drawing/2014/main" id="{363CC09F-22C1-4419-8171-1158DD3D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292" y="2536272"/>
            <a:ext cx="33810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实现：</a:t>
            </a:r>
            <a:r>
              <a:rPr kumimoji="1" lang="en-US" altLang="zh-CN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0~99</a:t>
            </a:r>
            <a:r>
              <a:rPr kumimoji="1" lang="zh-CN" altLang="en-US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的随机数</a:t>
            </a:r>
            <a:endParaRPr kumimoji="1" lang="en-US" altLang="zh-CN" sz="2800" dirty="0">
              <a:solidFill>
                <a:srgbClr val="C0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670606-3667-48C2-AC78-8247DAA331BD}"/>
              </a:ext>
            </a:extLst>
          </p:cNvPr>
          <p:cNvSpPr txBox="1"/>
          <p:nvPr/>
        </p:nvSpPr>
        <p:spPr>
          <a:xfrm>
            <a:off x="8936422" y="3235654"/>
            <a:ext cx="24252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#include&lt;cstdlib&gt;</a:t>
            </a:r>
          </a:p>
          <a:p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#include&lt;ctime&gt;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79AC5C-6917-4DA4-B737-629D480FE204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4.3 </a:t>
            </a:r>
            <a:r>
              <a:rPr lang="zh-CN" altLang="en-US" dirty="0">
                <a:sym typeface="+mn-lt"/>
              </a:rPr>
              <a:t>循环分支嵌套</a:t>
            </a:r>
          </a:p>
        </p:txBody>
      </p:sp>
    </p:spTree>
    <p:extLst>
      <p:ext uri="{BB962C8B-B14F-4D97-AF65-F5344CB8AC3E}">
        <p14:creationId xmlns:p14="http://schemas.microsoft.com/office/powerpoint/2010/main" val="385311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8DBBACE-E5A2-45B3-B6F1-9C7FE8986BEB}"/>
              </a:ext>
            </a:extLst>
          </p:cNvPr>
          <p:cNvSpPr txBox="1"/>
          <p:nvPr/>
        </p:nvSpPr>
        <p:spPr>
          <a:xfrm>
            <a:off x="466997" y="1219133"/>
            <a:ext cx="7710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分析：关键技术之二</a:t>
            </a:r>
            <a:r>
              <a:rPr kumimoji="1" lang="en-US" altLang="zh-CN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——</a:t>
            </a:r>
            <a:r>
              <a:rPr kumimoji="1" lang="zh-CN" altLang="en-US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猜数字</a:t>
            </a:r>
            <a:endParaRPr kumimoji="1" lang="en-US" altLang="zh-CN" sz="2400" dirty="0">
              <a:solidFill>
                <a:srgbClr val="C0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FDE7AF-F7B5-4630-8031-37DD3B38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58" y="2228917"/>
            <a:ext cx="3114675" cy="3409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C09FEB2-1877-430D-9310-9212B4CB6E1B}"/>
              </a:ext>
            </a:extLst>
          </p:cNvPr>
          <p:cNvSpPr txBox="1"/>
          <p:nvPr/>
        </p:nvSpPr>
        <p:spPr>
          <a:xfrm>
            <a:off x="4515438" y="2113594"/>
            <a:ext cx="73238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int guess;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while(1){	</a:t>
            </a:r>
            <a:r>
              <a:rPr lang="en-US" altLang="zh-CN" dirty="0" err="1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cin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&gt;&gt;guess;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		if(guess==num){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			</a:t>
            </a:r>
            <a:r>
              <a:rPr lang="en-US" altLang="zh-CN" dirty="0" err="1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&lt;&lt;"</a:t>
            </a:r>
            <a:r>
              <a:rPr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恭喜你猜对了！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"&lt;&lt;</a:t>
            </a:r>
            <a:r>
              <a:rPr lang="en-US" altLang="zh-CN" dirty="0" err="1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endl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;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			break;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		}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		else if(guess&gt;num) </a:t>
            </a:r>
            <a:r>
              <a:rPr lang="en-US" altLang="zh-CN" dirty="0" err="1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&lt;&lt;"</a:t>
            </a:r>
            <a:r>
              <a:rPr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猜大了！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"&lt;&lt;</a:t>
            </a:r>
            <a:r>
              <a:rPr lang="en-US" altLang="zh-CN" dirty="0" err="1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endl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;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			 else </a:t>
            </a:r>
            <a:r>
              <a:rPr lang="en-US" altLang="zh-CN" dirty="0" err="1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&lt;&lt;"</a:t>
            </a:r>
            <a:r>
              <a:rPr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猜小了！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"&lt;&lt;</a:t>
            </a:r>
            <a:r>
              <a:rPr lang="en-US" altLang="zh-CN" dirty="0" err="1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endl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;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草_CNKI" panose="02000500000000000000" pitchFamily="2" charset="-122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0E4BF9-8860-4AE1-91D4-04FFCDAC333B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4.3 </a:t>
            </a:r>
            <a:r>
              <a:rPr lang="zh-CN" altLang="en-US" dirty="0">
                <a:sym typeface="+mn-lt"/>
              </a:rPr>
              <a:t>循环分支嵌套</a:t>
            </a:r>
          </a:p>
        </p:txBody>
      </p:sp>
    </p:spTree>
    <p:extLst>
      <p:ext uri="{BB962C8B-B14F-4D97-AF65-F5344CB8AC3E}">
        <p14:creationId xmlns:p14="http://schemas.microsoft.com/office/powerpoint/2010/main" val="227326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2ppt.com">
  <a:themeElements>
    <a:clrScheme name="自定义 78">
      <a:dk1>
        <a:srgbClr val="191919"/>
      </a:dk1>
      <a:lt1>
        <a:sysClr val="window" lastClr="FFFFFF"/>
      </a:lt1>
      <a:dk2>
        <a:srgbClr val="EFEFEF"/>
      </a:dk2>
      <a:lt2>
        <a:srgbClr val="2D2D2D"/>
      </a:lt2>
      <a:accent1>
        <a:srgbClr val="104D7E"/>
      </a:accent1>
      <a:accent2>
        <a:srgbClr val="26CCC5"/>
      </a:accent2>
      <a:accent3>
        <a:srgbClr val="1B8DA8"/>
      </a:accent3>
      <a:accent4>
        <a:srgbClr val="104E87"/>
      </a:accent4>
      <a:accent5>
        <a:srgbClr val="4BACC6"/>
      </a:accent5>
      <a:accent6>
        <a:srgbClr val="808684"/>
      </a:accent6>
      <a:hlink>
        <a:srgbClr val="808080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30333</TotalTime>
  <Words>3129</Words>
  <Application>Microsoft Office PowerPoint</Application>
  <PresentationFormat>宽屏</PresentationFormat>
  <Paragraphs>476</Paragraphs>
  <Slides>24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-apple-system</vt:lpstr>
      <vt:lpstr>Helvetica Neue</vt:lpstr>
      <vt:lpstr>华光淡古印_CNKI</vt:lpstr>
      <vt:lpstr>华光隶变_CNKI</vt:lpstr>
      <vt:lpstr>华光胖头鱼_CNKI</vt:lpstr>
      <vt:lpstr>华光行草_CNKI</vt:lpstr>
      <vt:lpstr>华光行书_CNKI</vt:lpstr>
      <vt:lpstr>微软雅黑 Light</vt:lpstr>
      <vt:lpstr>Arial</vt:lpstr>
      <vt:lpstr>Berlin Sans FB</vt:lpstr>
      <vt:lpstr>Calibri</vt:lpstr>
      <vt:lpstr>Century Gothic</vt:lpstr>
      <vt:lpstr>Comic Sans MS</vt:lpstr>
      <vt:lpstr>Times New Roman</vt:lpstr>
      <vt:lpstr>Wingdings</vt:lpstr>
      <vt:lpstr>www.2ppt.com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fang shuai</cp:lastModifiedBy>
  <cp:revision>63</cp:revision>
  <dcterms:created xsi:type="dcterms:W3CDTF">2021-06-17T00:48:49Z</dcterms:created>
  <dcterms:modified xsi:type="dcterms:W3CDTF">2021-10-12T07:44:41Z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ICV">
    <vt:lpwstr>40B5B57ECECA411187AECB4299FD3BFC</vt:lpwstr>
  </property>
  <property fmtid="{D5CDD505-2E9C-101B-9397-08002B2CF9AE}" pid="4" name="KSOProductBuildVer">
    <vt:lpwstr>2052-11.1.0.10577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