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8" r:id="rId2"/>
    <p:sldId id="256" r:id="rId3"/>
    <p:sldId id="290" r:id="rId4"/>
    <p:sldId id="363" r:id="rId5"/>
    <p:sldId id="343" r:id="rId6"/>
    <p:sldId id="293" r:id="rId7"/>
    <p:sldId id="335" r:id="rId8"/>
    <p:sldId id="326" r:id="rId9"/>
    <p:sldId id="327" r:id="rId10"/>
    <p:sldId id="324" r:id="rId11"/>
    <p:sldId id="328" r:id="rId12"/>
    <p:sldId id="344" r:id="rId13"/>
    <p:sldId id="331" r:id="rId14"/>
    <p:sldId id="333" r:id="rId15"/>
    <p:sldId id="334" r:id="rId16"/>
    <p:sldId id="332" r:id="rId17"/>
    <p:sldId id="345" r:id="rId18"/>
    <p:sldId id="336" r:id="rId19"/>
    <p:sldId id="337" r:id="rId20"/>
    <p:sldId id="347" r:id="rId21"/>
    <p:sldId id="346" r:id="rId22"/>
    <p:sldId id="348" r:id="rId23"/>
    <p:sldId id="338" r:id="rId24"/>
    <p:sldId id="295" r:id="rId25"/>
    <p:sldId id="371" r:id="rId26"/>
    <p:sldId id="339" r:id="rId27"/>
    <p:sldId id="340" r:id="rId28"/>
    <p:sldId id="377" r:id="rId29"/>
    <p:sldId id="341" r:id="rId30"/>
    <p:sldId id="322" r:id="rId31"/>
    <p:sldId id="378" r:id="rId32"/>
    <p:sldId id="351" r:id="rId33"/>
    <p:sldId id="379" r:id="rId34"/>
    <p:sldId id="352" r:id="rId35"/>
    <p:sldId id="353" r:id="rId36"/>
    <p:sldId id="354" r:id="rId37"/>
    <p:sldId id="355" r:id="rId38"/>
    <p:sldId id="357" r:id="rId39"/>
    <p:sldId id="359" r:id="rId40"/>
    <p:sldId id="356" r:id="rId41"/>
    <p:sldId id="360" r:id="rId42"/>
    <p:sldId id="361" r:id="rId43"/>
    <p:sldId id="362" r:id="rId44"/>
  </p:sldIdLst>
  <p:sldSz cx="12192000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FEB7B8E-3482-48F0-A81E-FE42F3EB5D79}">
          <p14:sldIdLst>
            <p14:sldId id="258"/>
            <p14:sldId id="256"/>
            <p14:sldId id="290"/>
            <p14:sldId id="363"/>
            <p14:sldId id="343"/>
            <p14:sldId id="293"/>
            <p14:sldId id="335"/>
            <p14:sldId id="326"/>
            <p14:sldId id="327"/>
            <p14:sldId id="324"/>
            <p14:sldId id="328"/>
            <p14:sldId id="344"/>
            <p14:sldId id="331"/>
            <p14:sldId id="333"/>
            <p14:sldId id="334"/>
            <p14:sldId id="332"/>
            <p14:sldId id="345"/>
          </p14:sldIdLst>
        </p14:section>
        <p14:section name="无标题节" id="{E6A53838-ED94-4DC2-8C29-7D83F1AE6B23}">
          <p14:sldIdLst>
            <p14:sldId id="336"/>
            <p14:sldId id="337"/>
            <p14:sldId id="347"/>
            <p14:sldId id="346"/>
            <p14:sldId id="348"/>
            <p14:sldId id="338"/>
            <p14:sldId id="295"/>
            <p14:sldId id="371"/>
            <p14:sldId id="339"/>
            <p14:sldId id="340"/>
            <p14:sldId id="377"/>
            <p14:sldId id="341"/>
            <p14:sldId id="322"/>
            <p14:sldId id="378"/>
            <p14:sldId id="351"/>
            <p14:sldId id="379"/>
            <p14:sldId id="352"/>
            <p14:sldId id="353"/>
            <p14:sldId id="354"/>
            <p14:sldId id="355"/>
            <p14:sldId id="357"/>
            <p14:sldId id="359"/>
            <p14:sldId id="356"/>
            <p14:sldId id="360"/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E87"/>
    <a:srgbClr val="68B1EE"/>
    <a:srgbClr val="FFCE33"/>
    <a:srgbClr val="87C1F1"/>
    <a:srgbClr val="ADD4F5"/>
    <a:srgbClr val="FFE181"/>
    <a:srgbClr val="9FCDF3"/>
    <a:srgbClr val="98C9F2"/>
    <a:srgbClr val="D2E8FA"/>
    <a:srgbClr val="92C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75594" autoAdjust="0"/>
  </p:normalViewPr>
  <p:slideViewPr>
    <p:cSldViewPr snapToGrid="0" snapToObjects="1">
      <p:cViewPr varScale="1">
        <p:scale>
          <a:sx n="62" d="100"/>
          <a:sy n="62" d="100"/>
        </p:scale>
        <p:origin x="1277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1960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8T00:03:0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0 400 0 0,'0'0'-15'0'0,"0"13"394"0"0,0-3-91 0 0,0-2-85 0 0,0 27 1043 0 0,0-26-886 0 0,0-5-161 0 0,0 2 22 0 0,1-10-424 0 0,-1-2-37 0 0,-4 7-1246 0 0,0 1 814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7CE4F-55EC-46C0-A1F9-6BD8F4BE0E6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BDA6A-29CD-4D28-B6EA-E8D4FFDF60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23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5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int main(){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rectangle 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</a:rPr>
              <a:t>p.input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(4,6);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&lt;&lt;"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面积为：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"&lt;&lt;</a:t>
            </a: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</a:rPr>
              <a:t>p.computearea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()&lt;&lt;</a:t>
            </a: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&lt;&lt;"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周长为：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"&lt;&lt;</a:t>
            </a: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</a:rPr>
              <a:t>p.computecir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()&lt;&lt;</a:t>
            </a: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525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int main(){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rectangle 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</a:rPr>
              <a:t>p.input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(4,6);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&lt;&lt;"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面积为：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"&lt;&lt;</a:t>
            </a: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</a:rPr>
              <a:t>p.computearea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()&lt;&lt;</a:t>
            </a: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&lt;&lt;"</a:t>
            </a:r>
            <a:r>
              <a:rPr lang="zh-CN" altLang="en-US" sz="1600" dirty="0">
                <a:solidFill>
                  <a:schemeClr val="tx1"/>
                </a:solidFill>
                <a:ea typeface="宋体" panose="02010600030101010101" pitchFamily="2" charset="-122"/>
              </a:rPr>
              <a:t>周长为：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"&lt;&lt;</a:t>
            </a: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</a:rPr>
              <a:t>p.computecir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()&lt;&lt;</a:t>
            </a: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zh-CN" altLang="en-US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49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#include&lt;iostream&gt;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#include &lt;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fstream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#include &lt;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stdlib.h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class Clock{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public: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void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setTime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(int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newH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int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newM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int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newS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void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showTime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Clock(int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newH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int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newMe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int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newS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private: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int hour, minute, second;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};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Clock:: Clock(int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newH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int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newM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int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newS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hour =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newH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  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minute =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newM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 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second =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newS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void Clock::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setTime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(int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newH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int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newM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 int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newS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hour =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newH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  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minute =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newM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 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second =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newS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void Clock::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showTime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(){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&lt;&lt;hour&lt;&lt;":"&lt;&lt;minute&lt;&lt;":"&lt;&lt;second&lt;&lt;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endl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 main()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	Clock  c1(1,1,1),;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	c1.setTime(0,0,0);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	c2.setTime(12,0,0);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c1.showTime();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	c2.showTime();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return 0;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0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16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17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56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cmath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Point {</a:t>
            </a:r>
          </a:p>
          <a:p>
            <a:r>
              <a:rPr lang="en-US" altLang="zh-CN" dirty="0"/>
              <a:t>public: Point(int xx=0, int </a:t>
            </a:r>
            <a:r>
              <a:rPr lang="en-US" altLang="zh-CN" dirty="0" err="1"/>
              <a:t>yy</a:t>
            </a:r>
            <a:r>
              <a:rPr lang="en-US" altLang="zh-CN" dirty="0"/>
              <a:t>=0);   </a:t>
            </a:r>
          </a:p>
          <a:p>
            <a:r>
              <a:rPr lang="en-US" altLang="zh-CN" dirty="0"/>
              <a:t>  	    Point(Point &amp;p);</a:t>
            </a:r>
          </a:p>
          <a:p>
            <a:r>
              <a:rPr lang="en-US" altLang="zh-CN" dirty="0"/>
              <a:t>		void </a:t>
            </a:r>
            <a:r>
              <a:rPr lang="en-US" altLang="zh-CN" dirty="0" err="1"/>
              <a:t>setXY</a:t>
            </a:r>
            <a:r>
              <a:rPr lang="en-US" altLang="zh-CN" dirty="0"/>
              <a:t>(int xx , int </a:t>
            </a:r>
            <a:r>
              <a:rPr lang="en-US" altLang="zh-CN" dirty="0" err="1"/>
              <a:t>yy</a:t>
            </a:r>
            <a:r>
              <a:rPr lang="en-US" altLang="zh-CN" dirty="0"/>
              <a:t>){x=xx; y=</a:t>
            </a:r>
            <a:r>
              <a:rPr lang="en-US" altLang="zh-CN" dirty="0" err="1"/>
              <a:t>yy</a:t>
            </a:r>
            <a:r>
              <a:rPr lang="en-US" altLang="zh-CN" dirty="0"/>
              <a:t>;};</a:t>
            </a:r>
          </a:p>
          <a:p>
            <a:r>
              <a:rPr lang="en-US" altLang="zh-CN" dirty="0"/>
              <a:t>		int </a:t>
            </a:r>
            <a:r>
              <a:rPr lang="en-US" altLang="zh-CN" dirty="0" err="1"/>
              <a:t>getX</a:t>
            </a:r>
            <a:r>
              <a:rPr lang="en-US" altLang="zh-CN" dirty="0"/>
              <a:t>() { return x; }</a:t>
            </a:r>
          </a:p>
          <a:p>
            <a:r>
              <a:rPr lang="en-US" altLang="zh-CN" dirty="0"/>
              <a:t>		int </a:t>
            </a:r>
            <a:r>
              <a:rPr lang="en-US" altLang="zh-CN" dirty="0" err="1"/>
              <a:t>getY</a:t>
            </a:r>
            <a:r>
              <a:rPr lang="en-US" altLang="zh-CN" dirty="0"/>
              <a:t>() { return y; }</a:t>
            </a:r>
          </a:p>
          <a:p>
            <a:r>
              <a:rPr lang="en-US" altLang="zh-CN" dirty="0"/>
              <a:t>private:  int x, y;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Point::Point(int xx, int </a:t>
            </a:r>
            <a:r>
              <a:rPr lang="en-US" altLang="zh-CN" dirty="0" err="1"/>
              <a:t>yy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x = xx; </a:t>
            </a:r>
          </a:p>
          <a:p>
            <a:r>
              <a:rPr lang="en-US" altLang="zh-CN" dirty="0"/>
              <a:t>	y = </a:t>
            </a:r>
            <a:r>
              <a:rPr lang="en-US" altLang="zh-CN" dirty="0" err="1"/>
              <a:t>yy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"Calling constructor of Point\n" 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Point::Point(Point &amp;p) {</a:t>
            </a:r>
          </a:p>
          <a:p>
            <a:r>
              <a:rPr lang="en-US" altLang="zh-CN" dirty="0"/>
              <a:t>	x = </a:t>
            </a:r>
            <a:r>
              <a:rPr lang="en-US" altLang="zh-CN" dirty="0" err="1"/>
              <a:t>p.x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	y = </a:t>
            </a:r>
            <a:r>
              <a:rPr lang="en-US" altLang="zh-CN" dirty="0" err="1"/>
              <a:t>p.y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"Calling copy constructor of Point\n" 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Point::</a:t>
            </a:r>
            <a:r>
              <a:rPr lang="en-US" altLang="zh-CN" dirty="0" err="1"/>
              <a:t>setXY</a:t>
            </a:r>
            <a:r>
              <a:rPr lang="en-US" altLang="zh-CN" dirty="0"/>
              <a:t>(int xx , int </a:t>
            </a:r>
            <a:r>
              <a:rPr lang="en-US" altLang="zh-CN" dirty="0" err="1"/>
              <a:t>yy</a:t>
            </a:r>
            <a:r>
              <a:rPr lang="en-US" altLang="zh-CN" dirty="0"/>
              <a:t>) {x=xx; y=</a:t>
            </a:r>
            <a:r>
              <a:rPr lang="en-US" altLang="zh-CN" dirty="0" err="1"/>
              <a:t>yy</a:t>
            </a:r>
            <a:r>
              <a:rPr lang="en-US" altLang="zh-CN" dirty="0"/>
              <a:t>;}</a:t>
            </a:r>
          </a:p>
          <a:p>
            <a:endParaRPr lang="en-US" altLang="zh-CN" dirty="0"/>
          </a:p>
          <a:p>
            <a:r>
              <a:rPr lang="en-US" altLang="zh-CN" dirty="0"/>
              <a:t>class Line {</a:t>
            </a:r>
          </a:p>
          <a:p>
            <a:r>
              <a:rPr lang="en-US" altLang="zh-CN" dirty="0"/>
              <a:t>public: Line(Point xp1, Point xp2);</a:t>
            </a:r>
          </a:p>
          <a:p>
            <a:r>
              <a:rPr lang="en-US" altLang="zh-CN" dirty="0"/>
              <a:t>	    Line(Line &amp;</a:t>
            </a:r>
            <a:r>
              <a:rPr lang="en-US" altLang="zh-CN" dirty="0" err="1"/>
              <a:t>lin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    double </a:t>
            </a:r>
            <a:r>
              <a:rPr lang="en-US" altLang="zh-CN" dirty="0" err="1"/>
              <a:t>getLen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private: Point p1, p2;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Line::Line(Point xp1, Point xp2) : p1(xp1), p2(xp2){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"Calling constructor of Line\n" 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Line::Line (Line &amp;</a:t>
            </a:r>
            <a:r>
              <a:rPr lang="en-US" altLang="zh-CN" dirty="0" err="1"/>
              <a:t>lin</a:t>
            </a:r>
            <a:r>
              <a:rPr lang="en-US" altLang="zh-CN" dirty="0"/>
              <a:t>): p1(lin.p1), p2(lin.p2)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"Calling copy constructor of Line\n" 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double Line::</a:t>
            </a:r>
            <a:r>
              <a:rPr lang="en-US" altLang="zh-CN" dirty="0" err="1"/>
              <a:t>getLen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double x = p1.getX() - p2.getX();</a:t>
            </a:r>
          </a:p>
          <a:p>
            <a:r>
              <a:rPr lang="en-US" altLang="zh-CN" dirty="0"/>
              <a:t>	double y = p1.getY() - p2.getY();</a:t>
            </a:r>
          </a:p>
          <a:p>
            <a:r>
              <a:rPr lang="en-US" altLang="zh-CN" dirty="0"/>
              <a:t>	double </a:t>
            </a:r>
            <a:r>
              <a:rPr lang="en-US" altLang="zh-CN" dirty="0" err="1"/>
              <a:t>len</a:t>
            </a:r>
            <a:r>
              <a:rPr lang="en-US" altLang="zh-CN" dirty="0"/>
              <a:t> = sqrt(x * x + y * y);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main 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	Point myp1(1, 1), myp2(4, 5);</a:t>
            </a:r>
          </a:p>
          <a:p>
            <a:r>
              <a:rPr lang="en-US" altLang="zh-CN" dirty="0"/>
              <a:t>	Line line(myp1, myp2);</a:t>
            </a:r>
          </a:p>
          <a:p>
            <a:r>
              <a:rPr lang="en-US" altLang="zh-CN" dirty="0"/>
              <a:t>	Line line2(line);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"The length of the line is: ";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line.getLen</a:t>
            </a:r>
            <a:r>
              <a:rPr lang="en-US" altLang="zh-CN" dirty="0"/>
              <a:t>() &lt;&lt;'\n';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"The length of the line2 is: ";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line2.getLen() &lt;&lt; '\n'; </a:t>
            </a:r>
          </a:p>
          <a:p>
            <a:endParaRPr lang="en-US" altLang="zh-CN" dirty="0"/>
          </a:p>
          <a:p>
            <a:r>
              <a:rPr lang="en-US" altLang="zh-CN" dirty="0"/>
              <a:t>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58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76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6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8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185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32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87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60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224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#include&lt;iostream&gt;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#include &lt;</a:t>
            </a:r>
            <a:r>
              <a:rPr lang="en-US" altLang="zh-CN" dirty="0" err="1">
                <a:latin typeface="Arial" panose="020B0604020202020204" pitchFamily="34" charset="0"/>
              </a:rPr>
              <a:t>ctime</a:t>
            </a:r>
            <a:r>
              <a:rPr lang="en-US" altLang="zh-CN" dirty="0">
                <a:latin typeface="Arial" panose="020B0604020202020204" pitchFamily="34" charset="0"/>
              </a:rPr>
              <a:t>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using namespace std;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class CIRCULAR_NUMBERS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public: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CIRCULAR_NUMBERS(int min, int max, int value);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void </a:t>
            </a:r>
            <a:r>
              <a:rPr lang="en-US" altLang="zh-CN" dirty="0" err="1">
                <a:latin typeface="Arial" panose="020B0604020202020204" pitchFamily="34" charset="0"/>
              </a:rPr>
              <a:t>set_mode</a:t>
            </a:r>
            <a:r>
              <a:rPr lang="en-US" altLang="zh-CN" dirty="0">
                <a:latin typeface="Arial" panose="020B0604020202020204" pitchFamily="34" charset="0"/>
              </a:rPr>
              <a:t>(int min, int max);   //</a:t>
            </a:r>
            <a:r>
              <a:rPr lang="zh-CN" altLang="en-US" dirty="0">
                <a:latin typeface="Arial" panose="020B0604020202020204" pitchFamily="34" charset="0"/>
              </a:rPr>
              <a:t>设置循环计数器的上、下限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</a:t>
            </a:r>
            <a:r>
              <a:rPr lang="en-US" altLang="zh-CN" dirty="0">
                <a:latin typeface="Arial" panose="020B0604020202020204" pitchFamily="34" charset="0"/>
              </a:rPr>
              <a:t>void </a:t>
            </a:r>
            <a:r>
              <a:rPr lang="en-US" altLang="zh-CN" dirty="0" err="1">
                <a:latin typeface="Arial" panose="020B0604020202020204" pitchFamily="34" charset="0"/>
              </a:rPr>
              <a:t>set_value</a:t>
            </a:r>
            <a:r>
              <a:rPr lang="en-US" altLang="zh-CN" dirty="0">
                <a:latin typeface="Arial" panose="020B0604020202020204" pitchFamily="34" charset="0"/>
              </a:rPr>
              <a:t>(int value);                 //</a:t>
            </a:r>
            <a:r>
              <a:rPr lang="zh-CN" altLang="en-US" dirty="0">
                <a:latin typeface="Arial" panose="020B0604020202020204" pitchFamily="34" charset="0"/>
              </a:rPr>
              <a:t>设置循环计数器的当前值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</a:t>
            </a:r>
            <a:r>
              <a:rPr lang="en-US" altLang="zh-CN" dirty="0">
                <a:latin typeface="Arial" panose="020B0604020202020204" pitchFamily="34" charset="0"/>
              </a:rPr>
              <a:t>int </a:t>
            </a:r>
            <a:r>
              <a:rPr lang="en-US" altLang="zh-CN" dirty="0" err="1">
                <a:latin typeface="Arial" panose="020B0604020202020204" pitchFamily="34" charset="0"/>
              </a:rPr>
              <a:t>get_value</a:t>
            </a:r>
            <a:r>
              <a:rPr lang="en-US" altLang="zh-CN" dirty="0">
                <a:latin typeface="Arial" panose="020B0604020202020204" pitchFamily="34" charset="0"/>
              </a:rPr>
              <a:t>();                                //</a:t>
            </a:r>
            <a:r>
              <a:rPr lang="zh-CN" altLang="en-US" dirty="0">
                <a:latin typeface="Arial" panose="020B0604020202020204" pitchFamily="34" charset="0"/>
              </a:rPr>
              <a:t>查询循环计数器的当前值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</a:t>
            </a:r>
            <a:r>
              <a:rPr lang="en-US" altLang="zh-CN" dirty="0">
                <a:latin typeface="Arial" panose="020B0604020202020204" pitchFamily="34" charset="0"/>
              </a:rPr>
              <a:t>void increment();                             //</a:t>
            </a:r>
            <a:r>
              <a:rPr lang="zh-CN" altLang="en-US" dirty="0">
                <a:latin typeface="Arial" panose="020B0604020202020204" pitchFamily="34" charset="0"/>
              </a:rPr>
              <a:t>循环计数器加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void decrement();                            // </a:t>
            </a:r>
            <a:r>
              <a:rPr lang="zh-CN" altLang="en-US" dirty="0">
                <a:latin typeface="Arial" panose="020B0604020202020204" pitchFamily="34" charset="0"/>
              </a:rPr>
              <a:t>循环计数器减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private: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int </a:t>
            </a:r>
            <a:r>
              <a:rPr lang="en-US" altLang="zh-CN" dirty="0" err="1">
                <a:latin typeface="Arial" panose="020B0604020202020204" pitchFamily="34" charset="0"/>
              </a:rPr>
              <a:t>min_val</a:t>
            </a:r>
            <a:r>
              <a:rPr lang="en-US" altLang="zh-CN" dirty="0">
                <a:latin typeface="Arial" panose="020B0604020202020204" pitchFamily="34" charset="0"/>
              </a:rPr>
              <a:t>; // </a:t>
            </a:r>
            <a:r>
              <a:rPr lang="zh-CN" altLang="en-US" dirty="0">
                <a:latin typeface="Arial" panose="020B0604020202020204" pitchFamily="34" charset="0"/>
              </a:rPr>
              <a:t>最小值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</a:t>
            </a:r>
            <a:r>
              <a:rPr lang="en-US" altLang="zh-CN" dirty="0">
                <a:latin typeface="Arial" panose="020B0604020202020204" pitchFamily="34" charset="0"/>
              </a:rPr>
              <a:t>int </a:t>
            </a:r>
            <a:r>
              <a:rPr lang="en-US" altLang="zh-CN" dirty="0" err="1">
                <a:latin typeface="Arial" panose="020B0604020202020204" pitchFamily="34" charset="0"/>
              </a:rPr>
              <a:t>max_val</a:t>
            </a:r>
            <a:r>
              <a:rPr lang="en-US" altLang="zh-CN" dirty="0">
                <a:latin typeface="Arial" panose="020B0604020202020204" pitchFamily="34" charset="0"/>
              </a:rPr>
              <a:t>; // </a:t>
            </a:r>
            <a:r>
              <a:rPr lang="zh-CN" altLang="en-US" dirty="0">
                <a:latin typeface="Arial" panose="020B0604020202020204" pitchFamily="34" charset="0"/>
              </a:rPr>
              <a:t>最大值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</a:t>
            </a:r>
            <a:r>
              <a:rPr lang="en-US" altLang="zh-CN" dirty="0">
                <a:latin typeface="Arial" panose="020B0604020202020204" pitchFamily="34" charset="0"/>
              </a:rPr>
              <a:t>int current; // </a:t>
            </a:r>
            <a:r>
              <a:rPr lang="zh-CN" altLang="en-US" dirty="0">
                <a:latin typeface="Arial" panose="020B0604020202020204" pitchFamily="34" charset="0"/>
              </a:rPr>
              <a:t>当前值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};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CIRCULAR_NUMBERS::CIRCULAR_NUMBERS(int min, int max, int value)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	</a:t>
            </a:r>
            <a:r>
              <a:rPr lang="en-US" altLang="zh-CN" dirty="0" err="1">
                <a:latin typeface="Arial" panose="020B0604020202020204" pitchFamily="34" charset="0"/>
              </a:rPr>
              <a:t>min_val</a:t>
            </a:r>
            <a:r>
              <a:rPr lang="en-US" altLang="zh-CN" dirty="0">
                <a:latin typeface="Arial" panose="020B0604020202020204" pitchFamily="34" charset="0"/>
              </a:rPr>
              <a:t> = (min &lt;= max) ? min : max;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max_val</a:t>
            </a:r>
            <a:r>
              <a:rPr lang="en-US" altLang="zh-CN" dirty="0">
                <a:latin typeface="Arial" panose="020B0604020202020204" pitchFamily="34" charset="0"/>
              </a:rPr>
              <a:t> = (min &lt;= max) ? max : min;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if (value &lt; </a:t>
            </a:r>
            <a:r>
              <a:rPr lang="en-US" altLang="zh-CN" dirty="0" err="1">
                <a:latin typeface="Arial" panose="020B0604020202020204" pitchFamily="34" charset="0"/>
              </a:rPr>
              <a:t>min_val</a:t>
            </a:r>
            <a:r>
              <a:rPr lang="en-US" altLang="zh-CN" dirty="0">
                <a:latin typeface="Arial" panose="020B0604020202020204" pitchFamily="34" charset="0"/>
              </a:rPr>
              <a:t>) current = </a:t>
            </a:r>
            <a:r>
              <a:rPr lang="en-US" altLang="zh-CN" dirty="0" err="1">
                <a:latin typeface="Arial" panose="020B0604020202020204" pitchFamily="34" charset="0"/>
              </a:rPr>
              <a:t>min_val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else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if (value &gt; </a:t>
            </a:r>
            <a:r>
              <a:rPr lang="en-US" altLang="zh-CN" dirty="0" err="1">
                <a:latin typeface="Arial" panose="020B0604020202020204" pitchFamily="34" charset="0"/>
              </a:rPr>
              <a:t>max_val</a:t>
            </a:r>
            <a:r>
              <a:rPr lang="en-US" altLang="zh-CN" dirty="0">
                <a:latin typeface="Arial" panose="020B0604020202020204" pitchFamily="34" charset="0"/>
              </a:rPr>
              <a:t>) current = </a:t>
            </a:r>
            <a:r>
              <a:rPr lang="en-US" altLang="zh-CN" dirty="0" err="1">
                <a:latin typeface="Arial" panose="020B0604020202020204" pitchFamily="34" charset="0"/>
              </a:rPr>
              <a:t>max_val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else current = value;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void CIRCULAR_NUMBERS::</a:t>
            </a:r>
            <a:r>
              <a:rPr lang="en-US" altLang="zh-CN" dirty="0" err="1">
                <a:latin typeface="Arial" panose="020B0604020202020204" pitchFamily="34" charset="0"/>
              </a:rPr>
              <a:t>set_mode</a:t>
            </a:r>
            <a:r>
              <a:rPr lang="en-US" altLang="zh-CN" dirty="0">
                <a:latin typeface="Arial" panose="020B0604020202020204" pitchFamily="34" charset="0"/>
              </a:rPr>
              <a:t>(int min, int max)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	</a:t>
            </a:r>
            <a:r>
              <a:rPr lang="en-US" altLang="zh-CN" dirty="0" err="1">
                <a:latin typeface="Arial" panose="020B0604020202020204" pitchFamily="34" charset="0"/>
              </a:rPr>
              <a:t>min_val</a:t>
            </a:r>
            <a:r>
              <a:rPr lang="en-US" altLang="zh-CN" dirty="0">
                <a:latin typeface="Arial" panose="020B0604020202020204" pitchFamily="34" charset="0"/>
              </a:rPr>
              <a:t>=min;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max_val</a:t>
            </a:r>
            <a:r>
              <a:rPr lang="en-US" altLang="zh-CN" dirty="0">
                <a:latin typeface="Arial" panose="020B0604020202020204" pitchFamily="34" charset="0"/>
              </a:rPr>
              <a:t>=max;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void CIRCULAR_NUMBERS::</a:t>
            </a:r>
            <a:r>
              <a:rPr lang="en-US" altLang="zh-CN" dirty="0" err="1">
                <a:latin typeface="Arial" panose="020B0604020202020204" pitchFamily="34" charset="0"/>
              </a:rPr>
              <a:t>set_value</a:t>
            </a:r>
            <a:r>
              <a:rPr lang="en-US" altLang="zh-CN" dirty="0">
                <a:latin typeface="Arial" panose="020B0604020202020204" pitchFamily="34" charset="0"/>
              </a:rPr>
              <a:t>(int value)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	current=value;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int CIRCULAR_NUMBERS::</a:t>
            </a:r>
            <a:r>
              <a:rPr lang="en-US" altLang="zh-CN" dirty="0" err="1">
                <a:latin typeface="Arial" panose="020B0604020202020204" pitchFamily="34" charset="0"/>
              </a:rPr>
              <a:t>get_value</a:t>
            </a:r>
            <a:r>
              <a:rPr lang="en-US" altLang="zh-CN" dirty="0">
                <a:latin typeface="Arial" panose="020B0604020202020204" pitchFamily="34" charset="0"/>
              </a:rPr>
              <a:t>()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	return current;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void CIRCULAR_NUMBERS::increment()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	int mode=max_val-min_val+1;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current=((current-</a:t>
            </a:r>
            <a:r>
              <a:rPr lang="en-US" altLang="zh-CN" dirty="0" err="1">
                <a:latin typeface="Arial" panose="020B0604020202020204" pitchFamily="34" charset="0"/>
              </a:rPr>
              <a:t>min_val</a:t>
            </a:r>
            <a:r>
              <a:rPr lang="en-US" altLang="zh-CN" dirty="0">
                <a:latin typeface="Arial" panose="020B0604020202020204" pitchFamily="34" charset="0"/>
              </a:rPr>
              <a:t>)+1)%</a:t>
            </a:r>
            <a:r>
              <a:rPr lang="en-US" altLang="zh-CN" dirty="0" err="1">
                <a:latin typeface="Arial" panose="020B0604020202020204" pitchFamily="34" charset="0"/>
              </a:rPr>
              <a:t>mode+min_val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void CIRCULAR_NUMBERS::decrement()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	int mode=max_val-min_val+1;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current=((current-</a:t>
            </a:r>
            <a:r>
              <a:rPr lang="en-US" altLang="zh-CN" dirty="0" err="1">
                <a:latin typeface="Arial" panose="020B0604020202020204" pitchFamily="34" charset="0"/>
              </a:rPr>
              <a:t>min_val</a:t>
            </a:r>
            <a:r>
              <a:rPr lang="en-US" altLang="zh-CN" dirty="0">
                <a:latin typeface="Arial" panose="020B0604020202020204" pitchFamily="34" charset="0"/>
              </a:rPr>
              <a:t>)-1+mode)%</a:t>
            </a:r>
            <a:r>
              <a:rPr lang="en-US" altLang="zh-CN" dirty="0" err="1">
                <a:latin typeface="Arial" panose="020B0604020202020204" pitchFamily="34" charset="0"/>
              </a:rPr>
              <a:t>mode+min_val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class Clock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public: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Clock(int </a:t>
            </a:r>
            <a:r>
              <a:rPr lang="en-US" altLang="zh-CN" dirty="0" err="1">
                <a:latin typeface="Arial" panose="020B0604020202020204" pitchFamily="34" charset="0"/>
              </a:rPr>
              <a:t>hh</a:t>
            </a:r>
            <a:r>
              <a:rPr lang="en-US" altLang="zh-CN" dirty="0">
                <a:latin typeface="Arial" panose="020B0604020202020204" pitchFamily="34" charset="0"/>
              </a:rPr>
              <a:t>, int mm, int ss);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Clock();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void </a:t>
            </a:r>
            <a:r>
              <a:rPr lang="en-US" altLang="zh-CN" dirty="0" err="1">
                <a:latin typeface="Arial" panose="020B0604020202020204" pitchFamily="34" charset="0"/>
              </a:rPr>
              <a:t>setTime</a:t>
            </a:r>
            <a:r>
              <a:rPr lang="en-US" altLang="zh-CN" dirty="0">
                <a:latin typeface="Arial" panose="020B0604020202020204" pitchFamily="34" charset="0"/>
              </a:rPr>
              <a:t>( int </a:t>
            </a:r>
            <a:r>
              <a:rPr lang="en-US" altLang="zh-CN" dirty="0" err="1">
                <a:latin typeface="Arial" panose="020B0604020202020204" pitchFamily="34" charset="0"/>
              </a:rPr>
              <a:t>newH</a:t>
            </a:r>
            <a:r>
              <a:rPr lang="en-US" altLang="zh-CN" dirty="0">
                <a:latin typeface="Arial" panose="020B0604020202020204" pitchFamily="34" charset="0"/>
              </a:rPr>
              <a:t>, int </a:t>
            </a:r>
            <a:r>
              <a:rPr lang="en-US" altLang="zh-CN" dirty="0" err="1">
                <a:latin typeface="Arial" panose="020B0604020202020204" pitchFamily="34" charset="0"/>
              </a:rPr>
              <a:t>newM</a:t>
            </a:r>
            <a:r>
              <a:rPr lang="en-US" altLang="zh-CN" dirty="0">
                <a:latin typeface="Arial" panose="020B0604020202020204" pitchFamily="34" charset="0"/>
              </a:rPr>
              <a:t>, int </a:t>
            </a:r>
            <a:r>
              <a:rPr lang="en-US" altLang="zh-CN" dirty="0" err="1">
                <a:latin typeface="Arial" panose="020B0604020202020204" pitchFamily="34" charset="0"/>
              </a:rPr>
              <a:t>newS</a:t>
            </a:r>
            <a:r>
              <a:rPr lang="en-US" altLang="zh-CN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void </a:t>
            </a:r>
            <a:r>
              <a:rPr lang="en-US" altLang="zh-CN" dirty="0" err="1">
                <a:latin typeface="Arial" panose="020B0604020202020204" pitchFamily="34" charset="0"/>
              </a:rPr>
              <a:t>showTime</a:t>
            </a:r>
            <a:r>
              <a:rPr lang="en-US" altLang="zh-CN" dirty="0">
                <a:latin typeface="Arial" panose="020B0604020202020204" pitchFamily="34" charset="0"/>
              </a:rPr>
              <a:t>();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void update();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private: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CIRCULAR_NUMBERS hour;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CIRCULAR_NUMBERS minute;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CIRCULAR_NUMBERS second;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Clock::Clock(int </a:t>
            </a:r>
            <a:r>
              <a:rPr lang="en-US" altLang="zh-CN" dirty="0" err="1">
                <a:latin typeface="Arial" panose="020B0604020202020204" pitchFamily="34" charset="0"/>
              </a:rPr>
              <a:t>hh</a:t>
            </a:r>
            <a:r>
              <a:rPr lang="en-US" altLang="zh-CN" dirty="0">
                <a:latin typeface="Arial" panose="020B0604020202020204" pitchFamily="34" charset="0"/>
              </a:rPr>
              <a:t>, int mm, int ss): hour(0,23,hh), minute(0,59,mm), second(0,59,ss)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Clock::Clock(): hour(0,23,0), minute(0,59,0), second(0,59,0)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void Clock::</a:t>
            </a:r>
            <a:r>
              <a:rPr lang="en-US" altLang="zh-CN" dirty="0" err="1">
                <a:latin typeface="Arial" panose="020B0604020202020204" pitchFamily="34" charset="0"/>
              </a:rPr>
              <a:t>showTime</a:t>
            </a:r>
            <a:r>
              <a:rPr lang="en-US" altLang="zh-CN" dirty="0">
                <a:latin typeface="Arial" panose="020B0604020202020204" pitchFamily="34" charset="0"/>
              </a:rPr>
              <a:t>() //</a:t>
            </a:r>
            <a:r>
              <a:rPr lang="zh-CN" altLang="en-US" dirty="0">
                <a:latin typeface="Arial" panose="020B0604020202020204" pitchFamily="34" charset="0"/>
              </a:rPr>
              <a:t>显示时间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</a:p>
          <a:p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</a:t>
            </a:r>
            <a:r>
              <a:rPr lang="en-US" altLang="zh-CN" dirty="0" err="1">
                <a:latin typeface="Arial" panose="020B0604020202020204" pitchFamily="34" charset="0"/>
              </a:rPr>
              <a:t>hour.get_value</a:t>
            </a:r>
            <a:r>
              <a:rPr lang="en-US" altLang="zh-CN" dirty="0">
                <a:latin typeface="Arial" panose="020B0604020202020204" pitchFamily="34" charset="0"/>
              </a:rPr>
              <a:t>()&lt;&lt;":"&lt;&lt;</a:t>
            </a:r>
            <a:r>
              <a:rPr lang="en-US" altLang="zh-CN" dirty="0" err="1">
                <a:latin typeface="Arial" panose="020B0604020202020204" pitchFamily="34" charset="0"/>
              </a:rPr>
              <a:t>minute.get_value</a:t>
            </a:r>
            <a:r>
              <a:rPr lang="en-US" altLang="zh-CN" dirty="0">
                <a:latin typeface="Arial" panose="020B0604020202020204" pitchFamily="34" charset="0"/>
              </a:rPr>
              <a:t>()&lt;&lt;":"&lt;&lt;</a:t>
            </a:r>
            <a:r>
              <a:rPr lang="en-US" altLang="zh-CN" dirty="0" err="1">
                <a:latin typeface="Arial" panose="020B0604020202020204" pitchFamily="34" charset="0"/>
              </a:rPr>
              <a:t>second.get_value</a:t>
            </a:r>
            <a:r>
              <a:rPr lang="en-US" altLang="zh-CN" dirty="0">
                <a:latin typeface="Arial" panose="020B0604020202020204" pitchFamily="34" charset="0"/>
              </a:rPr>
              <a:t>()&lt;&lt;</a:t>
            </a:r>
            <a:r>
              <a:rPr lang="en-US" altLang="zh-CN" dirty="0" err="1">
                <a:latin typeface="Arial" panose="020B0604020202020204" pitchFamily="34" charset="0"/>
              </a:rPr>
              <a:t>endl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void Clock::</a:t>
            </a:r>
            <a:r>
              <a:rPr lang="en-US" altLang="zh-CN" dirty="0" err="1">
                <a:latin typeface="Arial" panose="020B0604020202020204" pitchFamily="34" charset="0"/>
              </a:rPr>
              <a:t>setTime</a:t>
            </a:r>
            <a:r>
              <a:rPr lang="en-US" altLang="zh-CN" dirty="0">
                <a:latin typeface="Arial" panose="020B0604020202020204" pitchFamily="34" charset="0"/>
              </a:rPr>
              <a:t>(int </a:t>
            </a:r>
            <a:r>
              <a:rPr lang="en-US" altLang="zh-CN" dirty="0" err="1">
                <a:latin typeface="Arial" panose="020B0604020202020204" pitchFamily="34" charset="0"/>
              </a:rPr>
              <a:t>newH</a:t>
            </a:r>
            <a:r>
              <a:rPr lang="en-US" altLang="zh-CN" dirty="0">
                <a:latin typeface="Arial" panose="020B0604020202020204" pitchFamily="34" charset="0"/>
              </a:rPr>
              <a:t>, int </a:t>
            </a:r>
            <a:r>
              <a:rPr lang="en-US" altLang="zh-CN" dirty="0" err="1">
                <a:latin typeface="Arial" panose="020B0604020202020204" pitchFamily="34" charset="0"/>
              </a:rPr>
              <a:t>newM</a:t>
            </a:r>
            <a:r>
              <a:rPr lang="en-US" altLang="zh-CN" dirty="0">
                <a:latin typeface="Arial" panose="020B0604020202020204" pitchFamily="34" charset="0"/>
              </a:rPr>
              <a:t>, int </a:t>
            </a:r>
            <a:r>
              <a:rPr lang="en-US" altLang="zh-CN" dirty="0" err="1">
                <a:latin typeface="Arial" panose="020B0604020202020204" pitchFamily="34" charset="0"/>
              </a:rPr>
              <a:t>newS</a:t>
            </a:r>
            <a:r>
              <a:rPr lang="en-US" altLang="zh-CN" dirty="0">
                <a:latin typeface="Arial" panose="020B0604020202020204" pitchFamily="34" charset="0"/>
              </a:rPr>
              <a:t>){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 </a:t>
            </a:r>
            <a:r>
              <a:rPr lang="en-US" altLang="zh-CN" dirty="0" err="1">
                <a:latin typeface="Arial" panose="020B0604020202020204" pitchFamily="34" charset="0"/>
              </a:rPr>
              <a:t>hour.set_value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newH</a:t>
            </a:r>
            <a:r>
              <a:rPr lang="en-US" altLang="zh-CN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 </a:t>
            </a:r>
            <a:r>
              <a:rPr lang="en-US" altLang="zh-CN" dirty="0" err="1">
                <a:latin typeface="Arial" panose="020B0604020202020204" pitchFamily="34" charset="0"/>
              </a:rPr>
              <a:t>minute.set_value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newM</a:t>
            </a:r>
            <a:r>
              <a:rPr lang="en-US" altLang="zh-CN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 </a:t>
            </a:r>
            <a:r>
              <a:rPr lang="en-US" altLang="zh-CN" dirty="0" err="1">
                <a:latin typeface="Arial" panose="020B0604020202020204" pitchFamily="34" charset="0"/>
              </a:rPr>
              <a:t>second.set_value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newS</a:t>
            </a:r>
            <a:r>
              <a:rPr lang="en-US" altLang="zh-CN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void Clock::update()   // </a:t>
            </a:r>
            <a:r>
              <a:rPr lang="zh-CN" altLang="en-US" dirty="0">
                <a:latin typeface="Arial" panose="020B0604020202020204" pitchFamily="34" charset="0"/>
              </a:rPr>
              <a:t>刷新时间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second.increment</a:t>
            </a:r>
            <a:r>
              <a:rPr lang="en-US" altLang="zh-CN" dirty="0">
                <a:latin typeface="Arial" panose="020B0604020202020204" pitchFamily="34" charset="0"/>
              </a:rPr>
              <a:t>();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if(</a:t>
            </a:r>
            <a:r>
              <a:rPr lang="en-US" altLang="zh-CN" dirty="0" err="1">
                <a:latin typeface="Arial" panose="020B0604020202020204" pitchFamily="34" charset="0"/>
              </a:rPr>
              <a:t>second.get_value</a:t>
            </a:r>
            <a:r>
              <a:rPr lang="en-US" altLang="zh-CN" dirty="0">
                <a:latin typeface="Arial" panose="020B0604020202020204" pitchFamily="34" charset="0"/>
              </a:rPr>
              <a:t>()==0)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</a:t>
            </a:r>
            <a:r>
              <a:rPr lang="en-US" altLang="zh-CN" dirty="0" err="1">
                <a:latin typeface="Arial" panose="020B0604020202020204" pitchFamily="34" charset="0"/>
              </a:rPr>
              <a:t>minute.increment</a:t>
            </a:r>
            <a:r>
              <a:rPr lang="en-US" altLang="zh-CN" dirty="0">
                <a:latin typeface="Arial" panose="020B0604020202020204" pitchFamily="34" charset="0"/>
              </a:rPr>
              <a:t>();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if(</a:t>
            </a:r>
            <a:r>
              <a:rPr lang="en-US" altLang="zh-CN" dirty="0" err="1">
                <a:latin typeface="Arial" panose="020B0604020202020204" pitchFamily="34" charset="0"/>
              </a:rPr>
              <a:t>minute.get_value</a:t>
            </a:r>
            <a:r>
              <a:rPr lang="en-US" altLang="zh-CN" dirty="0">
                <a:latin typeface="Arial" panose="020B0604020202020204" pitchFamily="34" charset="0"/>
              </a:rPr>
              <a:t>()==0)</a:t>
            </a:r>
            <a:r>
              <a:rPr lang="en-US" altLang="zh-CN" dirty="0" err="1">
                <a:latin typeface="Arial" panose="020B0604020202020204" pitchFamily="34" charset="0"/>
              </a:rPr>
              <a:t>hour.increment</a:t>
            </a:r>
            <a:r>
              <a:rPr lang="en-US" altLang="zh-CN" dirty="0">
                <a:latin typeface="Arial" panose="020B0604020202020204" pitchFamily="34" charset="0"/>
              </a:rPr>
              <a:t>();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64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#include&lt;iostream&gt;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#include &lt;</a:t>
            </a:r>
            <a:r>
              <a:rPr lang="en-US" altLang="zh-CN" dirty="0" err="1">
                <a:latin typeface="Arial" panose="020B0604020202020204" pitchFamily="34" charset="0"/>
              </a:rPr>
              <a:t>ctime</a:t>
            </a:r>
            <a:r>
              <a:rPr lang="en-US" altLang="zh-CN" dirty="0">
                <a:latin typeface="Arial" panose="020B0604020202020204" pitchFamily="34" charset="0"/>
              </a:rPr>
              <a:t>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using namespace std;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class CIRCULAR_NUMBERS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public: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CIRCULAR_NUMBERS(int min, int max, int value);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void </a:t>
            </a:r>
            <a:r>
              <a:rPr lang="en-US" altLang="zh-CN" dirty="0" err="1">
                <a:latin typeface="Arial" panose="020B0604020202020204" pitchFamily="34" charset="0"/>
              </a:rPr>
              <a:t>set_mode</a:t>
            </a:r>
            <a:r>
              <a:rPr lang="en-US" altLang="zh-CN" dirty="0">
                <a:latin typeface="Arial" panose="020B0604020202020204" pitchFamily="34" charset="0"/>
              </a:rPr>
              <a:t>(int min, int max);   //</a:t>
            </a:r>
            <a:r>
              <a:rPr lang="zh-CN" altLang="en-US" dirty="0">
                <a:latin typeface="Arial" panose="020B0604020202020204" pitchFamily="34" charset="0"/>
              </a:rPr>
              <a:t>设置循环计数器的上、下限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</a:t>
            </a:r>
            <a:r>
              <a:rPr lang="en-US" altLang="zh-CN" dirty="0">
                <a:latin typeface="Arial" panose="020B0604020202020204" pitchFamily="34" charset="0"/>
              </a:rPr>
              <a:t>void </a:t>
            </a:r>
            <a:r>
              <a:rPr lang="en-US" altLang="zh-CN" dirty="0" err="1">
                <a:latin typeface="Arial" panose="020B0604020202020204" pitchFamily="34" charset="0"/>
              </a:rPr>
              <a:t>set_value</a:t>
            </a:r>
            <a:r>
              <a:rPr lang="en-US" altLang="zh-CN" dirty="0">
                <a:latin typeface="Arial" panose="020B0604020202020204" pitchFamily="34" charset="0"/>
              </a:rPr>
              <a:t>(int value);                 //</a:t>
            </a:r>
            <a:r>
              <a:rPr lang="zh-CN" altLang="en-US" dirty="0">
                <a:latin typeface="Arial" panose="020B0604020202020204" pitchFamily="34" charset="0"/>
              </a:rPr>
              <a:t>设置循环计数器的当前值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</a:t>
            </a:r>
            <a:r>
              <a:rPr lang="en-US" altLang="zh-CN" dirty="0">
                <a:latin typeface="Arial" panose="020B0604020202020204" pitchFamily="34" charset="0"/>
              </a:rPr>
              <a:t>int </a:t>
            </a:r>
            <a:r>
              <a:rPr lang="en-US" altLang="zh-CN" dirty="0" err="1">
                <a:latin typeface="Arial" panose="020B0604020202020204" pitchFamily="34" charset="0"/>
              </a:rPr>
              <a:t>get_value</a:t>
            </a:r>
            <a:r>
              <a:rPr lang="en-US" altLang="zh-CN" dirty="0">
                <a:latin typeface="Arial" panose="020B0604020202020204" pitchFamily="34" charset="0"/>
              </a:rPr>
              <a:t>();                                //</a:t>
            </a:r>
            <a:r>
              <a:rPr lang="zh-CN" altLang="en-US" dirty="0">
                <a:latin typeface="Arial" panose="020B0604020202020204" pitchFamily="34" charset="0"/>
              </a:rPr>
              <a:t>查询循环计数器的当前值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</a:t>
            </a:r>
            <a:r>
              <a:rPr lang="en-US" altLang="zh-CN" dirty="0">
                <a:latin typeface="Arial" panose="020B0604020202020204" pitchFamily="34" charset="0"/>
              </a:rPr>
              <a:t>void increment();                             //</a:t>
            </a:r>
            <a:r>
              <a:rPr lang="zh-CN" altLang="en-US" dirty="0">
                <a:latin typeface="Arial" panose="020B0604020202020204" pitchFamily="34" charset="0"/>
              </a:rPr>
              <a:t>循环计数器加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void decrement();                            // </a:t>
            </a:r>
            <a:r>
              <a:rPr lang="zh-CN" altLang="en-US" dirty="0">
                <a:latin typeface="Arial" panose="020B0604020202020204" pitchFamily="34" charset="0"/>
              </a:rPr>
              <a:t>循环计数器减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private: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int </a:t>
            </a:r>
            <a:r>
              <a:rPr lang="en-US" altLang="zh-CN" dirty="0" err="1">
                <a:latin typeface="Arial" panose="020B0604020202020204" pitchFamily="34" charset="0"/>
              </a:rPr>
              <a:t>min_val</a:t>
            </a:r>
            <a:r>
              <a:rPr lang="en-US" altLang="zh-CN" dirty="0">
                <a:latin typeface="Arial" panose="020B0604020202020204" pitchFamily="34" charset="0"/>
              </a:rPr>
              <a:t>; // </a:t>
            </a:r>
            <a:r>
              <a:rPr lang="zh-CN" altLang="en-US" dirty="0">
                <a:latin typeface="Arial" panose="020B0604020202020204" pitchFamily="34" charset="0"/>
              </a:rPr>
              <a:t>最小值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</a:t>
            </a:r>
            <a:r>
              <a:rPr lang="en-US" altLang="zh-CN" dirty="0">
                <a:latin typeface="Arial" panose="020B0604020202020204" pitchFamily="34" charset="0"/>
              </a:rPr>
              <a:t>int </a:t>
            </a:r>
            <a:r>
              <a:rPr lang="en-US" altLang="zh-CN" dirty="0" err="1">
                <a:latin typeface="Arial" panose="020B0604020202020204" pitchFamily="34" charset="0"/>
              </a:rPr>
              <a:t>max_val</a:t>
            </a:r>
            <a:r>
              <a:rPr lang="en-US" altLang="zh-CN" dirty="0">
                <a:latin typeface="Arial" panose="020B0604020202020204" pitchFamily="34" charset="0"/>
              </a:rPr>
              <a:t>; // </a:t>
            </a:r>
            <a:r>
              <a:rPr lang="zh-CN" altLang="en-US" dirty="0">
                <a:latin typeface="Arial" panose="020B0604020202020204" pitchFamily="34" charset="0"/>
              </a:rPr>
              <a:t>最大值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</a:t>
            </a:r>
            <a:r>
              <a:rPr lang="en-US" altLang="zh-CN" dirty="0">
                <a:latin typeface="Arial" panose="020B0604020202020204" pitchFamily="34" charset="0"/>
              </a:rPr>
              <a:t>int current; // </a:t>
            </a:r>
            <a:r>
              <a:rPr lang="zh-CN" altLang="en-US" dirty="0">
                <a:latin typeface="Arial" panose="020B0604020202020204" pitchFamily="34" charset="0"/>
              </a:rPr>
              <a:t>当前值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};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CIRCULAR_NUMBERS::CIRCULAR_NUMBERS(int min, int max, int value)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	</a:t>
            </a:r>
            <a:r>
              <a:rPr lang="en-US" altLang="zh-CN" dirty="0" err="1">
                <a:latin typeface="Arial" panose="020B0604020202020204" pitchFamily="34" charset="0"/>
              </a:rPr>
              <a:t>min_val</a:t>
            </a:r>
            <a:r>
              <a:rPr lang="en-US" altLang="zh-CN" dirty="0">
                <a:latin typeface="Arial" panose="020B0604020202020204" pitchFamily="34" charset="0"/>
              </a:rPr>
              <a:t> = (min &lt;= max) ? min : max;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max_val</a:t>
            </a:r>
            <a:r>
              <a:rPr lang="en-US" altLang="zh-CN" dirty="0">
                <a:latin typeface="Arial" panose="020B0604020202020204" pitchFamily="34" charset="0"/>
              </a:rPr>
              <a:t> = (min &lt;= max) ? max : min;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if (value &lt; </a:t>
            </a:r>
            <a:r>
              <a:rPr lang="en-US" altLang="zh-CN" dirty="0" err="1">
                <a:latin typeface="Arial" panose="020B0604020202020204" pitchFamily="34" charset="0"/>
              </a:rPr>
              <a:t>min_val</a:t>
            </a:r>
            <a:r>
              <a:rPr lang="en-US" altLang="zh-CN" dirty="0">
                <a:latin typeface="Arial" panose="020B0604020202020204" pitchFamily="34" charset="0"/>
              </a:rPr>
              <a:t>) current = </a:t>
            </a:r>
            <a:r>
              <a:rPr lang="en-US" altLang="zh-CN" dirty="0" err="1">
                <a:latin typeface="Arial" panose="020B0604020202020204" pitchFamily="34" charset="0"/>
              </a:rPr>
              <a:t>min_val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else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if (value &gt; </a:t>
            </a:r>
            <a:r>
              <a:rPr lang="en-US" altLang="zh-CN" dirty="0" err="1">
                <a:latin typeface="Arial" panose="020B0604020202020204" pitchFamily="34" charset="0"/>
              </a:rPr>
              <a:t>max_val</a:t>
            </a:r>
            <a:r>
              <a:rPr lang="en-US" altLang="zh-CN" dirty="0">
                <a:latin typeface="Arial" panose="020B0604020202020204" pitchFamily="34" charset="0"/>
              </a:rPr>
              <a:t>) current = </a:t>
            </a:r>
            <a:r>
              <a:rPr lang="en-US" altLang="zh-CN" dirty="0" err="1">
                <a:latin typeface="Arial" panose="020B0604020202020204" pitchFamily="34" charset="0"/>
              </a:rPr>
              <a:t>max_val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else current = value;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void CIRCULAR_NUMBERS::</a:t>
            </a:r>
            <a:r>
              <a:rPr lang="en-US" altLang="zh-CN" dirty="0" err="1">
                <a:latin typeface="Arial" panose="020B0604020202020204" pitchFamily="34" charset="0"/>
              </a:rPr>
              <a:t>set_mode</a:t>
            </a:r>
            <a:r>
              <a:rPr lang="en-US" altLang="zh-CN" dirty="0">
                <a:latin typeface="Arial" panose="020B0604020202020204" pitchFamily="34" charset="0"/>
              </a:rPr>
              <a:t>(int min, int max)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	</a:t>
            </a:r>
            <a:r>
              <a:rPr lang="en-US" altLang="zh-CN" dirty="0" err="1">
                <a:latin typeface="Arial" panose="020B0604020202020204" pitchFamily="34" charset="0"/>
              </a:rPr>
              <a:t>min_val</a:t>
            </a:r>
            <a:r>
              <a:rPr lang="en-US" altLang="zh-CN" dirty="0">
                <a:latin typeface="Arial" panose="020B0604020202020204" pitchFamily="34" charset="0"/>
              </a:rPr>
              <a:t>=min;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max_val</a:t>
            </a:r>
            <a:r>
              <a:rPr lang="en-US" altLang="zh-CN" dirty="0">
                <a:latin typeface="Arial" panose="020B0604020202020204" pitchFamily="34" charset="0"/>
              </a:rPr>
              <a:t>=max;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void CIRCULAR_NUMBERS::</a:t>
            </a:r>
            <a:r>
              <a:rPr lang="en-US" altLang="zh-CN" dirty="0" err="1">
                <a:latin typeface="Arial" panose="020B0604020202020204" pitchFamily="34" charset="0"/>
              </a:rPr>
              <a:t>set_value</a:t>
            </a:r>
            <a:r>
              <a:rPr lang="en-US" altLang="zh-CN" dirty="0">
                <a:latin typeface="Arial" panose="020B0604020202020204" pitchFamily="34" charset="0"/>
              </a:rPr>
              <a:t>(int value)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	current=value;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int CIRCULAR_NUMBERS::</a:t>
            </a:r>
            <a:r>
              <a:rPr lang="en-US" altLang="zh-CN" dirty="0" err="1">
                <a:latin typeface="Arial" panose="020B0604020202020204" pitchFamily="34" charset="0"/>
              </a:rPr>
              <a:t>get_value</a:t>
            </a:r>
            <a:r>
              <a:rPr lang="en-US" altLang="zh-CN" dirty="0">
                <a:latin typeface="Arial" panose="020B0604020202020204" pitchFamily="34" charset="0"/>
              </a:rPr>
              <a:t>()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	return current;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void CIRCULAR_NUMBERS::increment()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	int mode=max_val-min_val+1;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current=((current-</a:t>
            </a:r>
            <a:r>
              <a:rPr lang="en-US" altLang="zh-CN" dirty="0" err="1">
                <a:latin typeface="Arial" panose="020B0604020202020204" pitchFamily="34" charset="0"/>
              </a:rPr>
              <a:t>min_val</a:t>
            </a:r>
            <a:r>
              <a:rPr lang="en-US" altLang="zh-CN" dirty="0">
                <a:latin typeface="Arial" panose="020B0604020202020204" pitchFamily="34" charset="0"/>
              </a:rPr>
              <a:t>)+1)%</a:t>
            </a:r>
            <a:r>
              <a:rPr lang="en-US" altLang="zh-CN" dirty="0" err="1">
                <a:latin typeface="Arial" panose="020B0604020202020204" pitchFamily="34" charset="0"/>
              </a:rPr>
              <a:t>mode+min_val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void CIRCULAR_NUMBERS::decrement()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	int mode=max_val-min_val+1;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current=((current-</a:t>
            </a:r>
            <a:r>
              <a:rPr lang="en-US" altLang="zh-CN" dirty="0" err="1">
                <a:latin typeface="Arial" panose="020B0604020202020204" pitchFamily="34" charset="0"/>
              </a:rPr>
              <a:t>min_val</a:t>
            </a:r>
            <a:r>
              <a:rPr lang="en-US" altLang="zh-CN" dirty="0">
                <a:latin typeface="Arial" panose="020B0604020202020204" pitchFamily="34" charset="0"/>
              </a:rPr>
              <a:t>)-1+mode)%</a:t>
            </a:r>
            <a:r>
              <a:rPr lang="en-US" altLang="zh-CN" dirty="0" err="1">
                <a:latin typeface="Arial" panose="020B0604020202020204" pitchFamily="34" charset="0"/>
              </a:rPr>
              <a:t>mode+min_val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class Clock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public: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Clock(int </a:t>
            </a:r>
            <a:r>
              <a:rPr lang="en-US" altLang="zh-CN" dirty="0" err="1">
                <a:latin typeface="Arial" panose="020B0604020202020204" pitchFamily="34" charset="0"/>
              </a:rPr>
              <a:t>hh</a:t>
            </a:r>
            <a:r>
              <a:rPr lang="en-US" altLang="zh-CN" dirty="0">
                <a:latin typeface="Arial" panose="020B0604020202020204" pitchFamily="34" charset="0"/>
              </a:rPr>
              <a:t>, int mm, int ss);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Clock();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void </a:t>
            </a:r>
            <a:r>
              <a:rPr lang="en-US" altLang="zh-CN" dirty="0" err="1">
                <a:latin typeface="Arial" panose="020B0604020202020204" pitchFamily="34" charset="0"/>
              </a:rPr>
              <a:t>setTime</a:t>
            </a:r>
            <a:r>
              <a:rPr lang="en-US" altLang="zh-CN" dirty="0">
                <a:latin typeface="Arial" panose="020B0604020202020204" pitchFamily="34" charset="0"/>
              </a:rPr>
              <a:t>( int </a:t>
            </a:r>
            <a:r>
              <a:rPr lang="en-US" altLang="zh-CN" dirty="0" err="1">
                <a:latin typeface="Arial" panose="020B0604020202020204" pitchFamily="34" charset="0"/>
              </a:rPr>
              <a:t>newH</a:t>
            </a:r>
            <a:r>
              <a:rPr lang="en-US" altLang="zh-CN" dirty="0">
                <a:latin typeface="Arial" panose="020B0604020202020204" pitchFamily="34" charset="0"/>
              </a:rPr>
              <a:t>, int </a:t>
            </a:r>
            <a:r>
              <a:rPr lang="en-US" altLang="zh-CN" dirty="0" err="1">
                <a:latin typeface="Arial" panose="020B0604020202020204" pitchFamily="34" charset="0"/>
              </a:rPr>
              <a:t>newM</a:t>
            </a:r>
            <a:r>
              <a:rPr lang="en-US" altLang="zh-CN" dirty="0">
                <a:latin typeface="Arial" panose="020B0604020202020204" pitchFamily="34" charset="0"/>
              </a:rPr>
              <a:t>, int </a:t>
            </a:r>
            <a:r>
              <a:rPr lang="en-US" altLang="zh-CN" dirty="0" err="1">
                <a:latin typeface="Arial" panose="020B0604020202020204" pitchFamily="34" charset="0"/>
              </a:rPr>
              <a:t>newS</a:t>
            </a:r>
            <a:r>
              <a:rPr lang="en-US" altLang="zh-CN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void </a:t>
            </a:r>
            <a:r>
              <a:rPr lang="en-US" altLang="zh-CN" dirty="0" err="1">
                <a:latin typeface="Arial" panose="020B0604020202020204" pitchFamily="34" charset="0"/>
              </a:rPr>
              <a:t>showTime</a:t>
            </a:r>
            <a:r>
              <a:rPr lang="en-US" altLang="zh-CN" dirty="0">
                <a:latin typeface="Arial" panose="020B0604020202020204" pitchFamily="34" charset="0"/>
              </a:rPr>
              <a:t>();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void update();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private: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CIRCULAR_NUMBERS hour;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CIRCULAR_NUMBERS minute;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CIRCULAR_NUMBERS second;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Clock::Clock(int </a:t>
            </a:r>
            <a:r>
              <a:rPr lang="en-US" altLang="zh-CN" dirty="0" err="1">
                <a:latin typeface="Arial" panose="020B0604020202020204" pitchFamily="34" charset="0"/>
              </a:rPr>
              <a:t>hh</a:t>
            </a:r>
            <a:r>
              <a:rPr lang="en-US" altLang="zh-CN" dirty="0">
                <a:latin typeface="Arial" panose="020B0604020202020204" pitchFamily="34" charset="0"/>
              </a:rPr>
              <a:t>, int mm, int ss): hour(0,23,hh), minute(0,59,mm), second(0,59,ss)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Clock::Clock(): hour(0,23,0), minute(0,59,0), second(0,59,0)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void Clock::</a:t>
            </a:r>
            <a:r>
              <a:rPr lang="en-US" altLang="zh-CN" dirty="0" err="1">
                <a:latin typeface="Arial" panose="020B0604020202020204" pitchFamily="34" charset="0"/>
              </a:rPr>
              <a:t>showTime</a:t>
            </a:r>
            <a:r>
              <a:rPr lang="en-US" altLang="zh-CN" dirty="0">
                <a:latin typeface="Arial" panose="020B0604020202020204" pitchFamily="34" charset="0"/>
              </a:rPr>
              <a:t>() //</a:t>
            </a:r>
            <a:r>
              <a:rPr lang="zh-CN" altLang="en-US" dirty="0">
                <a:latin typeface="Arial" panose="020B0604020202020204" pitchFamily="34" charset="0"/>
              </a:rPr>
              <a:t>显示时间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</a:p>
          <a:p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</a:t>
            </a:r>
            <a:r>
              <a:rPr lang="en-US" altLang="zh-CN" dirty="0" err="1">
                <a:latin typeface="Arial" panose="020B0604020202020204" pitchFamily="34" charset="0"/>
              </a:rPr>
              <a:t>hour.get_value</a:t>
            </a:r>
            <a:r>
              <a:rPr lang="en-US" altLang="zh-CN" dirty="0">
                <a:latin typeface="Arial" panose="020B0604020202020204" pitchFamily="34" charset="0"/>
              </a:rPr>
              <a:t>()&lt;&lt;":"&lt;&lt;</a:t>
            </a:r>
            <a:r>
              <a:rPr lang="en-US" altLang="zh-CN" dirty="0" err="1">
                <a:latin typeface="Arial" panose="020B0604020202020204" pitchFamily="34" charset="0"/>
              </a:rPr>
              <a:t>minute.get_value</a:t>
            </a:r>
            <a:r>
              <a:rPr lang="en-US" altLang="zh-CN" dirty="0">
                <a:latin typeface="Arial" panose="020B0604020202020204" pitchFamily="34" charset="0"/>
              </a:rPr>
              <a:t>()&lt;&lt;":"&lt;&lt;</a:t>
            </a:r>
            <a:r>
              <a:rPr lang="en-US" altLang="zh-CN" dirty="0" err="1">
                <a:latin typeface="Arial" panose="020B0604020202020204" pitchFamily="34" charset="0"/>
              </a:rPr>
              <a:t>second.get_value</a:t>
            </a:r>
            <a:r>
              <a:rPr lang="en-US" altLang="zh-CN" dirty="0">
                <a:latin typeface="Arial" panose="020B0604020202020204" pitchFamily="34" charset="0"/>
              </a:rPr>
              <a:t>()&lt;&lt;</a:t>
            </a:r>
            <a:r>
              <a:rPr lang="en-US" altLang="zh-CN" dirty="0" err="1">
                <a:latin typeface="Arial" panose="020B0604020202020204" pitchFamily="34" charset="0"/>
              </a:rPr>
              <a:t>endl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void Clock::</a:t>
            </a:r>
            <a:r>
              <a:rPr lang="en-US" altLang="zh-CN" dirty="0" err="1">
                <a:latin typeface="Arial" panose="020B0604020202020204" pitchFamily="34" charset="0"/>
              </a:rPr>
              <a:t>setTime</a:t>
            </a:r>
            <a:r>
              <a:rPr lang="en-US" altLang="zh-CN" dirty="0">
                <a:latin typeface="Arial" panose="020B0604020202020204" pitchFamily="34" charset="0"/>
              </a:rPr>
              <a:t>(int </a:t>
            </a:r>
            <a:r>
              <a:rPr lang="en-US" altLang="zh-CN" dirty="0" err="1">
                <a:latin typeface="Arial" panose="020B0604020202020204" pitchFamily="34" charset="0"/>
              </a:rPr>
              <a:t>newH</a:t>
            </a:r>
            <a:r>
              <a:rPr lang="en-US" altLang="zh-CN" dirty="0">
                <a:latin typeface="Arial" panose="020B0604020202020204" pitchFamily="34" charset="0"/>
              </a:rPr>
              <a:t>, int </a:t>
            </a:r>
            <a:r>
              <a:rPr lang="en-US" altLang="zh-CN" dirty="0" err="1">
                <a:latin typeface="Arial" panose="020B0604020202020204" pitchFamily="34" charset="0"/>
              </a:rPr>
              <a:t>newM</a:t>
            </a:r>
            <a:r>
              <a:rPr lang="en-US" altLang="zh-CN" dirty="0">
                <a:latin typeface="Arial" panose="020B0604020202020204" pitchFamily="34" charset="0"/>
              </a:rPr>
              <a:t>, int </a:t>
            </a:r>
            <a:r>
              <a:rPr lang="en-US" altLang="zh-CN" dirty="0" err="1">
                <a:latin typeface="Arial" panose="020B0604020202020204" pitchFamily="34" charset="0"/>
              </a:rPr>
              <a:t>newS</a:t>
            </a:r>
            <a:r>
              <a:rPr lang="en-US" altLang="zh-CN" dirty="0">
                <a:latin typeface="Arial" panose="020B0604020202020204" pitchFamily="34" charset="0"/>
              </a:rPr>
              <a:t>){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 </a:t>
            </a:r>
            <a:r>
              <a:rPr lang="en-US" altLang="zh-CN" dirty="0" err="1">
                <a:latin typeface="Arial" panose="020B0604020202020204" pitchFamily="34" charset="0"/>
              </a:rPr>
              <a:t>hour.set_value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newH</a:t>
            </a:r>
            <a:r>
              <a:rPr lang="en-US" altLang="zh-CN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 </a:t>
            </a:r>
            <a:r>
              <a:rPr lang="en-US" altLang="zh-CN" dirty="0" err="1">
                <a:latin typeface="Arial" panose="020B0604020202020204" pitchFamily="34" charset="0"/>
              </a:rPr>
              <a:t>minute.set_value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newM</a:t>
            </a:r>
            <a:r>
              <a:rPr lang="en-US" altLang="zh-CN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 </a:t>
            </a:r>
            <a:r>
              <a:rPr lang="en-US" altLang="zh-CN" dirty="0" err="1">
                <a:latin typeface="Arial" panose="020B0604020202020204" pitchFamily="34" charset="0"/>
              </a:rPr>
              <a:t>second.set_value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newS</a:t>
            </a:r>
            <a:r>
              <a:rPr lang="en-US" altLang="zh-CN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void Clock::update()   // </a:t>
            </a:r>
            <a:r>
              <a:rPr lang="zh-CN" altLang="en-US" dirty="0">
                <a:latin typeface="Arial" panose="020B0604020202020204" pitchFamily="34" charset="0"/>
              </a:rPr>
              <a:t>刷新时间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second.increment</a:t>
            </a:r>
            <a:r>
              <a:rPr lang="en-US" altLang="zh-CN" dirty="0">
                <a:latin typeface="Arial" panose="020B0604020202020204" pitchFamily="34" charset="0"/>
              </a:rPr>
              <a:t>();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if(</a:t>
            </a:r>
            <a:r>
              <a:rPr lang="en-US" altLang="zh-CN" dirty="0" err="1">
                <a:latin typeface="Arial" panose="020B0604020202020204" pitchFamily="34" charset="0"/>
              </a:rPr>
              <a:t>second.get_value</a:t>
            </a:r>
            <a:r>
              <a:rPr lang="en-US" altLang="zh-CN" dirty="0">
                <a:latin typeface="Arial" panose="020B0604020202020204" pitchFamily="34" charset="0"/>
              </a:rPr>
              <a:t>()==0)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</a:t>
            </a:r>
            <a:r>
              <a:rPr lang="en-US" altLang="zh-CN" dirty="0" err="1">
                <a:latin typeface="Arial" panose="020B0604020202020204" pitchFamily="34" charset="0"/>
              </a:rPr>
              <a:t>minute.increment</a:t>
            </a:r>
            <a:r>
              <a:rPr lang="en-US" altLang="zh-CN" dirty="0">
                <a:latin typeface="Arial" panose="020B0604020202020204" pitchFamily="34" charset="0"/>
              </a:rPr>
              <a:t>();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if(</a:t>
            </a:r>
            <a:r>
              <a:rPr lang="en-US" altLang="zh-CN" dirty="0" err="1">
                <a:latin typeface="Arial" panose="020B0604020202020204" pitchFamily="34" charset="0"/>
              </a:rPr>
              <a:t>minute.get_value</a:t>
            </a:r>
            <a:r>
              <a:rPr lang="en-US" altLang="zh-CN" dirty="0">
                <a:latin typeface="Arial" panose="020B0604020202020204" pitchFamily="34" charset="0"/>
              </a:rPr>
              <a:t>()==0)</a:t>
            </a:r>
            <a:r>
              <a:rPr lang="en-US" altLang="zh-CN" dirty="0" err="1">
                <a:latin typeface="Arial" panose="020B0604020202020204" pitchFamily="34" charset="0"/>
              </a:rPr>
              <a:t>hour.increment</a:t>
            </a:r>
            <a:r>
              <a:rPr lang="en-US" altLang="zh-CN" dirty="0">
                <a:latin typeface="Arial" panose="020B0604020202020204" pitchFamily="34" charset="0"/>
              </a:rPr>
              <a:t>();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051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68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55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#include &lt;iostream&gt;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#include &lt;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iomanip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#include &lt;string&gt;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using namespace std;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struct Student {	//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学生信息结构体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num;		//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学号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string name;	//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姓名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char sex;		//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性别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age;		//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年龄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main()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Student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stu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= { 97001, "Lin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Lin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", 'F', 19 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"Num:  " &lt;&lt;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stu.num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"Name: " &lt;&lt; stu.name &lt;&lt;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"Sex:  " &lt;&lt;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stu.sex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"Age:  " &lt;&lt;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stu.age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return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0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73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483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9703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091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#include &lt;string&gt;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enum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scoremode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{ GRADE, PASS, PERCENTAGE 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union score{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	char grade;	//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等级制的成绩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	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bool pass;	//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只记是否通过课程的成绩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	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percent;	//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百分制的成绩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struct 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PaperHead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string name;	//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课程名称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enum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scoremode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mode;//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采用何种计分方式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union score 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scoreval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class 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ExamInfo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private: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PaperHead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paper;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//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三种构造函数，分别用等级、是否通过和百分初始化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ExamInfo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(string name, char grade)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{paper.name = name;	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paper.mode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= GRADE; 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paper.scoreval.grade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=grade;}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ExamInfo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(string name, bool pass)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{paper.name = name; 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paper.mode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= PASS; 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paper.scoreval.pass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= pass;}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ExamInfo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(string name, int percent)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{paper.name = name; 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paper.mode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= PERCENTAGE; 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paper.scoreval.percent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= percent;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void show();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void 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ExamInfo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::show()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&lt;&lt; paper.name &lt;&lt; ": 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switch (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paper.mode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  case GRADE: 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&lt;&lt; 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paper.scoreval.grade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 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  case PASS: 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&lt;&lt; (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paper.scoreval.pass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? "PASS" : "FAIL");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  case PERCENTAGE: 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&lt;&lt; 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paper.scoreval.percent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&lt;&lt; 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endl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main()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ExamInfo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course1("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English",'B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');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course1.show();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ExamInfo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course2("Calculus", true);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course2.show();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  <a:r>
              <a:rPr lang="en-US" altLang="zh-CN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ExamInfo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course3("C++ Programming", 85);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course3.show();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824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&lt;string&gt;</a:t>
            </a:r>
          </a:p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scoremode</a:t>
            </a:r>
            <a:r>
              <a:rPr lang="en-US" altLang="zh-CN" dirty="0"/>
              <a:t>{ GRADE, PASS, PERCENTAGE };</a:t>
            </a:r>
          </a:p>
          <a:p>
            <a:r>
              <a:rPr lang="en-US" altLang="zh-CN" dirty="0"/>
              <a:t>union score{</a:t>
            </a:r>
          </a:p>
          <a:p>
            <a:r>
              <a:rPr lang="en-US" altLang="zh-CN" dirty="0"/>
              <a:t>		char grade;	//</a:t>
            </a:r>
            <a:r>
              <a:rPr lang="zh-CN" altLang="en-US" dirty="0"/>
              <a:t>等级制的成绩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bool pass;	//</a:t>
            </a:r>
            <a:r>
              <a:rPr lang="zh-CN" altLang="en-US" dirty="0"/>
              <a:t>只记是否通过课程的成绩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int percent;	//</a:t>
            </a:r>
            <a:r>
              <a:rPr lang="zh-CN" altLang="en-US" dirty="0"/>
              <a:t>百分制的成绩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struct </a:t>
            </a:r>
            <a:r>
              <a:rPr lang="en-US" altLang="zh-CN" dirty="0" err="1"/>
              <a:t>PaperHead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string name;	//</a:t>
            </a:r>
            <a:r>
              <a:rPr lang="zh-CN" altLang="en-US" dirty="0"/>
              <a:t>课程名称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scoremode</a:t>
            </a:r>
            <a:r>
              <a:rPr lang="en-US" altLang="zh-CN" dirty="0"/>
              <a:t> mode;//</a:t>
            </a:r>
            <a:r>
              <a:rPr lang="zh-CN" altLang="en-US" dirty="0"/>
              <a:t>采用何种计分方式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union score </a:t>
            </a:r>
            <a:r>
              <a:rPr lang="en-US" altLang="zh-CN" dirty="0" err="1"/>
              <a:t>scoreval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ExamInfo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PaperHead</a:t>
            </a:r>
            <a:r>
              <a:rPr lang="en-US" altLang="zh-CN" dirty="0"/>
              <a:t> paper;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三种构造函数，分别用等级、是否通过和百分初始化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ExamInfo</a:t>
            </a:r>
            <a:r>
              <a:rPr lang="en-US" altLang="zh-CN" dirty="0"/>
              <a:t>(string name, char grade)</a:t>
            </a:r>
          </a:p>
          <a:p>
            <a:r>
              <a:rPr lang="en-US" altLang="zh-CN" dirty="0"/>
              <a:t>	{paper.name = name;	</a:t>
            </a:r>
            <a:r>
              <a:rPr lang="en-US" altLang="zh-CN" dirty="0" err="1"/>
              <a:t>paper.mode</a:t>
            </a:r>
            <a:r>
              <a:rPr lang="en-US" altLang="zh-CN" dirty="0"/>
              <a:t> = GRADE; </a:t>
            </a:r>
            <a:r>
              <a:rPr lang="en-US" altLang="zh-CN" dirty="0" err="1"/>
              <a:t>paper.scoreval.grade</a:t>
            </a:r>
            <a:r>
              <a:rPr lang="en-US" altLang="zh-CN" dirty="0"/>
              <a:t> =grade;}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ExamInfo</a:t>
            </a:r>
            <a:r>
              <a:rPr lang="en-US" altLang="zh-CN" dirty="0"/>
              <a:t>(string name, bool pass)</a:t>
            </a:r>
          </a:p>
          <a:p>
            <a:r>
              <a:rPr lang="en-US" altLang="zh-CN" dirty="0"/>
              <a:t>	{paper.name = name; </a:t>
            </a:r>
            <a:r>
              <a:rPr lang="en-US" altLang="zh-CN" dirty="0" err="1"/>
              <a:t>paper.mode</a:t>
            </a:r>
            <a:r>
              <a:rPr lang="en-US" altLang="zh-CN" dirty="0"/>
              <a:t> = PASS; </a:t>
            </a:r>
            <a:r>
              <a:rPr lang="en-US" altLang="zh-CN" dirty="0" err="1"/>
              <a:t>paper.scoreval.pass</a:t>
            </a:r>
            <a:r>
              <a:rPr lang="en-US" altLang="zh-CN" dirty="0"/>
              <a:t> = pass;}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ExamInfo</a:t>
            </a:r>
            <a:r>
              <a:rPr lang="en-US" altLang="zh-CN" dirty="0"/>
              <a:t>(string name, int percent)</a:t>
            </a:r>
          </a:p>
          <a:p>
            <a:r>
              <a:rPr lang="en-US" altLang="zh-CN" dirty="0"/>
              <a:t>	{paper.name = name; </a:t>
            </a:r>
            <a:r>
              <a:rPr lang="en-US" altLang="zh-CN" dirty="0" err="1"/>
              <a:t>paper.mode</a:t>
            </a:r>
            <a:r>
              <a:rPr lang="en-US" altLang="zh-CN" dirty="0"/>
              <a:t> = PERCENTAGE; </a:t>
            </a:r>
            <a:r>
              <a:rPr lang="en-US" altLang="zh-CN" dirty="0" err="1"/>
              <a:t>paper.scoreval.percent</a:t>
            </a:r>
            <a:r>
              <a:rPr lang="en-US" altLang="zh-CN" dirty="0"/>
              <a:t> = percent; }</a:t>
            </a:r>
          </a:p>
          <a:p>
            <a:endParaRPr lang="en-US" altLang="zh-CN" dirty="0"/>
          </a:p>
          <a:p>
            <a:r>
              <a:rPr lang="en-US" altLang="zh-CN" dirty="0"/>
              <a:t>	void show();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ExamInfo</a:t>
            </a:r>
            <a:r>
              <a:rPr lang="en-US" altLang="zh-CN" dirty="0"/>
              <a:t>::show()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paper.name &lt;&lt; ": ";</a:t>
            </a:r>
          </a:p>
          <a:p>
            <a:r>
              <a:rPr lang="en-US" altLang="zh-CN" dirty="0"/>
              <a:t>	switch (</a:t>
            </a:r>
            <a:r>
              <a:rPr lang="en-US" altLang="zh-CN" dirty="0" err="1"/>
              <a:t>paper.mode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  case GRADE: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paper.scoreval.grade</a:t>
            </a:r>
            <a:r>
              <a:rPr lang="en-US" altLang="zh-CN" dirty="0"/>
              <a:t>;  break;</a:t>
            </a:r>
          </a:p>
          <a:p>
            <a:r>
              <a:rPr lang="en-US" altLang="zh-CN" dirty="0"/>
              <a:t>	  case PASS: </a:t>
            </a:r>
            <a:r>
              <a:rPr lang="en-US" altLang="zh-CN" dirty="0" err="1"/>
              <a:t>cout</a:t>
            </a:r>
            <a:r>
              <a:rPr lang="en-US" altLang="zh-CN" dirty="0"/>
              <a:t> &lt;&lt; (</a:t>
            </a:r>
            <a:r>
              <a:rPr lang="en-US" altLang="zh-CN" dirty="0" err="1"/>
              <a:t>paper.scoreval.pass</a:t>
            </a:r>
            <a:r>
              <a:rPr lang="en-US" altLang="zh-CN" dirty="0"/>
              <a:t> ? "PASS" : "FAIL"); break;</a:t>
            </a:r>
          </a:p>
          <a:p>
            <a:r>
              <a:rPr lang="en-US" altLang="zh-CN" dirty="0"/>
              <a:t>	  case PERCENTAGE: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paper.scoreval.percent</a:t>
            </a:r>
            <a:r>
              <a:rPr lang="en-US" altLang="zh-CN" dirty="0"/>
              <a:t>; break;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ExamInfo</a:t>
            </a:r>
            <a:r>
              <a:rPr lang="en-US" altLang="zh-CN" dirty="0"/>
              <a:t> course1("</a:t>
            </a:r>
            <a:r>
              <a:rPr lang="en-US" altLang="zh-CN" dirty="0" err="1"/>
              <a:t>English",'B</a:t>
            </a:r>
            <a:r>
              <a:rPr lang="en-US" altLang="zh-CN" dirty="0"/>
              <a:t>');</a:t>
            </a:r>
          </a:p>
          <a:p>
            <a:r>
              <a:rPr lang="en-US" altLang="zh-CN" dirty="0"/>
              <a:t>	course1.show();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ExamInfo</a:t>
            </a:r>
            <a:r>
              <a:rPr lang="en-US" altLang="zh-CN" dirty="0"/>
              <a:t> course2("Calculus", true);</a:t>
            </a:r>
          </a:p>
          <a:p>
            <a:r>
              <a:rPr lang="en-US" altLang="zh-CN" dirty="0"/>
              <a:t>	course2.show();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ExamInfo</a:t>
            </a:r>
            <a:r>
              <a:rPr lang="en-US" altLang="zh-CN" dirty="0"/>
              <a:t> course3("C++ Programming", 85);</a:t>
            </a:r>
          </a:p>
          <a:p>
            <a:r>
              <a:rPr lang="en-US" altLang="zh-CN" dirty="0"/>
              <a:t>	course3.show();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1293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432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26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555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7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665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05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class Clock{</a:t>
            </a:r>
          </a:p>
          <a:p>
            <a:r>
              <a:rPr lang="en-US" altLang="zh-CN" dirty="0"/>
              <a:t>public: </a:t>
            </a:r>
          </a:p>
          <a:p>
            <a:r>
              <a:rPr lang="en-US" altLang="zh-CN" dirty="0"/>
              <a:t>          void </a:t>
            </a:r>
            <a:r>
              <a:rPr lang="en-US" altLang="zh-CN" dirty="0" err="1"/>
              <a:t>setTime</a:t>
            </a:r>
            <a:r>
              <a:rPr lang="en-US" altLang="zh-CN" dirty="0"/>
              <a:t>(int </a:t>
            </a:r>
            <a:r>
              <a:rPr lang="en-US" altLang="zh-CN" dirty="0" err="1"/>
              <a:t>newH</a:t>
            </a:r>
            <a:r>
              <a:rPr lang="en-US" altLang="zh-CN" dirty="0"/>
              <a:t>, int </a:t>
            </a:r>
            <a:r>
              <a:rPr lang="en-US" altLang="zh-CN" dirty="0" err="1"/>
              <a:t>newM</a:t>
            </a:r>
            <a:r>
              <a:rPr lang="en-US" altLang="zh-CN" dirty="0"/>
              <a:t>, int </a:t>
            </a:r>
            <a:r>
              <a:rPr lang="en-US" altLang="zh-CN" dirty="0" err="1"/>
              <a:t>newS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void </a:t>
            </a:r>
            <a:r>
              <a:rPr lang="en-US" altLang="zh-CN" dirty="0" err="1"/>
              <a:t>showTime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           int hour, minute, second;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void Clock::</a:t>
            </a:r>
            <a:r>
              <a:rPr lang="en-US" altLang="zh-CN" dirty="0" err="1"/>
              <a:t>setTime</a:t>
            </a:r>
            <a:r>
              <a:rPr lang="en-US" altLang="zh-CN" dirty="0"/>
              <a:t>(int </a:t>
            </a:r>
            <a:r>
              <a:rPr lang="en-US" altLang="zh-CN" dirty="0" err="1"/>
              <a:t>newH</a:t>
            </a:r>
            <a:r>
              <a:rPr lang="en-US" altLang="zh-CN" dirty="0"/>
              <a:t>, int </a:t>
            </a:r>
            <a:r>
              <a:rPr lang="en-US" altLang="zh-CN" dirty="0" err="1"/>
              <a:t>newM</a:t>
            </a:r>
            <a:r>
              <a:rPr lang="en-US" altLang="zh-CN" dirty="0"/>
              <a:t>, int </a:t>
            </a:r>
            <a:r>
              <a:rPr lang="en-US" altLang="zh-CN" dirty="0" err="1"/>
              <a:t>newS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hour = </a:t>
            </a:r>
            <a:r>
              <a:rPr lang="en-US" altLang="zh-CN" dirty="0" err="1"/>
              <a:t>newH</a:t>
            </a:r>
            <a:r>
              <a:rPr lang="en-US" altLang="zh-CN" dirty="0"/>
              <a:t>;     </a:t>
            </a:r>
          </a:p>
          <a:p>
            <a:r>
              <a:rPr lang="en-US" altLang="zh-CN" dirty="0"/>
              <a:t>    minute = </a:t>
            </a:r>
            <a:r>
              <a:rPr lang="en-US" altLang="zh-CN" dirty="0" err="1"/>
              <a:t>newM</a:t>
            </a:r>
            <a:r>
              <a:rPr lang="en-US" altLang="zh-CN" dirty="0"/>
              <a:t>;  </a:t>
            </a:r>
          </a:p>
          <a:p>
            <a:r>
              <a:rPr lang="en-US" altLang="zh-CN" dirty="0"/>
              <a:t>    second = </a:t>
            </a:r>
            <a:r>
              <a:rPr lang="en-US" altLang="zh-CN" dirty="0" err="1"/>
              <a:t>newS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void Clock::</a:t>
            </a:r>
            <a:r>
              <a:rPr lang="en-US" altLang="zh-CN" dirty="0" err="1"/>
              <a:t>showTime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cout</a:t>
            </a:r>
            <a:r>
              <a:rPr lang="en-US" altLang="zh-CN" dirty="0"/>
              <a:t>&lt;&lt;hour&lt;&lt;":"&lt;&lt;minute&lt;&lt;":"&lt;&lt;second&lt;&lt;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main 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Clock c1,c2;</a:t>
            </a:r>
          </a:p>
          <a:p>
            <a:r>
              <a:rPr lang="en-US" altLang="zh-CN" dirty="0"/>
              <a:t>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8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231" y="2388"/>
            <a:ext cx="12190413" cy="29650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7231" y="2965058"/>
            <a:ext cx="12190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第六讲类与对象</a:t>
            </a:r>
            <a:endParaRPr lang="zh-CN" altLang="en-US" sz="6000" b="1" dirty="0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45249" y="2434852"/>
            <a:ext cx="363125" cy="413514"/>
            <a:chOff x="3170996" y="382686"/>
            <a:chExt cx="807829" cy="807829"/>
          </a:xfrm>
        </p:grpSpPr>
        <p:sp>
          <p:nvSpPr>
            <p:cNvPr id="6" name="椭圆 5"/>
            <p:cNvSpPr/>
            <p:nvPr/>
          </p:nvSpPr>
          <p:spPr>
            <a:xfrm>
              <a:off x="317099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349624" y="443558"/>
              <a:ext cx="450568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5"/>
                  </a:solidFill>
                </a:rPr>
                <a:t>R</a:t>
              </a:r>
              <a:endParaRPr kumimoji="1" lang="zh-CN" altLang="en-US" sz="1800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21733" y="2434852"/>
            <a:ext cx="363124" cy="413514"/>
            <a:chOff x="2173906" y="382686"/>
            <a:chExt cx="807829" cy="807829"/>
          </a:xfrm>
        </p:grpSpPr>
        <p:sp>
          <p:nvSpPr>
            <p:cNvPr id="5" name="椭圆 4"/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55927" y="443558"/>
              <a:ext cx="443783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26CCC5"/>
                  </a:solidFill>
                </a:rPr>
                <a:t>P</a:t>
              </a:r>
              <a:endParaRPr kumimoji="1" lang="zh-CN" altLang="en-US" sz="1800" b="1" dirty="0">
                <a:solidFill>
                  <a:srgbClr val="26CCC5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168766" y="2434852"/>
            <a:ext cx="363124" cy="413514"/>
            <a:chOff x="4168089" y="382686"/>
            <a:chExt cx="807830" cy="807829"/>
          </a:xfrm>
        </p:grpSpPr>
        <p:sp>
          <p:nvSpPr>
            <p:cNvPr id="9" name="椭圆 8"/>
            <p:cNvSpPr/>
            <p:nvPr/>
          </p:nvSpPr>
          <p:spPr>
            <a:xfrm>
              <a:off x="4168089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04865" y="443558"/>
              <a:ext cx="534260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3"/>
                  </a:solidFill>
                </a:rPr>
                <a:t>O</a:t>
              </a:r>
              <a:endParaRPr kumimoji="1" lang="zh-CN" altLang="en-US" sz="18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92282" y="2434852"/>
            <a:ext cx="363124" cy="413514"/>
            <a:chOff x="5165176" y="382686"/>
            <a:chExt cx="807829" cy="807829"/>
          </a:xfrm>
        </p:grpSpPr>
        <p:sp>
          <p:nvSpPr>
            <p:cNvPr id="15" name="椭圆 14"/>
            <p:cNvSpPr/>
            <p:nvPr/>
          </p:nvSpPr>
          <p:spPr>
            <a:xfrm>
              <a:off x="516517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104D7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01956" y="443558"/>
              <a:ext cx="534259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1"/>
                  </a:solidFill>
                </a:rPr>
                <a:t>G</a:t>
              </a:r>
              <a:endParaRPr kumimoji="1" lang="zh-CN" altLang="en-US" sz="18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15798" y="2434852"/>
            <a:ext cx="363124" cy="413514"/>
            <a:chOff x="6162270" y="382686"/>
            <a:chExt cx="807830" cy="807829"/>
          </a:xfrm>
        </p:grpSpPr>
        <p:sp>
          <p:nvSpPr>
            <p:cNvPr id="18" name="椭圆 17"/>
            <p:cNvSpPr/>
            <p:nvPr/>
          </p:nvSpPr>
          <p:spPr>
            <a:xfrm>
              <a:off x="6162270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340893" y="443558"/>
              <a:ext cx="450570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6"/>
                  </a:solidFill>
                </a:rPr>
                <a:t>R</a:t>
              </a:r>
              <a:endParaRPr kumimoji="1" lang="zh-CN" altLang="en-US" sz="1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7232" y="5264421"/>
            <a:ext cx="1218476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b="1" dirty="0"/>
              <a:t>计算机与信息学院</a:t>
            </a:r>
          </a:p>
        </p:txBody>
      </p:sp>
      <p:cxnSp>
        <p:nvCxnSpPr>
          <p:cNvPr id="3" name="直线连接符 2"/>
          <p:cNvCxnSpPr/>
          <p:nvPr/>
        </p:nvCxnSpPr>
        <p:spPr>
          <a:xfrm>
            <a:off x="3462144" y="3946163"/>
            <a:ext cx="5267715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2FF5E2B-968F-4983-AA69-D0255BF69A6B}"/>
              </a:ext>
            </a:extLst>
          </p:cNvPr>
          <p:cNvGrpSpPr/>
          <p:nvPr/>
        </p:nvGrpSpPr>
        <p:grpSpPr>
          <a:xfrm>
            <a:off x="6262830" y="2434852"/>
            <a:ext cx="363125" cy="413514"/>
            <a:chOff x="3170996" y="382686"/>
            <a:chExt cx="807829" cy="80782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9FDA05E-C5DE-4BD3-B147-0A8A8E4A7272}"/>
                </a:ext>
              </a:extLst>
            </p:cNvPr>
            <p:cNvSpPr/>
            <p:nvPr/>
          </p:nvSpPr>
          <p:spPr>
            <a:xfrm>
              <a:off x="317099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C448F4D-31E2-469F-9A7E-C21EECAAABD1}"/>
                </a:ext>
              </a:extLst>
            </p:cNvPr>
            <p:cNvSpPr txBox="1"/>
            <p:nvPr/>
          </p:nvSpPr>
          <p:spPr>
            <a:xfrm>
              <a:off x="3297601" y="443558"/>
              <a:ext cx="554615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5"/>
                  </a:solidFill>
                </a:rPr>
                <a:t>M</a:t>
              </a:r>
              <a:endParaRPr kumimoji="1" lang="zh-CN" altLang="en-US" sz="1800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3B0A5A3-8939-4A4D-A5CE-CA844F988E59}"/>
              </a:ext>
            </a:extLst>
          </p:cNvPr>
          <p:cNvGrpSpPr/>
          <p:nvPr/>
        </p:nvGrpSpPr>
        <p:grpSpPr>
          <a:xfrm>
            <a:off x="5739314" y="2434852"/>
            <a:ext cx="363124" cy="413514"/>
            <a:chOff x="2173906" y="382686"/>
            <a:chExt cx="807829" cy="807829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481AC01-11C7-42EA-B1CC-0DEF571A0498}"/>
                </a:ext>
              </a:extLst>
            </p:cNvPr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A32D12B-6482-4BB8-9FD4-3FE7F1EE81A0}"/>
                </a:ext>
              </a:extLst>
            </p:cNvPr>
            <p:cNvSpPr txBox="1"/>
            <p:nvPr/>
          </p:nvSpPr>
          <p:spPr>
            <a:xfrm>
              <a:off x="2326521" y="443558"/>
              <a:ext cx="502594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26CCC5"/>
                  </a:solidFill>
                </a:rPr>
                <a:t>A</a:t>
              </a:r>
              <a:endParaRPr kumimoji="1" lang="zh-CN" altLang="en-US" sz="1800" b="1" dirty="0">
                <a:solidFill>
                  <a:srgbClr val="26CCC5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E928632-5174-4A81-8188-2424A6BCE693}"/>
              </a:ext>
            </a:extLst>
          </p:cNvPr>
          <p:cNvGrpSpPr/>
          <p:nvPr/>
        </p:nvGrpSpPr>
        <p:grpSpPr>
          <a:xfrm>
            <a:off x="6786347" y="2434852"/>
            <a:ext cx="363124" cy="413514"/>
            <a:chOff x="4168089" y="382686"/>
            <a:chExt cx="807830" cy="807829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3F30FF9-B929-4714-AE37-FD8C1E60C9FA}"/>
                </a:ext>
              </a:extLst>
            </p:cNvPr>
            <p:cNvSpPr/>
            <p:nvPr/>
          </p:nvSpPr>
          <p:spPr>
            <a:xfrm>
              <a:off x="4168089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367262D-8BB8-4917-83EE-13C6F604B7DB}"/>
                </a:ext>
              </a:extLst>
            </p:cNvPr>
            <p:cNvSpPr txBox="1"/>
            <p:nvPr/>
          </p:nvSpPr>
          <p:spPr>
            <a:xfrm>
              <a:off x="4294687" y="443558"/>
              <a:ext cx="554617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3"/>
                  </a:solidFill>
                </a:rPr>
                <a:t>M</a:t>
              </a:r>
              <a:endParaRPr kumimoji="1" lang="zh-CN" altLang="en-US" sz="18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13B54DD-FA9B-4F67-A1B9-1A5BFBF4C1E8}"/>
              </a:ext>
            </a:extLst>
          </p:cNvPr>
          <p:cNvGrpSpPr/>
          <p:nvPr/>
        </p:nvGrpSpPr>
        <p:grpSpPr>
          <a:xfrm>
            <a:off x="7309863" y="2434852"/>
            <a:ext cx="363124" cy="413514"/>
            <a:chOff x="5165176" y="382686"/>
            <a:chExt cx="807829" cy="807829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4C96447-7AA1-416E-BE12-B2194AA8E056}"/>
                </a:ext>
              </a:extLst>
            </p:cNvPr>
            <p:cNvSpPr/>
            <p:nvPr/>
          </p:nvSpPr>
          <p:spPr>
            <a:xfrm>
              <a:off x="516517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104D7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FC93182-7886-4A62-9FD2-52B8CBCA9AC3}"/>
                </a:ext>
              </a:extLst>
            </p:cNvPr>
            <p:cNvSpPr txBox="1"/>
            <p:nvPr/>
          </p:nvSpPr>
          <p:spPr>
            <a:xfrm>
              <a:off x="5393561" y="443558"/>
              <a:ext cx="351046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1"/>
                  </a:solidFill>
                </a:rPr>
                <a:t>I</a:t>
              </a:r>
              <a:endParaRPr kumimoji="1" lang="zh-CN" altLang="en-US" sz="18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E4F6443-905A-40E2-BC32-00244DBAACB0}"/>
              </a:ext>
            </a:extLst>
          </p:cNvPr>
          <p:cNvGrpSpPr/>
          <p:nvPr/>
        </p:nvGrpSpPr>
        <p:grpSpPr>
          <a:xfrm>
            <a:off x="7833379" y="2434852"/>
            <a:ext cx="363124" cy="413514"/>
            <a:chOff x="6162270" y="382686"/>
            <a:chExt cx="807830" cy="807829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96D3505-14F1-4BF5-8945-C781F2CA3DD7}"/>
                </a:ext>
              </a:extLst>
            </p:cNvPr>
            <p:cNvSpPr/>
            <p:nvPr/>
          </p:nvSpPr>
          <p:spPr>
            <a:xfrm>
              <a:off x="6162270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60A2BE7-434A-4388-96A8-24244761BE4C}"/>
                </a:ext>
              </a:extLst>
            </p:cNvPr>
            <p:cNvSpPr txBox="1"/>
            <p:nvPr/>
          </p:nvSpPr>
          <p:spPr>
            <a:xfrm>
              <a:off x="6314879" y="443558"/>
              <a:ext cx="502594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6"/>
                  </a:solidFill>
                </a:rPr>
                <a:t>N</a:t>
              </a:r>
              <a:endParaRPr kumimoji="1" lang="zh-CN" altLang="en-US" sz="18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2608C73-10E9-4E79-A21B-887B7FF64371}"/>
              </a:ext>
            </a:extLst>
          </p:cNvPr>
          <p:cNvGrpSpPr/>
          <p:nvPr/>
        </p:nvGrpSpPr>
        <p:grpSpPr>
          <a:xfrm>
            <a:off x="8356894" y="2434852"/>
            <a:ext cx="363124" cy="413514"/>
            <a:chOff x="2173906" y="382686"/>
            <a:chExt cx="807829" cy="807829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E93575D-B2A7-4436-9F0F-52BCA3D0924E}"/>
                </a:ext>
              </a:extLst>
            </p:cNvPr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C5A2224-2232-4FF8-97F8-62FF709E299C}"/>
                </a:ext>
              </a:extLst>
            </p:cNvPr>
            <p:cNvSpPr txBox="1"/>
            <p:nvPr/>
          </p:nvSpPr>
          <p:spPr>
            <a:xfrm>
              <a:off x="2310689" y="443558"/>
              <a:ext cx="534259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26CCC5"/>
                  </a:solidFill>
                </a:rPr>
                <a:t>G</a:t>
              </a:r>
              <a:endParaRPr kumimoji="1" lang="zh-CN" altLang="en-US" sz="1800" b="1" dirty="0">
                <a:solidFill>
                  <a:srgbClr val="26CCC5"/>
                </a:solidFill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D7A90910-1FA4-4F26-8CEA-21951F5FFB92}"/>
              </a:ext>
            </a:extLst>
          </p:cNvPr>
          <p:cNvSpPr txBox="1"/>
          <p:nvPr/>
        </p:nvSpPr>
        <p:spPr>
          <a:xfrm>
            <a:off x="0" y="4160905"/>
            <a:ext cx="121976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Everything is Object</a:t>
            </a:r>
            <a:endParaRPr lang="zh-CN" altLang="en-US" sz="3200" b="1" dirty="0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>
            <a:extLst>
              <a:ext uri="{FF2B5EF4-FFF2-40B4-BE49-F238E27FC236}">
                <a16:creationId xmlns:a16="http://schemas.microsoft.com/office/drawing/2014/main" id="{2A1AA281-37A5-4F2A-A1DB-AB2AB5501F5F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6CC3330B-0FD4-4133-B71D-2D85B12F2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2347913"/>
            <a:ext cx="609600" cy="2124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访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问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限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制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AD1D4206-3780-4636-BCE8-68F01B5E865E}"/>
              </a:ext>
            </a:extLst>
          </p:cNvPr>
          <p:cNvSpPr>
            <a:spLocks/>
          </p:cNvSpPr>
          <p:nvPr/>
        </p:nvSpPr>
        <p:spPr bwMode="auto">
          <a:xfrm>
            <a:off x="5943752" y="1929591"/>
            <a:ext cx="384175" cy="2667000"/>
          </a:xfrm>
          <a:prstGeom prst="rightBrace">
            <a:avLst>
              <a:gd name="adj1" fmla="val 11764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000">
              <a:solidFill>
                <a:schemeClr val="tx1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FD04069F-E233-4DB7-8E89-ED2B8E11D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86" y="2884914"/>
            <a:ext cx="1575519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数据</a:t>
            </a:r>
            <a:endParaRPr kumimoji="1" lang="en-US" altLang="zh-CN" sz="24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函数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6D990BE-5B4F-4751-9A87-E094D8177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38" y="1143000"/>
            <a:ext cx="197008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类名标识符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4BF316F2-68E8-4925-B37D-F1EB5339F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38" y="1814513"/>
            <a:ext cx="3885636" cy="350711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private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：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   </a:t>
            </a:r>
            <a:r>
              <a:rPr kumimoji="1" lang="zh-CN" altLang="en-US" sz="2800" dirty="0">
                <a:solidFill>
                  <a:srgbClr val="134F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私有成员</a:t>
            </a:r>
            <a:endParaRPr kumimoji="1" lang="en-US" altLang="zh-CN" sz="2800" dirty="0">
              <a:solidFill>
                <a:srgbClr val="134F8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public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：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  </a:t>
            </a:r>
            <a:r>
              <a:rPr kumimoji="1" lang="zh-CN" altLang="en-US" sz="2800" dirty="0">
                <a:solidFill>
                  <a:srgbClr val="134F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公有成员</a:t>
            </a:r>
            <a:r>
              <a:rPr kumimoji="1" lang="en-US" altLang="zh-CN" sz="2800" dirty="0">
                <a:solidFill>
                  <a:srgbClr val="134F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外部接口</a:t>
            </a:r>
            <a:r>
              <a:rPr kumimoji="1" lang="en-US" altLang="zh-CN" sz="2800" dirty="0">
                <a:solidFill>
                  <a:srgbClr val="134F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protected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   </a:t>
            </a:r>
            <a:r>
              <a:rPr kumimoji="1" lang="zh-CN" altLang="en-US" sz="2800" dirty="0">
                <a:solidFill>
                  <a:srgbClr val="134F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保护成员</a:t>
            </a:r>
            <a:endParaRPr kumimoji="1" lang="en-US" altLang="zh-CN" sz="2800" dirty="0">
              <a:solidFill>
                <a:srgbClr val="134F8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984BCBA-CAB4-450C-875D-16194005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233" y="1143000"/>
            <a:ext cx="3773384" cy="47135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              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kumimoji="1" lang="en-US" altLang="zh-CN" sz="28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kumimoji="1" lang="en-US" altLang="zh-CN" sz="28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kumimoji="1" lang="en-US" altLang="zh-CN" sz="28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kumimoji="1" lang="en-US" altLang="zh-CN" sz="28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}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；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9FCF64AD-20EF-48D4-B2A7-9AF6AE571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8" y="1052513"/>
            <a:ext cx="939681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class</a:t>
            </a:r>
          </a:p>
        </p:txBody>
      </p:sp>
      <p:sp>
        <p:nvSpPr>
          <p:cNvPr id="22" name="AutoShape 15">
            <a:extLst>
              <a:ext uri="{FF2B5EF4-FFF2-40B4-BE49-F238E27FC236}">
                <a16:creationId xmlns:a16="http://schemas.microsoft.com/office/drawing/2014/main" id="{4AFC1CAC-1C5F-4211-9834-858D9D960979}"/>
              </a:ext>
            </a:extLst>
          </p:cNvPr>
          <p:cNvSpPr>
            <a:spLocks/>
          </p:cNvSpPr>
          <p:nvPr/>
        </p:nvSpPr>
        <p:spPr bwMode="auto">
          <a:xfrm>
            <a:off x="1074738" y="2043113"/>
            <a:ext cx="381000" cy="2514600"/>
          </a:xfrm>
          <a:prstGeom prst="leftBrace">
            <a:avLst>
              <a:gd name="adj1" fmla="val 55000"/>
              <a:gd name="adj2" fmla="val 50000"/>
            </a:avLst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000">
              <a:solidFill>
                <a:schemeClr val="tx1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F9D98A42-0720-4129-8CEB-0D5A02143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672138"/>
            <a:ext cx="5649913" cy="8302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类中定义的数据</a:t>
            </a:r>
            <a:r>
              <a:rPr kumimoji="1"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变量</a:t>
            </a:r>
            <a:r>
              <a:rPr kumimoji="1"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称为</a:t>
            </a:r>
            <a: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成员数据</a:t>
            </a:r>
            <a:b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</a:b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类中定义的函数</a:t>
            </a:r>
            <a:r>
              <a:rPr kumimoji="1"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行为操作</a:t>
            </a:r>
            <a:r>
              <a:rPr kumimoji="1"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称为</a:t>
            </a:r>
            <a: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成员函数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93A44A1-5843-480A-ACC8-8954598E3240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6.2</a:t>
            </a:r>
            <a:r>
              <a:rPr lang="zh-CN" altLang="en-US" dirty="0"/>
              <a:t>类与对象</a:t>
            </a:r>
          </a:p>
        </p:txBody>
      </p:sp>
      <p:sp>
        <p:nvSpPr>
          <p:cNvPr id="2" name="标注: 弯曲线形 1">
            <a:extLst>
              <a:ext uri="{FF2B5EF4-FFF2-40B4-BE49-F238E27FC236}">
                <a16:creationId xmlns:a16="http://schemas.microsoft.com/office/drawing/2014/main" id="{43E283D2-3855-4A00-8916-BFD9B7A1C873}"/>
              </a:ext>
            </a:extLst>
          </p:cNvPr>
          <p:cNvSpPr/>
          <p:nvPr/>
        </p:nvSpPr>
        <p:spPr>
          <a:xfrm>
            <a:off x="3711575" y="2571033"/>
            <a:ext cx="2156746" cy="830262"/>
          </a:xfrm>
          <a:prstGeom prst="borderCallout2">
            <a:avLst>
              <a:gd name="adj1" fmla="val 31297"/>
              <a:gd name="adj2" fmla="val 1176"/>
              <a:gd name="adj3" fmla="val 32123"/>
              <a:gd name="adj4" fmla="val -15624"/>
              <a:gd name="adj5" fmla="val 80090"/>
              <a:gd name="adj6" fmla="val -644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类对象可以访问的数据和函数</a:t>
            </a:r>
          </a:p>
        </p:txBody>
      </p:sp>
      <p:sp>
        <p:nvSpPr>
          <p:cNvPr id="29" name="标注: 弯曲线形 28">
            <a:extLst>
              <a:ext uri="{FF2B5EF4-FFF2-40B4-BE49-F238E27FC236}">
                <a16:creationId xmlns:a16="http://schemas.microsoft.com/office/drawing/2014/main" id="{5847D524-7A4F-406C-95AC-030D04514F15}"/>
              </a:ext>
            </a:extLst>
          </p:cNvPr>
          <p:cNvSpPr/>
          <p:nvPr/>
        </p:nvSpPr>
        <p:spPr>
          <a:xfrm>
            <a:off x="3973113" y="1297090"/>
            <a:ext cx="1739736" cy="756398"/>
          </a:xfrm>
          <a:prstGeom prst="borderCallout2">
            <a:avLst>
              <a:gd name="adj1" fmla="val 72369"/>
              <a:gd name="adj2" fmla="val -1436"/>
              <a:gd name="adj3" fmla="val 74624"/>
              <a:gd name="adj4" fmla="val -21847"/>
              <a:gd name="adj5" fmla="val 100161"/>
              <a:gd name="adj6" fmla="val -7883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只能</a:t>
            </a: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被类成员函数访问</a:t>
            </a:r>
          </a:p>
        </p:txBody>
      </p:sp>
      <p:sp>
        <p:nvSpPr>
          <p:cNvPr id="30" name="Text Box 17">
            <a:extLst>
              <a:ext uri="{FF2B5EF4-FFF2-40B4-BE49-F238E27FC236}">
                <a16:creationId xmlns:a16="http://schemas.microsoft.com/office/drawing/2014/main" id="{F66B0F33-EBDA-40AF-913A-D16B98AA6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0605" y="5550410"/>
            <a:ext cx="2438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C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int x;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void m();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E1B01040-0FB6-4325-B72E-4416276C1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080" y="5436110"/>
            <a:ext cx="2438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C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private: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int x;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void m();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1F4806B1-48E3-4CBA-91DA-E28A5D78D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9680" y="5277360"/>
            <a:ext cx="2438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C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int x;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void m();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3714B64-14A6-4B92-9F85-5692C03F40CF}"/>
              </a:ext>
            </a:extLst>
          </p:cNvPr>
          <p:cNvSpPr/>
          <p:nvPr/>
        </p:nvSpPr>
        <p:spPr>
          <a:xfrm>
            <a:off x="7191117" y="4525738"/>
            <a:ext cx="4213123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如果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紧跟在类名后面声明私有成员，则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关键字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private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可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省略</a:t>
            </a:r>
            <a:endParaRPr lang="zh-CN" altLang="en-US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9379AEC3-C00D-4C98-8269-22C7B2E3BA37}"/>
              </a:ext>
            </a:extLst>
          </p:cNvPr>
          <p:cNvSpPr/>
          <p:nvPr/>
        </p:nvSpPr>
        <p:spPr bwMode="auto">
          <a:xfrm>
            <a:off x="8465574" y="5459922"/>
            <a:ext cx="226706" cy="1387428"/>
          </a:xfrm>
          <a:custGeom>
            <a:avLst/>
            <a:gdLst>
              <a:gd name="connsiteX0" fmla="*/ 429491 w 429491"/>
              <a:gd name="connsiteY0" fmla="*/ 0 h 2161309"/>
              <a:gd name="connsiteX1" fmla="*/ 374073 w 429491"/>
              <a:gd name="connsiteY1" fmla="*/ 124691 h 2161309"/>
              <a:gd name="connsiteX2" fmla="*/ 332509 w 429491"/>
              <a:gd name="connsiteY2" fmla="*/ 152400 h 2161309"/>
              <a:gd name="connsiteX3" fmla="*/ 318655 w 429491"/>
              <a:gd name="connsiteY3" fmla="*/ 193963 h 2161309"/>
              <a:gd name="connsiteX4" fmla="*/ 290945 w 429491"/>
              <a:gd name="connsiteY4" fmla="*/ 235527 h 2161309"/>
              <a:gd name="connsiteX5" fmla="*/ 277091 w 429491"/>
              <a:gd name="connsiteY5" fmla="*/ 277091 h 2161309"/>
              <a:gd name="connsiteX6" fmla="*/ 277091 w 429491"/>
              <a:gd name="connsiteY6" fmla="*/ 692727 h 2161309"/>
              <a:gd name="connsiteX7" fmla="*/ 290945 w 429491"/>
              <a:gd name="connsiteY7" fmla="*/ 734291 h 2161309"/>
              <a:gd name="connsiteX8" fmla="*/ 332509 w 429491"/>
              <a:gd name="connsiteY8" fmla="*/ 789709 h 2161309"/>
              <a:gd name="connsiteX9" fmla="*/ 346364 w 429491"/>
              <a:gd name="connsiteY9" fmla="*/ 831272 h 2161309"/>
              <a:gd name="connsiteX10" fmla="*/ 374073 w 429491"/>
              <a:gd name="connsiteY10" fmla="*/ 928254 h 2161309"/>
              <a:gd name="connsiteX11" fmla="*/ 360218 w 429491"/>
              <a:gd name="connsiteY11" fmla="*/ 997527 h 2161309"/>
              <a:gd name="connsiteX12" fmla="*/ 304800 w 429491"/>
              <a:gd name="connsiteY12" fmla="*/ 1108363 h 2161309"/>
              <a:gd name="connsiteX13" fmla="*/ 249382 w 429491"/>
              <a:gd name="connsiteY13" fmla="*/ 1149927 h 2161309"/>
              <a:gd name="connsiteX14" fmla="*/ 235527 w 429491"/>
              <a:gd name="connsiteY14" fmla="*/ 1205345 h 2161309"/>
              <a:gd name="connsiteX15" fmla="*/ 221673 w 429491"/>
              <a:gd name="connsiteY15" fmla="*/ 1288472 h 2161309"/>
              <a:gd name="connsiteX16" fmla="*/ 207818 w 429491"/>
              <a:gd name="connsiteY16" fmla="*/ 1330036 h 2161309"/>
              <a:gd name="connsiteX17" fmla="*/ 221673 w 429491"/>
              <a:gd name="connsiteY17" fmla="*/ 1440872 h 2161309"/>
              <a:gd name="connsiteX18" fmla="*/ 249382 w 429491"/>
              <a:gd name="connsiteY18" fmla="*/ 1468582 h 2161309"/>
              <a:gd name="connsiteX19" fmla="*/ 304800 w 429491"/>
              <a:gd name="connsiteY19" fmla="*/ 1593272 h 2161309"/>
              <a:gd name="connsiteX20" fmla="*/ 290945 w 429491"/>
              <a:gd name="connsiteY20" fmla="*/ 1801091 h 2161309"/>
              <a:gd name="connsiteX21" fmla="*/ 249382 w 429491"/>
              <a:gd name="connsiteY21" fmla="*/ 1828800 h 2161309"/>
              <a:gd name="connsiteX22" fmla="*/ 207818 w 429491"/>
              <a:gd name="connsiteY22" fmla="*/ 1911927 h 2161309"/>
              <a:gd name="connsiteX23" fmla="*/ 166255 w 429491"/>
              <a:gd name="connsiteY23" fmla="*/ 1953491 h 2161309"/>
              <a:gd name="connsiteX24" fmla="*/ 96982 w 429491"/>
              <a:gd name="connsiteY24" fmla="*/ 2064327 h 2161309"/>
              <a:gd name="connsiteX25" fmla="*/ 69273 w 429491"/>
              <a:gd name="connsiteY25" fmla="*/ 2119745 h 2161309"/>
              <a:gd name="connsiteX26" fmla="*/ 0 w 429491"/>
              <a:gd name="connsiteY26" fmla="*/ 2161309 h 216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9491" h="2161309">
                <a:moveTo>
                  <a:pt x="429491" y="0"/>
                </a:moveTo>
                <a:cubicBezTo>
                  <a:pt x="411018" y="41564"/>
                  <a:pt x="398492" y="86318"/>
                  <a:pt x="374073" y="124691"/>
                </a:cubicBezTo>
                <a:cubicBezTo>
                  <a:pt x="365133" y="138739"/>
                  <a:pt x="342911" y="139398"/>
                  <a:pt x="332509" y="152400"/>
                </a:cubicBezTo>
                <a:cubicBezTo>
                  <a:pt x="323386" y="163804"/>
                  <a:pt x="325186" y="180901"/>
                  <a:pt x="318655" y="193963"/>
                </a:cubicBezTo>
                <a:cubicBezTo>
                  <a:pt x="311208" y="208856"/>
                  <a:pt x="300182" y="221672"/>
                  <a:pt x="290945" y="235527"/>
                </a:cubicBezTo>
                <a:cubicBezTo>
                  <a:pt x="286327" y="249382"/>
                  <a:pt x="280633" y="262923"/>
                  <a:pt x="277091" y="277091"/>
                </a:cubicBezTo>
                <a:cubicBezTo>
                  <a:pt x="240389" y="423900"/>
                  <a:pt x="263206" y="498333"/>
                  <a:pt x="277091" y="692727"/>
                </a:cubicBezTo>
                <a:cubicBezTo>
                  <a:pt x="278131" y="707294"/>
                  <a:pt x="283699" y="721611"/>
                  <a:pt x="290945" y="734291"/>
                </a:cubicBezTo>
                <a:cubicBezTo>
                  <a:pt x="302401" y="754340"/>
                  <a:pt x="318654" y="771236"/>
                  <a:pt x="332509" y="789709"/>
                </a:cubicBezTo>
                <a:cubicBezTo>
                  <a:pt x="337127" y="803563"/>
                  <a:pt x="342352" y="817230"/>
                  <a:pt x="346364" y="831272"/>
                </a:cubicBezTo>
                <a:cubicBezTo>
                  <a:pt x="381157" y="953047"/>
                  <a:pt x="340854" y="828601"/>
                  <a:pt x="374073" y="928254"/>
                </a:cubicBezTo>
                <a:cubicBezTo>
                  <a:pt x="369455" y="951345"/>
                  <a:pt x="365929" y="974682"/>
                  <a:pt x="360218" y="997527"/>
                </a:cubicBezTo>
                <a:cubicBezTo>
                  <a:pt x="350556" y="1036173"/>
                  <a:pt x="330446" y="1079053"/>
                  <a:pt x="304800" y="1108363"/>
                </a:cubicBezTo>
                <a:cubicBezTo>
                  <a:pt x="289594" y="1125741"/>
                  <a:pt x="267855" y="1136072"/>
                  <a:pt x="249382" y="1149927"/>
                </a:cubicBezTo>
                <a:cubicBezTo>
                  <a:pt x="244764" y="1168400"/>
                  <a:pt x="239261" y="1186674"/>
                  <a:pt x="235527" y="1205345"/>
                </a:cubicBezTo>
                <a:cubicBezTo>
                  <a:pt x="230018" y="1232891"/>
                  <a:pt x="227767" y="1261050"/>
                  <a:pt x="221673" y="1288472"/>
                </a:cubicBezTo>
                <a:cubicBezTo>
                  <a:pt x="218505" y="1302728"/>
                  <a:pt x="212436" y="1316181"/>
                  <a:pt x="207818" y="1330036"/>
                </a:cubicBezTo>
                <a:cubicBezTo>
                  <a:pt x="212436" y="1366981"/>
                  <a:pt x="210974" y="1405209"/>
                  <a:pt x="221673" y="1440872"/>
                </a:cubicBezTo>
                <a:cubicBezTo>
                  <a:pt x="225426" y="1453383"/>
                  <a:pt x="243540" y="1456899"/>
                  <a:pt x="249382" y="1468582"/>
                </a:cubicBezTo>
                <a:cubicBezTo>
                  <a:pt x="348299" y="1666419"/>
                  <a:pt x="223296" y="1471018"/>
                  <a:pt x="304800" y="1593272"/>
                </a:cubicBezTo>
                <a:cubicBezTo>
                  <a:pt x="300182" y="1662545"/>
                  <a:pt x="306846" y="1733510"/>
                  <a:pt x="290945" y="1801091"/>
                </a:cubicBezTo>
                <a:cubicBezTo>
                  <a:pt x="287131" y="1817299"/>
                  <a:pt x="259373" y="1815479"/>
                  <a:pt x="249382" y="1828800"/>
                </a:cubicBezTo>
                <a:cubicBezTo>
                  <a:pt x="230794" y="1853584"/>
                  <a:pt x="225002" y="1886150"/>
                  <a:pt x="207818" y="1911927"/>
                </a:cubicBezTo>
                <a:cubicBezTo>
                  <a:pt x="196950" y="1928230"/>
                  <a:pt x="177779" y="1937645"/>
                  <a:pt x="166255" y="1953491"/>
                </a:cubicBezTo>
                <a:cubicBezTo>
                  <a:pt x="140630" y="1988726"/>
                  <a:pt x="116466" y="2025359"/>
                  <a:pt x="96982" y="2064327"/>
                </a:cubicBezTo>
                <a:cubicBezTo>
                  <a:pt x="87746" y="2082800"/>
                  <a:pt x="82495" y="2103879"/>
                  <a:pt x="69273" y="2119745"/>
                </a:cubicBezTo>
                <a:cubicBezTo>
                  <a:pt x="57332" y="2134074"/>
                  <a:pt x="18902" y="2151858"/>
                  <a:pt x="0" y="2161309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104E87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ACE37DFA-A24D-4098-B94A-4813ACDC053A}"/>
              </a:ext>
            </a:extLst>
          </p:cNvPr>
          <p:cNvSpPr/>
          <p:nvPr/>
        </p:nvSpPr>
        <p:spPr bwMode="auto">
          <a:xfrm>
            <a:off x="10228980" y="5390073"/>
            <a:ext cx="208269" cy="1364616"/>
          </a:xfrm>
          <a:custGeom>
            <a:avLst/>
            <a:gdLst>
              <a:gd name="connsiteX0" fmla="*/ 0 w 390369"/>
              <a:gd name="connsiteY0" fmla="*/ 0 h 2341418"/>
              <a:gd name="connsiteX1" fmla="*/ 41564 w 390369"/>
              <a:gd name="connsiteY1" fmla="*/ 41564 h 2341418"/>
              <a:gd name="connsiteX2" fmla="*/ 96982 w 390369"/>
              <a:gd name="connsiteY2" fmla="*/ 138545 h 2341418"/>
              <a:gd name="connsiteX3" fmla="*/ 110837 w 390369"/>
              <a:gd name="connsiteY3" fmla="*/ 193964 h 2341418"/>
              <a:gd name="connsiteX4" fmla="*/ 124691 w 390369"/>
              <a:gd name="connsiteY4" fmla="*/ 318655 h 2341418"/>
              <a:gd name="connsiteX5" fmla="*/ 152400 w 390369"/>
              <a:gd name="connsiteY5" fmla="*/ 471055 h 2341418"/>
              <a:gd name="connsiteX6" fmla="*/ 180110 w 390369"/>
              <a:gd name="connsiteY6" fmla="*/ 512618 h 2341418"/>
              <a:gd name="connsiteX7" fmla="*/ 152400 w 390369"/>
              <a:gd name="connsiteY7" fmla="*/ 762000 h 2341418"/>
              <a:gd name="connsiteX8" fmla="*/ 124691 w 390369"/>
              <a:gd name="connsiteY8" fmla="*/ 803564 h 2341418"/>
              <a:gd name="connsiteX9" fmla="*/ 110837 w 390369"/>
              <a:gd name="connsiteY9" fmla="*/ 858982 h 2341418"/>
              <a:gd name="connsiteX10" fmla="*/ 96982 w 390369"/>
              <a:gd name="connsiteY10" fmla="*/ 900545 h 2341418"/>
              <a:gd name="connsiteX11" fmla="*/ 166255 w 390369"/>
              <a:gd name="connsiteY11" fmla="*/ 969818 h 2341418"/>
              <a:gd name="connsiteX12" fmla="*/ 221673 w 390369"/>
              <a:gd name="connsiteY12" fmla="*/ 1080655 h 2341418"/>
              <a:gd name="connsiteX13" fmla="*/ 235528 w 390369"/>
              <a:gd name="connsiteY13" fmla="*/ 1163782 h 2341418"/>
              <a:gd name="connsiteX14" fmla="*/ 249382 w 390369"/>
              <a:gd name="connsiteY14" fmla="*/ 1205345 h 2341418"/>
              <a:gd name="connsiteX15" fmla="*/ 235528 w 390369"/>
              <a:gd name="connsiteY15" fmla="*/ 1343891 h 2341418"/>
              <a:gd name="connsiteX16" fmla="*/ 207819 w 390369"/>
              <a:gd name="connsiteY16" fmla="*/ 1385455 h 2341418"/>
              <a:gd name="connsiteX17" fmla="*/ 166255 w 390369"/>
              <a:gd name="connsiteY17" fmla="*/ 1468582 h 2341418"/>
              <a:gd name="connsiteX18" fmla="*/ 110837 w 390369"/>
              <a:gd name="connsiteY18" fmla="*/ 1593273 h 2341418"/>
              <a:gd name="connsiteX19" fmla="*/ 83128 w 390369"/>
              <a:gd name="connsiteY19" fmla="*/ 1676400 h 2341418"/>
              <a:gd name="connsiteX20" fmla="*/ 55419 w 390369"/>
              <a:gd name="connsiteY20" fmla="*/ 1731818 h 2341418"/>
              <a:gd name="connsiteX21" fmla="*/ 110837 w 390369"/>
              <a:gd name="connsiteY21" fmla="*/ 1842655 h 2341418"/>
              <a:gd name="connsiteX22" fmla="*/ 152400 w 390369"/>
              <a:gd name="connsiteY22" fmla="*/ 1856509 h 2341418"/>
              <a:gd name="connsiteX23" fmla="*/ 207819 w 390369"/>
              <a:gd name="connsiteY23" fmla="*/ 1884218 h 2341418"/>
              <a:gd name="connsiteX24" fmla="*/ 277091 w 390369"/>
              <a:gd name="connsiteY24" fmla="*/ 1981200 h 2341418"/>
              <a:gd name="connsiteX25" fmla="*/ 290946 w 390369"/>
              <a:gd name="connsiteY25" fmla="*/ 2022764 h 2341418"/>
              <a:gd name="connsiteX26" fmla="*/ 318655 w 390369"/>
              <a:gd name="connsiteY26" fmla="*/ 2064327 h 2341418"/>
              <a:gd name="connsiteX27" fmla="*/ 387928 w 390369"/>
              <a:gd name="connsiteY27" fmla="*/ 2216727 h 2341418"/>
              <a:gd name="connsiteX28" fmla="*/ 387928 w 390369"/>
              <a:gd name="connsiteY28" fmla="*/ 2341418 h 234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0369" h="2341418">
                <a:moveTo>
                  <a:pt x="0" y="0"/>
                </a:moveTo>
                <a:cubicBezTo>
                  <a:pt x="13855" y="13855"/>
                  <a:pt x="29021" y="26512"/>
                  <a:pt x="41564" y="41564"/>
                </a:cubicBezTo>
                <a:cubicBezTo>
                  <a:pt x="59835" y="63490"/>
                  <a:pt x="87742" y="113906"/>
                  <a:pt x="96982" y="138545"/>
                </a:cubicBezTo>
                <a:cubicBezTo>
                  <a:pt x="103668" y="156374"/>
                  <a:pt x="106219" y="175491"/>
                  <a:pt x="110837" y="193964"/>
                </a:cubicBezTo>
                <a:cubicBezTo>
                  <a:pt x="115455" y="235528"/>
                  <a:pt x="119805" y="277122"/>
                  <a:pt x="124691" y="318655"/>
                </a:cubicBezTo>
                <a:cubicBezTo>
                  <a:pt x="129098" y="356116"/>
                  <a:pt x="131189" y="428633"/>
                  <a:pt x="152400" y="471055"/>
                </a:cubicBezTo>
                <a:cubicBezTo>
                  <a:pt x="159847" y="485948"/>
                  <a:pt x="170873" y="498764"/>
                  <a:pt x="180110" y="512618"/>
                </a:cubicBezTo>
                <a:cubicBezTo>
                  <a:pt x="179281" y="524223"/>
                  <a:pt x="177752" y="702847"/>
                  <a:pt x="152400" y="762000"/>
                </a:cubicBezTo>
                <a:cubicBezTo>
                  <a:pt x="145841" y="777305"/>
                  <a:pt x="133927" y="789709"/>
                  <a:pt x="124691" y="803564"/>
                </a:cubicBezTo>
                <a:cubicBezTo>
                  <a:pt x="120073" y="822037"/>
                  <a:pt x="116068" y="840673"/>
                  <a:pt x="110837" y="858982"/>
                </a:cubicBezTo>
                <a:cubicBezTo>
                  <a:pt x="106825" y="873024"/>
                  <a:pt x="90451" y="887483"/>
                  <a:pt x="96982" y="900545"/>
                </a:cubicBezTo>
                <a:cubicBezTo>
                  <a:pt x="111586" y="929753"/>
                  <a:pt x="166255" y="969818"/>
                  <a:pt x="166255" y="969818"/>
                </a:cubicBezTo>
                <a:cubicBezTo>
                  <a:pt x="198095" y="1065337"/>
                  <a:pt x="173311" y="1032292"/>
                  <a:pt x="221673" y="1080655"/>
                </a:cubicBezTo>
                <a:cubicBezTo>
                  <a:pt x="226291" y="1108364"/>
                  <a:pt x="229434" y="1136360"/>
                  <a:pt x="235528" y="1163782"/>
                </a:cubicBezTo>
                <a:cubicBezTo>
                  <a:pt x="238696" y="1178038"/>
                  <a:pt x="249382" y="1190741"/>
                  <a:pt x="249382" y="1205345"/>
                </a:cubicBezTo>
                <a:cubicBezTo>
                  <a:pt x="249382" y="1251757"/>
                  <a:pt x="245964" y="1298667"/>
                  <a:pt x="235528" y="1343891"/>
                </a:cubicBezTo>
                <a:cubicBezTo>
                  <a:pt x="231784" y="1360116"/>
                  <a:pt x="215266" y="1370562"/>
                  <a:pt x="207819" y="1385455"/>
                </a:cubicBezTo>
                <a:cubicBezTo>
                  <a:pt x="150458" y="1500176"/>
                  <a:pt x="245666" y="1349464"/>
                  <a:pt x="166255" y="1468582"/>
                </a:cubicBezTo>
                <a:cubicBezTo>
                  <a:pt x="135107" y="1593168"/>
                  <a:pt x="177415" y="1446799"/>
                  <a:pt x="110837" y="1593273"/>
                </a:cubicBezTo>
                <a:cubicBezTo>
                  <a:pt x="98751" y="1619863"/>
                  <a:pt x="93976" y="1649281"/>
                  <a:pt x="83128" y="1676400"/>
                </a:cubicBezTo>
                <a:cubicBezTo>
                  <a:pt x="75458" y="1695576"/>
                  <a:pt x="64655" y="1713345"/>
                  <a:pt x="55419" y="1731818"/>
                </a:cubicBezTo>
                <a:cubicBezTo>
                  <a:pt x="63787" y="1752737"/>
                  <a:pt x="86423" y="1823124"/>
                  <a:pt x="110837" y="1842655"/>
                </a:cubicBezTo>
                <a:cubicBezTo>
                  <a:pt x="122241" y="1851778"/>
                  <a:pt x="138977" y="1850756"/>
                  <a:pt x="152400" y="1856509"/>
                </a:cubicBezTo>
                <a:cubicBezTo>
                  <a:pt x="171383" y="1864645"/>
                  <a:pt x="189346" y="1874982"/>
                  <a:pt x="207819" y="1884218"/>
                </a:cubicBezTo>
                <a:cubicBezTo>
                  <a:pt x="217233" y="1896770"/>
                  <a:pt x="266961" y="1960941"/>
                  <a:pt x="277091" y="1981200"/>
                </a:cubicBezTo>
                <a:cubicBezTo>
                  <a:pt x="283622" y="1994262"/>
                  <a:pt x="284415" y="2009702"/>
                  <a:pt x="290946" y="2022764"/>
                </a:cubicBezTo>
                <a:cubicBezTo>
                  <a:pt x="298393" y="2037657"/>
                  <a:pt x="309830" y="2050207"/>
                  <a:pt x="318655" y="2064327"/>
                </a:cubicBezTo>
                <a:cubicBezTo>
                  <a:pt x="349134" y="2113093"/>
                  <a:pt x="380026" y="2157461"/>
                  <a:pt x="387928" y="2216727"/>
                </a:cubicBezTo>
                <a:cubicBezTo>
                  <a:pt x="393421" y="2257926"/>
                  <a:pt x="387928" y="2299854"/>
                  <a:pt x="387928" y="2341418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104E87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99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nimBg="1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nimBg="1"/>
      <p:bldP spid="23" grpId="0"/>
      <p:bldP spid="2" grpId="0" animBg="1"/>
      <p:bldP spid="29" grpId="0" animBg="1"/>
      <p:bldP spid="30" grpId="0"/>
      <p:bldP spid="31" grpId="0" autoUpdateAnimBg="0"/>
      <p:bldP spid="32" grpId="0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4369A15-2C0D-4640-ADC3-2A8BAA1BCF9C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4" name="直线连接符 6">
            <a:extLst>
              <a:ext uri="{FF2B5EF4-FFF2-40B4-BE49-F238E27FC236}">
                <a16:creationId xmlns:a16="http://schemas.microsoft.com/office/drawing/2014/main" id="{4E9F1813-23BA-43BB-8E8B-E17AA319A034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E999E9-C3ED-425F-BA48-5478128CEB5F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6.2</a:t>
            </a:r>
            <a:r>
              <a:rPr lang="zh-CN" altLang="en-US" dirty="0"/>
              <a:t>类与对象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0BAB8566-2EA3-43C2-818C-919281922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53535"/>
            <a:ext cx="7219950" cy="24177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class Clock{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public: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void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setTime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newM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void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showTime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private: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hour, minute, second;</a:t>
            </a:r>
            <a:endParaRPr lang="en-US" altLang="zh-CN" sz="2400" dirty="0">
              <a:solidFill>
                <a:srgbClr val="134F85"/>
              </a:solidFill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11" name="AutoShape 27">
            <a:extLst>
              <a:ext uri="{FF2B5EF4-FFF2-40B4-BE49-F238E27FC236}">
                <a16:creationId xmlns:a16="http://schemas.microsoft.com/office/drawing/2014/main" id="{6F1592E3-B197-4A44-BFCB-57F49BBE0E78}"/>
              </a:ext>
            </a:extLst>
          </p:cNvPr>
          <p:cNvSpPr>
            <a:spLocks/>
          </p:cNvSpPr>
          <p:nvPr/>
        </p:nvSpPr>
        <p:spPr bwMode="auto">
          <a:xfrm>
            <a:off x="1175024" y="3462420"/>
            <a:ext cx="2552136" cy="742950"/>
          </a:xfrm>
          <a:prstGeom prst="borderCallout1">
            <a:avLst>
              <a:gd name="adj1" fmla="val 1488"/>
              <a:gd name="adj2" fmla="val 100386"/>
              <a:gd name="adj3" fmla="val -45566"/>
              <a:gd name="adj4" fmla="val 80116"/>
            </a:avLst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134F8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数据成员定义就如同定义普通变量一样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808539C2-47AD-41AC-AA13-32EABEB18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074" y="3579891"/>
            <a:ext cx="7017800" cy="19383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void 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Clock::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setTime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newM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){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hour =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    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minute =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newM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 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second =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B03461C0-C4F7-4A08-A42E-DC1814399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946" y="5480873"/>
            <a:ext cx="7472721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void 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Clock::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showTime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(){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cout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&lt;&lt;hour&lt;&lt;":"&lt;&lt;minute&lt;&lt;":"&lt;&lt;second&lt;&lt;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endl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63A01FA-ACCC-4227-9287-16B445CFE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0801" y="2311530"/>
            <a:ext cx="5613073" cy="10987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返回类型 </a:t>
            </a:r>
            <a:r>
              <a:rPr kumimoji="1" lang="zh-CN" altLang="en-US" sz="24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类名</a:t>
            </a:r>
            <a:r>
              <a:rPr kumimoji="1" lang="en-US" altLang="zh-CN" sz="24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::</a:t>
            </a: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成员函数名</a:t>
            </a:r>
            <a:r>
              <a:rPr kumimoji="1"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形参表</a:t>
            </a:r>
            <a:r>
              <a:rPr kumimoji="1"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{   </a:t>
            </a: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函数体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15" name="AutoShape 27">
            <a:extLst>
              <a:ext uri="{FF2B5EF4-FFF2-40B4-BE49-F238E27FC236}">
                <a16:creationId xmlns:a16="http://schemas.microsoft.com/office/drawing/2014/main" id="{A1BC32A2-DB09-4E65-801F-542FD21BAFCE}"/>
              </a:ext>
            </a:extLst>
          </p:cNvPr>
          <p:cNvSpPr>
            <a:spLocks/>
          </p:cNvSpPr>
          <p:nvPr/>
        </p:nvSpPr>
        <p:spPr bwMode="auto">
          <a:xfrm>
            <a:off x="2993923" y="1053534"/>
            <a:ext cx="4085303" cy="657711"/>
          </a:xfrm>
          <a:prstGeom prst="borderCallout1">
            <a:avLst>
              <a:gd name="adj1" fmla="val 3842"/>
              <a:gd name="adj2" fmla="val 417"/>
              <a:gd name="adj3" fmla="val 135409"/>
              <a:gd name="adj4" fmla="val -20965"/>
            </a:avLst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134F8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成员函数：类内定义，类外声明</a:t>
            </a:r>
          </a:p>
        </p:txBody>
      </p:sp>
    </p:spTree>
    <p:extLst>
      <p:ext uri="{BB962C8B-B14F-4D97-AF65-F5344CB8AC3E}">
        <p14:creationId xmlns:p14="http://schemas.microsoft.com/office/powerpoint/2010/main" val="411308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/>
      <p:bldP spid="13" grpId="0"/>
      <p:bldP spid="14" grpId="0"/>
      <p:bldP spid="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4369A15-2C0D-4640-ADC3-2A8BAA1BCF9C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4" name="直线连接符 6">
            <a:extLst>
              <a:ext uri="{FF2B5EF4-FFF2-40B4-BE49-F238E27FC236}">
                <a16:creationId xmlns:a16="http://schemas.microsoft.com/office/drawing/2014/main" id="{4E9F1813-23BA-43BB-8E8B-E17AA319A034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E999E9-C3ED-425F-BA48-5478128CEB5F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6.2</a:t>
            </a:r>
            <a:r>
              <a:rPr lang="zh-CN" altLang="en-US" dirty="0"/>
              <a:t>类与对象</a:t>
            </a:r>
          </a:p>
        </p:txBody>
      </p:sp>
      <p:sp>
        <p:nvSpPr>
          <p:cNvPr id="15" name="AutoShape 27">
            <a:extLst>
              <a:ext uri="{FF2B5EF4-FFF2-40B4-BE49-F238E27FC236}">
                <a16:creationId xmlns:a16="http://schemas.microsoft.com/office/drawing/2014/main" id="{A1BC32A2-DB09-4E65-801F-542FD21BAFCE}"/>
              </a:ext>
            </a:extLst>
          </p:cNvPr>
          <p:cNvSpPr>
            <a:spLocks/>
          </p:cNvSpPr>
          <p:nvPr/>
        </p:nvSpPr>
        <p:spPr bwMode="auto">
          <a:xfrm>
            <a:off x="2993923" y="1053534"/>
            <a:ext cx="4085303" cy="657711"/>
          </a:xfrm>
          <a:prstGeom prst="borderCallout1">
            <a:avLst>
              <a:gd name="adj1" fmla="val 102507"/>
              <a:gd name="adj2" fmla="val 417"/>
              <a:gd name="adj3" fmla="val 238558"/>
              <a:gd name="adj4" fmla="val -14466"/>
            </a:avLst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134F8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成员函数：类内定义，类内声明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887DCCE-302A-4F29-8290-FC1585006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39" y="1859063"/>
            <a:ext cx="8501063" cy="37480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class Clock{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public: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void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setTime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newM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){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hour =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     minute =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newM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   second =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void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showTime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(){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cout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&lt;&lt;hour&lt;&lt;“:”&lt;&lt;minute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&lt;&lt;“:”&lt;&lt;second&lt;&lt;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endl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;</a:t>
            </a:r>
            <a:endParaRPr lang="en-US" altLang="zh-CN" sz="2400" dirty="0">
              <a:solidFill>
                <a:srgbClr val="134F85"/>
              </a:solidFill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private: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hour, minute, second;</a:t>
            </a:r>
            <a:endParaRPr lang="en-US" altLang="zh-CN" sz="2400" dirty="0">
              <a:solidFill>
                <a:srgbClr val="134F85"/>
              </a:solidFill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4544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4369A15-2C0D-4640-ADC3-2A8BAA1BCF9C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4" name="直线连接符 6">
            <a:extLst>
              <a:ext uri="{FF2B5EF4-FFF2-40B4-BE49-F238E27FC236}">
                <a16:creationId xmlns:a16="http://schemas.microsoft.com/office/drawing/2014/main" id="{4E9F1813-23BA-43BB-8E8B-E17AA319A034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4">
            <a:extLst>
              <a:ext uri="{FF2B5EF4-FFF2-40B4-BE49-F238E27FC236}">
                <a16:creationId xmlns:a16="http://schemas.microsoft.com/office/drawing/2014/main" id="{F3EFB6CA-3553-477B-9E1A-7CB24DDFF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20" y="1927373"/>
            <a:ext cx="2735262" cy="51276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rgbClr val="134F85"/>
                </a:solidFill>
                <a:ea typeface="黑体" panose="02010609060101010101" pitchFamily="49" charset="-122"/>
              </a:rPr>
              <a:t>Clock  c1,c2;</a:t>
            </a:r>
            <a:endParaRPr lang="zh-CN" altLang="en-US" sz="2800" b="0" kern="0" dirty="0">
              <a:solidFill>
                <a:srgbClr val="134F8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A8377F-2C9F-4947-A962-179E270B2F8C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6.2</a:t>
            </a:r>
            <a:r>
              <a:rPr lang="zh-CN" altLang="en-US" dirty="0"/>
              <a:t>类与对象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D55D4DF-3089-4DB1-A131-1CE4FF48C04A}"/>
              </a:ext>
            </a:extLst>
          </p:cNvPr>
          <p:cNvSpPr txBox="1">
            <a:spLocks noChangeArrowheads="1"/>
          </p:cNvSpPr>
          <p:nvPr/>
        </p:nvSpPr>
        <p:spPr>
          <a:xfrm>
            <a:off x="528638" y="1268413"/>
            <a:ext cx="8229600" cy="522287"/>
          </a:xfrm>
          <a:prstGeom prst="rect">
            <a:avLst/>
          </a:prstGeom>
        </p:spPr>
        <p:txBody>
          <a:bodyPr/>
          <a:lstStyle>
            <a:lvl1pPr algn="ctr" defTabSz="6096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创建对象，与普通变量定义一样：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B0EE8784-6282-4EDC-815F-4949417646D2}"/>
              </a:ext>
            </a:extLst>
          </p:cNvPr>
          <p:cNvSpPr>
            <a:spLocks/>
          </p:cNvSpPr>
          <p:nvPr/>
        </p:nvSpPr>
        <p:spPr bwMode="auto">
          <a:xfrm>
            <a:off x="247719" y="2623536"/>
            <a:ext cx="5308600" cy="865187"/>
          </a:xfrm>
          <a:prstGeom prst="borderCallout1">
            <a:avLst>
              <a:gd name="adj1" fmla="val -4261"/>
              <a:gd name="adj2" fmla="val 19231"/>
              <a:gd name="adj3" fmla="val -29622"/>
              <a:gd name="adj4" fmla="val 33316"/>
            </a:avLst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只分配用于保存</a:t>
            </a:r>
            <a:r>
              <a:rPr kumimoji="1" lang="zh-CN" altLang="en-US" sz="2400" b="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数据</a:t>
            </a:r>
            <a:r>
              <a:rPr kumimoji="1" lang="zh-CN" altLang="en-US" sz="2400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的内存</a:t>
            </a:r>
            <a:r>
              <a:rPr kumimoji="1" lang="en-US" altLang="zh-CN" sz="2400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kumimoji="1" lang="zh-CN" altLang="en-US" sz="2400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成员函数代码放于公共区域中</a:t>
            </a:r>
            <a:r>
              <a:rPr kumimoji="1" lang="en-US" altLang="zh-CN" sz="2400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kumimoji="1" lang="zh-CN" altLang="en-US" sz="2400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为每个对象共享。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7F6801F-E752-4F70-B267-CF2B39B2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1651038"/>
            <a:ext cx="2253994" cy="1570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hour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minute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second</a:t>
            </a:r>
            <a:endParaRPr kumimoji="1" lang="en-US" altLang="zh-CN" sz="2400" b="0" dirty="0">
              <a:solidFill>
                <a:srgbClr val="134F8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D78E61E-2E89-4D51-95A3-B62845EF4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1175389"/>
            <a:ext cx="88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c1</a:t>
            </a:r>
          </a:p>
        </p:txBody>
      </p:sp>
      <p:sp>
        <p:nvSpPr>
          <p:cNvPr id="18" name="Oval 13">
            <a:extLst>
              <a:ext uri="{FF2B5EF4-FFF2-40B4-BE49-F238E27FC236}">
                <a16:creationId xmlns:a16="http://schemas.microsoft.com/office/drawing/2014/main" id="{BC138761-4FCF-4186-AC4C-97E558F64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4650" y="3222663"/>
            <a:ext cx="1366838" cy="685800"/>
          </a:xfrm>
          <a:prstGeom prst="ellipse">
            <a:avLst/>
          </a:prstGeom>
          <a:solidFill>
            <a:srgbClr val="FFC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setTime</a:t>
            </a:r>
            <a:endParaRPr kumimoji="1" lang="en-US" altLang="zh-CN" sz="2400" b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9" name="Oval 14">
            <a:extLst>
              <a:ext uri="{FF2B5EF4-FFF2-40B4-BE49-F238E27FC236}">
                <a16:creationId xmlns:a16="http://schemas.microsoft.com/office/drawing/2014/main" id="{EF08F3EA-E726-44A4-BB89-FFFE71901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625" y="4168813"/>
            <a:ext cx="1512888" cy="762000"/>
          </a:xfrm>
          <a:prstGeom prst="ellipse">
            <a:avLst/>
          </a:prstGeom>
          <a:solidFill>
            <a:srgbClr val="FFC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showTime</a:t>
            </a:r>
            <a:endParaRPr kumimoji="1" lang="en-US" altLang="zh-CN" sz="2400" b="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599E5A12-D8B3-47C6-AB6B-5DE033EDD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4587913"/>
            <a:ext cx="1479550" cy="1570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hour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minute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second</a:t>
            </a:r>
            <a:endParaRPr kumimoji="1" lang="en-US" altLang="zh-CN" sz="2400" b="0" dirty="0">
              <a:solidFill>
                <a:srgbClr val="134F8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D055636D-E53C-499D-A7E7-6DA1A9E4B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275" y="4193859"/>
            <a:ext cx="88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c2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23F1FB3-C9A1-495B-89D9-DDAA2A793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725" y="3033751"/>
            <a:ext cx="1816100" cy="21336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56890337-FA72-4EA6-8E4D-64D66BC9A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0238" y="4849206"/>
            <a:ext cx="1439862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setTime</a:t>
            </a:r>
            <a:endParaRPr kumimoji="1" lang="en-US" altLang="zh-CN" sz="2400" b="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1F4AF1B6-8B80-4110-AE65-B425CB2D7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38" y="5600738"/>
            <a:ext cx="1604962" cy="4619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showTime</a:t>
            </a:r>
            <a:endParaRPr kumimoji="1" lang="en-US" altLang="zh-CN" sz="2400" b="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cxnSp>
        <p:nvCxnSpPr>
          <p:cNvPr id="26" name="直接箭头连接符 27">
            <a:extLst>
              <a:ext uri="{FF2B5EF4-FFF2-40B4-BE49-F238E27FC236}">
                <a16:creationId xmlns:a16="http://schemas.microsoft.com/office/drawing/2014/main" id="{A642AAFC-7825-42DB-8BF7-96E1EF903E68}"/>
              </a:ext>
            </a:extLst>
          </p:cNvPr>
          <p:cNvCxnSpPr>
            <a:cxnSpLocks noChangeShapeType="1"/>
            <a:stCxn id="14" idx="3"/>
            <a:endCxn id="18" idx="2"/>
          </p:cNvCxnSpPr>
          <p:nvPr/>
        </p:nvCxnSpPr>
        <p:spPr bwMode="auto">
          <a:xfrm>
            <a:off x="9561257" y="2102359"/>
            <a:ext cx="973393" cy="1463204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箭头连接符 29">
            <a:extLst>
              <a:ext uri="{FF2B5EF4-FFF2-40B4-BE49-F238E27FC236}">
                <a16:creationId xmlns:a16="http://schemas.microsoft.com/office/drawing/2014/main" id="{4728BB64-8FCA-44B8-A5F6-853AFED8474E}"/>
              </a:ext>
            </a:extLst>
          </p:cNvPr>
          <p:cNvCxnSpPr>
            <a:cxnSpLocks noChangeShapeType="1"/>
            <a:stCxn id="24" idx="3"/>
            <a:endCxn id="18" idx="2"/>
          </p:cNvCxnSpPr>
          <p:nvPr/>
        </p:nvCxnSpPr>
        <p:spPr bwMode="auto">
          <a:xfrm flipV="1">
            <a:off x="9690100" y="3565563"/>
            <a:ext cx="844550" cy="1514476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箭头连接符 31">
            <a:extLst>
              <a:ext uri="{FF2B5EF4-FFF2-40B4-BE49-F238E27FC236}">
                <a16:creationId xmlns:a16="http://schemas.microsoft.com/office/drawing/2014/main" id="{F1DB29A2-41C9-4930-8DA0-D2FFDCB3BC00}"/>
              </a:ext>
            </a:extLst>
          </p:cNvPr>
          <p:cNvCxnSpPr>
            <a:cxnSpLocks noChangeShapeType="1"/>
            <a:stCxn id="15" idx="2"/>
            <a:endCxn id="19" idx="2"/>
          </p:cNvCxnSpPr>
          <p:nvPr/>
        </p:nvCxnSpPr>
        <p:spPr bwMode="auto">
          <a:xfrm>
            <a:off x="8814594" y="2925801"/>
            <a:ext cx="1647031" cy="1624012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箭头连接符 33">
            <a:extLst>
              <a:ext uri="{FF2B5EF4-FFF2-40B4-BE49-F238E27FC236}">
                <a16:creationId xmlns:a16="http://schemas.microsoft.com/office/drawing/2014/main" id="{525CC923-CC9E-4FED-8927-F77D87A5D499}"/>
              </a:ext>
            </a:extLst>
          </p:cNvPr>
          <p:cNvCxnSpPr>
            <a:cxnSpLocks noChangeShapeType="1"/>
            <a:stCxn id="25" idx="3"/>
            <a:endCxn id="19" idx="2"/>
          </p:cNvCxnSpPr>
          <p:nvPr/>
        </p:nvCxnSpPr>
        <p:spPr bwMode="auto">
          <a:xfrm flipV="1">
            <a:off x="9690100" y="4549813"/>
            <a:ext cx="771525" cy="128190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 Box 12">
            <a:extLst>
              <a:ext uri="{FF2B5EF4-FFF2-40B4-BE49-F238E27FC236}">
                <a16:creationId xmlns:a16="http://schemas.microsoft.com/office/drawing/2014/main" id="{432CCECE-A97B-4581-9813-26EED9BCB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5725" y="2500351"/>
            <a:ext cx="1816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公共代码区</a:t>
            </a:r>
            <a:endParaRPr kumimoji="1" lang="en-US" altLang="zh-CN" sz="2400" b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31" name="Text Box 12">
            <a:extLst>
              <a:ext uri="{FF2B5EF4-FFF2-40B4-BE49-F238E27FC236}">
                <a16:creationId xmlns:a16="http://schemas.microsoft.com/office/drawing/2014/main" id="{5F4564D1-37C8-427A-B1A7-E521B4E38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6025" y="1189076"/>
            <a:ext cx="1816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接口</a:t>
            </a:r>
            <a:endParaRPr kumimoji="1" lang="en-US" altLang="zh-CN" sz="2400" b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126901E5-D8BE-4D08-9007-AE1576BB8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3" y="1871526"/>
            <a:ext cx="1384044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setTime</a:t>
            </a:r>
            <a:endParaRPr kumimoji="1" lang="en-US" altLang="zh-CN" sz="2400" b="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1CA01F2-0AE5-4655-B79E-37265A63A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2113" y="2463838"/>
            <a:ext cx="1604962" cy="4619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showTime</a:t>
            </a:r>
            <a:endParaRPr kumimoji="1" lang="en-US" altLang="zh-CN" sz="2400" b="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58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 autoUpdateAnimBg="0"/>
      <p:bldP spid="16" grpId="0" animBg="1"/>
      <p:bldP spid="17" grpId="0"/>
      <p:bldP spid="18" grpId="0" animBg="1"/>
      <p:bldP spid="19" grpId="0" animBg="1"/>
      <p:bldP spid="21" grpId="0" animBg="1"/>
      <p:bldP spid="22" grpId="0"/>
      <p:bldP spid="23" grpId="0" animBg="1"/>
      <p:bldP spid="24" grpId="0" animBg="1"/>
      <p:bldP spid="25" grpId="0" animBg="1"/>
      <p:bldP spid="30" grpId="0"/>
      <p:bldP spid="31" grpId="0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8F810F-F2E5-4F75-88F1-D61F41264244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06EAB57C-218D-42A5-90B0-84BCF4F5265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Box 8">
            <a:extLst>
              <a:ext uri="{FF2B5EF4-FFF2-40B4-BE49-F238E27FC236}">
                <a16:creationId xmlns:a16="http://schemas.microsoft.com/office/drawing/2014/main" id="{E2D20980-7E60-4C67-9D6F-3F7582A0F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196975"/>
            <a:ext cx="3455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对象成员的访问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76308CE-38D9-4C65-B031-5127B4B1F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73238"/>
            <a:ext cx="10993489" cy="22747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通过类的对象访问</a:t>
            </a:r>
            <a:r>
              <a:rPr kumimoji="1" lang="zh-CN" altLang="en-US" sz="2400" b="1" u="sng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公有</a:t>
            </a:r>
            <a:r>
              <a:rPr kumimoji="1"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成员（注意成员的访问权限）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对象名</a:t>
            </a: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.</a:t>
            </a:r>
            <a:r>
              <a:rPr kumimoji="1"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成员名；</a:t>
            </a:r>
            <a:endParaRPr kumimoji="1" lang="en-US" altLang="zh-CN" sz="240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对象名</a:t>
            </a: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.</a:t>
            </a:r>
            <a:r>
              <a:rPr kumimoji="1"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成员函数名</a:t>
            </a: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</a:t>
            </a:r>
            <a:r>
              <a:rPr kumimoji="1"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参数表</a:t>
            </a: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 ;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c1.setTime(0,0,0); </a:t>
            </a:r>
            <a:endParaRPr kumimoji="1" lang="en-US" altLang="zh-CN" sz="2400" b="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c1.showTime();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3F34CC12-C404-4455-A0AE-CE9569BEA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6586" y="2652037"/>
            <a:ext cx="43148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//</a:t>
            </a:r>
            <a:r>
              <a:rPr kumimoji="1" lang="zh-CN" altLang="en-US" sz="24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私有成员类外不能访问</a:t>
            </a: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5C8BDAB1-D60D-4BDD-9BF1-763EA7041448}"/>
              </a:ext>
            </a:extLst>
          </p:cNvPr>
          <p:cNvSpPr>
            <a:spLocks/>
          </p:cNvSpPr>
          <p:nvPr/>
        </p:nvSpPr>
        <p:spPr bwMode="auto">
          <a:xfrm>
            <a:off x="4344219" y="970277"/>
            <a:ext cx="3384550" cy="792162"/>
          </a:xfrm>
          <a:prstGeom prst="borderCallout1">
            <a:avLst>
              <a:gd name="adj1" fmla="val 3260"/>
              <a:gd name="adj2" fmla="val 1236"/>
              <a:gd name="adj3" fmla="val 183982"/>
              <a:gd name="adj4" fmla="val -70619"/>
            </a:avLst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对于对象成员的使用要用到“成员访问 运算符</a:t>
            </a:r>
          </a:p>
        </p:txBody>
      </p:sp>
      <p:pic>
        <p:nvPicPr>
          <p:cNvPr id="17" name="Picture 18">
            <a:extLst>
              <a:ext uri="{FF2B5EF4-FFF2-40B4-BE49-F238E27FC236}">
                <a16:creationId xmlns:a16="http://schemas.microsoft.com/office/drawing/2014/main" id="{83578734-8D01-4B25-934A-C3373F82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712" y="2191683"/>
            <a:ext cx="51911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8">
            <a:extLst>
              <a:ext uri="{FF2B5EF4-FFF2-40B4-BE49-F238E27FC236}">
                <a16:creationId xmlns:a16="http://schemas.microsoft.com/office/drawing/2014/main" id="{BAB9E735-0A90-4C9C-A818-0E1A09FEA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205963"/>
            <a:ext cx="10093273" cy="123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kumimoji="1" lang="zh-CN" altLang="en-US" sz="28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类对象</a:t>
            </a:r>
            <a:r>
              <a:rPr kumimoji="1" lang="zh-CN" altLang="en-US" sz="28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只允许访问公有性质的成员</a:t>
            </a:r>
            <a:r>
              <a:rPr kumimoji="1" lang="en-US" altLang="zh-CN" sz="28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kumimoji="1" lang="zh-CN" altLang="en-US" sz="28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这体现了类的封装功能。</a:t>
            </a:r>
            <a:endParaRPr kumimoji="1" lang="en-US" altLang="zh-CN" sz="280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kumimoji="1" lang="zh-CN" altLang="en-US" sz="28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类成员</a:t>
            </a:r>
            <a:r>
              <a:rPr kumimoji="1" lang="zh-CN" altLang="en-US" sz="28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可以访问该类的其他成员。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5D7036D-B4FB-462A-AC0C-57CE1138A09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6.2</a:t>
            </a:r>
            <a:r>
              <a:rPr lang="zh-CN" altLang="en-US" dirty="0"/>
              <a:t>类与对象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0FF4617-386F-4564-B82C-AFEBE6653327}"/>
              </a:ext>
            </a:extLst>
          </p:cNvPr>
          <p:cNvSpPr txBox="1"/>
          <p:nvPr/>
        </p:nvSpPr>
        <p:spPr>
          <a:xfrm>
            <a:off x="8606586" y="2211612"/>
            <a:ext cx="2735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c1.hour = 12;</a:t>
            </a:r>
            <a:endParaRPr lang="zh-CN" altLang="en-US" dirty="0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0B96D6E-48EB-4E49-A564-BDEA3D96B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131" y="5480873"/>
            <a:ext cx="7472721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void 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Clock::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showTime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(){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cout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&lt;&lt;hour&lt;&lt;":"&lt;&lt;minute&lt;&lt;":"&lt;&lt;second&lt;&lt;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endl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077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 autoUpdateAnimBg="0"/>
      <p:bldP spid="2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768E76-F61A-4F60-998E-F440AB4D7B99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219F298-1C08-49C8-AF7D-CCAFD5B99670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5">
            <a:extLst>
              <a:ext uri="{FF2B5EF4-FFF2-40B4-BE49-F238E27FC236}">
                <a16:creationId xmlns:a16="http://schemas.microsoft.com/office/drawing/2014/main" id="{F2CCAD44-B135-464E-8AC0-E760E79E0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213" y="974250"/>
            <a:ext cx="3298723" cy="411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0" dirty="0">
                <a:solidFill>
                  <a:srgbClr val="134F85"/>
                </a:solidFill>
                <a:latin typeface="+mj-lt"/>
                <a:ea typeface="宋体" pitchFamily="2" charset="-122"/>
              </a:rPr>
              <a:t>int main(){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en-US" altLang="zh-CN" sz="2400" b="0" dirty="0">
                <a:solidFill>
                  <a:srgbClr val="134F85"/>
                </a:solidFill>
                <a:latin typeface="+mj-lt"/>
                <a:ea typeface="宋体" pitchFamily="2" charset="-122"/>
              </a:rPr>
              <a:t>Clock  c1,c2;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en-US" altLang="zh-CN" sz="2400" b="0" dirty="0">
                <a:solidFill>
                  <a:srgbClr val="134F85"/>
                </a:solidFill>
                <a:latin typeface="+mj-lt"/>
                <a:ea typeface="宋体" pitchFamily="2" charset="-122"/>
              </a:rPr>
              <a:t>c1.setTime(12,0,0);</a:t>
            </a:r>
            <a:endParaRPr kumimoji="1" lang="zh-CN" altLang="en-US" sz="2400" b="0" dirty="0">
              <a:solidFill>
                <a:srgbClr val="134F85"/>
              </a:solidFill>
              <a:latin typeface="+mj-lt"/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0" dirty="0">
                <a:solidFill>
                  <a:srgbClr val="134F85"/>
                </a:solidFill>
                <a:latin typeface="+mj-lt"/>
                <a:ea typeface="宋体" pitchFamily="2" charset="-122"/>
              </a:rPr>
              <a:t>c1.showTime();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0" dirty="0">
                <a:solidFill>
                  <a:srgbClr val="134F85"/>
                </a:solidFill>
                <a:latin typeface="+mj-lt"/>
                <a:ea typeface="宋体" pitchFamily="2" charset="-122"/>
              </a:rPr>
              <a:t>c2</a:t>
            </a:r>
            <a:r>
              <a:rPr kumimoji="1" lang="zh-CN" altLang="en-US" sz="2400" dirty="0">
                <a:solidFill>
                  <a:srgbClr val="134F85"/>
                </a:solidFill>
                <a:latin typeface="+mj-lt"/>
                <a:ea typeface="宋体" pitchFamily="2" charset="-122"/>
              </a:rPr>
              <a:t> </a:t>
            </a:r>
            <a:r>
              <a:rPr kumimoji="1" lang="en-US" altLang="zh-CN" sz="2400" dirty="0">
                <a:solidFill>
                  <a:srgbClr val="134F85"/>
                </a:solidFill>
                <a:latin typeface="+mj-lt"/>
                <a:ea typeface="宋体" pitchFamily="2" charset="-122"/>
              </a:rPr>
              <a:t>= c1</a:t>
            </a:r>
            <a:r>
              <a:rPr kumimoji="1" lang="en-US" altLang="zh-CN" sz="2400" b="0" dirty="0">
                <a:solidFill>
                  <a:srgbClr val="134F85"/>
                </a:solidFill>
                <a:latin typeface="+mj-lt"/>
                <a:ea typeface="宋体" pitchFamily="2" charset="-122"/>
              </a:rPr>
              <a:t> ;</a:t>
            </a:r>
            <a:endParaRPr kumimoji="1" lang="zh-CN" altLang="en-US" sz="2400" b="0" dirty="0">
              <a:solidFill>
                <a:srgbClr val="134F85"/>
              </a:solidFill>
              <a:latin typeface="+mj-lt"/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0" dirty="0">
                <a:solidFill>
                  <a:srgbClr val="134F85"/>
                </a:solidFill>
                <a:latin typeface="+mj-lt"/>
                <a:ea typeface="宋体" pitchFamily="2" charset="-122"/>
              </a:rPr>
              <a:t>c2.showTime();</a:t>
            </a:r>
            <a:endParaRPr kumimoji="1" lang="zh-CN" altLang="en-US" sz="2400" b="0" dirty="0">
              <a:solidFill>
                <a:srgbClr val="134F85"/>
              </a:solidFill>
              <a:latin typeface="+mj-lt"/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0" dirty="0">
                <a:solidFill>
                  <a:srgbClr val="134F85"/>
                </a:solidFill>
                <a:latin typeface="+mj-lt"/>
                <a:ea typeface="宋体" pitchFamily="2" charset="-122"/>
              </a:rPr>
              <a:t>return 0;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0" dirty="0">
                <a:solidFill>
                  <a:srgbClr val="134F85"/>
                </a:solidFill>
                <a:latin typeface="+mj-lt"/>
                <a:ea typeface="宋体" pitchFamily="2" charset="-122"/>
              </a:rPr>
              <a:t>}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1AB9A2F3-3040-4D9C-A959-4AD166596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53535"/>
            <a:ext cx="7219950" cy="24177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class Clock{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public: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void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setTime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newM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void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showTime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private: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hour, minute, second;</a:t>
            </a:r>
            <a:endParaRPr lang="en-US" altLang="zh-CN" sz="2400" dirty="0">
              <a:solidFill>
                <a:srgbClr val="134F85"/>
              </a:solidFill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52C5431E-6638-4A5D-A268-FD393C6E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4" y="3707960"/>
            <a:ext cx="7017800" cy="19383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void 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Clock::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setTime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newM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){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hour =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    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minute =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newM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 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second =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4216B32F-869E-4807-828D-116DE32CD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36" y="5608942"/>
            <a:ext cx="7472721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void 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Clock::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showTime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(){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cout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&lt;&lt;hour&lt;&lt;":"&lt;&lt;minute&lt;&lt;":"&lt;&lt;second&lt;&lt;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endl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636FC4-CE8A-4F32-9EF7-06F29B994E11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6.2</a:t>
            </a:r>
            <a:r>
              <a:rPr lang="zh-CN" altLang="en-US" dirty="0"/>
              <a:t>类与对象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898DDCBE-6561-4D3F-9979-4A95924FE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343" y="4290281"/>
            <a:ext cx="3749518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宋体" panose="02010600030101010101" pitchFamily="2" charset="-122"/>
              </a:rPr>
              <a:t>c2.hour = c1.hour;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宋体" panose="02010600030101010101" pitchFamily="2" charset="-122"/>
              </a:rPr>
              <a:t>c2.minute = c1.minute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宋体" panose="02010600030101010101" pitchFamily="2" charset="-122"/>
              </a:rPr>
              <a:t>c2.second = c1.second</a:t>
            </a:r>
          </a:p>
        </p:txBody>
      </p:sp>
      <p:sp>
        <p:nvSpPr>
          <p:cNvPr id="17" name="下箭头 1">
            <a:extLst>
              <a:ext uri="{FF2B5EF4-FFF2-40B4-BE49-F238E27FC236}">
                <a16:creationId xmlns:a16="http://schemas.microsoft.com/office/drawing/2014/main" id="{C4C4D05B-BEC2-48D8-AB02-7812DDCB689B}"/>
              </a:ext>
            </a:extLst>
          </p:cNvPr>
          <p:cNvSpPr>
            <a:spLocks noChangeArrowheads="1"/>
          </p:cNvSpPr>
          <p:nvPr/>
        </p:nvSpPr>
        <p:spPr bwMode="auto">
          <a:xfrm rot="3401796">
            <a:off x="7808463" y="2836358"/>
            <a:ext cx="449436" cy="1807978"/>
          </a:xfrm>
          <a:prstGeom prst="downArrow">
            <a:avLst>
              <a:gd name="adj1" fmla="val 39733"/>
              <a:gd name="adj2" fmla="val 421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0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8F810F-F2E5-4F75-88F1-D61F41264244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06EAB57C-218D-42A5-90B0-84BCF4F5265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6E5DE92D-5E03-4351-9837-DD96224C95C4}"/>
              </a:ext>
            </a:extLst>
          </p:cNvPr>
          <p:cNvSpPr txBox="1">
            <a:spLocks noChangeArrowheads="1"/>
          </p:cNvSpPr>
          <p:nvPr/>
        </p:nvSpPr>
        <p:spPr>
          <a:xfrm>
            <a:off x="108797" y="947297"/>
            <a:ext cx="4881716" cy="457106"/>
          </a:xfrm>
          <a:prstGeom prst="rect">
            <a:avLst/>
          </a:prstGeom>
        </p:spPr>
        <p:txBody>
          <a:bodyPr/>
          <a:lstStyle>
            <a:lvl1pPr algn="ctr" defTabSz="6096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1" lang="zh-CN" altLang="en-US" sz="32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求矩形的面积和周长</a:t>
            </a:r>
            <a:endParaRPr lang="zh-CN" altLang="en-US" sz="4000" b="1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644F8C64-6B19-4D62-AA14-13746C15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538219"/>
            <a:ext cx="4769918" cy="96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18000" rIns="180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zh-CN" altLang="en-US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过程化思想实现</a:t>
            </a:r>
            <a:r>
              <a:rPr kumimoji="1" lang="en-US" altLang="zh-CN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--</a:t>
            </a:r>
            <a:r>
              <a:rPr kumimoji="1" lang="zh-CN" altLang="en-US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设计流程</a:t>
            </a:r>
            <a:endParaRPr kumimoji="1" lang="en-US" altLang="zh-CN" sz="28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输入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-》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计算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-》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输出</a:t>
            </a:r>
            <a:endParaRPr kumimoji="1" lang="en-US" altLang="zh-CN" sz="24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454D2901-9F13-422E-9B9B-78A7D727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491" y="899703"/>
            <a:ext cx="7020922" cy="120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ts val="0"/>
              </a:spcBef>
              <a:buClrTx/>
              <a:buSzTx/>
              <a:buNone/>
            </a:pPr>
            <a:r>
              <a:rPr kumimoji="1" lang="zh-CN" altLang="en-US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面向对象的思想实现</a:t>
            </a:r>
            <a:r>
              <a:rPr kumimoji="1" lang="en-US" altLang="zh-CN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--</a:t>
            </a:r>
            <a:r>
              <a:rPr lang="zh-CN" altLang="zh-CN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设计矩阵类</a:t>
            </a:r>
            <a:endParaRPr lang="en-US" altLang="zh-CN" sz="28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zh-CN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描述矩阵属性的数据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:</a:t>
            </a:r>
            <a:r>
              <a:rPr lang="zh-CN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长、宽；</a:t>
            </a:r>
            <a:endParaRPr lang="en-US" altLang="zh-CN" sz="24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zh-CN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描述矩阵行为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的函数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:</a:t>
            </a:r>
            <a:r>
              <a:rPr lang="zh-CN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接受输入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lang="zh-CN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计算面积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，计算周长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AABA23-E5A1-4D00-900C-2365F553B122}"/>
              </a:ext>
            </a:extLst>
          </p:cNvPr>
          <p:cNvSpPr/>
          <p:nvPr/>
        </p:nvSpPr>
        <p:spPr>
          <a:xfrm>
            <a:off x="0" y="2507715"/>
            <a:ext cx="4769918" cy="4154984"/>
          </a:xfrm>
          <a:prstGeom prst="rect">
            <a:avLst/>
          </a:prstGeom>
          <a:solidFill>
            <a:srgbClr val="FFD24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pc="-10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//</a:t>
            </a:r>
            <a:r>
              <a:rPr lang="zh-CN" altLang="zh-CN" spc="-10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定义</a:t>
            </a:r>
            <a:r>
              <a:rPr lang="zh-CN" altLang="zh-CN" spc="-1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变量</a:t>
            </a:r>
            <a:endParaRPr lang="en-US" altLang="zh-CN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defRPr/>
            </a:pP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double  length, wide, area, cir;</a:t>
            </a:r>
            <a:r>
              <a:rPr lang="en-US" altLang="zh-CN" spc="-10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</a:t>
            </a:r>
          </a:p>
          <a:p>
            <a:pPr>
              <a:defRPr/>
            </a:pP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cout&lt;&lt;”</a:t>
            </a:r>
            <a:r>
              <a:rPr lang="zh-CN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请</a:t>
            </a:r>
            <a:r>
              <a:rPr lang="zh-CN" altLang="zh-CN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输入长和宽</a:t>
            </a: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”;</a:t>
            </a:r>
          </a:p>
          <a:p>
            <a:pPr>
              <a:defRPr/>
            </a:pP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//</a:t>
            </a:r>
            <a:r>
              <a:rPr lang="zh-CN" altLang="en-US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输入</a:t>
            </a:r>
            <a:endParaRPr lang="zh-CN" altLang="zh-CN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defRPr/>
            </a:pP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cin&gt;&gt;length&gt;&gt;wide;   </a:t>
            </a:r>
          </a:p>
          <a:p>
            <a:pPr>
              <a:defRPr/>
            </a:pP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//</a:t>
            </a:r>
            <a:r>
              <a:rPr lang="zh-CN" altLang="en-US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计算</a:t>
            </a:r>
            <a:endParaRPr lang="zh-CN" altLang="zh-CN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defRPr/>
            </a:pP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area = length *wide;  </a:t>
            </a:r>
          </a:p>
          <a:p>
            <a:pPr>
              <a:defRPr/>
            </a:pP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cir = 2*(length+wide);</a:t>
            </a:r>
          </a:p>
          <a:p>
            <a:pPr>
              <a:defRPr/>
            </a:pP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//</a:t>
            </a:r>
            <a:r>
              <a:rPr lang="zh-CN" altLang="en-US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输出</a:t>
            </a:r>
            <a:endParaRPr lang="zh-CN" altLang="zh-CN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defRPr/>
            </a:pP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cout&lt;&lt;</a:t>
            </a:r>
            <a:r>
              <a:rPr lang="en-US" altLang="zh-CN" sz="180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”</a:t>
            </a:r>
            <a:r>
              <a:rPr lang="zh-CN" altLang="zh-CN" sz="180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长</a:t>
            </a:r>
            <a:r>
              <a:rPr lang="en-US" altLang="zh-CN" sz="180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:”&lt;&lt;</a:t>
            </a: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length</a:t>
            </a:r>
            <a:r>
              <a:rPr lang="en-US" altLang="zh-CN" sz="180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&lt;&lt;”,</a:t>
            </a:r>
            <a:r>
              <a:rPr lang="zh-CN" altLang="zh-CN" sz="180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宽</a:t>
            </a:r>
            <a:r>
              <a:rPr lang="en-US" altLang="zh-CN" sz="180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:”</a:t>
            </a: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&lt;&lt;wide;  </a:t>
            </a:r>
            <a:endParaRPr lang="zh-CN" altLang="zh-CN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defRPr/>
            </a:pP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cout&lt;&lt;”,</a:t>
            </a:r>
            <a:r>
              <a:rPr lang="zh-CN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面积</a:t>
            </a:r>
            <a:r>
              <a:rPr lang="zh-CN" altLang="zh-CN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：</a:t>
            </a: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”&lt;&lt;area;</a:t>
            </a:r>
            <a:endParaRPr lang="zh-CN" altLang="zh-CN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988830-E459-4504-9861-35F800F37328}"/>
              </a:ext>
            </a:extLst>
          </p:cNvPr>
          <p:cNvSpPr/>
          <p:nvPr/>
        </p:nvSpPr>
        <p:spPr>
          <a:xfrm>
            <a:off x="5169492" y="2117005"/>
            <a:ext cx="7020921" cy="4740995"/>
          </a:xfrm>
          <a:prstGeom prst="rect">
            <a:avLst/>
          </a:prstGeom>
          <a:solidFill>
            <a:srgbClr val="FFD243"/>
          </a:solidFill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class rectangle{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private: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double length</a:t>
            </a: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wide;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public: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void input(double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len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double w){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length =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len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; wide = w;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double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computearea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(){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double area = length *wide;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return area;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double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computecir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(){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double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cir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= 2*(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length+wide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return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cir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};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3D693E-FDB1-4A2B-B3D0-C1BA40321855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6.2</a:t>
            </a:r>
            <a:r>
              <a:rPr lang="zh-CN" altLang="en-US" dirty="0"/>
              <a:t>类与对象</a:t>
            </a:r>
          </a:p>
        </p:txBody>
      </p:sp>
    </p:spTree>
    <p:extLst>
      <p:ext uri="{BB962C8B-B14F-4D97-AF65-F5344CB8AC3E}">
        <p14:creationId xmlns:p14="http://schemas.microsoft.com/office/powerpoint/2010/main" val="375556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8F810F-F2E5-4F75-88F1-D61F41264244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06EAB57C-218D-42A5-90B0-84BCF4F5265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6E5DE92D-5E03-4351-9837-DD96224C95C4}"/>
              </a:ext>
            </a:extLst>
          </p:cNvPr>
          <p:cNvSpPr txBox="1">
            <a:spLocks noChangeArrowheads="1"/>
          </p:cNvSpPr>
          <p:nvPr/>
        </p:nvSpPr>
        <p:spPr>
          <a:xfrm>
            <a:off x="108797" y="947297"/>
            <a:ext cx="4881716" cy="457106"/>
          </a:xfrm>
          <a:prstGeom prst="rect">
            <a:avLst/>
          </a:prstGeom>
        </p:spPr>
        <p:txBody>
          <a:bodyPr/>
          <a:lstStyle>
            <a:lvl1pPr algn="ctr" defTabSz="6096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1" lang="zh-CN" altLang="en-US" sz="32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求矩阵的面积和周长</a:t>
            </a:r>
            <a:endParaRPr lang="zh-CN" altLang="en-US" sz="4000" b="1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454D2901-9F13-422E-9B9B-78A7D727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" y="1514053"/>
            <a:ext cx="7020922" cy="120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ts val="0"/>
              </a:spcBef>
              <a:buClrTx/>
              <a:buSzTx/>
              <a:buNone/>
            </a:pPr>
            <a:r>
              <a:rPr kumimoji="1" lang="zh-CN" altLang="en-US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面向对象的思想实现</a:t>
            </a:r>
            <a:r>
              <a:rPr kumimoji="1" lang="en-US" altLang="zh-CN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--</a:t>
            </a:r>
            <a:r>
              <a:rPr lang="zh-CN" altLang="zh-CN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设计矩阵类</a:t>
            </a:r>
            <a:endParaRPr lang="en-US" altLang="zh-CN" sz="28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zh-CN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描述矩阵属性的数据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:</a:t>
            </a:r>
            <a:r>
              <a:rPr lang="zh-CN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长、宽；</a:t>
            </a:r>
            <a:endParaRPr lang="en-US" altLang="zh-CN" sz="24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zh-CN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描述矩阵行为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的函数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:</a:t>
            </a:r>
            <a:r>
              <a:rPr lang="zh-CN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接受输入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lang="zh-CN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计算面积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计算周长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988830-E459-4504-9861-35F800F37328}"/>
              </a:ext>
            </a:extLst>
          </p:cNvPr>
          <p:cNvSpPr/>
          <p:nvPr/>
        </p:nvSpPr>
        <p:spPr>
          <a:xfrm>
            <a:off x="6864914" y="897031"/>
            <a:ext cx="5325499" cy="5960970"/>
          </a:xfrm>
          <a:prstGeom prst="rect">
            <a:avLst/>
          </a:prstGeom>
          <a:solidFill>
            <a:srgbClr val="FFD243"/>
          </a:solidFill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class rectangle{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private: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double length</a:t>
            </a: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wide;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public: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void input(double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len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double w){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length =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len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; wide = w;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double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computearea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(){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double area = length *wide;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return area;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double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computecir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(){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double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cir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= 2*(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length+wide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return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cir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};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9B1C4C-70FE-47AA-A61E-A881D0751B66}"/>
              </a:ext>
            </a:extLst>
          </p:cNvPr>
          <p:cNvSpPr txBox="1"/>
          <p:nvPr/>
        </p:nvSpPr>
        <p:spPr>
          <a:xfrm>
            <a:off x="298822" y="3436374"/>
            <a:ext cx="6268065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main(){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rectangle 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p.input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(4,6);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&lt;&lt;"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面积为：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"&lt;&lt;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p.computearea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()&lt;&lt;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endl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&lt;&lt;"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周长为：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"&lt;&lt;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p.computecir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()&lt;&lt;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endl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</a:t>
            </a:r>
            <a:endParaRPr lang="zh-CN" altLang="en-US" sz="24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33DC06-F5EC-4100-B2D4-5ECFAB3F0035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6.2</a:t>
            </a:r>
            <a:r>
              <a:rPr lang="zh-CN" altLang="en-US" dirty="0"/>
              <a:t>类与对象</a:t>
            </a:r>
          </a:p>
        </p:txBody>
      </p:sp>
    </p:spTree>
    <p:extLst>
      <p:ext uri="{BB962C8B-B14F-4D97-AF65-F5344CB8AC3E}">
        <p14:creationId xmlns:p14="http://schemas.microsoft.com/office/powerpoint/2010/main" val="253023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321CC45-122C-4815-AB74-6812ECD67E8A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6">
            <a:extLst>
              <a:ext uri="{FF2B5EF4-FFF2-40B4-BE49-F238E27FC236}">
                <a16:creationId xmlns:a16="http://schemas.microsoft.com/office/drawing/2014/main" id="{714E748F-686D-4BD8-80EF-EC7F4D81F264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058EF67-E4FF-4979-824E-F88C42CB13B3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6.3</a:t>
            </a:r>
            <a:r>
              <a:rPr lang="zh-CN" altLang="en-US" dirty="0"/>
              <a:t>构造</a:t>
            </a:r>
            <a:r>
              <a:rPr lang="zh-CN" altLang="en-US" dirty="0">
                <a:sym typeface="+mn-lt"/>
              </a:rPr>
              <a:t>函数与析构函数</a:t>
            </a:r>
            <a:endParaRPr lang="zh-CN" altLang="en-US" dirty="0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C519D55-B4F6-40A1-8DEB-64FCA64C6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" y="1065245"/>
            <a:ext cx="241753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变量的初始化：</a:t>
            </a:r>
            <a:endParaRPr lang="en-US" altLang="zh-CN" sz="2400" b="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</a:t>
            </a:r>
            <a:r>
              <a:rPr lang="en-US" altLang="zh-CN" sz="2000" b="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0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= 10</a:t>
            </a:r>
            <a:r>
              <a:rPr lang="zh-CN" altLang="en-US" sz="20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；</a:t>
            </a:r>
            <a:endParaRPr lang="en-US" altLang="zh-CN" sz="2000" b="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</a:t>
            </a:r>
            <a:r>
              <a:rPr lang="en-US" altLang="zh-CN" sz="2000" b="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0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(10)</a:t>
            </a:r>
            <a:r>
              <a:rPr lang="zh-CN" altLang="en-US" sz="24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；</a:t>
            </a:r>
            <a:endParaRPr lang="en-US" altLang="zh-CN" sz="2400" b="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D492EB92-5ECE-4618-B4E8-005B5181D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2825212"/>
            <a:ext cx="2051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Clock  c1;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0713EE69-8314-43CB-BB66-A4895C00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94887"/>
            <a:ext cx="2036762" cy="5842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构造函数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047E2086-812D-4B89-B9D9-5FE9A945A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2363547"/>
            <a:ext cx="3736731" cy="46166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创建类对象时如何初始化？</a:t>
            </a: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45499236-B3AE-4B66-A4C7-05470745B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317" y="1605176"/>
            <a:ext cx="8452095" cy="2751522"/>
          </a:xfrm>
          <a:prstGeom prst="rect">
            <a:avLst/>
          </a:prstGeom>
          <a:gradFill flip="none" rotWithShape="1">
            <a:gsLst>
              <a:gs pos="0">
                <a:srgbClr val="449EE8">
                  <a:tint val="66000"/>
                  <a:satMod val="160000"/>
                </a:srgbClr>
              </a:gs>
              <a:gs pos="50000">
                <a:srgbClr val="449EE8">
                  <a:tint val="44500"/>
                  <a:satMod val="160000"/>
                </a:srgbClr>
              </a:gs>
              <a:gs pos="100000">
                <a:srgbClr val="449EE8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Clock{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public: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Clock(int 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newH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int 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newMe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int 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newS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void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setTime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newH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newMe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newS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void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showTime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private: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hour, minute, second;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2CAC961A-0F3B-449C-8577-ED0AD551E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20" y="4152706"/>
            <a:ext cx="7307292" cy="2308324"/>
          </a:xfrm>
          <a:prstGeom prst="rect">
            <a:avLst/>
          </a:prstGeom>
          <a:gradFill flip="none" rotWithShape="1">
            <a:gsLst>
              <a:gs pos="0">
                <a:srgbClr val="76B8EE">
                  <a:tint val="66000"/>
                  <a:satMod val="160000"/>
                </a:srgbClr>
              </a:gs>
              <a:gs pos="50000">
                <a:srgbClr val="76B8EE">
                  <a:tint val="44500"/>
                  <a:satMod val="160000"/>
                </a:srgbClr>
              </a:gs>
              <a:gs pos="100000">
                <a:srgbClr val="76B8E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lIns="0" r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Clock:: Clock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newH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newM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newS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){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hour =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newH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   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minute =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newM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second =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newS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&lt;&lt;“</a:t>
            </a:r>
            <a:r>
              <a:rPr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有参构造函数被调用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\n”;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EF5B0A3D-442F-40F4-93F4-5A98E2E4F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2086" y="5009861"/>
            <a:ext cx="2419914" cy="1884848"/>
          </a:xfrm>
          <a:prstGeom prst="rect">
            <a:avLst/>
          </a:prstGeom>
          <a:gradFill flip="none" rotWithShape="1">
            <a:gsLst>
              <a:gs pos="0">
                <a:srgbClr val="98C9F2">
                  <a:tint val="66000"/>
                  <a:satMod val="160000"/>
                </a:srgbClr>
              </a:gs>
              <a:gs pos="50000">
                <a:srgbClr val="98C9F2">
                  <a:tint val="44500"/>
                  <a:satMod val="160000"/>
                </a:srgbClr>
              </a:gs>
              <a:gs pos="100000">
                <a:srgbClr val="98C9F2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wrap="square" tIns="0" bIns="0">
            <a:no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宋体" pitchFamily="2" charset="-122"/>
              </a:rPr>
              <a:t>int</a:t>
            </a: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宋体" pitchFamily="2" charset="-122"/>
              </a:rPr>
              <a:t> main()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宋体" pitchFamily="2" charset="-122"/>
              </a:rPr>
              <a:t>{Clock  c(0,0,0);</a:t>
            </a:r>
          </a:p>
          <a:p>
            <a:pPr eaLnBrk="1" hangingPunct="1"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宋体" pitchFamily="2" charset="-122"/>
              </a:rPr>
              <a:t>  </a:t>
            </a:r>
            <a:r>
              <a:rPr kumimoji="1"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宋体" pitchFamily="2" charset="-122"/>
              </a:rPr>
              <a:t>c.showTime</a:t>
            </a: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宋体" pitchFamily="2" charset="-122"/>
              </a:rPr>
              <a:t>();</a:t>
            </a:r>
            <a:endParaRPr kumimoji="1" lang="zh-CN" altLang="en-US" sz="2400" dirty="0">
              <a:solidFill>
                <a:srgbClr val="134F85"/>
              </a:solidFill>
              <a:latin typeface="Comic Sans MS" panose="030F0702030302020204" pitchFamily="66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宋体" pitchFamily="2" charset="-122"/>
              </a:rPr>
              <a:t> return 0</a:t>
            </a:r>
            <a:r>
              <a:rPr kumimoji="1"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宋体" pitchFamily="2" charset="-122"/>
              </a:rPr>
              <a:t>；</a:t>
            </a: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宋体" pitchFamily="2" charset="-122"/>
              </a:rPr>
              <a:t>	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宋体" pitchFamily="2" charset="-122"/>
              </a:rPr>
              <a:t>}</a:t>
            </a:r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98A60B30-389E-4044-80BB-1495E2A29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0142" y="0"/>
            <a:ext cx="6630270" cy="1702771"/>
          </a:xfrm>
          <a:prstGeom prst="rect">
            <a:avLst/>
          </a:prstGeom>
          <a:solidFill>
            <a:srgbClr val="FFE181"/>
          </a:solidFill>
          <a:ln>
            <a:solidFill>
              <a:schemeClr val="bg1"/>
            </a:solidFill>
          </a:ln>
        </p:spPr>
        <p:txBody>
          <a:bodyPr wrap="square" lIns="0" rIns="0" anchor="ctr" anchorCtr="0">
            <a:no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Clock:: Clock(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newMe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: hour(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),minute(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newM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),second(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{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&lt;&lt;“</a:t>
            </a:r>
            <a:r>
              <a:rPr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有参构造函数被调用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\n”;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7669EFEF-ED49-426F-93CD-6CE1168A7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723" y="1147132"/>
            <a:ext cx="5083277" cy="1200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初始化列表</a:t>
            </a:r>
            <a:endParaRPr kumimoji="1" lang="en-US" altLang="zh-CN" sz="2400" b="1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在构造函数的加冒号，冒号后面对对象成员进行初始化，之间用逗号分隔</a:t>
            </a:r>
            <a:endParaRPr kumimoji="1" lang="en-US" altLang="zh-CN" sz="2400" dirty="0">
              <a:solidFill>
                <a:schemeClr val="tx1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8D44D096-2E6D-43A1-A751-5474B15F1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77"/>
            <a:ext cx="4883120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176213" indent="-176213" eaLnBrk="1" hangingPunct="1">
              <a:spcBef>
                <a:spcPct val="0"/>
              </a:spcBef>
              <a:buClrTx/>
              <a:buSzTx/>
              <a:buBlip>
                <a:blip r:embed="rId3"/>
              </a:buBlip>
              <a:defRPr/>
            </a:pPr>
            <a:r>
              <a:rPr lang="zh-CN" altLang="en-US" sz="2400" b="0" spc="-1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特殊的成员函数</a:t>
            </a:r>
            <a:r>
              <a:rPr lang="en-US" altLang="zh-CN" sz="2400" spc="-1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sz="2400" spc="-1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创建对象时将对象初始化</a:t>
            </a:r>
            <a:endParaRPr lang="en-US" altLang="zh-CN" sz="2400" b="0" spc="-10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176213" indent="-176213" eaLnBrk="1" hangingPunct="1">
              <a:spcBef>
                <a:spcPct val="0"/>
              </a:spcBef>
              <a:buClrTx/>
              <a:buSzTx/>
              <a:buBlip>
                <a:blip r:embed="rId3"/>
              </a:buBlip>
              <a:defRPr/>
            </a:pPr>
            <a:r>
              <a:rPr lang="zh-CN" altLang="en-US" sz="2400" spc="-1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函数名与类名相同</a:t>
            </a:r>
            <a:endParaRPr lang="en-US" altLang="zh-CN" sz="2400" spc="-10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176213" indent="-176213" eaLnBrk="1" hangingPunct="1">
              <a:spcBef>
                <a:spcPct val="0"/>
              </a:spcBef>
              <a:buClrTx/>
              <a:buSzTx/>
              <a:buBlip>
                <a:blip r:embed="rId3"/>
              </a:buBlip>
              <a:defRPr/>
            </a:pPr>
            <a:r>
              <a:rPr lang="zh-CN" altLang="en-US" sz="2400" spc="-1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不能定义返回值</a:t>
            </a:r>
            <a:r>
              <a:rPr lang="en-US" altLang="zh-CN" sz="2400" spc="-1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sz="2400" spc="-1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不能有</a:t>
            </a:r>
            <a:r>
              <a:rPr lang="en-US" altLang="zh-CN" sz="2400" spc="-1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return</a:t>
            </a:r>
            <a:r>
              <a:rPr lang="zh-CN" altLang="en-US" sz="2400" spc="-1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语句</a:t>
            </a:r>
            <a:endParaRPr lang="en-US" altLang="zh-CN" sz="2400" spc="-10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176213" indent="-176213" eaLnBrk="1" hangingPunct="1">
              <a:spcBef>
                <a:spcPct val="0"/>
              </a:spcBef>
              <a:buClrTx/>
              <a:buSzTx/>
              <a:buBlip>
                <a:blip r:embed="rId3"/>
              </a:buBlip>
              <a:defRPr/>
            </a:pPr>
            <a:r>
              <a:rPr lang="zh-CN" altLang="en-US" sz="2400" spc="-1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可无参，可有参，可默认参数值</a:t>
            </a:r>
            <a:endParaRPr lang="en-US" altLang="zh-CN" sz="2400" spc="-10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176213" indent="-176213" eaLnBrk="1" hangingPunct="1">
              <a:spcBef>
                <a:spcPct val="0"/>
              </a:spcBef>
              <a:buClrTx/>
              <a:buSzTx/>
              <a:buBlip>
                <a:blip r:embed="rId3"/>
              </a:buBlip>
              <a:defRPr/>
            </a:pPr>
            <a:r>
              <a:rPr lang="zh-CN" altLang="en-US" sz="2400" spc="-1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可以重载</a:t>
            </a:r>
            <a:endParaRPr lang="en-US" altLang="zh-CN" sz="2400" spc="-10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176213" indent="-176213" eaLnBrk="1" hangingPunct="1">
              <a:spcBef>
                <a:spcPct val="0"/>
              </a:spcBef>
              <a:buClrTx/>
              <a:buSzTx/>
              <a:buBlip>
                <a:blip r:embed="rId3"/>
              </a:buBlip>
              <a:defRPr/>
            </a:pPr>
            <a:r>
              <a:rPr lang="zh-CN" altLang="en-US" sz="2400" b="0" spc="-1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创建对象时被自动调用</a:t>
            </a:r>
            <a:endParaRPr lang="en-US" altLang="zh-CN" sz="2400" b="0" spc="-10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2C52D3E-7DC1-45ED-AAF0-28C0B732C2D6}"/>
                  </a:ext>
                </a:extLst>
              </p14:cNvPr>
              <p14:cNvContentPartPr/>
              <p14:nvPr/>
            </p14:nvContentPartPr>
            <p14:xfrm>
              <a:off x="5151459" y="4307323"/>
              <a:ext cx="3240" cy="30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2C52D3E-7DC1-45ED-AAF0-28C0B732C2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2819" y="4298323"/>
                <a:ext cx="2088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58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allAtOnce"/>
      <p:bldP spid="15" grpId="0"/>
      <p:bldP spid="19" grpId="0" animBg="1"/>
      <p:bldP spid="20" grpId="0" animBg="1"/>
      <p:bldP spid="21" grpId="0" animBg="1"/>
      <p:bldP spid="22" grpId="0" animBg="1"/>
      <p:bldP spid="23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321CC45-122C-4815-AB74-6812ECD67E8A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6">
            <a:extLst>
              <a:ext uri="{FF2B5EF4-FFF2-40B4-BE49-F238E27FC236}">
                <a16:creationId xmlns:a16="http://schemas.microsoft.com/office/drawing/2014/main" id="{714E748F-686D-4BD8-80EF-EC7F4D81F264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BD7C5-3ADE-4895-BD62-2F750018FBA3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6.3</a:t>
            </a:r>
            <a:r>
              <a:rPr lang="zh-CN" altLang="en-US" dirty="0"/>
              <a:t>构造</a:t>
            </a:r>
            <a:r>
              <a:rPr lang="zh-CN" altLang="en-US" dirty="0">
                <a:sym typeface="+mn-lt"/>
              </a:rPr>
              <a:t>函数与析构函数</a:t>
            </a:r>
            <a:endParaRPr lang="zh-CN" altLang="en-US" dirty="0"/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2FB8A54A-3E41-420F-9BCA-E47D24A4D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7442"/>
            <a:ext cx="2816942" cy="1962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main()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{Clock  c;</a:t>
            </a:r>
          </a:p>
          <a:p>
            <a:pPr eaLnBrk="1" hangingPunct="1"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c.showTime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();</a:t>
            </a:r>
            <a:endParaRPr kumimoji="1"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return 0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；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	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}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F3B8F1-BC17-48C4-999C-7206A7441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077" y1="70901" x2="46308" y2="79561"/>
                        <a14:foregroundMark x1="46308" y1="79561" x2="54615" y2="74827"/>
                        <a14:foregroundMark x1="54615" y1="74827" x2="43077" y2="77021"/>
                        <a14:foregroundMark x1="43077" y1="77021" x2="54615" y2="81986"/>
                        <a14:foregroundMark x1="54615" y1="81986" x2="56308" y2="73903"/>
                        <a14:foregroundMark x1="56308" y1="73903" x2="55385" y2="73557"/>
                        <a14:foregroundMark x1="40769" y1="78406" x2="47538" y2="83487"/>
                        <a14:foregroundMark x1="47538" y1="83487" x2="57077" y2="81062"/>
                        <a14:foregroundMark x1="57077" y1="81062" x2="56615" y2="79908"/>
                        <a14:foregroundMark x1="42769" y1="87875" x2="53385" y2="87298"/>
                        <a14:foregroundMark x1="42462" y1="87298" x2="46462" y2="87875"/>
                        <a14:foregroundMark x1="51692" y1="87875" x2="55385" y2="87875"/>
                        <a14:foregroundMark x1="45385" y1="87644" x2="54615" y2="87644"/>
                        <a14:foregroundMark x1="41385" y1="86028" x2="43692" y2="87529"/>
                        <a14:foregroundMark x1="40769" y1="84873" x2="42000" y2="86374"/>
                        <a14:foregroundMark x1="76308" y1="22055" x2="72923" y2="41224"/>
                        <a14:foregroundMark x1="72923" y1="41224" x2="72923" y2="41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02" y="1062194"/>
            <a:ext cx="934532" cy="124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9">
            <a:extLst>
              <a:ext uri="{FF2B5EF4-FFF2-40B4-BE49-F238E27FC236}">
                <a16:creationId xmlns:a16="http://schemas.microsoft.com/office/drawing/2014/main" id="{74C6B76A-DA92-46F0-8B37-E4E7A35A6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008" y="1001473"/>
            <a:ext cx="41787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若类中仅有带参数的构造函数，没无参数构造函数时，系统将无法创建不带参数的对象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53BFC5E5-F656-4F70-9040-44D45507A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93" y="2996153"/>
            <a:ext cx="8623932" cy="3880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class Clock{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public: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Clock(int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newMe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Clock(){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&lt;&lt;“</a:t>
            </a:r>
            <a:r>
              <a:rPr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无参构造函数被调用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\n”;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};//</a:t>
            </a:r>
            <a:r>
              <a:rPr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无参构造函数</a:t>
            </a:r>
            <a:endParaRPr lang="en-US" altLang="zh-CN" sz="2400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private: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    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hour, minute, second;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B9962147-D7C6-4AC0-A074-D1FBE0A45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497" y="4457791"/>
            <a:ext cx="7227503" cy="24191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class Clock{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public: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Clock(int 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=0, int 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newMe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=0, int news=0);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private: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    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hour, minute, second;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5CDF44-DF90-40EF-9581-1BDC7F7FD4DE}"/>
              </a:ext>
            </a:extLst>
          </p:cNvPr>
          <p:cNvSpPr txBox="1"/>
          <p:nvPr/>
        </p:nvSpPr>
        <p:spPr>
          <a:xfrm>
            <a:off x="5412658" y="2890487"/>
            <a:ext cx="181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方案一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F97368-60DB-4077-9591-B212CB8A1BBD}"/>
              </a:ext>
            </a:extLst>
          </p:cNvPr>
          <p:cNvSpPr txBox="1"/>
          <p:nvPr/>
        </p:nvSpPr>
        <p:spPr>
          <a:xfrm>
            <a:off x="10377948" y="4457790"/>
            <a:ext cx="181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方案二 </a:t>
            </a: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92DFEA8D-7B34-4929-BD1A-01C0C635D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794" y="953444"/>
            <a:ext cx="4570414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隐含生成构造函数</a:t>
            </a:r>
            <a:endParaRPr lang="en-US" altLang="zh-CN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266700" indent="-266700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4"/>
              </a:buBlip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若类中</a:t>
            </a:r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未定义构造函数，编辑器自动生成</a:t>
            </a:r>
            <a:r>
              <a:rPr lang="en-US" altLang="zh-CN" sz="24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个默认构造函数</a:t>
            </a:r>
            <a:r>
              <a:rPr lang="en-US" altLang="zh-CN" sz="24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负责创建对象</a:t>
            </a:r>
            <a:r>
              <a:rPr lang="en-US" altLang="zh-CN" sz="24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不做任何赋值</a:t>
            </a:r>
            <a:endParaRPr lang="en-US" altLang="zh-CN" sz="2400" b="0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266700" indent="-266700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4"/>
              </a:buBlip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只要类中提供了构造函数，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c++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就不提供默认构造函数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2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 animBg="1"/>
      <p:bldP spid="23" grpId="0" animBg="1"/>
      <p:bldP spid="2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627" y="193734"/>
            <a:ext cx="12190413" cy="728917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0" name="Freeform 14">
            <a:extLst>
              <a:ext uri="{FF2B5EF4-FFF2-40B4-BE49-F238E27FC236}">
                <a16:creationId xmlns:a16="http://schemas.microsoft.com/office/drawing/2014/main" id="{031D8A1C-DFA4-40F6-A708-0970A13FAB9C}"/>
              </a:ext>
            </a:extLst>
          </p:cNvPr>
          <p:cNvSpPr/>
          <p:nvPr/>
        </p:nvSpPr>
        <p:spPr bwMode="auto">
          <a:xfrm>
            <a:off x="2837214" y="1344104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85" name="Freeform 15">
            <a:extLst>
              <a:ext uri="{FF2B5EF4-FFF2-40B4-BE49-F238E27FC236}">
                <a16:creationId xmlns:a16="http://schemas.microsoft.com/office/drawing/2014/main" id="{7B7691AC-C438-47BC-8509-E544B37B15A7}"/>
              </a:ext>
            </a:extLst>
          </p:cNvPr>
          <p:cNvSpPr/>
          <p:nvPr/>
        </p:nvSpPr>
        <p:spPr bwMode="auto">
          <a:xfrm>
            <a:off x="2945520" y="1264332"/>
            <a:ext cx="593889" cy="73819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6279375 h 127"/>
              <a:gd name="T6" fmla="*/ 0 w 1038"/>
              <a:gd name="T7" fmla="*/ 76279375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86" name="Rectangle 16">
            <a:extLst>
              <a:ext uri="{FF2B5EF4-FFF2-40B4-BE49-F238E27FC236}">
                <a16:creationId xmlns:a16="http://schemas.microsoft.com/office/drawing/2014/main" id="{F897AD8F-D430-47E1-BA62-3B6B0A71E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645" y="1264333"/>
            <a:ext cx="478444" cy="47744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87" name="Freeform 17">
            <a:extLst>
              <a:ext uri="{FF2B5EF4-FFF2-40B4-BE49-F238E27FC236}">
                <a16:creationId xmlns:a16="http://schemas.microsoft.com/office/drawing/2014/main" id="{50A2CEC5-B2D0-45F7-8DF3-0B11FC9453C9}"/>
              </a:ext>
            </a:extLst>
          </p:cNvPr>
          <p:cNvSpPr/>
          <p:nvPr/>
        </p:nvSpPr>
        <p:spPr bwMode="auto">
          <a:xfrm>
            <a:off x="2837214" y="2027524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88" name="Freeform 18">
            <a:extLst>
              <a:ext uri="{FF2B5EF4-FFF2-40B4-BE49-F238E27FC236}">
                <a16:creationId xmlns:a16="http://schemas.microsoft.com/office/drawing/2014/main" id="{41984CB4-EAC7-451A-A964-C470E624E7A4}"/>
              </a:ext>
            </a:extLst>
          </p:cNvPr>
          <p:cNvSpPr/>
          <p:nvPr/>
        </p:nvSpPr>
        <p:spPr bwMode="auto">
          <a:xfrm>
            <a:off x="2945520" y="1947752"/>
            <a:ext cx="593889" cy="73819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6279375 h 127"/>
              <a:gd name="T6" fmla="*/ 0 w 1038"/>
              <a:gd name="T7" fmla="*/ 76279375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4" name="Rectangle 19">
            <a:extLst>
              <a:ext uri="{FF2B5EF4-FFF2-40B4-BE49-F238E27FC236}">
                <a16:creationId xmlns:a16="http://schemas.microsoft.com/office/drawing/2014/main" id="{1B0C4C20-11EE-4CEE-BB0F-9F31547A1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645" y="1947752"/>
            <a:ext cx="478444" cy="47744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95" name="Freeform 20">
            <a:extLst>
              <a:ext uri="{FF2B5EF4-FFF2-40B4-BE49-F238E27FC236}">
                <a16:creationId xmlns:a16="http://schemas.microsoft.com/office/drawing/2014/main" id="{7DBCAB35-B09A-4BBE-97A6-537BEF60F764}"/>
              </a:ext>
            </a:extLst>
          </p:cNvPr>
          <p:cNvSpPr/>
          <p:nvPr/>
        </p:nvSpPr>
        <p:spPr bwMode="auto">
          <a:xfrm>
            <a:off x="2837214" y="2658555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4CF8E703-0D59-4B7F-B6DB-3FF60CE90347}"/>
              </a:ext>
            </a:extLst>
          </p:cNvPr>
          <p:cNvSpPr/>
          <p:nvPr/>
        </p:nvSpPr>
        <p:spPr bwMode="auto">
          <a:xfrm>
            <a:off x="2945520" y="2577593"/>
            <a:ext cx="593889" cy="75009"/>
          </a:xfrm>
          <a:custGeom>
            <a:avLst/>
            <a:gdLst>
              <a:gd name="T0" fmla="*/ 58241460 w 1038"/>
              <a:gd name="T1" fmla="*/ 0 h 128"/>
              <a:gd name="T2" fmla="*/ 546306357 w 1038"/>
              <a:gd name="T3" fmla="*/ 0 h 128"/>
              <a:gd name="T4" fmla="*/ 604547817 w 1038"/>
              <a:gd name="T5" fmla="*/ 78143751 h 128"/>
              <a:gd name="T6" fmla="*/ 0 w 1038"/>
              <a:gd name="T7" fmla="*/ 78143751 h 128"/>
              <a:gd name="T8" fmla="*/ 58241460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7" name="Rectangle 22">
            <a:extLst>
              <a:ext uri="{FF2B5EF4-FFF2-40B4-BE49-F238E27FC236}">
                <a16:creationId xmlns:a16="http://schemas.microsoft.com/office/drawing/2014/main" id="{2289766D-CC73-46B9-A675-1D9F94081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645" y="2577593"/>
            <a:ext cx="478444" cy="47863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98" name="Freeform 23">
            <a:extLst>
              <a:ext uri="{FF2B5EF4-FFF2-40B4-BE49-F238E27FC236}">
                <a16:creationId xmlns:a16="http://schemas.microsoft.com/office/drawing/2014/main" id="{92ABDFA4-4144-42BA-958D-296C2E09B430}"/>
              </a:ext>
            </a:extLst>
          </p:cNvPr>
          <p:cNvSpPr/>
          <p:nvPr/>
        </p:nvSpPr>
        <p:spPr bwMode="auto">
          <a:xfrm>
            <a:off x="2837214" y="3341974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 dirty="0"/>
          </a:p>
        </p:txBody>
      </p:sp>
      <p:sp>
        <p:nvSpPr>
          <p:cNvPr id="103" name="Freeform 24">
            <a:extLst>
              <a:ext uri="{FF2B5EF4-FFF2-40B4-BE49-F238E27FC236}">
                <a16:creationId xmlns:a16="http://schemas.microsoft.com/office/drawing/2014/main" id="{D0F303BA-D412-4259-A5D9-2462F3BBEF9C}"/>
              </a:ext>
            </a:extLst>
          </p:cNvPr>
          <p:cNvSpPr/>
          <p:nvPr/>
        </p:nvSpPr>
        <p:spPr bwMode="auto">
          <a:xfrm>
            <a:off x="2945520" y="3261012"/>
            <a:ext cx="593889" cy="75009"/>
          </a:xfrm>
          <a:custGeom>
            <a:avLst/>
            <a:gdLst>
              <a:gd name="T0" fmla="*/ 58241460 w 1038"/>
              <a:gd name="T1" fmla="*/ 0 h 128"/>
              <a:gd name="T2" fmla="*/ 546306357 w 1038"/>
              <a:gd name="T3" fmla="*/ 0 h 128"/>
              <a:gd name="T4" fmla="*/ 604547817 w 1038"/>
              <a:gd name="T5" fmla="*/ 78143751 h 128"/>
              <a:gd name="T6" fmla="*/ 0 w 1038"/>
              <a:gd name="T7" fmla="*/ 78143751 h 128"/>
              <a:gd name="T8" fmla="*/ 58241460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4" name="Rectangle 25">
            <a:extLst>
              <a:ext uri="{FF2B5EF4-FFF2-40B4-BE49-F238E27FC236}">
                <a16:creationId xmlns:a16="http://schemas.microsoft.com/office/drawing/2014/main" id="{46EC7C6A-B6C4-4D58-BBE7-AD4C2258C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645" y="3261013"/>
            <a:ext cx="478444" cy="47863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05" name="Freeform 26">
            <a:extLst>
              <a:ext uri="{FF2B5EF4-FFF2-40B4-BE49-F238E27FC236}">
                <a16:creationId xmlns:a16="http://schemas.microsoft.com/office/drawing/2014/main" id="{11DD7E8B-1E1F-4EFA-A533-A250E76765A1}"/>
              </a:ext>
            </a:extLst>
          </p:cNvPr>
          <p:cNvSpPr/>
          <p:nvPr/>
        </p:nvSpPr>
        <p:spPr bwMode="auto">
          <a:xfrm>
            <a:off x="2837214" y="3981339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6" name="Freeform 27">
            <a:extLst>
              <a:ext uri="{FF2B5EF4-FFF2-40B4-BE49-F238E27FC236}">
                <a16:creationId xmlns:a16="http://schemas.microsoft.com/office/drawing/2014/main" id="{9158D644-FD3C-49FB-B824-5BDBA0158E52}"/>
              </a:ext>
            </a:extLst>
          </p:cNvPr>
          <p:cNvSpPr/>
          <p:nvPr/>
        </p:nvSpPr>
        <p:spPr bwMode="auto">
          <a:xfrm>
            <a:off x="2945520" y="3901566"/>
            <a:ext cx="593889" cy="72628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7" name="Rectangle 28">
            <a:extLst>
              <a:ext uri="{FF2B5EF4-FFF2-40B4-BE49-F238E27FC236}">
                <a16:creationId xmlns:a16="http://schemas.microsoft.com/office/drawing/2014/main" id="{985D3888-A412-417B-A8D2-EEBAAEE6D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645" y="3901564"/>
            <a:ext cx="478444" cy="47625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08" name="TextBox 63">
            <a:extLst>
              <a:ext uri="{FF2B5EF4-FFF2-40B4-BE49-F238E27FC236}">
                <a16:creationId xmlns:a16="http://schemas.microsoft.com/office/drawing/2014/main" id="{0D075053-F082-4288-BFD2-4AAFCC9E8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641" y="1406017"/>
            <a:ext cx="3078420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面向对象的基本特点</a:t>
            </a:r>
            <a:endParaRPr lang="zh-CN" altLang="en-US" sz="2400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09" name="TextBox 81">
            <a:extLst>
              <a:ext uri="{FF2B5EF4-FFF2-40B4-BE49-F238E27FC236}">
                <a16:creationId xmlns:a16="http://schemas.microsoft.com/office/drawing/2014/main" id="{AB0F524D-136A-4EC6-9722-0DE61E637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916" y="1254809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0" name="TextBox 82">
            <a:extLst>
              <a:ext uri="{FF2B5EF4-FFF2-40B4-BE49-F238E27FC236}">
                <a16:creationId xmlns:a16="http://schemas.microsoft.com/office/drawing/2014/main" id="{92116018-80CD-47EF-808C-95F422B0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641" y="2083481"/>
            <a:ext cx="1375983" cy="4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类与对象</a:t>
            </a:r>
          </a:p>
        </p:txBody>
      </p:sp>
      <p:sp>
        <p:nvSpPr>
          <p:cNvPr id="111" name="TextBox 83">
            <a:extLst>
              <a:ext uri="{FF2B5EF4-FFF2-40B4-BE49-F238E27FC236}">
                <a16:creationId xmlns:a16="http://schemas.microsoft.com/office/drawing/2014/main" id="{39377FD4-0006-4E0A-9740-E2B053C68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916" y="1960848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" name="TextBox 84">
            <a:extLst>
              <a:ext uri="{FF2B5EF4-FFF2-40B4-BE49-F238E27FC236}">
                <a16:creationId xmlns:a16="http://schemas.microsoft.com/office/drawing/2014/main" id="{6774D76C-047A-410D-AB63-F668E49A3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641" y="2707369"/>
            <a:ext cx="2692049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构造函数与析构函数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13" name="TextBox 85">
            <a:extLst>
              <a:ext uri="{FF2B5EF4-FFF2-40B4-BE49-F238E27FC236}">
                <a16:creationId xmlns:a16="http://schemas.microsoft.com/office/drawing/2014/main" id="{3CCA7AEA-B13C-4A2A-B873-D90237268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916" y="2575209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" name="TextBox 87">
            <a:extLst>
              <a:ext uri="{FF2B5EF4-FFF2-40B4-BE49-F238E27FC236}">
                <a16:creationId xmlns:a16="http://schemas.microsoft.com/office/drawing/2014/main" id="{0CB07B32-A0BB-40A5-93AF-C65B0F8A6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916" y="3281253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5" name="TextBox 88">
            <a:extLst>
              <a:ext uri="{FF2B5EF4-FFF2-40B4-BE49-F238E27FC236}">
                <a16:creationId xmlns:a16="http://schemas.microsoft.com/office/drawing/2014/main" id="{85CCA6BC-DCBA-480C-80F4-D72B0538B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191" y="4009865"/>
            <a:ext cx="2692049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案例：模拟数字时钟</a:t>
            </a:r>
            <a:endParaRPr lang="zh-CN" altLang="en-US" sz="2000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16" name="TextBox 89">
            <a:extLst>
              <a:ext uri="{FF2B5EF4-FFF2-40B4-BE49-F238E27FC236}">
                <a16:creationId xmlns:a16="http://schemas.microsoft.com/office/drawing/2014/main" id="{658FB828-7898-4A4D-9E82-524418F99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916" y="3915853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" name="TextBox 84">
            <a:extLst>
              <a:ext uri="{FF2B5EF4-FFF2-40B4-BE49-F238E27FC236}">
                <a16:creationId xmlns:a16="http://schemas.microsoft.com/office/drawing/2014/main" id="{140FFDBC-AFA7-44B3-A8EA-75C316B38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641" y="3417533"/>
            <a:ext cx="1010499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组合类</a:t>
            </a:r>
            <a:endParaRPr lang="zh-CN" altLang="en-US" sz="2000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18" name="Freeform 26">
            <a:extLst>
              <a:ext uri="{FF2B5EF4-FFF2-40B4-BE49-F238E27FC236}">
                <a16:creationId xmlns:a16="http://schemas.microsoft.com/office/drawing/2014/main" id="{C69CDD64-F9E3-46F5-84E4-4291DBCE4558}"/>
              </a:ext>
            </a:extLst>
          </p:cNvPr>
          <p:cNvSpPr/>
          <p:nvPr/>
        </p:nvSpPr>
        <p:spPr bwMode="auto">
          <a:xfrm>
            <a:off x="2860661" y="4602659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19" name="Freeform 27">
            <a:extLst>
              <a:ext uri="{FF2B5EF4-FFF2-40B4-BE49-F238E27FC236}">
                <a16:creationId xmlns:a16="http://schemas.microsoft.com/office/drawing/2014/main" id="{7846AA10-FE28-4201-BD83-A2827A51D8F8}"/>
              </a:ext>
            </a:extLst>
          </p:cNvPr>
          <p:cNvSpPr/>
          <p:nvPr/>
        </p:nvSpPr>
        <p:spPr bwMode="auto">
          <a:xfrm>
            <a:off x="2968967" y="4522886"/>
            <a:ext cx="593889" cy="72628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20" name="Rectangle 28">
            <a:extLst>
              <a:ext uri="{FF2B5EF4-FFF2-40B4-BE49-F238E27FC236}">
                <a16:creationId xmlns:a16="http://schemas.microsoft.com/office/drawing/2014/main" id="{49A1DD6A-4C92-4EE7-A21F-3974DD68E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092" y="4522884"/>
            <a:ext cx="478444" cy="47625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21" name="TextBox 88">
            <a:extLst>
              <a:ext uri="{FF2B5EF4-FFF2-40B4-BE49-F238E27FC236}">
                <a16:creationId xmlns:a16="http://schemas.microsoft.com/office/drawing/2014/main" id="{83D9946A-2FCF-40E8-B871-F3B9DF3F2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638" y="4631185"/>
            <a:ext cx="2869982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结构体</a:t>
            </a:r>
            <a:r>
              <a:rPr lang="en-US" altLang="zh-CN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&amp;</a:t>
            </a:r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联合体</a:t>
            </a:r>
            <a:r>
              <a:rPr lang="en-US" altLang="zh-CN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&amp;</a:t>
            </a:r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枚举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22" name="TextBox 89">
            <a:extLst>
              <a:ext uri="{FF2B5EF4-FFF2-40B4-BE49-F238E27FC236}">
                <a16:creationId xmlns:a16="http://schemas.microsoft.com/office/drawing/2014/main" id="{1FFA7799-B740-4B85-BA7D-DE5030C51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363" y="4537173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0D18D39-EE2F-463B-87BB-41399EDF9A9D}"/>
              </a:ext>
            </a:extLst>
          </p:cNvPr>
          <p:cNvSpPr txBox="1"/>
          <p:nvPr/>
        </p:nvSpPr>
        <p:spPr>
          <a:xfrm>
            <a:off x="729992" y="226553"/>
            <a:ext cx="252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目录</a:t>
            </a:r>
          </a:p>
        </p:txBody>
      </p:sp>
      <p:sp>
        <p:nvSpPr>
          <p:cNvPr id="128" name="Rectangle 5">
            <a:extLst>
              <a:ext uri="{FF2B5EF4-FFF2-40B4-BE49-F238E27FC236}">
                <a16:creationId xmlns:a16="http://schemas.microsoft.com/office/drawing/2014/main" id="{E5C78249-4896-4BB7-9A62-F1354ABBD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7" y="312204"/>
            <a:ext cx="747811" cy="897523"/>
          </a:xfrm>
          <a:prstGeom prst="roundRect">
            <a:avLst/>
          </a:prstGeom>
          <a:solidFill>
            <a:srgbClr val="134F85"/>
          </a:solidFill>
          <a:ln>
            <a:noFill/>
          </a:ln>
        </p:spPr>
        <p:txBody>
          <a:bodyPr lIns="68571" tIns="34285" rIns="68571" bIns="34285"/>
          <a:lstStyle/>
          <a:p>
            <a:endParaRPr lang="zh-CN" alt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9" name="Freeform 6">
            <a:extLst>
              <a:ext uri="{FF2B5EF4-FFF2-40B4-BE49-F238E27FC236}">
                <a16:creationId xmlns:a16="http://schemas.microsoft.com/office/drawing/2014/main" id="{EF3F4735-7AFF-4C5A-B62F-79E5B939F1CB}"/>
              </a:ext>
            </a:extLst>
          </p:cNvPr>
          <p:cNvSpPr/>
          <p:nvPr/>
        </p:nvSpPr>
        <p:spPr bwMode="auto">
          <a:xfrm>
            <a:off x="158417" y="385414"/>
            <a:ext cx="571575" cy="718971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1" tIns="34285" rIns="68571" bIns="34285"/>
          <a:lstStyle/>
          <a:p>
            <a:endParaRPr lang="zh-CN" altLang="en-US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30" name="Freeform 7">
            <a:extLst>
              <a:ext uri="{FF2B5EF4-FFF2-40B4-BE49-F238E27FC236}">
                <a16:creationId xmlns:a16="http://schemas.microsoft.com/office/drawing/2014/main" id="{DDF3AA5B-43DC-4FE2-9F53-6611D0592634}"/>
              </a:ext>
            </a:extLst>
          </p:cNvPr>
          <p:cNvSpPr>
            <a:spLocks noEditPoints="1"/>
          </p:cNvSpPr>
          <p:nvPr/>
        </p:nvSpPr>
        <p:spPr bwMode="auto">
          <a:xfrm>
            <a:off x="801438" y="922651"/>
            <a:ext cx="1068129" cy="230399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1" tIns="34285" rIns="68571" bIns="34285"/>
          <a:lstStyle/>
          <a:p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8" name="Freeform 26">
            <a:extLst>
              <a:ext uri="{FF2B5EF4-FFF2-40B4-BE49-F238E27FC236}">
                <a16:creationId xmlns:a16="http://schemas.microsoft.com/office/drawing/2014/main" id="{200FB226-BC0C-4B22-9DB3-95091E361C34}"/>
              </a:ext>
            </a:extLst>
          </p:cNvPr>
          <p:cNvSpPr/>
          <p:nvPr/>
        </p:nvSpPr>
        <p:spPr bwMode="auto">
          <a:xfrm>
            <a:off x="2862289" y="5210184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49" name="Freeform 27">
            <a:extLst>
              <a:ext uri="{FF2B5EF4-FFF2-40B4-BE49-F238E27FC236}">
                <a16:creationId xmlns:a16="http://schemas.microsoft.com/office/drawing/2014/main" id="{0EF38077-CD7A-4228-BB03-2E830D4488AB}"/>
              </a:ext>
            </a:extLst>
          </p:cNvPr>
          <p:cNvSpPr/>
          <p:nvPr/>
        </p:nvSpPr>
        <p:spPr bwMode="auto">
          <a:xfrm>
            <a:off x="2970595" y="5130411"/>
            <a:ext cx="593889" cy="72628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53DF0CFA-7F0F-44DA-92D6-300830018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720" y="5130409"/>
            <a:ext cx="478444" cy="47625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51" name="TextBox 88">
            <a:extLst>
              <a:ext uri="{FF2B5EF4-FFF2-40B4-BE49-F238E27FC236}">
                <a16:creationId xmlns:a16="http://schemas.microsoft.com/office/drawing/2014/main" id="{E7E6CCA6-5AD9-49FF-83F1-36687F351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266" y="5238710"/>
            <a:ext cx="2071687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本章要求</a:t>
            </a:r>
            <a:r>
              <a:rPr lang="en-US" altLang="zh-CN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&amp;</a:t>
            </a:r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作业</a:t>
            </a:r>
            <a:endParaRPr lang="zh-CN" altLang="en-US" sz="2000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52" name="TextBox 89">
            <a:extLst>
              <a:ext uri="{FF2B5EF4-FFF2-40B4-BE49-F238E27FC236}">
                <a16:creationId xmlns:a16="http://schemas.microsoft.com/office/drawing/2014/main" id="{3073F45F-5665-4866-8E90-A69C6A20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991" y="5144698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400"/>
                            </p:stCondLst>
                            <p:childTnLst>
                              <p:par>
                                <p:cTn id="5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3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6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100"/>
                            </p:stCondLst>
                            <p:childTnLst>
                              <p:par>
                                <p:cTn id="7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3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800"/>
                            </p:stCondLst>
                            <p:childTnLst>
                              <p:par>
                                <p:cTn id="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4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9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8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1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600"/>
                            </p:stCondLst>
                            <p:childTnLst>
                              <p:par>
                                <p:cTn id="1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4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300"/>
                            </p:stCondLst>
                            <p:childTnLst>
                              <p:par>
                                <p:cTn id="1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4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7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200"/>
                            </p:stCondLst>
                            <p:childTnLst>
                              <p:par>
                                <p:cTn id="16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1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4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900"/>
                            </p:stCondLst>
                            <p:childTnLst>
                              <p:par>
                                <p:cTn id="19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3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5" grpId="0" animBg="1"/>
      <p:bldP spid="86" grpId="0" animBg="1" autoUpdateAnimBg="0"/>
      <p:bldP spid="87" grpId="0" animBg="1"/>
      <p:bldP spid="88" grpId="0" animBg="1"/>
      <p:bldP spid="94" grpId="0" animBg="1" autoUpdateAnimBg="0"/>
      <p:bldP spid="95" grpId="0" animBg="1"/>
      <p:bldP spid="96" grpId="0" animBg="1"/>
      <p:bldP spid="97" grpId="0" animBg="1" autoUpdateAnimBg="0"/>
      <p:bldP spid="98" grpId="0" animBg="1"/>
      <p:bldP spid="103" grpId="0" animBg="1"/>
      <p:bldP spid="104" grpId="0" animBg="1" autoUpdateAnimBg="0"/>
      <p:bldP spid="105" grpId="0" animBg="1"/>
      <p:bldP spid="106" grpId="0" animBg="1"/>
      <p:bldP spid="107" grpId="0" animBg="1" autoUpdateAnimBg="0"/>
      <p:bldP spid="108" grpId="0" autoUpdateAnimBg="0"/>
      <p:bldP spid="109" grpId="0" autoUpdateAnimBg="0"/>
      <p:bldP spid="110" grpId="0" autoUpdateAnimBg="0"/>
      <p:bldP spid="111" grpId="0" autoUpdateAnimBg="0"/>
      <p:bldP spid="112" grpId="0" autoUpdateAnimBg="0"/>
      <p:bldP spid="113" grpId="0" autoUpdateAnimBg="0"/>
      <p:bldP spid="114" grpId="0" autoUpdateAnimBg="0"/>
      <p:bldP spid="115" grpId="0" autoUpdateAnimBg="0"/>
      <p:bldP spid="116" grpId="0" autoUpdateAnimBg="0"/>
      <p:bldP spid="117" grpId="0" autoUpdateAnimBg="0"/>
      <p:bldP spid="118" grpId="0" animBg="1"/>
      <p:bldP spid="119" grpId="0" animBg="1"/>
      <p:bldP spid="120" grpId="0" animBg="1" autoUpdateAnimBg="0"/>
      <p:bldP spid="121" grpId="0" autoUpdateAnimBg="0"/>
      <p:bldP spid="122" grpId="0" autoUpdateAnimBg="0"/>
      <p:bldP spid="127" grpId="0"/>
      <p:bldP spid="128" grpId="0" animBg="1" autoUpdateAnimBg="0"/>
      <p:bldP spid="128" grpId="1" animBg="1"/>
      <p:bldP spid="129" grpId="0" animBg="1"/>
      <p:bldP spid="129" grpId="1" animBg="1"/>
      <p:bldP spid="130" grpId="0" animBg="1"/>
      <p:bldP spid="130" grpId="1" animBg="1"/>
      <p:bldP spid="48" grpId="0" animBg="1"/>
      <p:bldP spid="49" grpId="0" animBg="1"/>
      <p:bldP spid="50" grpId="0" animBg="1" autoUpdateAnimBg="0"/>
      <p:bldP spid="51" grpId="0" autoUpdateAnimBg="0"/>
      <p:bldP spid="5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321CC45-122C-4815-AB74-6812ECD67E8A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6">
            <a:extLst>
              <a:ext uri="{FF2B5EF4-FFF2-40B4-BE49-F238E27FC236}">
                <a16:creationId xmlns:a16="http://schemas.microsoft.com/office/drawing/2014/main" id="{714E748F-686D-4BD8-80EF-EC7F4D81F264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BD7C5-3ADE-4895-BD62-2F750018FBA3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6.3</a:t>
            </a:r>
            <a:r>
              <a:rPr lang="zh-CN" altLang="en-US" dirty="0"/>
              <a:t>构造</a:t>
            </a:r>
            <a:r>
              <a:rPr lang="zh-CN" altLang="en-US" dirty="0">
                <a:sym typeface="+mn-lt"/>
              </a:rPr>
              <a:t>函数与析构函数</a:t>
            </a:r>
            <a:endParaRPr lang="zh-CN" altLang="en-US" dirty="0"/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85C5A5B4-05DA-4821-B6CD-E665FAC31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5715"/>
            <a:ext cx="3554360" cy="2677656"/>
          </a:xfrm>
          <a:prstGeom prst="rect">
            <a:avLst/>
          </a:prstGeom>
          <a:solidFill>
            <a:srgbClr val="D2E8FA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main()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{ Clock  c1(8,10,0);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itchFamily="2" charset="-122"/>
              </a:rPr>
              <a:t>   Clock  c2(c1);</a:t>
            </a:r>
          </a:p>
          <a:p>
            <a:pPr eaLnBrk="1" hangingPunct="1"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  c1.showTime();</a:t>
            </a:r>
            <a:endParaRPr kumimoji="1"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  c2.showTime();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return 0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；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	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}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EA02370-13D9-40DC-B0AB-04C92CD06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077" y1="70901" x2="46308" y2="79561"/>
                        <a14:foregroundMark x1="46308" y1="79561" x2="54615" y2="74827"/>
                        <a14:foregroundMark x1="54615" y1="74827" x2="43077" y2="77021"/>
                        <a14:foregroundMark x1="43077" y1="77021" x2="54615" y2="81986"/>
                        <a14:foregroundMark x1="54615" y1="81986" x2="56308" y2="73903"/>
                        <a14:foregroundMark x1="56308" y1="73903" x2="55385" y2="73557"/>
                        <a14:foregroundMark x1="40769" y1="78406" x2="47538" y2="83487"/>
                        <a14:foregroundMark x1="47538" y1="83487" x2="57077" y2="81062"/>
                        <a14:foregroundMark x1="57077" y1="81062" x2="56615" y2="79908"/>
                        <a14:foregroundMark x1="42769" y1="87875" x2="53385" y2="87298"/>
                        <a14:foregroundMark x1="42462" y1="87298" x2="46462" y2="87875"/>
                        <a14:foregroundMark x1="51692" y1="87875" x2="55385" y2="87875"/>
                        <a14:foregroundMark x1="45385" y1="87644" x2="54615" y2="87644"/>
                        <a14:foregroundMark x1="41385" y1="86028" x2="43692" y2="87529"/>
                        <a14:foregroundMark x1="40769" y1="84873" x2="42000" y2="86374"/>
                        <a14:foregroundMark x1="76308" y1="22055" x2="72923" y2="41224"/>
                        <a14:foregroundMark x1="72923" y1="41224" x2="72923" y2="41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828" y="1312917"/>
            <a:ext cx="934532" cy="124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16C03A5-9DFD-4015-BBCC-21BF90F24293}"/>
              </a:ext>
            </a:extLst>
          </p:cNvPr>
          <p:cNvSpPr txBox="1"/>
          <p:nvPr/>
        </p:nvSpPr>
        <p:spPr>
          <a:xfrm>
            <a:off x="3554360" y="895085"/>
            <a:ext cx="6157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调用什么构造函数？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D9514F-1A30-4D30-B767-145586F1FA54}"/>
              </a:ext>
            </a:extLst>
          </p:cNvPr>
          <p:cNvSpPr txBox="1"/>
          <p:nvPr/>
        </p:nvSpPr>
        <p:spPr>
          <a:xfrm>
            <a:off x="3554360" y="1312917"/>
            <a:ext cx="29386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Georgia" panose="02040502050405020303" pitchFamily="18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复制构造函数</a:t>
            </a:r>
            <a:endParaRPr lang="en-US" altLang="en-US" sz="3200" b="1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20197C5D-641B-4A04-91F1-E1AD9BFFE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360" y="2111994"/>
            <a:ext cx="40618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269875" indent="-2698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chemeClr val="accent2"/>
              </a:buClr>
              <a:buSzPct val="75000"/>
            </a:pP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定义对象时，用已存在的对象去化，调用复制构造函数</a:t>
            </a:r>
            <a:endParaRPr lang="en-US" altLang="zh-CN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3B6A3399-D6E4-472D-954B-067125981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36680"/>
            <a:ext cx="8819909" cy="3221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Clock{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public: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Clock(int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newH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newMe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newS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);//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有参构造函数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Clock();//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无参构造函数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Clock(Clock&amp; c);//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复制构造函数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 </a:t>
            </a:r>
            <a:r>
              <a:rPr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private: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hour, minute, second;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235A95F7-B2ED-4D4A-9695-1039596A1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0932" y="2518352"/>
            <a:ext cx="3289481" cy="2728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main()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{ Clock  c1(8,10,0);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  Clock  c2(c1);</a:t>
            </a:r>
          </a:p>
          <a:p>
            <a:pPr eaLnBrk="1" hangingPunct="1"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  c1.showTime();</a:t>
            </a:r>
            <a:endParaRPr kumimoji="1"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  c2.showTime();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return 0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；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	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}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BC519AC-9D2E-4A64-AD47-517E2A132936}"/>
              </a:ext>
            </a:extLst>
          </p:cNvPr>
          <p:cNvSpPr/>
          <p:nvPr/>
        </p:nvSpPr>
        <p:spPr>
          <a:xfrm>
            <a:off x="4644258" y="5359077"/>
            <a:ext cx="7546156" cy="1554049"/>
          </a:xfrm>
          <a:prstGeom prst="rect">
            <a:avLst/>
          </a:prstGeom>
          <a:solidFill>
            <a:srgbClr val="92C7F2"/>
          </a:solidFill>
          <a:ln>
            <a:noFill/>
          </a:ln>
        </p:spPr>
        <p:txBody>
          <a:bodyPr wrap="square" lIns="0" rIns="0">
            <a:no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Clock:: Clock(Clock&amp; c) 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hour=c. hour; minute =c. minute; second =c. second;</a:t>
            </a:r>
          </a:p>
          <a:p>
            <a:pPr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&lt;&lt;“</a:t>
            </a:r>
            <a:r>
              <a:rPr lang="zh-CN" altLang="en-US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复制构造函数被调用</a:t>
            </a: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\n”;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</a:t>
            </a:r>
            <a:endParaRPr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6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  <p:bldP spid="15" grpId="0" animBg="1"/>
      <p:bldP spid="17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321CC45-122C-4815-AB74-6812ECD67E8A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6">
            <a:extLst>
              <a:ext uri="{FF2B5EF4-FFF2-40B4-BE49-F238E27FC236}">
                <a16:creationId xmlns:a16="http://schemas.microsoft.com/office/drawing/2014/main" id="{714E748F-686D-4BD8-80EF-EC7F4D81F264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BD7C5-3ADE-4895-BD62-2F750018FBA3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6.3</a:t>
            </a:r>
            <a:r>
              <a:rPr lang="zh-CN" altLang="en-US" dirty="0"/>
              <a:t>构造</a:t>
            </a:r>
            <a:r>
              <a:rPr lang="zh-CN" altLang="en-US" dirty="0">
                <a:sym typeface="+mn-lt"/>
              </a:rPr>
              <a:t>函数与析构函数</a:t>
            </a:r>
            <a:endParaRPr lang="zh-CN" altLang="en-US" dirty="0"/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15364731-EC6B-4547-971C-1E4DCC192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9" y="873102"/>
            <a:ext cx="7184053" cy="3062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Clock{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public: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Clock(int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newH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newMe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newS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Clock();//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无参构造函数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Clock(Clock&amp; c);//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复制构造函数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 </a:t>
            </a:r>
            <a:r>
              <a:rPr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private: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hour, minute, second;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D780E30E-12ED-4BF2-AE99-8CABAE202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017692"/>
            <a:ext cx="3777441" cy="2840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main()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{ Clock  c1(8,10,0), c2;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  Clock  c3(c1);</a:t>
            </a:r>
          </a:p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  fun1( c1 );</a:t>
            </a:r>
          </a:p>
          <a:p>
            <a:pPr eaLnBrk="1" hangingPunct="1"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  c1.showTime();</a:t>
            </a:r>
            <a:endParaRPr kumimoji="1"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  c2.showTime();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return 0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；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	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}</a:t>
            </a: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B1225A6F-26E8-464C-AC20-A64F89691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440" y="4493894"/>
            <a:ext cx="8458804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269875" indent="-2698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sz="28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创建对象时一定会调用构造函数</a:t>
            </a:r>
            <a:endParaRPr lang="en-US" altLang="zh-CN" sz="2800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sz="2800" b="1" spc="-1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根据定义对象带的参数不同</a:t>
            </a:r>
            <a:r>
              <a:rPr lang="en-US" altLang="zh-CN" sz="2800" b="1" spc="-1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lang="zh-CN" altLang="en-US" sz="2800" b="1" spc="-1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自动调用相应的构造函数</a:t>
            </a:r>
            <a:endParaRPr lang="en-US" altLang="zh-CN" sz="2800" spc="-100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sz="28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如果没有成功调用构造函数，就不能创建对象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2D8EB4F-4E31-4AA4-927B-6BA7189005B7}"/>
              </a:ext>
            </a:extLst>
          </p:cNvPr>
          <p:cNvSpPr txBox="1"/>
          <p:nvPr/>
        </p:nvSpPr>
        <p:spPr>
          <a:xfrm>
            <a:off x="7280476" y="887464"/>
            <a:ext cx="4909937" cy="1693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void fun1(Clock c) 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c.showTime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665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2" grpId="0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321CC45-122C-4815-AB74-6812ECD67E8A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6">
            <a:extLst>
              <a:ext uri="{FF2B5EF4-FFF2-40B4-BE49-F238E27FC236}">
                <a16:creationId xmlns:a16="http://schemas.microsoft.com/office/drawing/2014/main" id="{714E748F-686D-4BD8-80EF-EC7F4D81F264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BD7C5-3ADE-4895-BD62-2F750018FBA3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6.3</a:t>
            </a:r>
            <a:r>
              <a:rPr lang="zh-CN" altLang="en-US" dirty="0"/>
              <a:t>构造</a:t>
            </a:r>
            <a:r>
              <a:rPr lang="zh-CN" altLang="en-US" dirty="0">
                <a:sym typeface="+mn-lt"/>
              </a:rPr>
              <a:t>函数与析构函数</a:t>
            </a:r>
            <a:endParaRPr lang="zh-CN" altLang="en-US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DD8AB5B-7A75-48E5-81BE-669D8869B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3" y="1176338"/>
            <a:ext cx="50403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析构函数</a:t>
            </a:r>
            <a:endParaRPr lang="en-US" altLang="zh-CN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kumimoji="1"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为撤销一个类对象做清理工作，如释放由构造函数分配的内存等</a:t>
            </a: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析构函数也是特殊的类成员函数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无返回类型，无参数，不能主动调用，也没有重载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类对象的生命期结束的时候，由系统自动调用 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9BD2AB6F-E10A-4F37-9178-A6B70CAEB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7947" y="1932917"/>
            <a:ext cx="7184053" cy="33976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Clock{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public: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Clock(int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newH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newMe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newS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Clock();//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无参构造函数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Clock(Clock&amp; c);//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复制构造函数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~Clock();//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析构函数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 </a:t>
            </a:r>
            <a:r>
              <a:rPr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private: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hour, minute, second;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18" name="矩形 5">
            <a:extLst>
              <a:ext uri="{FF2B5EF4-FFF2-40B4-BE49-F238E27FC236}">
                <a16:creationId xmlns:a16="http://schemas.microsoft.com/office/drawing/2014/main" id="{01327B7C-1D38-4A0B-B709-9D5AD6490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46600"/>
            <a:ext cx="4896091" cy="10890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Clock:: ~Clock(){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FF00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0" name="矩形 6">
            <a:extLst>
              <a:ext uri="{FF2B5EF4-FFF2-40B4-BE49-F238E27FC236}">
                <a16:creationId xmlns:a16="http://schemas.microsoft.com/office/drawing/2014/main" id="{66725D9E-19E7-4172-8EE6-BA2387E61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4868863"/>
            <a:ext cx="39565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&lt;&lt;“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析构函数被调用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\n”;</a:t>
            </a:r>
            <a:endParaRPr lang="zh-CN" altLang="en-US" sz="2400" dirty="0">
              <a:solidFill>
                <a:schemeClr val="tx1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8533CB71-0326-4DEE-B1A4-7A75F1500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154" y="5408160"/>
            <a:ext cx="7184846" cy="1449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{Clock  c1;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return 0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；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0F5DCE03-6B84-4F3E-BF1E-9C71FBE3F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604" y="581090"/>
            <a:ext cx="6432677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kumimoji="1"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与类同名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kumimoji="1"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之前冠以波浪号；</a:t>
            </a:r>
            <a:endParaRPr kumimoji="1"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kumimoji="1"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如无定义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kumimoji="1"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系统会自动生成缺省的析构函数</a:t>
            </a:r>
          </a:p>
        </p:txBody>
      </p:sp>
    </p:spTree>
    <p:extLst>
      <p:ext uri="{BB962C8B-B14F-4D97-AF65-F5344CB8AC3E}">
        <p14:creationId xmlns:p14="http://schemas.microsoft.com/office/powerpoint/2010/main" val="311737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321CC45-122C-4815-AB74-6812ECD67E8A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6">
            <a:extLst>
              <a:ext uri="{FF2B5EF4-FFF2-40B4-BE49-F238E27FC236}">
                <a16:creationId xmlns:a16="http://schemas.microsoft.com/office/drawing/2014/main" id="{714E748F-686D-4BD8-80EF-EC7F4D81F264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058EF67-E4FF-4979-824E-F88C42CB13B3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6.4</a:t>
            </a:r>
            <a:r>
              <a:rPr lang="zh-CN" altLang="en-US" dirty="0">
                <a:sym typeface="+mn-lt"/>
              </a:rPr>
              <a:t>组合类</a:t>
            </a:r>
            <a:endParaRPr lang="zh-CN" alt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6136E87-431D-4388-A798-F73D8385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8" y="1118393"/>
            <a:ext cx="6503987" cy="12620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组合的概念</a:t>
            </a:r>
            <a:endParaRPr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457200" indent="-457200" eaLnBrk="1" hangingPunct="1">
              <a:spcBef>
                <a:spcPct val="0"/>
              </a:spcBef>
              <a:buClrTx/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类成员是另一个类对象</a:t>
            </a:r>
            <a:endParaRPr lang="en-US" altLang="zh-CN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457200" indent="-457200" eaLnBrk="1" hangingPunct="1">
              <a:spcBef>
                <a:spcPct val="0"/>
              </a:spcBef>
              <a:buClrTx/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可以在已有抽象的基础上实现更复杂的抽象</a:t>
            </a:r>
            <a:endParaRPr lang="en-US" altLang="zh-CN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90990613-9882-44C7-B914-DB960C5CE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742" y="1002128"/>
            <a:ext cx="290489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class X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    </a:t>
            </a: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类名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  </a:t>
            </a: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成员名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    </a:t>
            </a: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类名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  </a:t>
            </a: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成员名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    ...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    </a:t>
            </a: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类名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n  </a:t>
            </a: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成员名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...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3697C1E-5C5F-446B-874D-D0A0D5DEC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8" y="2444641"/>
            <a:ext cx="8375650" cy="892552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组合类构造函数</a:t>
            </a:r>
            <a:endParaRPr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457200" indent="-457200" eaLnBrk="1" hangingPunct="1">
              <a:spcBef>
                <a:spcPct val="0"/>
              </a:spcBef>
              <a:buClrTx/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不仅要负责本类成员数据初始化，还要对对象成员初始化</a:t>
            </a:r>
            <a:endParaRPr lang="en-US" altLang="zh-CN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9FB64135-CF8A-4D05-8F79-A798E7C86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" y="3439217"/>
            <a:ext cx="9802505" cy="156966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组合类构造函数构造顺序：</a:t>
            </a:r>
            <a:endParaRPr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先执行对象成员构造函数，再执行组合类构造函数</a:t>
            </a:r>
            <a:endParaRPr lang="en-US" altLang="zh-CN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如果有多个对象成员，按对象成员的定义顺序执行相应构造函数</a:t>
            </a:r>
            <a:endParaRPr lang="en-US" altLang="zh-CN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E92A032-97D3-43EC-8075-71412108A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8" y="5331997"/>
            <a:ext cx="6191250" cy="5238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如何调用对象成员带参的构造函数？</a:t>
            </a:r>
            <a:endParaRPr lang="en-US" altLang="zh-CN" sz="28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8" name="矩形 4">
            <a:extLst>
              <a:ext uri="{FF2B5EF4-FFF2-40B4-BE49-F238E27FC236}">
                <a16:creationId xmlns:a16="http://schemas.microsoft.com/office/drawing/2014/main" id="{44F482F2-2CCC-4DFE-A6CE-F55A4E657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6" y="5767556"/>
            <a:ext cx="9530462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buClrTx/>
              <a:buSzTx/>
              <a:buBlip>
                <a:blip r:embed="rId2"/>
              </a:buBlip>
              <a:defRPr/>
            </a:pP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通过</a:t>
            </a:r>
            <a:r>
              <a:rPr lang="zh-CN" altLang="zh-CN" sz="28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构造函数的初始化列表</a:t>
            </a: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，给带参构造函数传递参数</a:t>
            </a:r>
            <a:endParaRPr lang="zh-CN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86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679EBDF-50D5-4277-BF34-39B775231134}"/>
              </a:ext>
            </a:extLst>
          </p:cNvPr>
          <p:cNvSpPr txBox="1"/>
          <p:nvPr/>
        </p:nvSpPr>
        <p:spPr>
          <a:xfrm>
            <a:off x="247719" y="166652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6.4</a:t>
            </a:r>
            <a:r>
              <a:rPr lang="zh-CN" altLang="en-US" dirty="0">
                <a:sym typeface="+mn-lt"/>
              </a:rPr>
              <a:t>组合类</a:t>
            </a:r>
            <a:endParaRPr lang="zh-CN" altLang="en-US" dirty="0"/>
          </a:p>
        </p:txBody>
      </p:sp>
      <p:sp>
        <p:nvSpPr>
          <p:cNvPr id="25" name="矩形 2">
            <a:extLst>
              <a:ext uri="{FF2B5EF4-FFF2-40B4-BE49-F238E27FC236}">
                <a16:creationId xmlns:a16="http://schemas.microsoft.com/office/drawing/2014/main" id="{76CD5028-5C9E-4D75-BC07-4E58B71F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105" y="200266"/>
            <a:ext cx="7451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设计一个表示二维平面的线段类，计算线段的长度。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245A9FE-7B8A-41EE-B53E-7CA5CD587A32}"/>
              </a:ext>
            </a:extLst>
          </p:cNvPr>
          <p:cNvSpPr txBox="1"/>
          <p:nvPr/>
        </p:nvSpPr>
        <p:spPr>
          <a:xfrm>
            <a:off x="1586" y="3592181"/>
            <a:ext cx="5395109" cy="2554545"/>
          </a:xfrm>
          <a:prstGeom prst="rect">
            <a:avLst/>
          </a:prstGeom>
          <a:solidFill>
            <a:srgbClr val="9FCDF3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0">
                <a:solidFill>
                  <a:srgbClr val="104E87"/>
                </a:solidFill>
                <a:latin typeface="Comic Sans MS" panose="030F0702030302020204" pitchFamily="66" charset="0"/>
                <a:ea typeface="楷体_GB2312" pitchFamily="49" charset="-122"/>
              </a:defRPr>
            </a:lvl1pPr>
            <a:lvl2pPr marL="742950" indent="-28575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pc="-100" dirty="0"/>
              <a:t>Point::Point(int xx, int yy){</a:t>
            </a:r>
          </a:p>
          <a:p>
            <a:r>
              <a:rPr lang="zh-CN" altLang="en-US" spc="-100" dirty="0"/>
              <a:t> x = xx; y = yy;</a:t>
            </a:r>
          </a:p>
          <a:p>
            <a:r>
              <a:rPr lang="zh-CN" altLang="en-US" spc="-100" dirty="0"/>
              <a:t>cout &lt;&lt; "Calling constructor of Point\n";</a:t>
            </a:r>
          </a:p>
          <a:p>
            <a:r>
              <a:rPr lang="zh-CN" altLang="en-US" spc="-100" dirty="0"/>
              <a:t>}</a:t>
            </a:r>
          </a:p>
          <a:p>
            <a:r>
              <a:rPr lang="zh-CN" altLang="en-US" spc="-100" dirty="0"/>
              <a:t>Point::Point(Point &amp;p) {</a:t>
            </a:r>
          </a:p>
          <a:p>
            <a:r>
              <a:rPr lang="zh-CN" altLang="en-US" spc="-100" dirty="0"/>
              <a:t> x = p.x; y = p.y;</a:t>
            </a:r>
          </a:p>
          <a:p>
            <a:r>
              <a:rPr lang="zh-CN" altLang="en-US" spc="-100" dirty="0"/>
              <a:t>cout &lt;&lt; "Calling copy constructor of Point\n";</a:t>
            </a:r>
          </a:p>
          <a:p>
            <a:r>
              <a:rPr lang="zh-CN" altLang="en-US" spc="-100" dirty="0"/>
              <a:t>}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C7D3004-4F77-4CE2-B8FA-F07BC00A7BD1}"/>
              </a:ext>
            </a:extLst>
          </p:cNvPr>
          <p:cNvSpPr txBox="1"/>
          <p:nvPr/>
        </p:nvSpPr>
        <p:spPr>
          <a:xfrm>
            <a:off x="6025587" y="2895550"/>
            <a:ext cx="6139406" cy="3785652"/>
          </a:xfrm>
          <a:prstGeom prst="rect">
            <a:avLst/>
          </a:prstGeom>
          <a:solidFill>
            <a:srgbClr val="FFCE33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0">
                <a:solidFill>
                  <a:srgbClr val="104E87"/>
                </a:solidFill>
                <a:latin typeface="Comic Sans MS" panose="030F0702030302020204" pitchFamily="66" charset="0"/>
                <a:ea typeface="楷体_GB2312" pitchFamily="49" charset="-122"/>
              </a:defRPr>
            </a:lvl1pPr>
            <a:lvl2pPr marL="742950" indent="-28575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lvl="2" indent="-228600">
              <a:defRPr sz="2000" b="0">
                <a:solidFill>
                  <a:srgbClr val="104E87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Line::Line(Point xp1, Point xp2) : p1(xp1), p2(xp2){</a:t>
            </a:r>
          </a:p>
          <a:p>
            <a:r>
              <a:rPr lang="zh-CN" altLang="en-US" dirty="0"/>
              <a:t>	cout &lt;&lt; "Calling constructor of Line\n" 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Line::Line (Line &amp;lin): p1(lin.p1), p2(lin.p2) {</a:t>
            </a:r>
          </a:p>
          <a:p>
            <a:r>
              <a:rPr lang="zh-CN" altLang="en-US" dirty="0"/>
              <a:t>	cout &lt;&lt; "Calling copy constructor of Line\n" 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double Line::getLen(){</a:t>
            </a:r>
          </a:p>
          <a:p>
            <a:r>
              <a:rPr lang="zh-CN" altLang="en-US" dirty="0"/>
              <a:t>	double x = p1.getX() - p2.getX();</a:t>
            </a:r>
          </a:p>
          <a:p>
            <a:r>
              <a:rPr lang="zh-CN" altLang="en-US" dirty="0"/>
              <a:t>	double y = p1.getY() - p2.getY();</a:t>
            </a:r>
          </a:p>
          <a:p>
            <a:r>
              <a:rPr lang="zh-CN" altLang="en-US" dirty="0"/>
              <a:t>	double len = sqrt(x * x + y * y);</a:t>
            </a:r>
          </a:p>
          <a:p>
            <a:r>
              <a:rPr lang="zh-CN" altLang="en-US" dirty="0"/>
              <a:t>	return len;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D8471F-96CA-491C-BB60-C51B9A8226D6}"/>
              </a:ext>
            </a:extLst>
          </p:cNvPr>
          <p:cNvSpPr txBox="1"/>
          <p:nvPr/>
        </p:nvSpPr>
        <p:spPr>
          <a:xfrm>
            <a:off x="0" y="981885"/>
            <a:ext cx="5396696" cy="2554545"/>
          </a:xfrm>
          <a:prstGeom prst="rect">
            <a:avLst/>
          </a:prstGeom>
          <a:solidFill>
            <a:srgbClr val="9FCDF3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0">
                <a:solidFill>
                  <a:srgbClr val="104E87"/>
                </a:solidFill>
                <a:latin typeface="Comic Sans MS" panose="030F0702030302020204" pitchFamily="66" charset="0"/>
                <a:ea typeface="楷体_GB2312" pitchFamily="49" charset="-122"/>
              </a:defRPr>
            </a:lvl1pPr>
            <a:lvl2pPr marL="742950" indent="-28575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lvl="2" indent="-228600">
              <a:defRPr sz="2000" b="0">
                <a:solidFill>
                  <a:srgbClr val="104E87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class Point {</a:t>
            </a:r>
          </a:p>
          <a:p>
            <a:r>
              <a:rPr lang="zh-CN" altLang="en-US" dirty="0"/>
              <a:t>public: Point(int xx=0, int yy=0);   </a:t>
            </a:r>
          </a:p>
          <a:p>
            <a:r>
              <a:rPr lang="zh-CN" altLang="en-US" dirty="0"/>
              <a:t>  	Point(Point &amp;p);</a:t>
            </a:r>
          </a:p>
          <a:p>
            <a:r>
              <a:rPr lang="zh-CN" altLang="en-US" dirty="0"/>
              <a:t>	void setXY(int xx , int yy){x=xx; y=yy;};</a:t>
            </a:r>
          </a:p>
          <a:p>
            <a:r>
              <a:rPr lang="zh-CN" altLang="en-US" dirty="0"/>
              <a:t>	int getX() { return x; }</a:t>
            </a:r>
          </a:p>
          <a:p>
            <a:r>
              <a:rPr lang="zh-CN" altLang="en-US" dirty="0"/>
              <a:t>	int getY() { return y; }</a:t>
            </a:r>
          </a:p>
          <a:p>
            <a:r>
              <a:rPr lang="zh-CN" altLang="en-US" dirty="0"/>
              <a:t>private:  int x, y;</a:t>
            </a:r>
          </a:p>
          <a:p>
            <a:r>
              <a:rPr lang="zh-CN" altLang="en-US" dirty="0"/>
              <a:t>};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3C9C59-4F24-4051-B83C-A104AC46D19C}"/>
              </a:ext>
            </a:extLst>
          </p:cNvPr>
          <p:cNvSpPr txBox="1"/>
          <p:nvPr/>
        </p:nvSpPr>
        <p:spPr>
          <a:xfrm>
            <a:off x="6025585" y="905715"/>
            <a:ext cx="6166415" cy="1938992"/>
          </a:xfrm>
          <a:prstGeom prst="rect">
            <a:avLst/>
          </a:prstGeom>
          <a:solidFill>
            <a:srgbClr val="FFCE33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0">
                <a:solidFill>
                  <a:srgbClr val="104E87"/>
                </a:solidFill>
                <a:latin typeface="Comic Sans MS" panose="030F0702030302020204" pitchFamily="66" charset="0"/>
                <a:ea typeface="楷体_GB2312" pitchFamily="49" charset="-122"/>
              </a:defRPr>
            </a:lvl1pPr>
            <a:lvl2pPr marL="742950" indent="-28575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lvl="2" indent="-228600">
              <a:defRPr sz="2000" b="0">
                <a:solidFill>
                  <a:srgbClr val="104E87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class Line {</a:t>
            </a:r>
          </a:p>
          <a:p>
            <a:r>
              <a:rPr lang="zh-CN" altLang="en-US" dirty="0"/>
              <a:t>public: Line(Point xp1, Point xp2);</a:t>
            </a:r>
          </a:p>
          <a:p>
            <a:r>
              <a:rPr lang="zh-CN" altLang="en-US" dirty="0"/>
              <a:t>	    Line(Line &amp;lin);</a:t>
            </a:r>
          </a:p>
          <a:p>
            <a:r>
              <a:rPr lang="zh-CN" altLang="en-US" dirty="0"/>
              <a:t>	    double getLen(); </a:t>
            </a:r>
          </a:p>
          <a:p>
            <a:r>
              <a:rPr lang="zh-CN" altLang="en-US" dirty="0"/>
              <a:t>private: Point p1, p2;</a:t>
            </a:r>
          </a:p>
          <a:p>
            <a:r>
              <a:rPr lang="zh-CN" alt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6568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679EBDF-50D5-4277-BF34-39B775231134}"/>
              </a:ext>
            </a:extLst>
          </p:cNvPr>
          <p:cNvSpPr txBox="1"/>
          <p:nvPr/>
        </p:nvSpPr>
        <p:spPr>
          <a:xfrm>
            <a:off x="247719" y="305552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6.4</a:t>
            </a:r>
            <a:r>
              <a:rPr lang="zh-CN" altLang="en-US" dirty="0">
                <a:sym typeface="+mn-lt"/>
              </a:rPr>
              <a:t>组合类</a:t>
            </a:r>
            <a:endParaRPr lang="zh-CN" altLang="en-US" dirty="0"/>
          </a:p>
        </p:txBody>
      </p:sp>
      <p:sp>
        <p:nvSpPr>
          <p:cNvPr id="25" name="矩形 2">
            <a:extLst>
              <a:ext uri="{FF2B5EF4-FFF2-40B4-BE49-F238E27FC236}">
                <a16:creationId xmlns:a16="http://schemas.microsoft.com/office/drawing/2014/main" id="{76CD5028-5C9E-4D75-BC07-4E58B71F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105" y="292866"/>
            <a:ext cx="8117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设计一个表示二维平面的线段类，计算线段的长度。</a:t>
            </a: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BF70132A-8F89-4A83-B010-7C8B3C7B8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570"/>
            <a:ext cx="5050151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int main() {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Point myp1(1, 1), myp2(4, 5);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Line line(myp1, myp2);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Line line2(line);	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cout &lt;&lt; "The length of the line is: ";</a:t>
            </a:r>
          </a:p>
          <a:p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 &lt;&lt; 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line.getLen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() &lt;&lt;'\n';</a:t>
            </a:r>
          </a:p>
          <a:p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 &lt;&lt; "The length of the line2 is: ";</a:t>
            </a:r>
          </a:p>
          <a:p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 &lt;&lt; line2.getLen() &lt;&lt; '\n’; 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return 0;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28" name="矩形 16">
            <a:extLst>
              <a:ext uri="{FF2B5EF4-FFF2-40B4-BE49-F238E27FC236}">
                <a16:creationId xmlns:a16="http://schemas.microsoft.com/office/drawing/2014/main" id="{51256625-0DDA-40AF-A9AA-6FA12542A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212" y="1056899"/>
            <a:ext cx="246056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组合类线段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Line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</a:t>
            </a: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观察构造函数调用</a:t>
            </a:r>
          </a:p>
        </p:txBody>
      </p:sp>
    </p:spTree>
    <p:extLst>
      <p:ext uri="{BB962C8B-B14F-4D97-AF65-F5344CB8AC3E}">
        <p14:creationId xmlns:p14="http://schemas.microsoft.com/office/powerpoint/2010/main" val="58574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Box 7">
            <a:extLst>
              <a:ext uri="{FF2B5EF4-FFF2-40B4-BE49-F238E27FC236}">
                <a16:creationId xmlns:a16="http://schemas.microsoft.com/office/drawing/2014/main" id="{69EB4C41-26EB-4698-A2A6-97DD7574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" y="953444"/>
            <a:ext cx="1218962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对象成员的构造函数的调用顺序：取决于这些对象成员的说明顺序，与它们在初始化列表中给出的顺序无关。</a:t>
            </a:r>
            <a:endParaRPr kumimoji="1"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当建立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X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类的对象时，先调用对象成员的构造函数，再执行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X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类的构造函数。</a:t>
            </a:r>
            <a:endParaRPr kumimoji="1"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Font typeface="Wingdings" pitchFamily="2" charset="2"/>
              <a:buNone/>
              <a:defRPr/>
            </a:pPr>
            <a: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      先客人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按照客人出场顺序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  <a: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，后自己</a:t>
            </a:r>
            <a:endParaRPr kumimoji="1" lang="en-US" altLang="zh-CN" sz="2400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析构函数的调用顺序是先执行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X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类的析构函数，然后再调用对象成员的析构函数。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      </a:t>
            </a:r>
            <a: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先自己，后客人</a:t>
            </a:r>
            <a:endParaRPr lang="zh-CN" altLang="en-US" sz="2400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A09216-0F50-46AC-AB88-47F906C36DB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6.4</a:t>
            </a:r>
            <a:r>
              <a:rPr lang="zh-CN" altLang="en-US" dirty="0">
                <a:sym typeface="+mn-lt"/>
              </a:rPr>
              <a:t>组合类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88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EF9F208-40D9-4FE7-8F7E-83E157E00C3B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6.5</a:t>
            </a:r>
            <a:r>
              <a:rPr lang="zh-CN" altLang="en-US" dirty="0"/>
              <a:t>编程案例：模拟数字时钟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013D042B-5E5F-4981-918D-EAC49010E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4" y="928498"/>
            <a:ext cx="18906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思路：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34BD8394-EB6D-4A65-9DF1-0EE05D4E9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4" y="1444226"/>
            <a:ext cx="9336344" cy="27515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class Clock{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public: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    Clock(int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=0,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newMe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=0, int news=0);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   void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setTime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newMe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    void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showTime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private: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     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hour, minute, second;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13F5E3-0AB3-4A23-B63C-EDAF5F9F37BC}"/>
              </a:ext>
            </a:extLst>
          </p:cNvPr>
          <p:cNvSpPr txBox="1"/>
          <p:nvPr/>
        </p:nvSpPr>
        <p:spPr>
          <a:xfrm>
            <a:off x="307552" y="4417154"/>
            <a:ext cx="5132549" cy="52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时分秒的改变需要循环计数器</a:t>
            </a: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8AFAD97D-386B-4E4E-AF32-B7587687D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2" y="923956"/>
            <a:ext cx="95946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对所有的时钟对象进行抽象：哪些数据？哪些功能</a:t>
            </a: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函数</a:t>
            </a: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？</a:t>
            </a:r>
          </a:p>
        </p:txBody>
      </p:sp>
      <p:pic>
        <p:nvPicPr>
          <p:cNvPr id="9" name="Picture 46" descr="200641472033436">
            <a:extLst>
              <a:ext uri="{FF2B5EF4-FFF2-40B4-BE49-F238E27FC236}">
                <a16:creationId xmlns:a16="http://schemas.microsoft.com/office/drawing/2014/main" id="{778B0BB8-674F-4538-B2EA-CE7AFD819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367" y="905715"/>
            <a:ext cx="12192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45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5FEFCDF0-71F0-43F8-9516-091089C96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62" y="2036298"/>
            <a:ext cx="2959727" cy="98180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+mn-lt"/>
                <a:ea typeface="+mn-ea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+mn-lt"/>
                <a:ea typeface="+mn-ea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+mn-lt"/>
                <a:ea typeface="+mn-ea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min_val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// 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最小值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max_val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// 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最大值</a:t>
            </a:r>
            <a:endParaRPr lang="en-US" altLang="zh-CN" sz="2000" kern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current; // 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当前值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E717A5-89F8-4C76-84A6-37718A89F02B}"/>
              </a:ext>
            </a:extLst>
          </p:cNvPr>
          <p:cNvSpPr txBox="1"/>
          <p:nvPr/>
        </p:nvSpPr>
        <p:spPr>
          <a:xfrm>
            <a:off x="247719" y="960800"/>
            <a:ext cx="248443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循环计数器类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0EBFAE-1ABB-48A6-B76B-0CCB8427D420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6.5</a:t>
            </a:r>
            <a:r>
              <a:rPr lang="zh-CN" altLang="en-US" dirty="0"/>
              <a:t>编程案例：模拟数字时钟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295DAE-693F-4BE9-B610-41097A59E758}"/>
              </a:ext>
            </a:extLst>
          </p:cNvPr>
          <p:cNvSpPr txBox="1"/>
          <p:nvPr/>
        </p:nvSpPr>
        <p:spPr>
          <a:xfrm>
            <a:off x="308029" y="1529654"/>
            <a:ext cx="160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数据抽象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15BBD1-BA42-4834-9531-251DD809DD0E}"/>
              </a:ext>
            </a:extLst>
          </p:cNvPr>
          <p:cNvSpPr txBox="1"/>
          <p:nvPr/>
        </p:nvSpPr>
        <p:spPr>
          <a:xfrm>
            <a:off x="247719" y="3414718"/>
            <a:ext cx="160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功能抽象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5A753EE-5E7F-4F21-9BCA-4B2705A24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29" y="3876384"/>
            <a:ext cx="7766619" cy="153360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+mn-lt"/>
                <a:ea typeface="+mn-ea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+mn-lt"/>
                <a:ea typeface="+mn-ea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+mn-lt"/>
                <a:ea typeface="+mn-ea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set_mode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(int min, int max);   //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设置循环计数器的上、下限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set_value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(int value);              //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设置循环计数器的当前值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get_value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();                             //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查询循环计数器的当前值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increment();                           //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循环计数器加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decrement();                          // 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循环计数器减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853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5FEFCDF0-71F0-43F8-9516-091089C96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" y="905714"/>
            <a:ext cx="8713787" cy="3651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+mn-lt"/>
                <a:ea typeface="+mn-ea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+mn-lt"/>
                <a:ea typeface="+mn-ea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+mn-lt"/>
                <a:ea typeface="+mn-ea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CIRCULAR_NUMBERS {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public: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CIRCULAR_NUMBERS(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min, 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max, 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value);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void 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set_mode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min, 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max);   //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设置循环计数器的上、下限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void 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set_value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(int value);              //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设置循环计数器的当前值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get_value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();                             //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查询循环计数器的当前值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increment();                           //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循环计数器加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void decrement();                          // 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循环计数器减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private:   int 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min_val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// 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最小值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       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max_val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// 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最大值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      int current; // 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当前值</a:t>
            </a:r>
          </a:p>
          <a:p>
            <a:pPr marL="711200" indent="-71120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12F4A6FC-3E84-4CE9-8A46-4DF3BAE9B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93076"/>
            <a:ext cx="10945812" cy="2064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CIRCULAR_NUMBERS::CIRCULAR_NUMBERS(int min, int max, int value)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{	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min_val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 = (min &lt;= max) ? min : max;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max_val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 = (min &lt;= max) ? max : min;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	if (value &lt; 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min_val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) current = 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min_val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;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	else {    if (value &gt; 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max_val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) current = 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max_val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;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		     else current = value;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E717A5-89F8-4C76-84A6-37718A89F02B}"/>
              </a:ext>
            </a:extLst>
          </p:cNvPr>
          <p:cNvSpPr txBox="1"/>
          <p:nvPr/>
        </p:nvSpPr>
        <p:spPr>
          <a:xfrm>
            <a:off x="6230937" y="953444"/>
            <a:ext cx="248443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循环计数器类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0EBFAE-1ABB-48A6-B76B-0CCB8427D420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6.5</a:t>
            </a:r>
            <a:r>
              <a:rPr lang="zh-CN" altLang="en-US" dirty="0"/>
              <a:t>编程案例：模拟数字时钟</a:t>
            </a:r>
          </a:p>
        </p:txBody>
      </p:sp>
    </p:spTree>
    <p:extLst>
      <p:ext uri="{BB962C8B-B14F-4D97-AF65-F5344CB8AC3E}">
        <p14:creationId xmlns:p14="http://schemas.microsoft.com/office/powerpoint/2010/main" val="260802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6.1</a:t>
            </a:r>
            <a:r>
              <a:rPr lang="zh-CN" altLang="en-US" dirty="0">
                <a:sym typeface="+mn-lt"/>
              </a:rPr>
              <a:t>面向对象的基本特点</a:t>
            </a:r>
            <a:endParaRPr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5B6234-A432-4EDB-8B97-65FC19558373}"/>
              </a:ext>
            </a:extLst>
          </p:cNvPr>
          <p:cNvSpPr txBox="1"/>
          <p:nvPr/>
        </p:nvSpPr>
        <p:spPr>
          <a:xfrm>
            <a:off x="247718" y="912014"/>
            <a:ext cx="9689677" cy="206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</a:pPr>
            <a:r>
              <a:rPr kumimoji="1" lang="zh-CN" altLang="en-US" sz="2400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程序世界的两种世界观</a:t>
            </a:r>
            <a:endParaRPr kumimoji="1" lang="en-US" altLang="zh-CN" dirty="0">
              <a:solidFill>
                <a:schemeClr val="accent1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228600" indent="-228600">
              <a:lnSpc>
                <a:spcPts val="3900"/>
              </a:lnSpc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过程论</a:t>
            </a:r>
            <a:r>
              <a:rPr kumimoji="1" lang="en-US" altLang="zh-CN" sz="2400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——</a:t>
            </a:r>
            <a:r>
              <a:rPr kumimoji="1" lang="en-US" altLang="zh-CN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procedure oriented programming</a:t>
            </a:r>
            <a:r>
              <a:rPr kumimoji="1" lang="zh-CN" altLang="en-US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（</a:t>
            </a:r>
            <a:r>
              <a:rPr kumimoji="1" lang="en-US" altLang="zh-CN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POP</a:t>
            </a:r>
            <a:r>
              <a:rPr kumimoji="1" lang="zh-CN" altLang="en-US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）</a:t>
            </a:r>
            <a:endParaRPr kumimoji="1" lang="en-US" altLang="zh-CN" dirty="0">
              <a:solidFill>
                <a:schemeClr val="accent1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228600" indent="-228600">
              <a:lnSpc>
                <a:spcPts val="39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对象论</a:t>
            </a:r>
            <a:r>
              <a:rPr kumimoji="1" lang="en-US" altLang="zh-CN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——object oriented programming</a:t>
            </a:r>
            <a:r>
              <a:rPr kumimoji="1" lang="zh-CN" altLang="en-US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（</a:t>
            </a:r>
            <a:r>
              <a:rPr kumimoji="1" lang="en-US" altLang="zh-CN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OOP</a:t>
            </a:r>
            <a:r>
              <a:rPr kumimoji="1" lang="zh-CN" altLang="en-US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）</a:t>
            </a:r>
            <a:endParaRPr kumimoji="1" lang="en-US" altLang="zh-CN" dirty="0">
              <a:solidFill>
                <a:schemeClr val="accent1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228600" indent="-228600">
              <a:lnSpc>
                <a:spcPts val="3900"/>
              </a:lnSpc>
              <a:buFont typeface="Wingdings" panose="05000000000000000000" pitchFamily="2" charset="2"/>
              <a:buChar char="l"/>
            </a:pPr>
            <a:endParaRPr kumimoji="1" lang="en-US" altLang="zh-CN" sz="2400" dirty="0">
              <a:solidFill>
                <a:schemeClr val="accent1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pic>
        <p:nvPicPr>
          <p:cNvPr id="143" name="图片 142">
            <a:extLst>
              <a:ext uri="{FF2B5EF4-FFF2-40B4-BE49-F238E27FC236}">
                <a16:creationId xmlns:a16="http://schemas.microsoft.com/office/drawing/2014/main" id="{570880DA-D00C-4650-B987-DBDA0AE39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25" y="3012976"/>
            <a:ext cx="835511" cy="486016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610EE22A-EBCB-4CFD-B186-CAA411A4C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736" y="3083923"/>
            <a:ext cx="397859" cy="263039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F35D8D7A-63F0-4F32-AD2F-F2595A3CE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4917" y="3065845"/>
            <a:ext cx="1285695" cy="263039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4F25C241-84A2-41FE-97D8-A35FAB8878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1115" y="3037047"/>
            <a:ext cx="1402874" cy="263039"/>
          </a:xfrm>
          <a:prstGeom prst="rect">
            <a:avLst/>
          </a:prstGeom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A7D436E5-10E9-4DE5-B5F3-3C2DE84BB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934" y="3037047"/>
            <a:ext cx="397859" cy="263039"/>
          </a:xfrm>
          <a:prstGeom prst="rect">
            <a:avLst/>
          </a:prstGeom>
        </p:spPr>
      </p:pic>
      <p:pic>
        <p:nvPicPr>
          <p:cNvPr id="152" name="图片 151">
            <a:extLst>
              <a:ext uri="{FF2B5EF4-FFF2-40B4-BE49-F238E27FC236}">
                <a16:creationId xmlns:a16="http://schemas.microsoft.com/office/drawing/2014/main" id="{B64A5A0E-4922-4AD3-B3B9-24B43CFD61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3125" y="3423672"/>
            <a:ext cx="237980" cy="377354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3B3637E6-E351-4536-9D60-96753E5B10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7192" y="3948153"/>
            <a:ext cx="911867" cy="242550"/>
          </a:xfrm>
          <a:prstGeom prst="rect">
            <a:avLst/>
          </a:prstGeom>
        </p:spPr>
      </p:pic>
      <p:pic>
        <p:nvPicPr>
          <p:cNvPr id="156" name="图片 155">
            <a:extLst>
              <a:ext uri="{FF2B5EF4-FFF2-40B4-BE49-F238E27FC236}">
                <a16:creationId xmlns:a16="http://schemas.microsoft.com/office/drawing/2014/main" id="{79DE9F40-835F-435D-ABA5-C630932200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6679" y="3948153"/>
            <a:ext cx="406831" cy="285284"/>
          </a:xfrm>
          <a:prstGeom prst="rect">
            <a:avLst/>
          </a:prstGeom>
        </p:spPr>
      </p:pic>
      <p:pic>
        <p:nvPicPr>
          <p:cNvPr id="158" name="图片 157">
            <a:extLst>
              <a:ext uri="{FF2B5EF4-FFF2-40B4-BE49-F238E27FC236}">
                <a16:creationId xmlns:a16="http://schemas.microsoft.com/office/drawing/2014/main" id="{3BED20BC-6062-40ED-9C9C-CADA94202C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61130" y="3948153"/>
            <a:ext cx="911867" cy="239637"/>
          </a:xfrm>
          <a:prstGeom prst="rect">
            <a:avLst/>
          </a:prstGeom>
        </p:spPr>
      </p:pic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8EB932C8-9CAA-4A42-961E-AB3470DC12BA}"/>
              </a:ext>
            </a:extLst>
          </p:cNvPr>
          <p:cNvGrpSpPr/>
          <p:nvPr/>
        </p:nvGrpSpPr>
        <p:grpSpPr>
          <a:xfrm>
            <a:off x="6271912" y="2580731"/>
            <a:ext cx="988573" cy="1443034"/>
            <a:chOff x="6355338" y="2449302"/>
            <a:chExt cx="988573" cy="1443034"/>
          </a:xfrm>
        </p:grpSpPr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E398766-7516-457A-B167-39CEAD546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55338" y="2449302"/>
              <a:ext cx="955819" cy="1032008"/>
            </a:xfrm>
            <a:prstGeom prst="rect">
              <a:avLst/>
            </a:prstGeom>
          </p:spPr>
        </p:pic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B3944CF8-ECBF-470B-872C-8344BFB56377}"/>
                </a:ext>
              </a:extLst>
            </p:cNvPr>
            <p:cNvSpPr txBox="1"/>
            <p:nvPr/>
          </p:nvSpPr>
          <p:spPr>
            <a:xfrm>
              <a:off x="6388092" y="3492226"/>
              <a:ext cx="9558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kern="0" spc="-100" dirty="0">
                  <a:solidFill>
                    <a:srgbClr val="134F85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消费者</a:t>
              </a: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1E277E88-C9E0-477D-B642-F67DFAB19486}"/>
              </a:ext>
            </a:extLst>
          </p:cNvPr>
          <p:cNvGrpSpPr/>
          <p:nvPr/>
        </p:nvGrpSpPr>
        <p:grpSpPr>
          <a:xfrm>
            <a:off x="7874168" y="1004929"/>
            <a:ext cx="883807" cy="1416438"/>
            <a:chOff x="6502967" y="1109428"/>
            <a:chExt cx="883807" cy="1416438"/>
          </a:xfrm>
        </p:grpSpPr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810AD6BA-E05D-48BB-8A3A-3EE0D2FDA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02967" y="1109428"/>
              <a:ext cx="876977" cy="1016328"/>
            </a:xfrm>
            <a:prstGeom prst="rect">
              <a:avLst/>
            </a:prstGeom>
          </p:spPr>
        </p:pic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4E401073-9E18-4C97-A52F-5CA6E42C3A45}"/>
                </a:ext>
              </a:extLst>
            </p:cNvPr>
            <p:cNvSpPr txBox="1"/>
            <p:nvPr/>
          </p:nvSpPr>
          <p:spPr>
            <a:xfrm>
              <a:off x="6509796" y="2125756"/>
              <a:ext cx="876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kern="0" spc="-100" dirty="0">
                  <a:solidFill>
                    <a:srgbClr val="134F85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客服</a:t>
              </a:r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8016274B-9AFB-4746-A711-A250D3E99770}"/>
              </a:ext>
            </a:extLst>
          </p:cNvPr>
          <p:cNvGrpSpPr/>
          <p:nvPr/>
        </p:nvGrpSpPr>
        <p:grpSpPr>
          <a:xfrm>
            <a:off x="9608629" y="2827266"/>
            <a:ext cx="955819" cy="1377807"/>
            <a:chOff x="6784580" y="2803862"/>
            <a:chExt cx="955819" cy="1377807"/>
          </a:xfrm>
        </p:grpSpPr>
        <p:pic>
          <p:nvPicPr>
            <p:cNvPr id="164" name="图片 163">
              <a:extLst>
                <a:ext uri="{FF2B5EF4-FFF2-40B4-BE49-F238E27FC236}">
                  <a16:creationId xmlns:a16="http://schemas.microsoft.com/office/drawing/2014/main" id="{195E2EEA-8D76-4890-9664-13BD6EA3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784580" y="2803862"/>
              <a:ext cx="955819" cy="1001278"/>
            </a:xfrm>
            <a:prstGeom prst="rect">
              <a:avLst/>
            </a:prstGeom>
          </p:spPr>
        </p:pic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96801FD9-0CED-4D5D-B45A-1D08B9317FD9}"/>
                </a:ext>
              </a:extLst>
            </p:cNvPr>
            <p:cNvSpPr txBox="1"/>
            <p:nvPr/>
          </p:nvSpPr>
          <p:spPr>
            <a:xfrm>
              <a:off x="6860071" y="3781559"/>
              <a:ext cx="876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kern="0" spc="-100" dirty="0">
                  <a:solidFill>
                    <a:srgbClr val="134F85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物流</a:t>
              </a: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0F78699A-1D95-4701-BB9D-6AB3C9FFE484}"/>
              </a:ext>
            </a:extLst>
          </p:cNvPr>
          <p:cNvGrpSpPr/>
          <p:nvPr/>
        </p:nvGrpSpPr>
        <p:grpSpPr>
          <a:xfrm>
            <a:off x="8159204" y="4108077"/>
            <a:ext cx="1047236" cy="1446428"/>
            <a:chOff x="7672405" y="2797817"/>
            <a:chExt cx="1047236" cy="1446428"/>
          </a:xfrm>
        </p:grpSpPr>
        <p:pic>
          <p:nvPicPr>
            <p:cNvPr id="176" name="图片 175">
              <a:extLst>
                <a:ext uri="{FF2B5EF4-FFF2-40B4-BE49-F238E27FC236}">
                  <a16:creationId xmlns:a16="http://schemas.microsoft.com/office/drawing/2014/main" id="{30C55458-1C54-4D66-81E2-23E4A51F6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2405" y="2797817"/>
              <a:ext cx="1047236" cy="1087418"/>
            </a:xfrm>
            <a:prstGeom prst="rect">
              <a:avLst/>
            </a:prstGeom>
          </p:spPr>
        </p:pic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140F1F06-86ED-4647-A038-1AD38693CA44}"/>
                </a:ext>
              </a:extLst>
            </p:cNvPr>
            <p:cNvSpPr txBox="1"/>
            <p:nvPr/>
          </p:nvSpPr>
          <p:spPr>
            <a:xfrm>
              <a:off x="7742492" y="3844135"/>
              <a:ext cx="9558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kern="0" spc="-100" dirty="0">
                  <a:solidFill>
                    <a:srgbClr val="134F85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工程师</a:t>
              </a:r>
            </a:p>
          </p:txBody>
        </p:sp>
      </p:grpSp>
      <p:pic>
        <p:nvPicPr>
          <p:cNvPr id="180" name="图片 179">
            <a:extLst>
              <a:ext uri="{FF2B5EF4-FFF2-40B4-BE49-F238E27FC236}">
                <a16:creationId xmlns:a16="http://schemas.microsoft.com/office/drawing/2014/main" id="{23A366AB-BC0B-440C-B765-EB604185AD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59351" y="3969519"/>
            <a:ext cx="733794" cy="242551"/>
          </a:xfrm>
          <a:prstGeom prst="rect">
            <a:avLst/>
          </a:prstGeom>
        </p:spPr>
      </p:pic>
      <p:pic>
        <p:nvPicPr>
          <p:cNvPr id="183" name="图片 182">
            <a:extLst>
              <a:ext uri="{FF2B5EF4-FFF2-40B4-BE49-F238E27FC236}">
                <a16:creationId xmlns:a16="http://schemas.microsoft.com/office/drawing/2014/main" id="{184AE701-B164-452A-857C-D1403EA6FD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3116" y="3926786"/>
            <a:ext cx="406831" cy="285284"/>
          </a:xfrm>
          <a:prstGeom prst="rect">
            <a:avLst/>
          </a:prstGeom>
        </p:spPr>
      </p:pic>
      <p:pic>
        <p:nvPicPr>
          <p:cNvPr id="185" name="图片 184">
            <a:extLst>
              <a:ext uri="{FF2B5EF4-FFF2-40B4-BE49-F238E27FC236}">
                <a16:creationId xmlns:a16="http://schemas.microsoft.com/office/drawing/2014/main" id="{38E3A3A5-969C-4687-B19A-5B8248FC01B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0225" y="3847700"/>
            <a:ext cx="636961" cy="440541"/>
          </a:xfrm>
          <a:prstGeom prst="rect">
            <a:avLst/>
          </a:prstGeom>
        </p:spPr>
      </p:pic>
      <p:pic>
        <p:nvPicPr>
          <p:cNvPr id="189" name="图片 188">
            <a:extLst>
              <a:ext uri="{FF2B5EF4-FFF2-40B4-BE49-F238E27FC236}">
                <a16:creationId xmlns:a16="http://schemas.microsoft.com/office/drawing/2014/main" id="{79E140EF-7069-478F-80F3-879E24643B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9440" y="3948152"/>
            <a:ext cx="406831" cy="285284"/>
          </a:xfrm>
          <a:prstGeom prst="rect">
            <a:avLst/>
          </a:prstGeom>
        </p:spPr>
      </p:pic>
      <p:sp>
        <p:nvSpPr>
          <p:cNvPr id="187" name="箭头: 右 186">
            <a:extLst>
              <a:ext uri="{FF2B5EF4-FFF2-40B4-BE49-F238E27FC236}">
                <a16:creationId xmlns:a16="http://schemas.microsoft.com/office/drawing/2014/main" id="{58721176-0DFC-49C9-B6A6-9C89B61521EC}"/>
              </a:ext>
            </a:extLst>
          </p:cNvPr>
          <p:cNvSpPr/>
          <p:nvPr/>
        </p:nvSpPr>
        <p:spPr>
          <a:xfrm rot="19143390">
            <a:off x="7038207" y="2032173"/>
            <a:ext cx="564204" cy="200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箭头: 右 192">
            <a:extLst>
              <a:ext uri="{FF2B5EF4-FFF2-40B4-BE49-F238E27FC236}">
                <a16:creationId xmlns:a16="http://schemas.microsoft.com/office/drawing/2014/main" id="{CA8E63E4-5D7F-46CD-B21C-4190E24346E8}"/>
              </a:ext>
            </a:extLst>
          </p:cNvPr>
          <p:cNvSpPr/>
          <p:nvPr/>
        </p:nvSpPr>
        <p:spPr>
          <a:xfrm rot="8167587">
            <a:off x="7190607" y="2184573"/>
            <a:ext cx="564204" cy="200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箭头: 右 193">
            <a:extLst>
              <a:ext uri="{FF2B5EF4-FFF2-40B4-BE49-F238E27FC236}">
                <a16:creationId xmlns:a16="http://schemas.microsoft.com/office/drawing/2014/main" id="{613401EF-08B6-4D33-B41F-D396E66DE6CC}"/>
              </a:ext>
            </a:extLst>
          </p:cNvPr>
          <p:cNvSpPr/>
          <p:nvPr/>
        </p:nvSpPr>
        <p:spPr>
          <a:xfrm rot="2266519">
            <a:off x="9208591" y="2069469"/>
            <a:ext cx="564204" cy="200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箭头: 右 194">
            <a:extLst>
              <a:ext uri="{FF2B5EF4-FFF2-40B4-BE49-F238E27FC236}">
                <a16:creationId xmlns:a16="http://schemas.microsoft.com/office/drawing/2014/main" id="{1B63C03C-1ABF-4F5E-AB0B-3C72AA1B30E3}"/>
              </a:ext>
            </a:extLst>
          </p:cNvPr>
          <p:cNvSpPr/>
          <p:nvPr/>
        </p:nvSpPr>
        <p:spPr>
          <a:xfrm rot="13135304">
            <a:off x="9044208" y="2255310"/>
            <a:ext cx="564204" cy="200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A52286D3-DB8E-491D-9110-82CDBFC0EAB0}"/>
              </a:ext>
            </a:extLst>
          </p:cNvPr>
          <p:cNvSpPr txBox="1"/>
          <p:nvPr/>
        </p:nvSpPr>
        <p:spPr>
          <a:xfrm>
            <a:off x="980071" y="2683018"/>
            <a:ext cx="955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spc="-1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消费者</a:t>
            </a: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B5D1386E-DA04-49C3-9A8F-29F3EAD6C038}"/>
              </a:ext>
            </a:extLst>
          </p:cNvPr>
          <p:cNvSpPr txBox="1"/>
          <p:nvPr/>
        </p:nvSpPr>
        <p:spPr>
          <a:xfrm>
            <a:off x="3062977" y="4187790"/>
            <a:ext cx="955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spc="-1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消费者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B1606EA6-33F8-4885-9F59-4CD00758507B}"/>
              </a:ext>
            </a:extLst>
          </p:cNvPr>
          <p:cNvSpPr txBox="1"/>
          <p:nvPr/>
        </p:nvSpPr>
        <p:spPr>
          <a:xfrm>
            <a:off x="2498042" y="2732157"/>
            <a:ext cx="87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spc="-1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客服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8B18731D-B391-4D64-B78F-369A2E6FB106}"/>
              </a:ext>
            </a:extLst>
          </p:cNvPr>
          <p:cNvSpPr txBox="1"/>
          <p:nvPr/>
        </p:nvSpPr>
        <p:spPr>
          <a:xfrm>
            <a:off x="4223880" y="2713406"/>
            <a:ext cx="87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spc="-1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物流</a:t>
            </a: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64A24910-1341-4313-9C77-E4F7C09FA230}"/>
              </a:ext>
            </a:extLst>
          </p:cNvPr>
          <p:cNvSpPr txBox="1"/>
          <p:nvPr/>
        </p:nvSpPr>
        <p:spPr>
          <a:xfrm>
            <a:off x="918810" y="4236839"/>
            <a:ext cx="87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spc="-1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物流</a:t>
            </a: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3880F67E-EADB-4003-900D-D923E3F98542}"/>
              </a:ext>
            </a:extLst>
          </p:cNvPr>
          <p:cNvSpPr txBox="1"/>
          <p:nvPr/>
        </p:nvSpPr>
        <p:spPr>
          <a:xfrm>
            <a:off x="1902899" y="4203757"/>
            <a:ext cx="955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spc="-1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工程师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3663974D-5536-4A2A-9044-197CB2EF01DC}"/>
              </a:ext>
            </a:extLst>
          </p:cNvPr>
          <p:cNvSpPr txBox="1"/>
          <p:nvPr/>
        </p:nvSpPr>
        <p:spPr>
          <a:xfrm>
            <a:off x="4507259" y="4187790"/>
            <a:ext cx="955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spc="-1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工程师</a:t>
            </a:r>
          </a:p>
        </p:txBody>
      </p:sp>
      <p:sp>
        <p:nvSpPr>
          <p:cNvPr id="203" name="箭头: 右 202">
            <a:extLst>
              <a:ext uri="{FF2B5EF4-FFF2-40B4-BE49-F238E27FC236}">
                <a16:creationId xmlns:a16="http://schemas.microsoft.com/office/drawing/2014/main" id="{855C8404-343B-4EEA-A508-9A4873B3E9B4}"/>
              </a:ext>
            </a:extLst>
          </p:cNvPr>
          <p:cNvSpPr/>
          <p:nvPr/>
        </p:nvSpPr>
        <p:spPr>
          <a:xfrm rot="8169105">
            <a:off x="9457247" y="4396889"/>
            <a:ext cx="564204" cy="200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箭头: 右 203">
            <a:extLst>
              <a:ext uri="{FF2B5EF4-FFF2-40B4-BE49-F238E27FC236}">
                <a16:creationId xmlns:a16="http://schemas.microsoft.com/office/drawing/2014/main" id="{4C626D5E-A3F1-4D42-A8E1-8D11EF9D75DE}"/>
              </a:ext>
            </a:extLst>
          </p:cNvPr>
          <p:cNvSpPr/>
          <p:nvPr/>
        </p:nvSpPr>
        <p:spPr>
          <a:xfrm rot="18981231">
            <a:off x="9599701" y="4554204"/>
            <a:ext cx="564204" cy="200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箭头: 右 204">
            <a:extLst>
              <a:ext uri="{FF2B5EF4-FFF2-40B4-BE49-F238E27FC236}">
                <a16:creationId xmlns:a16="http://schemas.microsoft.com/office/drawing/2014/main" id="{29804F58-662F-43E3-A979-6D6FF9535F78}"/>
              </a:ext>
            </a:extLst>
          </p:cNvPr>
          <p:cNvSpPr/>
          <p:nvPr/>
        </p:nvSpPr>
        <p:spPr>
          <a:xfrm rot="13135304">
            <a:off x="7337791" y="4178792"/>
            <a:ext cx="564204" cy="200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箭头: 右 205">
            <a:extLst>
              <a:ext uri="{FF2B5EF4-FFF2-40B4-BE49-F238E27FC236}">
                <a16:creationId xmlns:a16="http://schemas.microsoft.com/office/drawing/2014/main" id="{33DFD4EA-F9B6-4385-8BF0-F562972F3BB1}"/>
              </a:ext>
            </a:extLst>
          </p:cNvPr>
          <p:cNvSpPr/>
          <p:nvPr/>
        </p:nvSpPr>
        <p:spPr>
          <a:xfrm rot="2391354">
            <a:off x="7208195" y="4378588"/>
            <a:ext cx="564204" cy="200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箭头: 右 206">
            <a:extLst>
              <a:ext uri="{FF2B5EF4-FFF2-40B4-BE49-F238E27FC236}">
                <a16:creationId xmlns:a16="http://schemas.microsoft.com/office/drawing/2014/main" id="{627FE739-4DD9-442A-A8B9-52622C91A549}"/>
              </a:ext>
            </a:extLst>
          </p:cNvPr>
          <p:cNvSpPr/>
          <p:nvPr/>
        </p:nvSpPr>
        <p:spPr>
          <a:xfrm rot="10800000">
            <a:off x="7865296" y="3030259"/>
            <a:ext cx="1204580" cy="176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箭头: 右 207">
            <a:extLst>
              <a:ext uri="{FF2B5EF4-FFF2-40B4-BE49-F238E27FC236}">
                <a16:creationId xmlns:a16="http://schemas.microsoft.com/office/drawing/2014/main" id="{E0DE41DA-18C4-4DB4-8557-EBB1547B3F4F}"/>
              </a:ext>
            </a:extLst>
          </p:cNvPr>
          <p:cNvSpPr/>
          <p:nvPr/>
        </p:nvSpPr>
        <p:spPr>
          <a:xfrm>
            <a:off x="7896634" y="3230643"/>
            <a:ext cx="1204580" cy="176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5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7" grpId="0" animBg="1"/>
      <p:bldP spid="193" grpId="0" animBg="1"/>
      <p:bldP spid="194" grpId="0" animBg="1"/>
      <p:bldP spid="195" grpId="0" animBg="1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087BEA7D-FB21-4FFB-AE39-881AD8438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" y="953444"/>
            <a:ext cx="7003897" cy="590455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+mn-lt"/>
                <a:ea typeface="+mn-ea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+mn-lt"/>
                <a:ea typeface="+mn-ea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+mn-lt"/>
                <a:ea typeface="+mn-ea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void CIRCULAR_NUMBERS::</a:t>
            </a: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set_mode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 min, </a:t>
            </a: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 max)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{     </a:t>
            </a: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min_val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=min;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      </a:t>
            </a: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max_val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=max;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void CIRCULAR_NUMBERS::</a:t>
            </a: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set_value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 value)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{	current=value;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 CIRCULAR_NUMBERS::</a:t>
            </a: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get_value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()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{	return current;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void CIRCULAR_NUMBERS::increment()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{int mode=max_val-min_val+1;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 current=((current-</a:t>
            </a:r>
            <a:r>
              <a:rPr lang="en-US" altLang="en-US" sz="20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min_val</a:t>
            </a: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)+1)%</a:t>
            </a:r>
            <a:r>
              <a:rPr lang="en-US" altLang="en-US" sz="20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mode+min_val</a:t>
            </a: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void CIRCULAR_NUMBERS::decrement()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{	</a:t>
            </a:r>
            <a:r>
              <a:rPr lang="en-US" altLang="en-US" sz="20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 mode=max_val-min_val+1;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	current=((current-</a:t>
            </a:r>
            <a:r>
              <a:rPr lang="en-US" altLang="en-US" sz="20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min_val</a:t>
            </a: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)-1+mode)%</a:t>
            </a:r>
            <a:r>
              <a:rPr lang="en-US" altLang="en-US" sz="20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mode+min_val</a:t>
            </a: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  <a:endParaRPr lang="en-US" altLang="zh-CN" sz="2000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kern="0" dirty="0">
              <a:solidFill>
                <a:srgbClr val="104E87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6.5</a:t>
            </a:r>
            <a:r>
              <a:rPr lang="zh-CN" altLang="en-US" dirty="0"/>
              <a:t>编程案例：模拟数字时钟</a:t>
            </a:r>
          </a:p>
        </p:txBody>
      </p:sp>
    </p:spTree>
    <p:extLst>
      <p:ext uri="{BB962C8B-B14F-4D97-AF65-F5344CB8AC3E}">
        <p14:creationId xmlns:p14="http://schemas.microsoft.com/office/powerpoint/2010/main" val="579200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3">
            <a:extLst>
              <a:ext uri="{FF2B5EF4-FFF2-40B4-BE49-F238E27FC236}">
                <a16:creationId xmlns:a16="http://schemas.microsoft.com/office/drawing/2014/main" id="{52D512FD-8941-4A78-8D0F-D8AACD148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86" y="1815316"/>
            <a:ext cx="6096001" cy="3844194"/>
          </a:xfrm>
          <a:prstGeom prst="rect">
            <a:avLst/>
          </a:prstGeom>
          <a:noFill/>
          <a:ln>
            <a:noFill/>
          </a:ln>
        </p:spPr>
        <p:txBody>
          <a:bodyPr wrap="square"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</a:rPr>
              <a:t>class Clock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</a:rPr>
              <a:t>public: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</a:rPr>
              <a:t>  Clock(int </a:t>
            </a:r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hh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</a:rPr>
              <a:t>=0, int mm=0, int ss=0);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void </a:t>
            </a:r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setTime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(int </a:t>
            </a:r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newH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int </a:t>
            </a:r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newMe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int </a:t>
            </a:r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newS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);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</a:rPr>
              <a:t>  </a:t>
            </a:r>
            <a:r>
              <a:rPr lang="en-US" altLang="zh-CN" sz="2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void </a:t>
            </a:r>
            <a:r>
              <a:rPr lang="en-US" altLang="zh-CN" sz="2200" b="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show</a:t>
            </a:r>
            <a:r>
              <a:rPr lang="en-US" altLang="zh-CN" sz="2200" b="0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Time</a:t>
            </a:r>
            <a:r>
              <a:rPr lang="en-US" altLang="zh-CN" sz="2200" b="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</a:rPr>
              <a:t>  </a:t>
            </a:r>
            <a:r>
              <a:rPr lang="en-US" altLang="zh-CN" sz="2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void update();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</a:rPr>
              <a:t>private: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2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CIRCULAR_NUMBERS hour;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	CIRCULAR_NUMBERS minute;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	CIRCULAR_NUMBERS second;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</a:rPr>
              <a:t>};</a:t>
            </a:r>
            <a:endParaRPr lang="zh-CN" altLang="en-US" sz="2200" b="0" dirty="0">
              <a:solidFill>
                <a:srgbClr val="104E87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6.5</a:t>
            </a:r>
            <a:r>
              <a:rPr lang="zh-CN" altLang="en-US" dirty="0"/>
              <a:t>编程案例：模拟数字时钟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47AB52-4864-45BB-B649-29F0B26F319F}"/>
              </a:ext>
            </a:extLst>
          </p:cNvPr>
          <p:cNvSpPr txBox="1"/>
          <p:nvPr/>
        </p:nvSpPr>
        <p:spPr>
          <a:xfrm>
            <a:off x="176586" y="1276281"/>
            <a:ext cx="248443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时钟类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D78161-C640-4CEE-806E-B98D304BC00A}"/>
              </a:ext>
            </a:extLst>
          </p:cNvPr>
          <p:cNvSpPr/>
          <p:nvPr/>
        </p:nvSpPr>
        <p:spPr>
          <a:xfrm>
            <a:off x="844803" y="916100"/>
            <a:ext cx="11346404" cy="391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Clock::Clock(int </a:t>
            </a:r>
            <a:r>
              <a:rPr lang="en-US" altLang="zh-CN" kern="0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hh</a:t>
            </a:r>
            <a:r>
              <a:rPr lang="en-US" altLang="zh-CN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int mm, int ss): hour(0,23,hh), minute(0,59,mm), second(0,59,ss)</a:t>
            </a:r>
            <a:r>
              <a:rPr lang="en-US" altLang="zh-CN" sz="2400" kern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 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D89203-D19C-4499-999D-6EBEDA371FA8}"/>
              </a:ext>
            </a:extLst>
          </p:cNvPr>
          <p:cNvSpPr/>
          <p:nvPr/>
        </p:nvSpPr>
        <p:spPr>
          <a:xfrm>
            <a:off x="5029200" y="1396324"/>
            <a:ext cx="7151024" cy="13329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"/>
              </a:spcBef>
              <a:defRPr/>
            </a:pP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Clock::</a:t>
            </a:r>
            <a:r>
              <a:rPr lang="en-US" altLang="zh-CN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showTime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();  </a:t>
            </a:r>
            <a:endParaRPr lang="zh-CN" altLang="en-US" sz="2400" kern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  </a:t>
            </a:r>
            <a:r>
              <a:rPr lang="en-US" altLang="zh-CN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</a:t>
            </a:r>
            <a:r>
              <a:rPr lang="en-US" altLang="zh-CN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hour.get_value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()&lt;&lt;“:”&lt;&lt;</a:t>
            </a:r>
            <a:r>
              <a:rPr lang="en-US" altLang="zh-CN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minute.get_value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</a:t>
            </a:r>
            <a:r>
              <a:rPr lang="en-US" altLang="zh-CN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&lt;&lt;":"&lt;&lt;</a:t>
            </a:r>
            <a:r>
              <a:rPr lang="en-US" altLang="zh-CN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second.get_value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()&lt;&lt;</a:t>
            </a:r>
            <a:r>
              <a:rPr lang="en-US" altLang="zh-CN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496053D0-D0DF-4297-81A5-0FC5F1BF6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985" y="3148310"/>
            <a:ext cx="6307015" cy="13878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zh-CN" altLang="en-US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Clock::setTime(int newH, int newM, int newS){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zh-CN" altLang="en-US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 hour.set_value(newH);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zh-CN" altLang="en-US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 minute.set_value(newM);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zh-CN" altLang="en-US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 second.set_value(newS);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zh-CN" altLang="en-US" b="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4294FC-4BBF-4D3E-807D-C709AA1E630E}"/>
              </a:ext>
            </a:extLst>
          </p:cNvPr>
          <p:cNvSpPr/>
          <p:nvPr/>
        </p:nvSpPr>
        <p:spPr>
          <a:xfrm>
            <a:off x="5884985" y="4631257"/>
            <a:ext cx="6295239" cy="193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Clock::update()</a:t>
            </a:r>
            <a:endParaRPr lang="zh-CN" altLang="en-US" sz="2000" kern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    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second.increment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();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if(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second.get_value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()==0) {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minute.increment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();		if(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minute.get_value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()==0)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hour.increment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();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}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08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6.5</a:t>
            </a:r>
            <a:r>
              <a:rPr lang="zh-CN" altLang="en-US" dirty="0"/>
              <a:t>编程案例：模拟数字时钟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03711B3-4EB8-484D-A888-74574C678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3786" y="1018556"/>
            <a:ext cx="4829909" cy="272786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+mn-lt"/>
                <a:ea typeface="+mn-ea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+mn-lt"/>
                <a:ea typeface="+mn-ea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+mn-lt"/>
                <a:ea typeface="+mn-ea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kern="0" spc="-1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2000" kern="0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 main()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kern="0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{	Clock </a:t>
            </a:r>
            <a:r>
              <a:rPr lang="en-US" altLang="en-US" sz="2000" kern="0" spc="-1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rolex</a:t>
            </a:r>
            <a:r>
              <a:rPr lang="en-US" altLang="en-US" sz="2000" kern="0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(4,15,30);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kern="0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en-US" altLang="en-US" sz="2000" kern="0" spc="-1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cout</a:t>
            </a:r>
            <a:r>
              <a:rPr lang="en-US" altLang="en-US" sz="2000" kern="0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&lt;&lt;"Rolex: \n"; 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kern="0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	for(</a:t>
            </a:r>
            <a:r>
              <a:rPr lang="en-US" altLang="zh-CN" sz="2000" kern="0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int </a:t>
            </a:r>
            <a:r>
              <a:rPr lang="en-US" altLang="en-US" sz="2000" kern="0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loop=1; loop&lt;=100; loop=loop+1) 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kern="0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		</a:t>
            </a:r>
            <a:r>
              <a:rPr lang="en-US" altLang="en-US" sz="2000" kern="0" spc="-1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rolex.update</a:t>
            </a:r>
            <a:r>
              <a:rPr lang="en-US" altLang="en-US" sz="2000" kern="0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kern="0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		</a:t>
            </a:r>
            <a:r>
              <a:rPr lang="en-US" altLang="en-US" sz="2000" kern="0" spc="-1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rolex.show</a:t>
            </a:r>
            <a:r>
              <a:rPr lang="en-US" altLang="zh-CN" sz="2000" spc="-1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Time</a:t>
            </a:r>
            <a:r>
              <a:rPr lang="en-US" altLang="zh-CN" sz="2000" spc="-1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en-US" sz="2000" kern="0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kern="0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	}</a:t>
            </a:r>
            <a:endParaRPr lang="en-US" altLang="zh-CN" sz="2000" kern="0" spc="-100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kern="0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kern="0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  <a:endParaRPr lang="en-US" altLang="zh-CN" sz="2000" kern="0" spc="-100" dirty="0">
              <a:solidFill>
                <a:srgbClr val="104E87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矩形 2">
            <a:extLst>
              <a:ext uri="{FF2B5EF4-FFF2-40B4-BE49-F238E27FC236}">
                <a16:creationId xmlns:a16="http://schemas.microsoft.com/office/drawing/2014/main" id="{1FFDD203-9DE9-4211-81F6-194404835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462" y="2300293"/>
            <a:ext cx="334107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800" b="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改进</a:t>
            </a:r>
            <a:r>
              <a:rPr lang="en-US" altLang="zh-CN" sz="2800" b="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</a:t>
            </a:r>
            <a:r>
              <a:rPr lang="zh-CN" altLang="en-US" sz="2800" b="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：</a:t>
            </a:r>
            <a:endParaRPr lang="en-US" altLang="zh-CN" sz="2800" b="0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176213"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取当前时间</a:t>
            </a:r>
            <a:endParaRPr lang="en-US" altLang="zh-CN" sz="28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B516025-4C04-4D2F-8A58-6A804FF84505}"/>
              </a:ext>
            </a:extLst>
          </p:cNvPr>
          <p:cNvGrpSpPr/>
          <p:nvPr/>
        </p:nvGrpSpPr>
        <p:grpSpPr>
          <a:xfrm>
            <a:off x="6636995" y="-2630"/>
            <a:ext cx="5553418" cy="3279870"/>
            <a:chOff x="6638582" y="949794"/>
            <a:chExt cx="5553418" cy="327987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6D4F071-3703-45C5-AD00-F545C08D6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8582" y="949794"/>
              <a:ext cx="5553418" cy="3279870"/>
            </a:xfrm>
            <a:prstGeom prst="rect">
              <a:avLst/>
            </a:prstGeom>
          </p:spPr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D2B2883-ED24-49E6-91F8-06CF8258A165}"/>
                </a:ext>
              </a:extLst>
            </p:cNvPr>
            <p:cNvCxnSpPr>
              <a:cxnSpLocks/>
            </p:cNvCxnSpPr>
            <p:nvPr/>
          </p:nvCxnSpPr>
          <p:spPr>
            <a:xfrm>
              <a:off x="6752492" y="2532185"/>
              <a:ext cx="393895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2375A58-5787-4401-85AB-0A4DA19FBFEE}"/>
                </a:ext>
              </a:extLst>
            </p:cNvPr>
            <p:cNvCxnSpPr>
              <a:cxnSpLocks/>
            </p:cNvCxnSpPr>
            <p:nvPr/>
          </p:nvCxnSpPr>
          <p:spPr>
            <a:xfrm>
              <a:off x="6752492" y="3915508"/>
              <a:ext cx="507609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784C8E9-F9E2-4023-BA29-5241C476745A}"/>
              </a:ext>
            </a:extLst>
          </p:cNvPr>
          <p:cNvSpPr txBox="1"/>
          <p:nvPr/>
        </p:nvSpPr>
        <p:spPr>
          <a:xfrm>
            <a:off x="4425462" y="3448648"/>
            <a:ext cx="7784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time_t tt = time(NULL);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tm* t= localtime(&amp;tt);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Clock rolex(t-&gt;tm_hour,t-&gt;tm_min,t-&gt;tm_sec);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CFF23E1-559F-4293-B53F-A5E55A2EA931}"/>
              </a:ext>
            </a:extLst>
          </p:cNvPr>
          <p:cNvSpPr txBox="1"/>
          <p:nvPr/>
        </p:nvSpPr>
        <p:spPr>
          <a:xfrm>
            <a:off x="10022858" y="-14871"/>
            <a:ext cx="218711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0">
                <a:solidFill>
                  <a:srgbClr val="104E87"/>
                </a:solidFill>
                <a:latin typeface="Comic Sans MS" panose="030F0702030302020204" pitchFamily="66" charset="0"/>
                <a:ea typeface="楷体_GB2312" pitchFamily="49" charset="-122"/>
              </a:defRPr>
            </a:lvl1pPr>
            <a:lvl2pPr marL="742950" indent="-28575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dirty="0"/>
              <a:t>#include &lt;ctime&gt;</a:t>
            </a:r>
          </a:p>
        </p:txBody>
      </p:sp>
    </p:spTree>
    <p:extLst>
      <p:ext uri="{BB962C8B-B14F-4D97-AF65-F5344CB8AC3E}">
        <p14:creationId xmlns:p14="http://schemas.microsoft.com/office/powerpoint/2010/main" val="67005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6.5</a:t>
            </a:r>
            <a:r>
              <a:rPr lang="zh-CN" altLang="en-US" dirty="0"/>
              <a:t>编程案例：模拟数字时钟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E5101DB-C27D-4E36-AA42-D645222B9E9F}"/>
              </a:ext>
            </a:extLst>
          </p:cNvPr>
          <p:cNvGrpSpPr/>
          <p:nvPr/>
        </p:nvGrpSpPr>
        <p:grpSpPr>
          <a:xfrm>
            <a:off x="1588" y="857031"/>
            <a:ext cx="5508258" cy="2996382"/>
            <a:chOff x="-40090" y="898967"/>
            <a:chExt cx="5020810" cy="29136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9E0712F-D61B-4A64-8FA4-2B6633311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0090" y="898967"/>
              <a:ext cx="5020810" cy="2913600"/>
            </a:xfrm>
            <a:prstGeom prst="rect">
              <a:avLst/>
            </a:prstGeom>
          </p:spPr>
        </p:pic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F539A60-05D7-43B7-8B59-33029EB193B4}"/>
                </a:ext>
              </a:extLst>
            </p:cNvPr>
            <p:cNvCxnSpPr>
              <a:cxnSpLocks/>
            </p:cNvCxnSpPr>
            <p:nvPr/>
          </p:nvCxnSpPr>
          <p:spPr>
            <a:xfrm>
              <a:off x="90452" y="1625012"/>
              <a:ext cx="327407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14843DE2-7427-487C-BF3E-164F22450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9" y="2396613"/>
            <a:ext cx="7026249" cy="18442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21B8E6E2-EBD7-438A-991C-7C55FFCF45BB}"/>
              </a:ext>
            </a:extLst>
          </p:cNvPr>
          <p:cNvSpPr txBox="1"/>
          <p:nvPr/>
        </p:nvSpPr>
        <p:spPr>
          <a:xfrm>
            <a:off x="144804" y="5121288"/>
            <a:ext cx="6628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clock_t start=clock();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while(clock()-start&lt;CLOCKS_PER_SEC);</a:t>
            </a: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D475D63E-D536-4A4F-8131-274B44F0F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58" y="4300188"/>
            <a:ext cx="438974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800" b="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改进</a:t>
            </a:r>
            <a:r>
              <a:rPr lang="en-US" altLang="zh-CN" sz="2800" b="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</a:t>
            </a:r>
            <a:r>
              <a:rPr lang="zh-CN" altLang="en-US" sz="2800" b="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：</a:t>
            </a:r>
            <a:endParaRPr lang="en-US" altLang="zh-CN" sz="2800" b="0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176213">
              <a:buFont typeface="Arial" panose="020B0604020202020204" pitchFamily="34" charset="0"/>
              <a:buChar char="•"/>
            </a:pPr>
            <a:r>
              <a:rPr lang="zh-CN" altLang="en-US" sz="28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空循环实现延迟</a:t>
            </a:r>
            <a:endParaRPr lang="zh-CN" altLang="en-US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D593856-209C-4ECD-A3A1-1A553B4A9FF9}"/>
              </a:ext>
            </a:extLst>
          </p:cNvPr>
          <p:cNvGrpSpPr/>
          <p:nvPr/>
        </p:nvGrpSpPr>
        <p:grpSpPr>
          <a:xfrm>
            <a:off x="9408852" y="0"/>
            <a:ext cx="2795665" cy="4771368"/>
            <a:chOff x="9408853" y="-60924"/>
            <a:chExt cx="2768248" cy="4832292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F4E69FF2-2FBD-4350-B949-FD5D15B2E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08853" y="-60924"/>
              <a:ext cx="2768248" cy="4832292"/>
            </a:xfrm>
            <a:prstGeom prst="rect">
              <a:avLst/>
            </a:prstGeom>
          </p:spPr>
        </p:pic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868DE30-05CE-4047-8C6B-F5178A66B7FE}"/>
                </a:ext>
              </a:extLst>
            </p:cNvPr>
            <p:cNvCxnSpPr>
              <a:cxnSpLocks/>
            </p:cNvCxnSpPr>
            <p:nvPr/>
          </p:nvCxnSpPr>
          <p:spPr>
            <a:xfrm>
              <a:off x="9593604" y="3283544"/>
              <a:ext cx="18129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D9A099AD-997F-4830-8ACC-957A4EFB3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9787" y="4182778"/>
            <a:ext cx="6001419" cy="140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0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6.5</a:t>
            </a:r>
            <a:r>
              <a:rPr lang="zh-CN" altLang="en-US" dirty="0"/>
              <a:t>编程案例：模拟数字时钟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43AF7E-E62E-4967-8471-BD6A1E48A607}"/>
              </a:ext>
            </a:extLst>
          </p:cNvPr>
          <p:cNvSpPr txBox="1"/>
          <p:nvPr/>
        </p:nvSpPr>
        <p:spPr>
          <a:xfrm>
            <a:off x="265303" y="1143463"/>
            <a:ext cx="7379676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0">
                <a:solidFill>
                  <a:srgbClr val="104E87"/>
                </a:solidFill>
                <a:latin typeface="Comic Sans MS" panose="030F0702030302020204" pitchFamily="66" charset="0"/>
                <a:ea typeface="楷体_GB2312" pitchFamily="49" charset="-122"/>
              </a:defRPr>
            </a:lvl1pPr>
            <a:lvl2pPr marL="742950" indent="-28575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int main( )</a:t>
            </a:r>
          </a:p>
          <a:p>
            <a:r>
              <a:rPr lang="zh-CN" altLang="en-US" dirty="0"/>
              <a:t>{  	</a:t>
            </a:r>
            <a:r>
              <a:rPr lang="zh-CN" altLang="en-US" b="1" dirty="0">
                <a:solidFill>
                  <a:srgbClr val="FF0000"/>
                </a:solidFill>
              </a:rPr>
              <a:t>time_t tt = time(NULL);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	tm* t= localtime(&amp;tt);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	Clock rolex(t-&gt;tm_hour,t-&gt;tm_min,t-&gt;tm_sec);</a:t>
            </a:r>
          </a:p>
          <a:p>
            <a:r>
              <a:rPr lang="zh-CN" altLang="en-US" dirty="0"/>
              <a:t>	cout&lt;&lt;"Rolex: \n"; </a:t>
            </a:r>
          </a:p>
          <a:p>
            <a:r>
              <a:rPr lang="zh-CN" altLang="en-US" dirty="0"/>
              <a:t>	for(int loop=1; loop&lt;=20; loop=loop+1) {</a:t>
            </a:r>
          </a:p>
          <a:p>
            <a:r>
              <a:rPr lang="zh-CN" altLang="en-US" dirty="0"/>
              <a:t>     	</a:t>
            </a:r>
            <a:r>
              <a:rPr lang="zh-CN" altLang="en-US" b="1" dirty="0">
                <a:solidFill>
                  <a:srgbClr val="FF0000"/>
                </a:solidFill>
              </a:rPr>
              <a:t>clock_t start=clock();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     	while(clock()-start&lt;CLOCKS_PER_SEC);</a:t>
            </a:r>
          </a:p>
          <a:p>
            <a:r>
              <a:rPr lang="zh-CN" altLang="en-US" dirty="0"/>
              <a:t>	rolex.update();</a:t>
            </a:r>
          </a:p>
          <a:p>
            <a:r>
              <a:rPr lang="zh-CN" altLang="en-US" dirty="0"/>
              <a:t>	rolex.showTime ();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	return 0;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8681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6.6</a:t>
            </a:r>
            <a:r>
              <a:rPr lang="zh-CN" altLang="en-US" dirty="0">
                <a:solidFill>
                  <a:srgbClr val="FF0000"/>
                </a:solidFill>
              </a:rPr>
              <a:t>结构体</a:t>
            </a:r>
            <a:r>
              <a:rPr lang="en-US" altLang="zh-CN" dirty="0"/>
              <a:t>&amp;</a:t>
            </a:r>
            <a:r>
              <a:rPr lang="zh-CN" altLang="en-US" dirty="0"/>
              <a:t>联合体</a:t>
            </a:r>
            <a:r>
              <a:rPr lang="en-US" altLang="zh-CN" dirty="0"/>
              <a:t>&amp;</a:t>
            </a:r>
            <a:r>
              <a:rPr lang="zh-CN" altLang="en-US" dirty="0"/>
              <a:t>枚举</a:t>
            </a:r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BB6179D9-39C8-4EEB-BBE7-7BA1C9F32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885665"/>
            <a:ext cx="6281226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269875" indent="-2698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结构体是一种特殊形态的类</a:t>
            </a:r>
            <a:endParaRPr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与类的唯一区别：类的缺省访问权限是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private</a:t>
            </a: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，结构体的缺省访问权限是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public</a:t>
            </a: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结构体存在的主要原因：与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</a:t>
            </a: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语言保持兼容</a:t>
            </a:r>
            <a:endParaRPr lang="en-US" altLang="zh-CN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什么时候用结构体而不用类</a:t>
            </a:r>
            <a:endParaRPr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仅有数据成员、而没有操作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函数成员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习惯将结构体的数据成员设为公有</a:t>
            </a: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36835C91-3D90-4CFD-8AE2-DDE13DFEA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861" y="992947"/>
            <a:ext cx="37705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lvl="1" indent="-269875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结构体定义</a:t>
            </a:r>
            <a:endParaRPr lang="en-US" altLang="zh-CN" b="1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DC5AE828-1F6B-4019-A3DB-33AF2B0AA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813" y="1330467"/>
            <a:ext cx="3472899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lvl="1" eaLnBrk="1" hangingPunct="1"/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struct 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结构体名称 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</a:t>
            </a:r>
          </a:p>
          <a:p>
            <a:pPr marL="0" lvl="1" eaLnBrk="1" hangingPunct="1"/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 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公有成员</a:t>
            </a:r>
          </a:p>
          <a:p>
            <a:pPr marL="0" lvl="1" eaLnBrk="1" hangingPunct="1"/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protected:</a:t>
            </a:r>
          </a:p>
          <a:p>
            <a:pPr marL="0" lvl="1" eaLnBrk="1" hangingPunct="1"/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保护型成员</a:t>
            </a:r>
          </a:p>
          <a:p>
            <a:pPr marL="0" lvl="1" eaLnBrk="1" hangingPunct="1"/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private:</a:t>
            </a:r>
          </a:p>
          <a:p>
            <a:pPr marL="0" lvl="1" eaLnBrk="1" hangingPunct="1"/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私有成员</a:t>
            </a:r>
          </a:p>
          <a:p>
            <a:pPr marL="0" lvl="1" eaLnBrk="1" hangingPunct="1"/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80612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6.6</a:t>
            </a:r>
            <a:r>
              <a:rPr lang="zh-CN" altLang="en-US" dirty="0">
                <a:solidFill>
                  <a:srgbClr val="FF0000"/>
                </a:solidFill>
              </a:rPr>
              <a:t>结构体</a:t>
            </a:r>
            <a:r>
              <a:rPr lang="en-US" altLang="zh-CN" dirty="0"/>
              <a:t>&amp;</a:t>
            </a:r>
            <a:r>
              <a:rPr lang="zh-CN" altLang="en-US" dirty="0"/>
              <a:t>联合体</a:t>
            </a:r>
            <a:r>
              <a:rPr lang="en-US" altLang="zh-CN" dirty="0"/>
              <a:t>&amp;</a:t>
            </a:r>
            <a:r>
              <a:rPr lang="zh-CN" altLang="en-US" dirty="0"/>
              <a:t>枚举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36C254D9-7F21-40E3-8EAC-7F1503A2C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8996"/>
            <a:ext cx="48995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struct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Student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//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学生信息结构体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num;		//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学号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string name;	//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姓名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char sex;		//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性别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age;		//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年龄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  <a:endParaRPr lang="zh-CN" altLang="en-US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3AA8CB-5ED7-4E98-91B3-57F8A3220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2711" y="1525348"/>
            <a:ext cx="7118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lvl="1" eaLnBrk="1" hangingPunct="1"/>
            <a:r>
              <a:rPr lang="zh-CN" altLang="en-US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类型名 变量名</a:t>
            </a:r>
            <a:r>
              <a:rPr lang="en-US" altLang="zh-CN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= {</a:t>
            </a:r>
            <a:r>
              <a:rPr lang="zh-CN" altLang="en-US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成员数据</a:t>
            </a:r>
            <a:r>
              <a:rPr lang="en-US" altLang="zh-CN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  <a:r>
              <a:rPr lang="zh-CN" altLang="en-US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初值</a:t>
            </a:r>
            <a:r>
              <a:rPr lang="en-US" altLang="zh-CN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</a:t>
            </a:r>
            <a:r>
              <a:rPr lang="zh-CN" altLang="en-US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成员数据</a:t>
            </a:r>
            <a:r>
              <a:rPr lang="en-US" altLang="zh-CN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</a:t>
            </a:r>
            <a:r>
              <a:rPr lang="zh-CN" altLang="en-US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初值</a:t>
            </a:r>
            <a:r>
              <a:rPr lang="en-US" altLang="zh-CN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…… };</a:t>
            </a:r>
            <a:endParaRPr lang="zh-CN" altLang="en-US" sz="2400" b="0" spc="-1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D13A3FDC-DD80-4B17-9B18-0D62143F3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893" y="2838785"/>
            <a:ext cx="55994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269875" indent="-2698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结构体变量成员的访问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成员操作符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2" name="矩形 12">
            <a:extLst>
              <a:ext uri="{FF2B5EF4-FFF2-40B4-BE49-F238E27FC236}">
                <a16:creationId xmlns:a16="http://schemas.microsoft.com/office/drawing/2014/main" id="{06E7B47E-38AF-4CEE-B077-9227AB548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7" y="988122"/>
            <a:ext cx="452236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269875" indent="-2698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lvl="1" indent="0">
              <a:spcBef>
                <a:spcPts val="600"/>
              </a:spcBef>
              <a:buClr>
                <a:schemeClr val="accent2"/>
              </a:buClr>
              <a:buSzPct val="75000"/>
              <a:buBlip>
                <a:blip r:embed="rId3"/>
              </a:buBlip>
            </a:pPr>
            <a:r>
              <a:rPr lang="zh-CN" altLang="en-US" sz="2800" spc="-1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设计结构体类型表示学生的基本信息</a:t>
            </a:r>
          </a:p>
        </p:txBody>
      </p:sp>
      <p:sp>
        <p:nvSpPr>
          <p:cNvPr id="17" name="矩形 12">
            <a:extLst>
              <a:ext uri="{FF2B5EF4-FFF2-40B4-BE49-F238E27FC236}">
                <a16:creationId xmlns:a16="http://schemas.microsoft.com/office/drawing/2014/main" id="{AB4B3039-B36A-4649-9890-9E8BF1219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4157019"/>
            <a:ext cx="48979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269875" indent="-2698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lvl="1" indent="0">
              <a:spcBef>
                <a:spcPts val="600"/>
              </a:spcBef>
              <a:buClr>
                <a:schemeClr val="accent2"/>
              </a:buClr>
              <a:buSzPct val="75000"/>
              <a:buBlip>
                <a:blip r:embed="rId3"/>
              </a:buBlip>
            </a:pPr>
            <a:r>
              <a:rPr lang="zh-CN" altLang="en-US" sz="2800" b="1" spc="-1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先定义结构体类型，再定义该类型的变量</a:t>
            </a:r>
            <a:endParaRPr lang="zh-CN" altLang="en-US" sz="2800" spc="-1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8" name="矩形 12">
            <a:extLst>
              <a:ext uri="{FF2B5EF4-FFF2-40B4-BE49-F238E27FC236}">
                <a16:creationId xmlns:a16="http://schemas.microsoft.com/office/drawing/2014/main" id="{79BDB4AF-E697-49BE-AAFD-37852605D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645" y="953444"/>
            <a:ext cx="6197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269875" indent="-2698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结构体变量的初始化可以用以下形式</a:t>
            </a:r>
            <a:endParaRPr lang="en-US" altLang="zh-CN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69216A-11EF-4053-A193-69E0A1A79134}"/>
              </a:ext>
            </a:extLst>
          </p:cNvPr>
          <p:cNvSpPr txBox="1"/>
          <p:nvPr/>
        </p:nvSpPr>
        <p:spPr>
          <a:xfrm>
            <a:off x="247719" y="5320157"/>
            <a:ext cx="3386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struct Student stu1;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FDDB5D6-3308-4428-9EB8-B57BF6904833}"/>
              </a:ext>
            </a:extLst>
          </p:cNvPr>
          <p:cNvSpPr txBox="1"/>
          <p:nvPr/>
        </p:nvSpPr>
        <p:spPr>
          <a:xfrm>
            <a:off x="5380893" y="1966825"/>
            <a:ext cx="61080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Student </a:t>
            </a:r>
            <a:r>
              <a:rPr lang="en-US" altLang="zh-CN" dirty="0" err="1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stu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= </a:t>
            </a:r>
            <a:r>
              <a:rPr lang="en-US" altLang="zh-CN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 97001, "Lin </a:t>
            </a:r>
            <a:r>
              <a:rPr lang="en-US" altLang="zh-CN" b="0" dirty="0" err="1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Lin</a:t>
            </a:r>
            <a:r>
              <a:rPr lang="en-US" altLang="zh-CN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", 'F', 19 };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E317D7-2F0C-406B-B561-5F8D24FD26C5}"/>
              </a:ext>
            </a:extLst>
          </p:cNvPr>
          <p:cNvSpPr txBox="1"/>
          <p:nvPr/>
        </p:nvSpPr>
        <p:spPr>
          <a:xfrm>
            <a:off x="5684998" y="3429000"/>
            <a:ext cx="3916201" cy="982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stu.sex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= 15;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stu.num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= 2021100001;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stu.name  = “xiao 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ming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303592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1" grpId="0"/>
      <p:bldP spid="12" grpId="0"/>
      <p:bldP spid="17" grpId="0"/>
      <p:bldP spid="18" grpId="0"/>
      <p:bldP spid="19" grpId="0"/>
      <p:bldP spid="20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6.6</a:t>
            </a:r>
            <a:r>
              <a:rPr lang="zh-CN" altLang="en-US" dirty="0"/>
              <a:t>结构体</a:t>
            </a:r>
            <a:r>
              <a:rPr lang="en-US" altLang="zh-CN" dirty="0"/>
              <a:t>&amp;</a:t>
            </a:r>
            <a:r>
              <a:rPr lang="zh-CN" altLang="en-US" dirty="0">
                <a:solidFill>
                  <a:srgbClr val="FF0000"/>
                </a:solidFill>
              </a:rPr>
              <a:t>联合体</a:t>
            </a:r>
            <a:r>
              <a:rPr lang="en-US" altLang="zh-CN" dirty="0"/>
              <a:t>&amp;</a:t>
            </a:r>
            <a:r>
              <a:rPr lang="zh-CN" altLang="en-US" dirty="0"/>
              <a:t>枚举</a:t>
            </a: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16367CC8-4529-43EB-B06C-A65C1BF34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9" y="949682"/>
            <a:ext cx="2515693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联合体声明形式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0" lvl="1" eaLnBrk="1" hangingPunct="1"/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union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联合体名称 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</a:t>
            </a:r>
          </a:p>
          <a:p>
            <a:pPr marL="0" lvl="1" eaLnBrk="1" hangingPunct="1"/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公有成员</a:t>
            </a:r>
          </a:p>
          <a:p>
            <a:pPr marL="0" lvl="1" eaLnBrk="1" hangingPunct="1"/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protected:</a:t>
            </a:r>
          </a:p>
          <a:p>
            <a:pPr marL="0" lvl="1" eaLnBrk="1" hangingPunct="1"/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保护型成员</a:t>
            </a:r>
          </a:p>
          <a:p>
            <a:pPr marL="0" lvl="1" eaLnBrk="1" hangingPunct="1"/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private:</a:t>
            </a:r>
          </a:p>
          <a:p>
            <a:pPr marL="0" lvl="1" eaLnBrk="1" hangingPunct="1"/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私有成员</a:t>
            </a:r>
          </a:p>
          <a:p>
            <a:pPr marL="0" lvl="1" eaLnBrk="1" hangingPunct="1"/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1" name="矩形 8">
            <a:extLst>
              <a:ext uri="{FF2B5EF4-FFF2-40B4-BE49-F238E27FC236}">
                <a16:creationId xmlns:a16="http://schemas.microsoft.com/office/drawing/2014/main" id="{21189D7E-068D-4430-A726-FB2769E5F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828" y="969380"/>
            <a:ext cx="3981243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269875" indent="-2698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特点：</a:t>
            </a:r>
            <a:endParaRPr lang="en-US" altLang="zh-CN" spc="-1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成员共用相同的内存单元</a:t>
            </a:r>
            <a:endParaRPr lang="en-US" altLang="zh-CN" sz="2400" b="0" spc="-1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sz="2400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任何两个成员不会同时有效</a:t>
            </a:r>
            <a:endParaRPr lang="en-US" altLang="zh-CN" sz="2400" b="0" spc="-1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3EB6B2A4-2ADF-4A79-A2E4-872A8665A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828" y="2504886"/>
            <a:ext cx="4990664" cy="1631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union Score {	//</a:t>
            </a:r>
            <a:r>
              <a:rPr lang="zh-CN" altLang="en-US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表示成绩的联合体</a:t>
            </a:r>
            <a:endParaRPr lang="en-US" altLang="zh-CN" b="0" spc="-1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char grade;	//</a:t>
            </a:r>
            <a:r>
              <a:rPr lang="zh-CN" altLang="en-US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等级制的成绩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bool pass;	//</a:t>
            </a:r>
            <a:r>
              <a:rPr lang="zh-CN" altLang="en-US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只记是否通过课程的成绩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percent;	//</a:t>
            </a:r>
            <a:r>
              <a:rPr lang="zh-CN" altLang="en-US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百分制的成绩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16" name="矩形 7">
            <a:extLst>
              <a:ext uri="{FF2B5EF4-FFF2-40B4-BE49-F238E27FC236}">
                <a16:creationId xmlns:a16="http://schemas.microsoft.com/office/drawing/2014/main" id="{CD2C3910-5989-44BC-9D3F-830BC922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428" y="4641078"/>
            <a:ext cx="305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联合体的内存分配</a:t>
            </a:r>
          </a:p>
        </p:txBody>
      </p:sp>
      <p:grpSp>
        <p:nvGrpSpPr>
          <p:cNvPr id="17" name="Group 1027">
            <a:extLst>
              <a:ext uri="{FF2B5EF4-FFF2-40B4-BE49-F238E27FC236}">
                <a16:creationId xmlns:a16="http://schemas.microsoft.com/office/drawing/2014/main" id="{B83AFC35-0BA6-420E-B331-171A54FB59B5}"/>
              </a:ext>
            </a:extLst>
          </p:cNvPr>
          <p:cNvGrpSpPr>
            <a:grpSpLocks/>
          </p:cNvGrpSpPr>
          <p:nvPr/>
        </p:nvGrpSpPr>
        <p:grpSpPr bwMode="auto">
          <a:xfrm>
            <a:off x="92841" y="4916548"/>
            <a:ext cx="6483350" cy="1492539"/>
            <a:chOff x="676" y="2322"/>
            <a:chExt cx="4696" cy="1710"/>
          </a:xfrm>
        </p:grpSpPr>
        <p:grpSp>
          <p:nvGrpSpPr>
            <p:cNvPr id="18" name="Group 1028">
              <a:extLst>
                <a:ext uri="{FF2B5EF4-FFF2-40B4-BE49-F238E27FC236}">
                  <a16:creationId xmlns:a16="http://schemas.microsoft.com/office/drawing/2014/main" id="{91B47B91-25B2-4EC6-892D-038013D69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" y="2688"/>
              <a:ext cx="4696" cy="1344"/>
              <a:chOff x="676" y="2688"/>
              <a:chExt cx="4696" cy="1344"/>
            </a:xfrm>
          </p:grpSpPr>
          <p:sp>
            <p:nvSpPr>
              <p:cNvPr id="23" name="Rectangle 1029">
                <a:extLst>
                  <a:ext uri="{FF2B5EF4-FFF2-40B4-BE49-F238E27FC236}">
                    <a16:creationId xmlns:a16="http://schemas.microsoft.com/office/drawing/2014/main" id="{B54B32C2-9981-4ED3-AAAC-C9258ADE0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2692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24" name="Rectangle 1030">
                <a:extLst>
                  <a:ext uri="{FF2B5EF4-FFF2-40B4-BE49-F238E27FC236}">
                    <a16:creationId xmlns:a16="http://schemas.microsoft.com/office/drawing/2014/main" id="{BE7FEBC7-760B-44DA-A9AD-CED31E587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3028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25" name="Rectangle 1031">
                <a:extLst>
                  <a:ext uri="{FF2B5EF4-FFF2-40B4-BE49-F238E27FC236}">
                    <a16:creationId xmlns:a16="http://schemas.microsoft.com/office/drawing/2014/main" id="{78AC37FB-A1CC-4C54-A7B2-A249299A3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3364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26" name="Rectangle 1032">
                <a:extLst>
                  <a:ext uri="{FF2B5EF4-FFF2-40B4-BE49-F238E27FC236}">
                    <a16:creationId xmlns:a16="http://schemas.microsoft.com/office/drawing/2014/main" id="{CCEC3FBB-B517-424D-B903-3852DE7A0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3700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27" name="Rectangle 1033">
                <a:extLst>
                  <a:ext uri="{FF2B5EF4-FFF2-40B4-BE49-F238E27FC236}">
                    <a16:creationId xmlns:a16="http://schemas.microsoft.com/office/drawing/2014/main" id="{718A5E39-6F61-419B-A7CD-40BEFDE8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2692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28" name="Rectangle 1034">
                <a:extLst>
                  <a:ext uri="{FF2B5EF4-FFF2-40B4-BE49-F238E27FC236}">
                    <a16:creationId xmlns:a16="http://schemas.microsoft.com/office/drawing/2014/main" id="{AADBCB53-56BA-47CB-8E53-C6FF47CDF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2692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29" name="Rectangle 1035">
                <a:extLst>
                  <a:ext uri="{FF2B5EF4-FFF2-40B4-BE49-F238E27FC236}">
                    <a16:creationId xmlns:a16="http://schemas.microsoft.com/office/drawing/2014/main" id="{AA477F92-9B9A-4C33-9A16-EFDB0D55B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2692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30" name="Rectangle 1036">
                <a:extLst>
                  <a:ext uri="{FF2B5EF4-FFF2-40B4-BE49-F238E27FC236}">
                    <a16:creationId xmlns:a16="http://schemas.microsoft.com/office/drawing/2014/main" id="{86ADB000-E4E2-4F4A-B812-FF04D8F3A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3028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31" name="Rectangle 1037">
                <a:extLst>
                  <a:ext uri="{FF2B5EF4-FFF2-40B4-BE49-F238E27FC236}">
                    <a16:creationId xmlns:a16="http://schemas.microsoft.com/office/drawing/2014/main" id="{446A9A4C-8C42-4A43-8313-08AD8CD09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3364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32" name="Rectangle 1038">
                <a:extLst>
                  <a:ext uri="{FF2B5EF4-FFF2-40B4-BE49-F238E27FC236}">
                    <a16:creationId xmlns:a16="http://schemas.microsoft.com/office/drawing/2014/main" id="{8DC24D8B-F5EF-481F-AC29-8C627A9AA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3700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33" name="Line 1040">
                <a:extLst>
                  <a:ext uri="{FF2B5EF4-FFF2-40B4-BE49-F238E27FC236}">
                    <a16:creationId xmlns:a16="http://schemas.microsoft.com/office/drawing/2014/main" id="{0F19636B-A9C5-4172-BC69-A0FA8C0A5D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688"/>
                <a:ext cx="288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34" name="Line 1041">
                <a:extLst>
                  <a:ext uri="{FF2B5EF4-FFF2-40B4-BE49-F238E27FC236}">
                    <a16:creationId xmlns:a16="http://schemas.microsoft.com/office/drawing/2014/main" id="{49182915-6EC7-4A0C-BEF6-A83157A61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688"/>
                <a:ext cx="288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35" name="Line 1042">
                <a:extLst>
                  <a:ext uri="{FF2B5EF4-FFF2-40B4-BE49-F238E27FC236}">
                    <a16:creationId xmlns:a16="http://schemas.microsoft.com/office/drawing/2014/main" id="{6360088A-3CB4-4CF5-800A-9A07C676A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688"/>
                <a:ext cx="288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36" name="Line 1043">
                <a:extLst>
                  <a:ext uri="{FF2B5EF4-FFF2-40B4-BE49-F238E27FC236}">
                    <a16:creationId xmlns:a16="http://schemas.microsoft.com/office/drawing/2014/main" id="{9788A7D5-4C60-4484-801F-F5DB589AB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024"/>
                <a:ext cx="288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37" name="Line 1044">
                <a:extLst>
                  <a:ext uri="{FF2B5EF4-FFF2-40B4-BE49-F238E27FC236}">
                    <a16:creationId xmlns:a16="http://schemas.microsoft.com/office/drawing/2014/main" id="{C621813E-4712-4D4F-8975-73AC154C4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9" y="3015"/>
                <a:ext cx="1536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38" name="Line 1045">
                <a:extLst>
                  <a:ext uri="{FF2B5EF4-FFF2-40B4-BE49-F238E27FC236}">
                    <a16:creationId xmlns:a16="http://schemas.microsoft.com/office/drawing/2014/main" id="{D7B228A2-9080-43B4-BCB2-C6D499A3C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4032"/>
                <a:ext cx="2784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</p:grpSp>
        <p:sp>
          <p:nvSpPr>
            <p:cNvPr id="19" name="Rectangle 1046">
              <a:extLst>
                <a:ext uri="{FF2B5EF4-FFF2-40B4-BE49-F238E27FC236}">
                  <a16:creationId xmlns:a16="http://schemas.microsoft.com/office/drawing/2014/main" id="{7258434C-9D56-42D9-A329-D95282FEC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329"/>
              <a:ext cx="80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Score</a:t>
              </a:r>
            </a:p>
          </p:txBody>
        </p:sp>
        <p:sp>
          <p:nvSpPr>
            <p:cNvPr id="20" name="Rectangle 1047">
              <a:extLst>
                <a:ext uri="{FF2B5EF4-FFF2-40B4-BE49-F238E27FC236}">
                  <a16:creationId xmlns:a16="http://schemas.microsoft.com/office/drawing/2014/main" id="{E21BC5C0-A495-4CA7-9863-4178D240D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322"/>
              <a:ext cx="8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ts val="300"/>
                </a:spcBef>
                <a:buFont typeface="Georgia" panose="02040502050405020303" pitchFamily="18" charset="0"/>
                <a:buNone/>
              </a:pPr>
              <a:r>
                <a:rPr lang="en-US" altLang="zh-CN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grade</a:t>
              </a:r>
            </a:p>
          </p:txBody>
        </p:sp>
        <p:sp>
          <p:nvSpPr>
            <p:cNvPr id="21" name="Rectangle 1048">
              <a:extLst>
                <a:ext uri="{FF2B5EF4-FFF2-40B4-BE49-F238E27FC236}">
                  <a16:creationId xmlns:a16="http://schemas.microsoft.com/office/drawing/2014/main" id="{5FE11501-035E-4CDA-860F-3750EE977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2322"/>
              <a:ext cx="81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percent</a:t>
              </a:r>
            </a:p>
          </p:txBody>
        </p:sp>
        <p:sp>
          <p:nvSpPr>
            <p:cNvPr id="22" name="Rectangle 1049">
              <a:extLst>
                <a:ext uri="{FF2B5EF4-FFF2-40B4-BE49-F238E27FC236}">
                  <a16:creationId xmlns:a16="http://schemas.microsoft.com/office/drawing/2014/main" id="{FCDA7D8A-5ECB-4D8F-B3E7-CCD3BD4E2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322"/>
              <a:ext cx="51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pass</a:t>
              </a:r>
            </a:p>
          </p:txBody>
        </p:sp>
      </p:grpSp>
      <p:sp>
        <p:nvSpPr>
          <p:cNvPr id="39" name="矩形 6">
            <a:extLst>
              <a:ext uri="{FF2B5EF4-FFF2-40B4-BE49-F238E27FC236}">
                <a16:creationId xmlns:a16="http://schemas.microsoft.com/office/drawing/2014/main" id="{EE1B729E-2E83-4AF0-9322-CCE803F9F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926" y="843047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无名联合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3457B50-0FE0-4861-A77A-4364A370DC7D}"/>
              </a:ext>
            </a:extLst>
          </p:cNvPr>
          <p:cNvSpPr/>
          <p:nvPr/>
        </p:nvSpPr>
        <p:spPr>
          <a:xfrm>
            <a:off x="6998926" y="1364577"/>
            <a:ext cx="5193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b="0" spc="-1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无名联合没有标记名，只是声明一个成员项的集合，这些成员项具有相同的内存地址，可以由成员项的名字直接访问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613C406-5B32-48C0-8818-EA1BCF8C35D8}"/>
              </a:ext>
            </a:extLst>
          </p:cNvPr>
          <p:cNvSpPr/>
          <p:nvPr/>
        </p:nvSpPr>
        <p:spPr>
          <a:xfrm>
            <a:off x="8375555" y="2690244"/>
            <a:ext cx="33027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lvl="1" eaLnBrk="1" hangingPunct="1">
              <a:defRPr/>
            </a:pPr>
            <a:r>
              <a:rPr lang="en-US" altLang="zh-CN" sz="20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union {</a:t>
            </a:r>
          </a:p>
          <a:p>
            <a:pPr marL="88900" lvl="1" eaLnBrk="1" hangingPunct="1">
              <a:defRPr/>
            </a:pPr>
            <a:r>
              <a:rPr lang="en-US" altLang="zh-CN" sz="20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int </a:t>
            </a:r>
            <a:r>
              <a:rPr lang="en-US" altLang="zh-CN" sz="20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0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marL="88900" lvl="1" eaLnBrk="1" hangingPunct="1">
              <a:defRPr/>
            </a:pPr>
            <a:r>
              <a:rPr lang="en-US" altLang="zh-CN" sz="20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float f;</a:t>
            </a:r>
          </a:p>
          <a:p>
            <a:pPr marL="88900" lvl="1" eaLnBrk="1" hangingPunct="1">
              <a:defRPr/>
            </a:pPr>
            <a:r>
              <a:rPr lang="en-US" altLang="zh-CN" sz="20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  <a:p>
            <a:pPr marL="88900" lvl="1" eaLnBrk="1" hangingPunct="1">
              <a:defRPr/>
            </a:pPr>
            <a:r>
              <a:rPr lang="zh-CN" altLang="en-US" sz="20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在程序中可以这样使用：</a:t>
            </a:r>
          </a:p>
          <a:p>
            <a:pPr marL="88900" lvl="1" eaLnBrk="1" hangingPunct="1">
              <a:defRPr/>
            </a:pPr>
            <a:r>
              <a:rPr lang="en-US" altLang="zh-CN" sz="20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0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= 10;</a:t>
            </a:r>
          </a:p>
          <a:p>
            <a:pPr marL="88900" lvl="1" eaLnBrk="1" hangingPunct="1">
              <a:defRPr/>
            </a:pPr>
            <a:r>
              <a:rPr lang="en-US" altLang="zh-CN" sz="20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 = 2.2;</a:t>
            </a:r>
          </a:p>
        </p:txBody>
      </p:sp>
    </p:spTree>
    <p:extLst>
      <p:ext uri="{BB962C8B-B14F-4D97-AF65-F5344CB8AC3E}">
        <p14:creationId xmlns:p14="http://schemas.microsoft.com/office/powerpoint/2010/main" val="210347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6" grpId="0"/>
      <p:bldP spid="39" grpId="0"/>
      <p:bldP spid="40" grpId="0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6.6</a:t>
            </a:r>
            <a:r>
              <a:rPr lang="zh-CN" altLang="en-US" dirty="0"/>
              <a:t>结构体与联合体</a:t>
            </a:r>
            <a:r>
              <a:rPr lang="en-US" altLang="zh-CN" dirty="0"/>
              <a:t>&amp;</a:t>
            </a:r>
            <a:r>
              <a:rPr lang="zh-CN" altLang="en-US" dirty="0">
                <a:solidFill>
                  <a:srgbClr val="FF0000"/>
                </a:solidFill>
              </a:rPr>
              <a:t>枚举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6FA6BA4C-9935-41E3-9290-D064155ED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3" y="965753"/>
            <a:ext cx="12190413" cy="22609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性别：男，女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季节：春，夏，秋，冬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月份：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月，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月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… …12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月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星期：星期一，星期二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… …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，星期六，星期日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defRPr/>
            </a:pP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8E0F842-D870-43D7-8C2A-34C08DB29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3639"/>
            <a:ext cx="7433187" cy="12557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  <a:defRPr/>
            </a:pP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enum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Weekdays 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{sun, mon,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tue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wed,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thu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fri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sat};</a:t>
            </a:r>
          </a:p>
          <a:p>
            <a:pPr eaLnBrk="1" hangingPunct="1">
              <a:defRPr/>
            </a:pP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enum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Color{red, yellow, blue, white, black};</a:t>
            </a:r>
          </a:p>
          <a:p>
            <a:pPr eaLnBrk="1" hangingPunct="1">
              <a:defRPr/>
            </a:pP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enum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Sex{male, female};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FE2325-6DB3-4926-B3CC-6CC13FD847B7}"/>
              </a:ext>
            </a:extLst>
          </p:cNvPr>
          <p:cNvSpPr/>
          <p:nvPr/>
        </p:nvSpPr>
        <p:spPr>
          <a:xfrm>
            <a:off x="0" y="2983247"/>
            <a:ext cx="120708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如果变量取值是有限种可能，则可声明一个枚举类型</a:t>
            </a: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，将变量的取值一一列举出来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：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enum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枚举类型名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枚举值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1,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枚举值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2, ……};</a:t>
            </a:r>
          </a:p>
        </p:txBody>
      </p:sp>
      <p:sp>
        <p:nvSpPr>
          <p:cNvPr id="6" name="标注: 弯曲线形 5">
            <a:extLst>
              <a:ext uri="{FF2B5EF4-FFF2-40B4-BE49-F238E27FC236}">
                <a16:creationId xmlns:a16="http://schemas.microsoft.com/office/drawing/2014/main" id="{A7B57A04-B062-4FA0-B994-6EE2B47D0BBC}"/>
              </a:ext>
            </a:extLst>
          </p:cNvPr>
          <p:cNvSpPr/>
          <p:nvPr/>
        </p:nvSpPr>
        <p:spPr>
          <a:xfrm>
            <a:off x="7285704" y="1604386"/>
            <a:ext cx="3967315" cy="1179587"/>
          </a:xfrm>
          <a:prstGeom prst="borderCallout2">
            <a:avLst>
              <a:gd name="adj1" fmla="val 40376"/>
              <a:gd name="adj2" fmla="val -203"/>
              <a:gd name="adj3" fmla="val 40698"/>
              <a:gd name="adj4" fmla="val -12438"/>
              <a:gd name="adj5" fmla="val 162516"/>
              <a:gd name="adj6" fmla="val -57220"/>
            </a:avLst>
          </a:prstGeom>
          <a:solidFill>
            <a:srgbClr val="68B1E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80808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枚举值是常量，系统定义了表示其序号的数值，从</a:t>
            </a:r>
            <a:r>
              <a:rPr lang="en-US" altLang="zh-CN" sz="2400" dirty="0">
                <a:solidFill>
                  <a:srgbClr val="080808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0</a:t>
            </a:r>
            <a:r>
              <a:rPr lang="zh-CN" altLang="en-US" sz="2400" dirty="0">
                <a:solidFill>
                  <a:srgbClr val="080808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开始，顺序定义为</a:t>
            </a:r>
            <a:r>
              <a:rPr lang="en-US" altLang="zh-CN" sz="2400" dirty="0">
                <a:solidFill>
                  <a:srgbClr val="080808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0</a:t>
            </a:r>
            <a:r>
              <a:rPr lang="zh-CN" altLang="en-US" sz="2400" dirty="0">
                <a:solidFill>
                  <a:srgbClr val="080808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2…</a:t>
            </a:r>
            <a:r>
              <a:rPr lang="zh-CN" altLang="en-US" sz="2400" dirty="0">
                <a:solidFill>
                  <a:srgbClr val="080808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。</a:t>
            </a:r>
          </a:p>
        </p:txBody>
      </p:sp>
      <p:sp>
        <p:nvSpPr>
          <p:cNvPr id="20" name="标注: 弯曲线形 19">
            <a:extLst>
              <a:ext uri="{FF2B5EF4-FFF2-40B4-BE49-F238E27FC236}">
                <a16:creationId xmlns:a16="http://schemas.microsoft.com/office/drawing/2014/main" id="{3E1CDB2D-0340-4BA4-95AD-F79B3B542BAD}"/>
              </a:ext>
            </a:extLst>
          </p:cNvPr>
          <p:cNvSpPr/>
          <p:nvPr/>
        </p:nvSpPr>
        <p:spPr>
          <a:xfrm>
            <a:off x="7433187" y="3456088"/>
            <a:ext cx="4758813" cy="1255728"/>
          </a:xfrm>
          <a:prstGeom prst="borderCallout2">
            <a:avLst>
              <a:gd name="adj1" fmla="val 963"/>
              <a:gd name="adj2" fmla="val -222"/>
              <a:gd name="adj3" fmla="val 1939"/>
              <a:gd name="adj4" fmla="val -12066"/>
              <a:gd name="adj5" fmla="val 63666"/>
              <a:gd name="adj6" fmla="val -62609"/>
            </a:avLst>
          </a:prstGeom>
          <a:solidFill>
            <a:srgbClr val="68B1E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sun,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mon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tue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wed,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thu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fri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sat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是常量，不能被赋值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r>
              <a:rPr lang="en-US" altLang="zh-CN" dirty="0">
                <a:solidFill>
                  <a:srgbClr val="080808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sun=0 ;  </a:t>
            </a:r>
            <a:r>
              <a:rPr lang="en-US" altLang="zh-CN" dirty="0" err="1">
                <a:solidFill>
                  <a:srgbClr val="080808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mon</a:t>
            </a:r>
            <a:r>
              <a:rPr lang="en-US" altLang="zh-CN" dirty="0">
                <a:solidFill>
                  <a:srgbClr val="080808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=1;  sun=</a:t>
            </a:r>
            <a:r>
              <a:rPr lang="en-US" altLang="zh-CN" dirty="0" err="1">
                <a:solidFill>
                  <a:srgbClr val="080808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mon</a:t>
            </a:r>
            <a:r>
              <a:rPr lang="en-US" altLang="zh-CN" dirty="0">
                <a:solidFill>
                  <a:srgbClr val="080808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; </a:t>
            </a:r>
            <a:r>
              <a:rPr kumimoji="1" lang="zh-CN" altLang="en-US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kumimoji="1" lang="zh-CN" altLang="en-US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Symbol" pitchFamily="18" charset="2"/>
              </a:rPr>
              <a:t>）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22" name="标注: 弯曲线形 21">
            <a:extLst>
              <a:ext uri="{FF2B5EF4-FFF2-40B4-BE49-F238E27FC236}">
                <a16:creationId xmlns:a16="http://schemas.microsoft.com/office/drawing/2014/main" id="{F4F35235-0508-4B17-A057-F3DF2333BB11}"/>
              </a:ext>
            </a:extLst>
          </p:cNvPr>
          <p:cNvSpPr/>
          <p:nvPr/>
        </p:nvSpPr>
        <p:spPr>
          <a:xfrm>
            <a:off x="3347884" y="5244187"/>
            <a:ext cx="8844116" cy="1255728"/>
          </a:xfrm>
          <a:prstGeom prst="borderCallout2">
            <a:avLst>
              <a:gd name="adj1" fmla="val -2560"/>
              <a:gd name="adj2" fmla="val 25582"/>
              <a:gd name="adj3" fmla="val -6283"/>
              <a:gd name="adj4" fmla="val 12065"/>
              <a:gd name="adj5" fmla="val -64352"/>
              <a:gd name="adj6" fmla="val 8618"/>
            </a:avLst>
          </a:prstGeom>
          <a:solidFill>
            <a:srgbClr val="68B1E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枚举元素的值也是可以人为改变。例如，如果</a:t>
            </a:r>
            <a:endParaRPr kumimoji="1"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enum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weekdays {Sun=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７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Mon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＝１ 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,Tue, Wed, Thu, Fri, Sat}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；则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Sun=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７，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Mon=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１，从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Tue=2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开始，依次增１</a:t>
            </a:r>
            <a:endParaRPr lang="en-US" altLang="zh-CN" b="1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09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 animBg="1"/>
      <p:bldP spid="20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6.6</a:t>
            </a:r>
            <a:r>
              <a:rPr lang="zh-CN" altLang="en-US" dirty="0"/>
              <a:t>结构体与联合体</a:t>
            </a:r>
            <a:r>
              <a:rPr lang="en-US" altLang="zh-CN" dirty="0"/>
              <a:t>&amp;</a:t>
            </a:r>
            <a:r>
              <a:rPr lang="zh-CN" altLang="en-US" dirty="0">
                <a:solidFill>
                  <a:srgbClr val="FF0000"/>
                </a:solidFill>
              </a:rPr>
              <a:t>枚举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17B7904-614E-4BFA-86F9-DC57271DA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38" y="1987556"/>
            <a:ext cx="914400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enum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weekdays 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{sun, mon,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tue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wed,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thu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fri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sat};</a:t>
            </a:r>
            <a:endParaRPr kumimoji="1"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defRPr/>
            </a:pPr>
            <a:r>
              <a:rPr kumimoji="1"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enum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weekdays  workday;</a:t>
            </a:r>
          </a:p>
          <a:p>
            <a:pPr eaLnBrk="1" hangingPunct="1">
              <a:defRPr/>
            </a:pPr>
            <a:endParaRPr kumimoji="1"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0" name="AutoShape 13">
            <a:extLst>
              <a:ext uri="{FF2B5EF4-FFF2-40B4-BE49-F238E27FC236}">
                <a16:creationId xmlns:a16="http://schemas.microsoft.com/office/drawing/2014/main" id="{0985BEE2-FBCB-4125-90C1-D0DD6F5CE3C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70138" y="1701806"/>
            <a:ext cx="2040910" cy="333113"/>
          </a:xfrm>
          <a:prstGeom prst="wedgeRoundRectCallout">
            <a:avLst>
              <a:gd name="adj1" fmla="val 105884"/>
              <a:gd name="adj2" fmla="val 67009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spc="-10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定义枚举类型</a:t>
            </a: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F72B31B4-6BFE-44D9-A859-E9A6988C4E5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2838" y="2948326"/>
            <a:ext cx="2738950" cy="448986"/>
          </a:xfrm>
          <a:prstGeom prst="wedgeRoundRectCallout">
            <a:avLst>
              <a:gd name="adj1" fmla="val -64506"/>
              <a:gd name="adj2" fmla="val -101570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定义枚举类型变量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7986B8E2-9570-4147-BC77-5C2F3A581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" y="1177930"/>
            <a:ext cx="84978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先定义枚举类型，再定义该类型的变量。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42E32DC8-D0A9-4C76-B0C9-9D471194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45" y="3670116"/>
            <a:ext cx="12059162" cy="27515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只能把枚举元素赋给枚举变量，不能把枚举元素相当的数值直接赋给枚举变量。即</a:t>
            </a:r>
            <a:r>
              <a:rPr kumimoji="1"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一个整数不能直接赋值给一个枚举变量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kumimoji="1"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如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:</a:t>
            </a:r>
          </a:p>
          <a:p>
            <a:pPr eaLnBrk="1" hangingPunct="1"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workday=2;</a:t>
            </a:r>
            <a:r>
              <a:rPr kumimoji="1" lang="zh-CN" altLang="en-US" sz="3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（</a:t>
            </a:r>
            <a:r>
              <a:rPr kumimoji="1" lang="zh-CN" altLang="en-US" sz="3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sym typeface="Symbol" pitchFamily="18" charset="2"/>
              </a:rPr>
              <a:t>）</a:t>
            </a:r>
            <a:endParaRPr kumimoji="1" lang="zh-CN" altLang="en-US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defRPr/>
            </a:pPr>
            <a:r>
              <a:rPr kumimoji="1"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workday=</a:t>
            </a:r>
            <a:r>
              <a:rPr kumimoji="1"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tue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</a:t>
            </a:r>
            <a:r>
              <a:rPr kumimoji="1" lang="zh-CN" altLang="en-US" sz="3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（</a:t>
            </a:r>
            <a:r>
              <a:rPr kumimoji="1" lang="zh-CN" altLang="en-US" sz="3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sym typeface="Symbol" pitchFamily="18" charset="2"/>
              </a:rPr>
              <a:t>）</a:t>
            </a:r>
            <a:endParaRPr kumimoji="1" lang="zh-CN" altLang="en-US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如一定要把数值赋给枚举变量，则必须用强制类 型转换。如：</a:t>
            </a: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workday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=(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enum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weekays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)6;         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这相当于 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workday 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=sat;</a:t>
            </a:r>
          </a:p>
        </p:txBody>
      </p:sp>
    </p:spTree>
    <p:extLst>
      <p:ext uri="{BB962C8B-B14F-4D97-AF65-F5344CB8AC3E}">
        <p14:creationId xmlns:p14="http://schemas.microsoft.com/office/powerpoint/2010/main" val="128454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556CEE1-C685-4A01-A763-FE8C3A714689}"/>
              </a:ext>
            </a:extLst>
          </p:cNvPr>
          <p:cNvSpPr/>
          <p:nvPr/>
        </p:nvSpPr>
        <p:spPr>
          <a:xfrm>
            <a:off x="5223421" y="1302190"/>
            <a:ext cx="2994373" cy="188230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6.1</a:t>
            </a:r>
            <a:r>
              <a:rPr lang="zh-CN" altLang="en-US" dirty="0">
                <a:sym typeface="+mn-lt"/>
              </a:rPr>
              <a:t>面向对象的基本特点</a:t>
            </a:r>
            <a:endParaRPr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5B6234-A432-4EDB-8B97-65FC19558373}"/>
              </a:ext>
            </a:extLst>
          </p:cNvPr>
          <p:cNvSpPr txBox="1"/>
          <p:nvPr/>
        </p:nvSpPr>
        <p:spPr>
          <a:xfrm>
            <a:off x="132619" y="991606"/>
            <a:ext cx="6430172" cy="156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</a:pPr>
            <a:r>
              <a:rPr kumimoji="1" lang="zh-CN" altLang="en-US" sz="2400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程序世界的两种世界观</a:t>
            </a:r>
            <a:endParaRPr kumimoji="1" lang="en-US" altLang="zh-CN" dirty="0">
              <a:solidFill>
                <a:schemeClr val="accent1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228600" indent="-228600">
              <a:lnSpc>
                <a:spcPts val="3900"/>
              </a:lnSpc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过程论</a:t>
            </a:r>
            <a:endParaRPr kumimoji="1" lang="en-US" altLang="zh-CN" sz="2400" dirty="0">
              <a:solidFill>
                <a:schemeClr val="accent1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228600" indent="-228600">
              <a:lnSpc>
                <a:spcPts val="39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对象论</a:t>
            </a:r>
            <a:endParaRPr kumimoji="1" lang="en-US" altLang="zh-CN" sz="2400" dirty="0">
              <a:solidFill>
                <a:schemeClr val="accent1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0C15646-98EF-485B-BF91-C651DDEAB16E}"/>
              </a:ext>
            </a:extLst>
          </p:cNvPr>
          <p:cNvSpPr/>
          <p:nvPr/>
        </p:nvSpPr>
        <p:spPr>
          <a:xfrm>
            <a:off x="5588080" y="1541833"/>
            <a:ext cx="846305" cy="7587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数据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B38FB0E-9569-4F03-A6B4-1F956B3BE637}"/>
              </a:ext>
            </a:extLst>
          </p:cNvPr>
          <p:cNvSpPr/>
          <p:nvPr/>
        </p:nvSpPr>
        <p:spPr>
          <a:xfrm>
            <a:off x="7053522" y="1551561"/>
            <a:ext cx="877236" cy="75875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逻辑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A9E8A9-1E9B-4F03-B4E7-4904B17677C1}"/>
              </a:ext>
            </a:extLst>
          </p:cNvPr>
          <p:cNvSpPr txBox="1"/>
          <p:nvPr/>
        </p:nvSpPr>
        <p:spPr>
          <a:xfrm rot="516408">
            <a:off x="5421186" y="2310689"/>
            <a:ext cx="131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静</a:t>
            </a:r>
            <a:r>
              <a:rPr lang="en-US" altLang="zh-CN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描述世界的状态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2E2D1BF-A077-4A48-8D42-A40E4DED9F69}"/>
              </a:ext>
            </a:extLst>
          </p:cNvPr>
          <p:cNvSpPr txBox="1"/>
          <p:nvPr/>
        </p:nvSpPr>
        <p:spPr>
          <a:xfrm rot="21128272">
            <a:off x="6844062" y="2236082"/>
            <a:ext cx="131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动</a:t>
            </a:r>
            <a:r>
              <a:rPr lang="en-US" altLang="zh-CN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推动世界的演进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3248A7-ADAA-497A-B610-773BB7FFA629}"/>
              </a:ext>
            </a:extLst>
          </p:cNvPr>
          <p:cNvSpPr txBox="1"/>
          <p:nvPr/>
        </p:nvSpPr>
        <p:spPr>
          <a:xfrm>
            <a:off x="6144685" y="922753"/>
            <a:ext cx="121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程序</a:t>
            </a:r>
          </a:p>
        </p:txBody>
      </p:sp>
      <p:sp>
        <p:nvSpPr>
          <p:cNvPr id="9" name="标注: 上箭头 8">
            <a:extLst>
              <a:ext uri="{FF2B5EF4-FFF2-40B4-BE49-F238E27FC236}">
                <a16:creationId xmlns:a16="http://schemas.microsoft.com/office/drawing/2014/main" id="{D2584E5F-7E09-4D7C-9E70-116D6E866CAA}"/>
              </a:ext>
            </a:extLst>
          </p:cNvPr>
          <p:cNvSpPr/>
          <p:nvPr/>
        </p:nvSpPr>
        <p:spPr>
          <a:xfrm rot="1245511">
            <a:off x="3910518" y="2812014"/>
            <a:ext cx="2899706" cy="2109455"/>
          </a:xfrm>
          <a:prstGeom prst="upArrowCallout">
            <a:avLst>
              <a:gd name="adj1" fmla="val 6296"/>
              <a:gd name="adj2" fmla="val 5531"/>
              <a:gd name="adj3" fmla="val 11775"/>
              <a:gd name="adj4" fmla="val 7296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C42132-34FB-454B-A834-108CCF283F96}"/>
              </a:ext>
            </a:extLst>
          </p:cNvPr>
          <p:cNvSpPr txBox="1"/>
          <p:nvPr/>
        </p:nvSpPr>
        <p:spPr>
          <a:xfrm rot="1245511">
            <a:off x="3730042" y="3310360"/>
            <a:ext cx="29171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数据与逻辑分离</a:t>
            </a:r>
            <a:endParaRPr lang="en-US" altLang="zh-CN" sz="2000" dirty="0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用逻辑定义过程</a:t>
            </a:r>
            <a:endParaRPr lang="en-US" altLang="zh-CN" sz="2000" dirty="0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过程明确过程处理数据</a:t>
            </a:r>
            <a:endParaRPr lang="en-US" altLang="zh-CN" sz="2000" dirty="0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演变是在逻辑作用下改变数据的过程</a:t>
            </a:r>
          </a:p>
        </p:txBody>
      </p:sp>
      <p:sp>
        <p:nvSpPr>
          <p:cNvPr id="62" name="标注: 上箭头 61">
            <a:extLst>
              <a:ext uri="{FF2B5EF4-FFF2-40B4-BE49-F238E27FC236}">
                <a16:creationId xmlns:a16="http://schemas.microsoft.com/office/drawing/2014/main" id="{2ABBA871-ABE5-4A0A-9D6C-248C38F78629}"/>
              </a:ext>
            </a:extLst>
          </p:cNvPr>
          <p:cNvSpPr/>
          <p:nvPr/>
        </p:nvSpPr>
        <p:spPr>
          <a:xfrm rot="20354429">
            <a:off x="7114790" y="2600922"/>
            <a:ext cx="2678770" cy="2231316"/>
          </a:xfrm>
          <a:prstGeom prst="upArrowCallout">
            <a:avLst>
              <a:gd name="adj1" fmla="val 6296"/>
              <a:gd name="adj2" fmla="val 5531"/>
              <a:gd name="adj3" fmla="val 11775"/>
              <a:gd name="adj4" fmla="val 7296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808708D-3397-49BD-97AC-3E9C77E0EC5B}"/>
              </a:ext>
            </a:extLst>
          </p:cNvPr>
          <p:cNvSpPr txBox="1"/>
          <p:nvPr/>
        </p:nvSpPr>
        <p:spPr>
          <a:xfrm rot="20292221">
            <a:off x="7191872" y="3158788"/>
            <a:ext cx="27622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数据与逻辑相互依存</a:t>
            </a:r>
            <a:endParaRPr lang="en-US" altLang="zh-CN" sz="2000" dirty="0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世界由对象构成</a:t>
            </a:r>
            <a:endParaRPr lang="en-US" altLang="zh-CN" sz="2000" dirty="0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对象包括数据和逻辑</a:t>
            </a:r>
            <a:endParaRPr lang="en-US" altLang="zh-CN" sz="2000" dirty="0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演变是在对象之间相互作用的结果</a:t>
            </a:r>
            <a:endParaRPr lang="en-US" altLang="zh-CN" sz="2000" dirty="0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7745E64-1263-4B37-A430-0D90D32A2F8D}"/>
              </a:ext>
            </a:extLst>
          </p:cNvPr>
          <p:cNvSpPr txBox="1"/>
          <p:nvPr/>
        </p:nvSpPr>
        <p:spPr>
          <a:xfrm rot="1445351">
            <a:off x="4219496" y="2711114"/>
            <a:ext cx="109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过程论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D3D2D91-9829-4DA2-B442-82C34993B678}"/>
              </a:ext>
            </a:extLst>
          </p:cNvPr>
          <p:cNvSpPr txBox="1"/>
          <p:nvPr/>
        </p:nvSpPr>
        <p:spPr>
          <a:xfrm rot="20386455">
            <a:off x="8401082" y="2616946"/>
            <a:ext cx="1039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对象论</a:t>
            </a:r>
          </a:p>
        </p:txBody>
      </p:sp>
    </p:spTree>
    <p:extLst>
      <p:ext uri="{BB962C8B-B14F-4D97-AF65-F5344CB8AC3E}">
        <p14:creationId xmlns:p14="http://schemas.microsoft.com/office/powerpoint/2010/main" val="241320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6.6</a:t>
            </a:r>
            <a:r>
              <a:rPr lang="zh-CN" altLang="en-US" dirty="0"/>
              <a:t>结构体</a:t>
            </a:r>
            <a:r>
              <a:rPr lang="en-US" altLang="zh-CN" dirty="0"/>
              <a:t>&amp;</a:t>
            </a:r>
            <a:r>
              <a:rPr lang="zh-CN" altLang="en-US" dirty="0"/>
              <a:t>联合体</a:t>
            </a:r>
            <a:r>
              <a:rPr lang="en-US" altLang="zh-CN" dirty="0"/>
              <a:t>&amp;</a:t>
            </a:r>
            <a:r>
              <a:rPr lang="zh-CN" altLang="en-US" dirty="0"/>
              <a:t>枚举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FF0000"/>
                </a:solidFill>
              </a:rPr>
              <a:t>例子</a:t>
            </a: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2C2DB1DF-46F7-4E3D-B98F-3D7B8E42C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1061165"/>
            <a:ext cx="88408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保存试卷上的课程信息：课程名称和成绩，并且输出</a:t>
            </a:r>
            <a:endParaRPr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注意的成绩有三种表示方式：等级制、二级制和百分制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AB295B-838C-4751-BB07-674B5286784B}"/>
              </a:ext>
            </a:extLst>
          </p:cNvPr>
          <p:cNvSpPr txBox="1"/>
          <p:nvPr/>
        </p:nvSpPr>
        <p:spPr>
          <a:xfrm>
            <a:off x="136423" y="2015272"/>
            <a:ext cx="111608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enum scoremode{ GRADE, PASS, PERCENTAGE };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//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记录成绩三种模式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C62E4E-4783-4A1C-9C87-86847B54F9E3}"/>
              </a:ext>
            </a:extLst>
          </p:cNvPr>
          <p:cNvSpPr txBox="1"/>
          <p:nvPr/>
        </p:nvSpPr>
        <p:spPr>
          <a:xfrm>
            <a:off x="136423" y="2545593"/>
            <a:ext cx="84471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union score{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char grade;	//等级制的成绩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bool pass;	//只记是否通过课程的成绩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int percent;	//百分制的成绩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CE731E-46E0-4644-9300-3CD5EB65B7AC}"/>
              </a:ext>
            </a:extLst>
          </p:cNvPr>
          <p:cNvSpPr txBox="1"/>
          <p:nvPr/>
        </p:nvSpPr>
        <p:spPr>
          <a:xfrm>
            <a:off x="136423" y="4706077"/>
            <a:ext cx="110281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struct PaperHead {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string name;	//课程名称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enum scoremode mode;//采用何种计分方式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union score scoreval;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7241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6.6</a:t>
            </a:r>
            <a:r>
              <a:rPr lang="zh-CN" altLang="en-US" dirty="0"/>
              <a:t>结构体</a:t>
            </a:r>
            <a:r>
              <a:rPr lang="en-US" altLang="zh-CN" dirty="0"/>
              <a:t>&amp;</a:t>
            </a:r>
            <a:r>
              <a:rPr lang="zh-CN" altLang="en-US" dirty="0"/>
              <a:t>联合体</a:t>
            </a:r>
            <a:r>
              <a:rPr lang="en-US" altLang="zh-CN" dirty="0"/>
              <a:t>&amp;</a:t>
            </a:r>
            <a:r>
              <a:rPr lang="zh-CN" altLang="en-US" dirty="0"/>
              <a:t>枚举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FF0000"/>
                </a:solidFill>
              </a:rPr>
              <a:t>例子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7F6B18-1442-4221-B76F-E93BE4E1E523}"/>
              </a:ext>
            </a:extLst>
          </p:cNvPr>
          <p:cNvSpPr txBox="1"/>
          <p:nvPr/>
        </p:nvSpPr>
        <p:spPr>
          <a:xfrm>
            <a:off x="1587" y="905715"/>
            <a:ext cx="12047845" cy="6075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ExamInfo {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PaperHead paper;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public://三种构造函数，分别用等级、是否通过和百分初始化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ExamInfo(string name, char grade)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{paper.name = name;	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paper.mode = GRADE; 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paper.scoreval.grade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=grade;}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ExamInfo(string name, bool pass)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{paper.name = name; 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paper.mode = PASS; 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paper.scoreval.pass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= pass;}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ExamInfo(string name, int percent)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{paper.name = name; 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paper.mode = PERCENTAGE; 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paper.scoreval.percent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= percent; }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void show();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2202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6.6</a:t>
            </a:r>
            <a:r>
              <a:rPr lang="zh-CN" altLang="en-US" dirty="0"/>
              <a:t>结构体与联合体</a:t>
            </a:r>
            <a:r>
              <a:rPr lang="en-US" altLang="zh-CN" dirty="0"/>
              <a:t>&amp;</a:t>
            </a:r>
            <a:r>
              <a:rPr lang="zh-CN" altLang="en-US" dirty="0"/>
              <a:t>枚举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FF0000"/>
                </a:solidFill>
              </a:rPr>
              <a:t>例子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E3A129-650F-49F7-B31A-0749A40B7D29}"/>
              </a:ext>
            </a:extLst>
          </p:cNvPr>
          <p:cNvSpPr txBox="1"/>
          <p:nvPr/>
        </p:nvSpPr>
        <p:spPr>
          <a:xfrm>
            <a:off x="1587" y="856400"/>
            <a:ext cx="12190413" cy="28733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void ExamInfo::show() {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cout &lt;&lt; paper.name &lt;&lt; ": ";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switch (paper.mode) {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  case GRADE: cout &lt;&lt; paper.scoreval.grade;  break;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  case PASS: cout &lt;&lt; (paper.scoreval.pass ? "PASS" : "FAIL"); break;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  case PERCENTAGE: cout &lt;&lt; paper.scoreval.percent; break;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605C49-C636-4C91-8291-FA6786BF57C9}"/>
              </a:ext>
            </a:extLst>
          </p:cNvPr>
          <p:cNvSpPr txBox="1"/>
          <p:nvPr/>
        </p:nvSpPr>
        <p:spPr>
          <a:xfrm>
            <a:off x="1587" y="3554366"/>
            <a:ext cx="12190413" cy="335570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main() {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ExamInfo course1("English",'B');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course1.show();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ExamInfo course2("Calculus", true);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course2.show();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ExamInfo course3("C++ Programming", 85);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course3.show();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return 0;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3543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2C7247C-61C2-49DA-BC0E-F188C9431C6D}"/>
              </a:ext>
            </a:extLst>
          </p:cNvPr>
          <p:cNvSpPr txBox="1"/>
          <p:nvPr/>
        </p:nvSpPr>
        <p:spPr>
          <a:xfrm>
            <a:off x="0" y="0"/>
            <a:ext cx="6296627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）定义一个整数类，其功能包含：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）无参构造函数，可以不赋值，或者赋固定值，并输出“无参构造函数被调用”；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）有参构造函数，是实现对整数的初始化，并输出“有参构造函数被调用”；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3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）拷贝构造函数，实现用整数类类对象为其初始化，并输出“拷贝构造函数被调用”；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4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）析构函数，在析构函数里输出“析构函数被调用”；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5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）分别定义成员函数，实现如下功能：给整数数赋值，读取整型数，完数判断、质数判断、回文数判断、计算位数。</a:t>
            </a:r>
          </a:p>
          <a:p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编写主函数测试。</a:t>
            </a:r>
            <a:endParaRPr lang="en-US" altLang="zh-CN" sz="2000" dirty="0">
              <a:solidFill>
                <a:srgbClr val="104E87"/>
              </a:solidFill>
              <a:effectLst/>
              <a:latin typeface="华光行书_CNKI" panose="02000500000000000000" pitchFamily="2" charset="-122"/>
              <a:ea typeface="华光行书_CNKI" panose="02000500000000000000" pitchFamily="2" charset="-122"/>
              <a:cs typeface="宋体" panose="02010600030101010101" pitchFamily="2" charset="-122"/>
            </a:endParaRPr>
          </a:p>
          <a:p>
            <a:endParaRPr lang="zh-CN" altLang="zh-CN" sz="2000" dirty="0">
              <a:solidFill>
                <a:srgbClr val="104E87"/>
              </a:solidFill>
              <a:effectLst/>
              <a:latin typeface="华光行书_CNKI" panose="02000500000000000000" pitchFamily="2" charset="-122"/>
              <a:ea typeface="华光行书_CNKI" panose="02000500000000000000" pitchFamily="2" charset="-122"/>
              <a:cs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）设计一个时钟类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Clock</a:t>
            </a:r>
            <a:endParaRPr lang="zh-CN" altLang="zh-CN" sz="2000" dirty="0">
              <a:solidFill>
                <a:srgbClr val="104E87"/>
              </a:solidFill>
              <a:effectLst/>
              <a:latin typeface="华光行书_CNKI" panose="02000500000000000000" pitchFamily="2" charset="-122"/>
              <a:ea typeface="华光行书_CNKI" panose="02000500000000000000" pitchFamily="2" charset="-122"/>
              <a:cs typeface="宋体" panose="02010600030101010101" pitchFamily="2" charset="-122"/>
            </a:endParaRPr>
          </a:p>
          <a:p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数据成员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: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时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(int hour),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分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(int minute),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秒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(int second);</a:t>
            </a:r>
            <a:endParaRPr lang="zh-CN" altLang="zh-CN" sz="2000" dirty="0">
              <a:solidFill>
                <a:srgbClr val="104E87"/>
              </a:solidFill>
              <a:effectLst/>
              <a:latin typeface="华光行书_CNKI" panose="02000500000000000000" pitchFamily="2" charset="-122"/>
              <a:ea typeface="华光行书_CNKI" panose="02000500000000000000" pitchFamily="2" charset="-122"/>
              <a:cs typeface="宋体" panose="02010600030101010101" pitchFamily="2" charset="-122"/>
            </a:endParaRPr>
          </a:p>
          <a:p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成员函数：构造函数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(Clock(int hour=0, int minute = 0, int second =0))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；设置函数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(void </a:t>
            </a:r>
            <a:r>
              <a:rPr lang="en-US" altLang="zh-CN" sz="2000" dirty="0" err="1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settime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(int h, int m, int s))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；显示时间函数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(void showtime())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，计算本对象时刻与一给定时刻的间隔秒数函数 </a:t>
            </a:r>
            <a:r>
              <a:rPr lang="en-US" altLang="zh-CN" sz="2000" dirty="0">
                <a:solidFill>
                  <a:srgbClr val="104E87"/>
                </a:solidFill>
                <a:effectLst/>
                <a:highlight>
                  <a:srgbClr val="FFFF00"/>
                </a:highlight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(int interval(int h, int m, int s))  </a:t>
            </a:r>
            <a:r>
              <a:rPr lang="zh-CN" altLang="zh-CN" sz="2000" dirty="0">
                <a:solidFill>
                  <a:srgbClr val="104E87"/>
                </a:solidFill>
                <a:effectLst/>
                <a:highlight>
                  <a:srgbClr val="FFFF00"/>
                </a:highlight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形参也可以是</a:t>
            </a:r>
            <a:r>
              <a:rPr lang="en-US" altLang="zh-CN" sz="2000" dirty="0">
                <a:solidFill>
                  <a:srgbClr val="104E87"/>
                </a:solidFill>
                <a:effectLst/>
                <a:highlight>
                  <a:srgbClr val="FFFF00"/>
                </a:highlight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clock</a:t>
            </a:r>
            <a:r>
              <a:rPr lang="zh-CN" altLang="zh-CN" sz="2000" dirty="0">
                <a:solidFill>
                  <a:srgbClr val="104E87"/>
                </a:solidFill>
                <a:effectLst/>
                <a:highlight>
                  <a:srgbClr val="FFFF00"/>
                </a:highlight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。</a:t>
            </a:r>
            <a:endParaRPr lang="zh-CN" altLang="zh-CN" sz="2000" dirty="0">
              <a:solidFill>
                <a:srgbClr val="104E87"/>
              </a:solidFill>
              <a:effectLst/>
              <a:latin typeface="华光行书_CNKI" panose="02000500000000000000" pitchFamily="2" charset="-122"/>
              <a:ea typeface="华光行书_CNKI" panose="02000500000000000000" pitchFamily="2" charset="-122"/>
              <a:cs typeface="宋体" panose="02010600030101010101" pitchFamily="2" charset="-122"/>
            </a:endParaRPr>
          </a:p>
          <a:p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编写主函数测试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Clock 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类。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D52B17-7308-4B73-8B08-09F92EDDF623}"/>
              </a:ext>
            </a:extLst>
          </p:cNvPr>
          <p:cNvSpPr txBox="1"/>
          <p:nvPr/>
        </p:nvSpPr>
        <p:spPr>
          <a:xfrm>
            <a:off x="6444202" y="2031325"/>
            <a:ext cx="573622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4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）定义一个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circle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类</a:t>
            </a:r>
          </a:p>
          <a:p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数据成员：半径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radius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；位置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position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， 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position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point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类的类对象；静态变量记录圆的个数。</a:t>
            </a:r>
          </a:p>
          <a:p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position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类：设置有参构造函数，设置位置函数、显示位置函数。</a:t>
            </a:r>
          </a:p>
          <a:p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circle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类：有参构造函数，并实现对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point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有参构造函数传递参数；计算面积函数；设置半径和位置函数，显示半径和位置函数，静态函数显示圆的个数。</a:t>
            </a:r>
          </a:p>
          <a:p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注意：为了安全，哪些函数可以设置为常函数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23230A-3F29-4BED-BDFD-E045109268C6}"/>
              </a:ext>
            </a:extLst>
          </p:cNvPr>
          <p:cNvSpPr txBox="1"/>
          <p:nvPr/>
        </p:nvSpPr>
        <p:spPr>
          <a:xfrm>
            <a:off x="6444202" y="24546"/>
            <a:ext cx="573622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3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）定义复数类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Complex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，使得下面代码能够工作</a:t>
            </a:r>
          </a:p>
          <a:p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Complex c1(3,5);            //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用复数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3+5i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初始化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c1</a:t>
            </a:r>
            <a:endParaRPr lang="zh-CN" altLang="zh-CN" sz="2000" dirty="0">
              <a:solidFill>
                <a:srgbClr val="104E87"/>
              </a:solidFill>
              <a:effectLst/>
              <a:latin typeface="华光行书_CNKI" panose="02000500000000000000" pitchFamily="2" charset="-122"/>
              <a:ea typeface="华光行书_CNKI" panose="02000500000000000000" pitchFamily="2" charset="-122"/>
              <a:cs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Complex c2 = 4.5;</a:t>
            </a:r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用实数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4.5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初始化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	</a:t>
            </a:r>
            <a:endParaRPr lang="zh-CN" altLang="zh-CN" sz="2000" dirty="0">
              <a:solidFill>
                <a:srgbClr val="104E87"/>
              </a:solidFill>
              <a:effectLst/>
              <a:latin typeface="华光行书_CNKI" panose="02000500000000000000" pitchFamily="2" charset="-122"/>
              <a:ea typeface="华光行书_CNKI" panose="02000500000000000000" pitchFamily="2" charset="-122"/>
              <a:cs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c1.add(c2);			    //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将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c1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c2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相加保存在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c1	</a:t>
            </a:r>
            <a:endParaRPr lang="zh-CN" altLang="zh-CN" sz="2000" dirty="0">
              <a:solidFill>
                <a:srgbClr val="104E87"/>
              </a:solidFill>
              <a:effectLst/>
              <a:latin typeface="华光行书_CNKI" panose="02000500000000000000" pitchFamily="2" charset="-122"/>
              <a:ea typeface="华光行书_CNKI" panose="02000500000000000000" pitchFamily="2" charset="-122"/>
              <a:cs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c1.show();			    //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将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c1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59691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6.1</a:t>
            </a:r>
            <a:r>
              <a:rPr lang="zh-CN" altLang="en-US" dirty="0">
                <a:sym typeface="+mn-lt"/>
              </a:rPr>
              <a:t>面向对象的基本特点</a:t>
            </a:r>
            <a:endParaRPr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E9203F1-DDF0-48D3-A8A3-E9E4735679E8}"/>
              </a:ext>
            </a:extLst>
          </p:cNvPr>
          <p:cNvGrpSpPr/>
          <p:nvPr/>
        </p:nvGrpSpPr>
        <p:grpSpPr>
          <a:xfrm>
            <a:off x="1566411" y="2089282"/>
            <a:ext cx="3805268" cy="2686631"/>
            <a:chOff x="1148697" y="1086714"/>
            <a:chExt cx="7075524" cy="5442710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D22D655-6AA3-4329-A3DE-35671C26CB9B}"/>
                </a:ext>
              </a:extLst>
            </p:cNvPr>
            <p:cNvSpPr/>
            <p:nvPr/>
          </p:nvSpPr>
          <p:spPr>
            <a:xfrm>
              <a:off x="5535522" y="4787757"/>
              <a:ext cx="2688699" cy="1741667"/>
            </a:xfrm>
            <a:custGeom>
              <a:avLst/>
              <a:gdLst>
                <a:gd name="connsiteX0" fmla="*/ 0 w 2688699"/>
                <a:gd name="connsiteY0" fmla="*/ 174167 h 1741667"/>
                <a:gd name="connsiteX1" fmla="*/ 174167 w 2688699"/>
                <a:gd name="connsiteY1" fmla="*/ 0 h 1741667"/>
                <a:gd name="connsiteX2" fmla="*/ 2514532 w 2688699"/>
                <a:gd name="connsiteY2" fmla="*/ 0 h 1741667"/>
                <a:gd name="connsiteX3" fmla="*/ 2688699 w 2688699"/>
                <a:gd name="connsiteY3" fmla="*/ 174167 h 1741667"/>
                <a:gd name="connsiteX4" fmla="*/ 2688699 w 2688699"/>
                <a:gd name="connsiteY4" fmla="*/ 1567500 h 1741667"/>
                <a:gd name="connsiteX5" fmla="*/ 2514532 w 2688699"/>
                <a:gd name="connsiteY5" fmla="*/ 1741667 h 1741667"/>
                <a:gd name="connsiteX6" fmla="*/ 174167 w 2688699"/>
                <a:gd name="connsiteY6" fmla="*/ 1741667 h 1741667"/>
                <a:gd name="connsiteX7" fmla="*/ 0 w 2688699"/>
                <a:gd name="connsiteY7" fmla="*/ 1567500 h 1741667"/>
                <a:gd name="connsiteX8" fmla="*/ 0 w 2688699"/>
                <a:gd name="connsiteY8" fmla="*/ 174167 h 17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8699" h="1741667">
                  <a:moveTo>
                    <a:pt x="0" y="174167"/>
                  </a:moveTo>
                  <a:cubicBezTo>
                    <a:pt x="0" y="77977"/>
                    <a:pt x="77977" y="0"/>
                    <a:pt x="174167" y="0"/>
                  </a:cubicBezTo>
                  <a:lnTo>
                    <a:pt x="2514532" y="0"/>
                  </a:lnTo>
                  <a:cubicBezTo>
                    <a:pt x="2610722" y="0"/>
                    <a:pt x="2688699" y="77977"/>
                    <a:pt x="2688699" y="174167"/>
                  </a:cubicBezTo>
                  <a:lnTo>
                    <a:pt x="2688699" y="1567500"/>
                  </a:lnTo>
                  <a:cubicBezTo>
                    <a:pt x="2688699" y="1663690"/>
                    <a:pt x="2610722" y="1741667"/>
                    <a:pt x="2514532" y="1741667"/>
                  </a:cubicBezTo>
                  <a:lnTo>
                    <a:pt x="174167" y="1741667"/>
                  </a:lnTo>
                  <a:cubicBezTo>
                    <a:pt x="77977" y="1741667"/>
                    <a:pt x="0" y="1663690"/>
                    <a:pt x="0" y="1567500"/>
                  </a:cubicBezTo>
                  <a:lnTo>
                    <a:pt x="0" y="17416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31559" tIns="660366" rIns="224949" bIns="224949" numCol="1" spcCol="1270" anchor="t" anchorCtr="0">
              <a:noAutofit/>
            </a:bodyPr>
            <a:lstStyle/>
            <a:p>
              <a:pPr marL="285750" lvl="1" indent="-28575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800" kern="120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16512582-5869-4A4A-A062-1E1008DF0DDB}"/>
                </a:ext>
              </a:extLst>
            </p:cNvPr>
            <p:cNvSpPr/>
            <p:nvPr/>
          </p:nvSpPr>
          <p:spPr>
            <a:xfrm>
              <a:off x="1148697" y="4787757"/>
              <a:ext cx="2688699" cy="1741667"/>
            </a:xfrm>
            <a:custGeom>
              <a:avLst/>
              <a:gdLst>
                <a:gd name="connsiteX0" fmla="*/ 0 w 2688699"/>
                <a:gd name="connsiteY0" fmla="*/ 174167 h 1741667"/>
                <a:gd name="connsiteX1" fmla="*/ 174167 w 2688699"/>
                <a:gd name="connsiteY1" fmla="*/ 0 h 1741667"/>
                <a:gd name="connsiteX2" fmla="*/ 2514532 w 2688699"/>
                <a:gd name="connsiteY2" fmla="*/ 0 h 1741667"/>
                <a:gd name="connsiteX3" fmla="*/ 2688699 w 2688699"/>
                <a:gd name="connsiteY3" fmla="*/ 174167 h 1741667"/>
                <a:gd name="connsiteX4" fmla="*/ 2688699 w 2688699"/>
                <a:gd name="connsiteY4" fmla="*/ 1567500 h 1741667"/>
                <a:gd name="connsiteX5" fmla="*/ 2514532 w 2688699"/>
                <a:gd name="connsiteY5" fmla="*/ 1741667 h 1741667"/>
                <a:gd name="connsiteX6" fmla="*/ 174167 w 2688699"/>
                <a:gd name="connsiteY6" fmla="*/ 1741667 h 1741667"/>
                <a:gd name="connsiteX7" fmla="*/ 0 w 2688699"/>
                <a:gd name="connsiteY7" fmla="*/ 1567500 h 1741667"/>
                <a:gd name="connsiteX8" fmla="*/ 0 w 2688699"/>
                <a:gd name="connsiteY8" fmla="*/ 174167 h 17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8699" h="1741667">
                  <a:moveTo>
                    <a:pt x="0" y="174167"/>
                  </a:moveTo>
                  <a:cubicBezTo>
                    <a:pt x="0" y="77977"/>
                    <a:pt x="77977" y="0"/>
                    <a:pt x="174167" y="0"/>
                  </a:cubicBezTo>
                  <a:lnTo>
                    <a:pt x="2514532" y="0"/>
                  </a:lnTo>
                  <a:cubicBezTo>
                    <a:pt x="2610722" y="0"/>
                    <a:pt x="2688699" y="77977"/>
                    <a:pt x="2688699" y="174167"/>
                  </a:cubicBezTo>
                  <a:lnTo>
                    <a:pt x="2688699" y="1567500"/>
                  </a:lnTo>
                  <a:cubicBezTo>
                    <a:pt x="2688699" y="1663690"/>
                    <a:pt x="2610722" y="1741667"/>
                    <a:pt x="2514532" y="1741667"/>
                  </a:cubicBezTo>
                  <a:lnTo>
                    <a:pt x="174167" y="1741667"/>
                  </a:lnTo>
                  <a:cubicBezTo>
                    <a:pt x="77977" y="1741667"/>
                    <a:pt x="0" y="1663690"/>
                    <a:pt x="0" y="1567500"/>
                  </a:cubicBezTo>
                  <a:lnTo>
                    <a:pt x="0" y="17416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949" tIns="660366" rIns="1031559" bIns="224949" numCol="1" spcCol="1270" anchor="t" anchorCtr="0">
              <a:noAutofit/>
            </a:bodyPr>
            <a:lstStyle/>
            <a:p>
              <a:pPr marL="285750" lvl="1" indent="-28575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800" kern="120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BFB77B94-F4BB-419C-8793-66E055483F4A}"/>
                </a:ext>
              </a:extLst>
            </p:cNvPr>
            <p:cNvSpPr/>
            <p:nvPr/>
          </p:nvSpPr>
          <p:spPr>
            <a:xfrm>
              <a:off x="5535522" y="1086714"/>
              <a:ext cx="2688699" cy="1741667"/>
            </a:xfrm>
            <a:custGeom>
              <a:avLst/>
              <a:gdLst>
                <a:gd name="connsiteX0" fmla="*/ 0 w 2688699"/>
                <a:gd name="connsiteY0" fmla="*/ 174167 h 1741667"/>
                <a:gd name="connsiteX1" fmla="*/ 174167 w 2688699"/>
                <a:gd name="connsiteY1" fmla="*/ 0 h 1741667"/>
                <a:gd name="connsiteX2" fmla="*/ 2514532 w 2688699"/>
                <a:gd name="connsiteY2" fmla="*/ 0 h 1741667"/>
                <a:gd name="connsiteX3" fmla="*/ 2688699 w 2688699"/>
                <a:gd name="connsiteY3" fmla="*/ 174167 h 1741667"/>
                <a:gd name="connsiteX4" fmla="*/ 2688699 w 2688699"/>
                <a:gd name="connsiteY4" fmla="*/ 1567500 h 1741667"/>
                <a:gd name="connsiteX5" fmla="*/ 2514532 w 2688699"/>
                <a:gd name="connsiteY5" fmla="*/ 1741667 h 1741667"/>
                <a:gd name="connsiteX6" fmla="*/ 174167 w 2688699"/>
                <a:gd name="connsiteY6" fmla="*/ 1741667 h 1741667"/>
                <a:gd name="connsiteX7" fmla="*/ 0 w 2688699"/>
                <a:gd name="connsiteY7" fmla="*/ 1567500 h 1741667"/>
                <a:gd name="connsiteX8" fmla="*/ 0 w 2688699"/>
                <a:gd name="connsiteY8" fmla="*/ 174167 h 17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8699" h="1741667">
                  <a:moveTo>
                    <a:pt x="0" y="174167"/>
                  </a:moveTo>
                  <a:cubicBezTo>
                    <a:pt x="0" y="77977"/>
                    <a:pt x="77977" y="0"/>
                    <a:pt x="174167" y="0"/>
                  </a:cubicBezTo>
                  <a:lnTo>
                    <a:pt x="2514532" y="0"/>
                  </a:lnTo>
                  <a:cubicBezTo>
                    <a:pt x="2610722" y="0"/>
                    <a:pt x="2688699" y="77977"/>
                    <a:pt x="2688699" y="174167"/>
                  </a:cubicBezTo>
                  <a:lnTo>
                    <a:pt x="2688699" y="1567500"/>
                  </a:lnTo>
                  <a:cubicBezTo>
                    <a:pt x="2688699" y="1663690"/>
                    <a:pt x="2610722" y="1741667"/>
                    <a:pt x="2514532" y="1741667"/>
                  </a:cubicBezTo>
                  <a:lnTo>
                    <a:pt x="174167" y="1741667"/>
                  </a:lnTo>
                  <a:cubicBezTo>
                    <a:pt x="77977" y="1741667"/>
                    <a:pt x="0" y="1663690"/>
                    <a:pt x="0" y="1567500"/>
                  </a:cubicBezTo>
                  <a:lnTo>
                    <a:pt x="0" y="17416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31559" tIns="224949" rIns="224949" bIns="660366" numCol="1" spcCol="1270" anchor="t" anchorCtr="0">
              <a:noAutofit/>
            </a:bodyPr>
            <a:lstStyle/>
            <a:p>
              <a:pPr marL="285750" lvl="1" indent="-28575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800" kern="1200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1EB25E-1FAE-4D78-9720-7FB29E032762}"/>
                </a:ext>
              </a:extLst>
            </p:cNvPr>
            <p:cNvSpPr/>
            <p:nvPr/>
          </p:nvSpPr>
          <p:spPr>
            <a:xfrm>
              <a:off x="1148697" y="1086714"/>
              <a:ext cx="2688699" cy="1741667"/>
            </a:xfrm>
            <a:custGeom>
              <a:avLst/>
              <a:gdLst>
                <a:gd name="connsiteX0" fmla="*/ 0 w 2688699"/>
                <a:gd name="connsiteY0" fmla="*/ 174167 h 1741667"/>
                <a:gd name="connsiteX1" fmla="*/ 174167 w 2688699"/>
                <a:gd name="connsiteY1" fmla="*/ 0 h 1741667"/>
                <a:gd name="connsiteX2" fmla="*/ 2514532 w 2688699"/>
                <a:gd name="connsiteY2" fmla="*/ 0 h 1741667"/>
                <a:gd name="connsiteX3" fmla="*/ 2688699 w 2688699"/>
                <a:gd name="connsiteY3" fmla="*/ 174167 h 1741667"/>
                <a:gd name="connsiteX4" fmla="*/ 2688699 w 2688699"/>
                <a:gd name="connsiteY4" fmla="*/ 1567500 h 1741667"/>
                <a:gd name="connsiteX5" fmla="*/ 2514532 w 2688699"/>
                <a:gd name="connsiteY5" fmla="*/ 1741667 h 1741667"/>
                <a:gd name="connsiteX6" fmla="*/ 174167 w 2688699"/>
                <a:gd name="connsiteY6" fmla="*/ 1741667 h 1741667"/>
                <a:gd name="connsiteX7" fmla="*/ 0 w 2688699"/>
                <a:gd name="connsiteY7" fmla="*/ 1567500 h 1741667"/>
                <a:gd name="connsiteX8" fmla="*/ 0 w 2688699"/>
                <a:gd name="connsiteY8" fmla="*/ 174167 h 17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8699" h="1741667">
                  <a:moveTo>
                    <a:pt x="0" y="174167"/>
                  </a:moveTo>
                  <a:cubicBezTo>
                    <a:pt x="0" y="77977"/>
                    <a:pt x="77977" y="0"/>
                    <a:pt x="174167" y="0"/>
                  </a:cubicBezTo>
                  <a:lnTo>
                    <a:pt x="2514532" y="0"/>
                  </a:lnTo>
                  <a:cubicBezTo>
                    <a:pt x="2610722" y="0"/>
                    <a:pt x="2688699" y="77977"/>
                    <a:pt x="2688699" y="174167"/>
                  </a:cubicBezTo>
                  <a:lnTo>
                    <a:pt x="2688699" y="1567500"/>
                  </a:lnTo>
                  <a:cubicBezTo>
                    <a:pt x="2688699" y="1663690"/>
                    <a:pt x="2610722" y="1741667"/>
                    <a:pt x="2514532" y="1741667"/>
                  </a:cubicBezTo>
                  <a:lnTo>
                    <a:pt x="174167" y="1741667"/>
                  </a:lnTo>
                  <a:cubicBezTo>
                    <a:pt x="77977" y="1741667"/>
                    <a:pt x="0" y="1663690"/>
                    <a:pt x="0" y="1567500"/>
                  </a:cubicBezTo>
                  <a:lnTo>
                    <a:pt x="0" y="17416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949" tIns="224949" rIns="1031559" bIns="660366" numCol="1" spcCol="1270" anchor="t" anchorCtr="0">
              <a:noAutofit/>
            </a:bodyPr>
            <a:lstStyle/>
            <a:p>
              <a:pPr marL="0" lvl="1" algn="l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zh-CN" altLang="en-US" sz="1100" kern="1200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4631D44E-FB7C-4391-84F5-F679992520EE}"/>
              </a:ext>
            </a:extLst>
          </p:cNvPr>
          <p:cNvSpPr/>
          <p:nvPr/>
        </p:nvSpPr>
        <p:spPr>
          <a:xfrm>
            <a:off x="1975911" y="2729529"/>
            <a:ext cx="2986268" cy="13658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object oriented programming(OOP)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34AA58-497F-4E02-8DB1-51ABAC15B4C9}"/>
              </a:ext>
            </a:extLst>
          </p:cNvPr>
          <p:cNvSpPr txBox="1"/>
          <p:nvPr/>
        </p:nvSpPr>
        <p:spPr>
          <a:xfrm>
            <a:off x="1753732" y="2148238"/>
            <a:ext cx="1085608" cy="490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l" defTabSz="1689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抽象</a:t>
            </a:r>
            <a:endParaRPr lang="zh-CN" altLang="en-US" sz="2800" kern="12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B87827D-02FF-4C42-82C5-5A3E6BC09B6B}"/>
              </a:ext>
            </a:extLst>
          </p:cNvPr>
          <p:cNvSpPr txBox="1"/>
          <p:nvPr/>
        </p:nvSpPr>
        <p:spPr>
          <a:xfrm>
            <a:off x="4407800" y="4285009"/>
            <a:ext cx="1085608" cy="490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l" defTabSz="1689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多态</a:t>
            </a:r>
            <a:endParaRPr lang="zh-CN" altLang="en-US" sz="2800" kern="12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204867-0D36-463F-8E9B-2D8C412F6B26}"/>
              </a:ext>
            </a:extLst>
          </p:cNvPr>
          <p:cNvSpPr txBox="1"/>
          <p:nvPr/>
        </p:nvSpPr>
        <p:spPr>
          <a:xfrm>
            <a:off x="4436929" y="2148238"/>
            <a:ext cx="1085608" cy="490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l" defTabSz="1689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封装</a:t>
            </a:r>
            <a:endParaRPr lang="zh-CN" altLang="en-US" sz="2800" kern="12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228442-8973-484B-AC17-1ACBAEB50825}"/>
              </a:ext>
            </a:extLst>
          </p:cNvPr>
          <p:cNvSpPr txBox="1"/>
          <p:nvPr/>
        </p:nvSpPr>
        <p:spPr>
          <a:xfrm>
            <a:off x="1751609" y="4285009"/>
            <a:ext cx="1085608" cy="490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l" defTabSz="1689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继承</a:t>
            </a:r>
            <a:endParaRPr lang="zh-CN" altLang="en-US" sz="2800" kern="12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BA01460B-8E87-41DE-ADCA-D51389209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977" y="1201"/>
            <a:ext cx="2662112" cy="294780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18AF195-5A2A-4B3B-852E-5DD01E3DF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785" y="3344170"/>
            <a:ext cx="1862400" cy="276909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E9D7E2E4-7456-43F4-B6AC-230887FEA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4558" y="3310388"/>
            <a:ext cx="1881561" cy="280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6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Box 12">
            <a:extLst>
              <a:ext uri="{FF2B5EF4-FFF2-40B4-BE49-F238E27FC236}">
                <a16:creationId xmlns:a16="http://schemas.microsoft.com/office/drawing/2014/main" id="{AADDA80B-BEE7-4F5D-AD80-D2D222C00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46" y="2232529"/>
            <a:ext cx="4916199" cy="41549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对同一类对象的共同属性和行为进行概括，形成类</a:t>
            </a:r>
            <a:endParaRPr lang="en-US" altLang="zh-CN" sz="24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先注意问题本质及描述，其次实现过程或细节</a:t>
            </a:r>
            <a:endParaRPr lang="en-US" altLang="zh-CN" sz="24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数据</a:t>
            </a:r>
            <a:r>
              <a:rPr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抽象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：描述某类对象的属性或状态</a:t>
            </a:r>
            <a:endParaRPr lang="en-US" altLang="zh-CN" sz="24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代码</a:t>
            </a:r>
            <a:r>
              <a:rPr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抽象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：描述某类对象共有的行为特征或功能。</a:t>
            </a:r>
            <a:endParaRPr lang="en-US" altLang="zh-CN" sz="24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抽象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的实现：类</a:t>
            </a:r>
          </a:p>
        </p:txBody>
      </p:sp>
      <p:pic>
        <p:nvPicPr>
          <p:cNvPr id="14" name="Picture 46" descr="200641472033436">
            <a:extLst>
              <a:ext uri="{FF2B5EF4-FFF2-40B4-BE49-F238E27FC236}">
                <a16:creationId xmlns:a16="http://schemas.microsoft.com/office/drawing/2014/main" id="{B70B9D2F-6D6A-4AFC-B7C2-3CEA64094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45" y="963022"/>
            <a:ext cx="12192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8">
            <a:extLst>
              <a:ext uri="{FF2B5EF4-FFF2-40B4-BE49-F238E27FC236}">
                <a16:creationId xmlns:a16="http://schemas.microsoft.com/office/drawing/2014/main" id="{DB49EF46-0430-4F45-99AF-D96B1E810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55" y="1257840"/>
            <a:ext cx="1008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抽象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35DA1C-1080-419F-B219-E911553889F6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6.1</a:t>
            </a:r>
            <a:r>
              <a:rPr lang="zh-CN" altLang="en-US" dirty="0">
                <a:sym typeface="+mn-lt"/>
              </a:rPr>
              <a:t>面向对象的基本特点</a:t>
            </a:r>
            <a:endParaRPr lang="zh-CN" altLang="en-US" dirty="0"/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EB88DFCB-BAC6-4A73-A42C-F842D6706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551" y="1087247"/>
            <a:ext cx="6244077" cy="15700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抽象实例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——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钟表</a:t>
            </a:r>
            <a:endParaRPr lang="en-US" altLang="zh-CN" sz="24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342900" indent="-342900" defTabSz="622300" eaLnBrk="1" hangingPunct="1">
              <a:spcBef>
                <a:spcPct val="50000"/>
              </a:spcBef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数据</a:t>
            </a:r>
            <a:r>
              <a:rPr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抽象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：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hour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minute, 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second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代码</a:t>
            </a:r>
            <a:r>
              <a:rPr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抽象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：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setTime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(), 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showTime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()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。</a:t>
            </a:r>
            <a:endParaRPr lang="en-US" altLang="zh-CN" sz="24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FD989193-725A-4E88-9502-665BC041E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6942" y="2971193"/>
            <a:ext cx="6688003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class</a:t>
            </a:r>
            <a:r>
              <a:rPr lang="en-US" altLang="zh-CN" sz="2400" dirty="0">
                <a:solidFill>
                  <a:schemeClr val="tx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Clock</a:t>
            </a:r>
            <a:r>
              <a:rPr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{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public:</a:t>
            </a:r>
            <a:r>
              <a:rPr lang="en-US" altLang="zh-CN" sz="2400" dirty="0">
                <a:solidFill>
                  <a:schemeClr val="tx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void 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setTime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(int hour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minute, int second);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void 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showTime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();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private: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hour, minute, second;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26" name="线形标注 1 2">
            <a:extLst>
              <a:ext uri="{FF2B5EF4-FFF2-40B4-BE49-F238E27FC236}">
                <a16:creationId xmlns:a16="http://schemas.microsoft.com/office/drawing/2014/main" id="{AA5E9547-B4D0-49BB-BE6E-41C5390D5725}"/>
              </a:ext>
            </a:extLst>
          </p:cNvPr>
          <p:cNvSpPr/>
          <p:nvPr/>
        </p:nvSpPr>
        <p:spPr bwMode="auto">
          <a:xfrm>
            <a:off x="9493976" y="5217049"/>
            <a:ext cx="2087563" cy="431800"/>
          </a:xfrm>
          <a:prstGeom prst="borderCallout1">
            <a:avLst>
              <a:gd name="adj1" fmla="val 37717"/>
              <a:gd name="adj2" fmla="val -1299"/>
              <a:gd name="adj3" fmla="val -4852"/>
              <a:gd name="adj4" fmla="val -27626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数据抽象</a:t>
            </a:r>
          </a:p>
        </p:txBody>
      </p:sp>
      <p:sp>
        <p:nvSpPr>
          <p:cNvPr id="27" name="线形标注 1 10">
            <a:extLst>
              <a:ext uri="{FF2B5EF4-FFF2-40B4-BE49-F238E27FC236}">
                <a16:creationId xmlns:a16="http://schemas.microsoft.com/office/drawing/2014/main" id="{B0340345-EECB-4811-B5D1-9C1DC1CDC094}"/>
              </a:ext>
            </a:extLst>
          </p:cNvPr>
          <p:cNvSpPr/>
          <p:nvPr/>
        </p:nvSpPr>
        <p:spPr bwMode="auto">
          <a:xfrm>
            <a:off x="10340575" y="3212325"/>
            <a:ext cx="1510113" cy="454025"/>
          </a:xfrm>
          <a:prstGeom prst="borderCallout1">
            <a:avLst>
              <a:gd name="adj1" fmla="val 37717"/>
              <a:gd name="adj2" fmla="val -1300"/>
              <a:gd name="adj3" fmla="val 137514"/>
              <a:gd name="adj4" fmla="val -69116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代码抽象</a:t>
            </a:r>
          </a:p>
        </p:txBody>
      </p:sp>
    </p:spTree>
    <p:extLst>
      <p:ext uri="{BB962C8B-B14F-4D97-AF65-F5344CB8AC3E}">
        <p14:creationId xmlns:p14="http://schemas.microsoft.com/office/powerpoint/2010/main" val="264088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Box 12">
            <a:extLst>
              <a:ext uri="{FF2B5EF4-FFF2-40B4-BE49-F238E27FC236}">
                <a16:creationId xmlns:a16="http://schemas.microsoft.com/office/drawing/2014/main" id="{AC5F5F0C-2B05-41EB-A739-79494C60D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2" y="2419350"/>
            <a:ext cx="9551577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B05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class Clock{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public:</a:t>
            </a:r>
            <a:r>
              <a:rPr lang="en-US" altLang="zh-CN" sz="2400" dirty="0">
                <a:solidFill>
                  <a:schemeClr val="tx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       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void 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setTime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hour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minute, 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second );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       void 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showTime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();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private: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        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hour, minute, second;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B05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13" name="任意多边形 7">
            <a:extLst>
              <a:ext uri="{FF2B5EF4-FFF2-40B4-BE49-F238E27FC236}">
                <a16:creationId xmlns:a16="http://schemas.microsoft.com/office/drawing/2014/main" id="{164D8391-9775-4848-B316-0564B6CD3B4B}"/>
              </a:ext>
            </a:extLst>
          </p:cNvPr>
          <p:cNvSpPr>
            <a:spLocks/>
          </p:cNvSpPr>
          <p:nvPr/>
        </p:nvSpPr>
        <p:spPr bwMode="auto">
          <a:xfrm>
            <a:off x="1647825" y="3105150"/>
            <a:ext cx="304800" cy="1066800"/>
          </a:xfrm>
          <a:custGeom>
            <a:avLst/>
            <a:gdLst>
              <a:gd name="T0" fmla="*/ 304800 w 304800"/>
              <a:gd name="T1" fmla="*/ 0 h 1066800"/>
              <a:gd name="T2" fmla="*/ 304800 w 304800"/>
              <a:gd name="T3" fmla="*/ 0 h 1066800"/>
              <a:gd name="T4" fmla="*/ 190500 w 304800"/>
              <a:gd name="T5" fmla="*/ 228600 h 1066800"/>
              <a:gd name="T6" fmla="*/ 152400 w 304800"/>
              <a:gd name="T7" fmla="*/ 304800 h 1066800"/>
              <a:gd name="T8" fmla="*/ 76200 w 304800"/>
              <a:gd name="T9" fmla="*/ 476250 h 1066800"/>
              <a:gd name="T10" fmla="*/ 19050 w 304800"/>
              <a:gd name="T11" fmla="*/ 742950 h 1066800"/>
              <a:gd name="T12" fmla="*/ 0 w 304800"/>
              <a:gd name="T13" fmla="*/ 800100 h 1066800"/>
              <a:gd name="T14" fmla="*/ 0 w 304800"/>
              <a:gd name="T15" fmla="*/ 800100 h 1066800"/>
              <a:gd name="T16" fmla="*/ 133350 w 304800"/>
              <a:gd name="T17" fmla="*/ 895350 h 1066800"/>
              <a:gd name="T18" fmla="*/ 190500 w 304800"/>
              <a:gd name="T19" fmla="*/ 914400 h 1066800"/>
              <a:gd name="T20" fmla="*/ 247650 w 304800"/>
              <a:gd name="T21" fmla="*/ 952500 h 1066800"/>
              <a:gd name="T22" fmla="*/ 285750 w 304800"/>
              <a:gd name="T23" fmla="*/ 1066800 h 1066800"/>
              <a:gd name="T24" fmla="*/ 285750 w 304800"/>
              <a:gd name="T25" fmla="*/ 1066800 h 10668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04800" h="1066800">
                <a:moveTo>
                  <a:pt x="304800" y="0"/>
                </a:moveTo>
                <a:lnTo>
                  <a:pt x="304800" y="0"/>
                </a:lnTo>
                <a:lnTo>
                  <a:pt x="190500" y="228600"/>
                </a:lnTo>
                <a:cubicBezTo>
                  <a:pt x="177800" y="254000"/>
                  <a:pt x="168152" y="281171"/>
                  <a:pt x="152400" y="304800"/>
                </a:cubicBezTo>
                <a:cubicBezTo>
                  <a:pt x="109255" y="369518"/>
                  <a:pt x="91313" y="385570"/>
                  <a:pt x="76200" y="476250"/>
                </a:cubicBezTo>
                <a:cubicBezTo>
                  <a:pt x="60213" y="572172"/>
                  <a:pt x="50695" y="648014"/>
                  <a:pt x="19050" y="742950"/>
                </a:cubicBezTo>
                <a:lnTo>
                  <a:pt x="0" y="800100"/>
                </a:lnTo>
                <a:cubicBezTo>
                  <a:pt x="44450" y="831850"/>
                  <a:pt x="86510" y="867246"/>
                  <a:pt x="133350" y="895350"/>
                </a:cubicBezTo>
                <a:cubicBezTo>
                  <a:pt x="150569" y="905681"/>
                  <a:pt x="172539" y="905420"/>
                  <a:pt x="190500" y="914400"/>
                </a:cubicBezTo>
                <a:cubicBezTo>
                  <a:pt x="210978" y="924639"/>
                  <a:pt x="228600" y="939800"/>
                  <a:pt x="247650" y="952500"/>
                </a:cubicBezTo>
                <a:lnTo>
                  <a:pt x="285750" y="1066800"/>
                </a:lnTo>
              </a:path>
            </a:pathLst>
          </a:cu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6" name="矩形 10">
            <a:extLst>
              <a:ext uri="{FF2B5EF4-FFF2-40B4-BE49-F238E27FC236}">
                <a16:creationId xmlns:a16="http://schemas.microsoft.com/office/drawing/2014/main" id="{8F9E02FD-E441-4440-A9D0-92094BF37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90" y="3060700"/>
            <a:ext cx="553998" cy="154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访问权限</a:t>
            </a:r>
          </a:p>
        </p:txBody>
      </p:sp>
      <p:sp>
        <p:nvSpPr>
          <p:cNvPr id="17" name="任意多边形 11">
            <a:extLst>
              <a:ext uri="{FF2B5EF4-FFF2-40B4-BE49-F238E27FC236}">
                <a16:creationId xmlns:a16="http://schemas.microsoft.com/office/drawing/2014/main" id="{77ADA6BE-DBA6-49DD-B667-35F4B978A0FC}"/>
              </a:ext>
            </a:extLst>
          </p:cNvPr>
          <p:cNvSpPr>
            <a:spLocks/>
          </p:cNvSpPr>
          <p:nvPr/>
        </p:nvSpPr>
        <p:spPr bwMode="auto">
          <a:xfrm>
            <a:off x="3743325" y="2419350"/>
            <a:ext cx="2819400" cy="1352550"/>
          </a:xfrm>
          <a:custGeom>
            <a:avLst/>
            <a:gdLst>
              <a:gd name="T0" fmla="*/ 0 w 2819400"/>
              <a:gd name="T1" fmla="*/ 800100 h 1352550"/>
              <a:gd name="T2" fmla="*/ 0 w 2819400"/>
              <a:gd name="T3" fmla="*/ 800100 h 1352550"/>
              <a:gd name="T4" fmla="*/ 171450 w 2819400"/>
              <a:gd name="T5" fmla="*/ 781050 h 1352550"/>
              <a:gd name="T6" fmla="*/ 247650 w 2819400"/>
              <a:gd name="T7" fmla="*/ 742950 h 1352550"/>
              <a:gd name="T8" fmla="*/ 304800 w 2819400"/>
              <a:gd name="T9" fmla="*/ 723900 h 1352550"/>
              <a:gd name="T10" fmla="*/ 438150 w 2819400"/>
              <a:gd name="T11" fmla="*/ 685800 h 1352550"/>
              <a:gd name="T12" fmla="*/ 552450 w 2819400"/>
              <a:gd name="T13" fmla="*/ 609600 h 1352550"/>
              <a:gd name="T14" fmla="*/ 666750 w 2819400"/>
              <a:gd name="T15" fmla="*/ 571500 h 1352550"/>
              <a:gd name="T16" fmla="*/ 742950 w 2819400"/>
              <a:gd name="T17" fmla="*/ 552450 h 1352550"/>
              <a:gd name="T18" fmla="*/ 876300 w 2819400"/>
              <a:gd name="T19" fmla="*/ 495300 h 1352550"/>
              <a:gd name="T20" fmla="*/ 1162050 w 2819400"/>
              <a:gd name="T21" fmla="*/ 457200 h 1352550"/>
              <a:gd name="T22" fmla="*/ 1333500 w 2819400"/>
              <a:gd name="T23" fmla="*/ 400050 h 1352550"/>
              <a:gd name="T24" fmla="*/ 1390650 w 2819400"/>
              <a:gd name="T25" fmla="*/ 381000 h 1352550"/>
              <a:gd name="T26" fmla="*/ 1466850 w 2819400"/>
              <a:gd name="T27" fmla="*/ 342900 h 1352550"/>
              <a:gd name="T28" fmla="*/ 1543050 w 2819400"/>
              <a:gd name="T29" fmla="*/ 323850 h 1352550"/>
              <a:gd name="T30" fmla="*/ 1657350 w 2819400"/>
              <a:gd name="T31" fmla="*/ 285750 h 1352550"/>
              <a:gd name="T32" fmla="*/ 1733550 w 2819400"/>
              <a:gd name="T33" fmla="*/ 266700 h 1352550"/>
              <a:gd name="T34" fmla="*/ 1924050 w 2819400"/>
              <a:gd name="T35" fmla="*/ 209550 h 1352550"/>
              <a:gd name="T36" fmla="*/ 1981200 w 2819400"/>
              <a:gd name="T37" fmla="*/ 171450 h 1352550"/>
              <a:gd name="T38" fmla="*/ 2076450 w 2819400"/>
              <a:gd name="T39" fmla="*/ 152400 h 1352550"/>
              <a:gd name="T40" fmla="*/ 2133600 w 2819400"/>
              <a:gd name="T41" fmla="*/ 133350 h 1352550"/>
              <a:gd name="T42" fmla="*/ 2247900 w 2819400"/>
              <a:gd name="T43" fmla="*/ 114300 h 1352550"/>
              <a:gd name="T44" fmla="*/ 2305050 w 2819400"/>
              <a:gd name="T45" fmla="*/ 95250 h 1352550"/>
              <a:gd name="T46" fmla="*/ 2457450 w 2819400"/>
              <a:gd name="T47" fmla="*/ 57150 h 1352550"/>
              <a:gd name="T48" fmla="*/ 2514600 w 2819400"/>
              <a:gd name="T49" fmla="*/ 38100 h 1352550"/>
              <a:gd name="T50" fmla="*/ 2667000 w 2819400"/>
              <a:gd name="T51" fmla="*/ 19050 h 1352550"/>
              <a:gd name="T52" fmla="*/ 2762250 w 2819400"/>
              <a:gd name="T53" fmla="*/ 0 h 1352550"/>
              <a:gd name="T54" fmla="*/ 2819400 w 2819400"/>
              <a:gd name="T55" fmla="*/ 19050 h 1352550"/>
              <a:gd name="T56" fmla="*/ 2762250 w 2819400"/>
              <a:gd name="T57" fmla="*/ 38100 h 1352550"/>
              <a:gd name="T58" fmla="*/ 2705100 w 2819400"/>
              <a:gd name="T59" fmla="*/ 95250 h 1352550"/>
              <a:gd name="T60" fmla="*/ 2590800 w 2819400"/>
              <a:gd name="T61" fmla="*/ 171450 h 1352550"/>
              <a:gd name="T62" fmla="*/ 2571750 w 2819400"/>
              <a:gd name="T63" fmla="*/ 228600 h 1352550"/>
              <a:gd name="T64" fmla="*/ 2438400 w 2819400"/>
              <a:gd name="T65" fmla="*/ 381000 h 1352550"/>
              <a:gd name="T66" fmla="*/ 2381250 w 2819400"/>
              <a:gd name="T67" fmla="*/ 400050 h 1352550"/>
              <a:gd name="T68" fmla="*/ 2343150 w 2819400"/>
              <a:gd name="T69" fmla="*/ 457200 h 1352550"/>
              <a:gd name="T70" fmla="*/ 2171700 w 2819400"/>
              <a:gd name="T71" fmla="*/ 552450 h 1352550"/>
              <a:gd name="T72" fmla="*/ 2133600 w 2819400"/>
              <a:gd name="T73" fmla="*/ 609600 h 1352550"/>
              <a:gd name="T74" fmla="*/ 2076450 w 2819400"/>
              <a:gd name="T75" fmla="*/ 647700 h 1352550"/>
              <a:gd name="T76" fmla="*/ 2038350 w 2819400"/>
              <a:gd name="T77" fmla="*/ 762000 h 1352550"/>
              <a:gd name="T78" fmla="*/ 2019300 w 2819400"/>
              <a:gd name="T79" fmla="*/ 819150 h 1352550"/>
              <a:gd name="T80" fmla="*/ 2000250 w 2819400"/>
              <a:gd name="T81" fmla="*/ 876300 h 1352550"/>
              <a:gd name="T82" fmla="*/ 1962150 w 2819400"/>
              <a:gd name="T83" fmla="*/ 933450 h 1352550"/>
              <a:gd name="T84" fmla="*/ 1943100 w 2819400"/>
              <a:gd name="T85" fmla="*/ 990600 h 1352550"/>
              <a:gd name="T86" fmla="*/ 1828800 w 2819400"/>
              <a:gd name="T87" fmla="*/ 1047750 h 1352550"/>
              <a:gd name="T88" fmla="*/ 1771650 w 2819400"/>
              <a:gd name="T89" fmla="*/ 1085850 h 1352550"/>
              <a:gd name="T90" fmla="*/ 1600200 w 2819400"/>
              <a:gd name="T91" fmla="*/ 1181100 h 1352550"/>
              <a:gd name="T92" fmla="*/ 1600200 w 2819400"/>
              <a:gd name="T93" fmla="*/ 1181100 h 1352550"/>
              <a:gd name="T94" fmla="*/ 1485900 w 2819400"/>
              <a:gd name="T95" fmla="*/ 1257300 h 1352550"/>
              <a:gd name="T96" fmla="*/ 1371600 w 2819400"/>
              <a:gd name="T97" fmla="*/ 1295400 h 1352550"/>
              <a:gd name="T98" fmla="*/ 1314450 w 2819400"/>
              <a:gd name="T99" fmla="*/ 1314450 h 1352550"/>
              <a:gd name="T100" fmla="*/ 1257300 w 2819400"/>
              <a:gd name="T101" fmla="*/ 1333500 h 1352550"/>
              <a:gd name="T102" fmla="*/ 1219200 w 2819400"/>
              <a:gd name="T103" fmla="*/ 1352550 h 1352550"/>
              <a:gd name="T104" fmla="*/ 1219200 w 2819400"/>
              <a:gd name="T105" fmla="*/ 1352550 h 135255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819400" h="1352550">
                <a:moveTo>
                  <a:pt x="0" y="800100"/>
                </a:moveTo>
                <a:lnTo>
                  <a:pt x="0" y="800100"/>
                </a:lnTo>
                <a:cubicBezTo>
                  <a:pt x="57150" y="793750"/>
                  <a:pt x="115421" y="793980"/>
                  <a:pt x="171450" y="781050"/>
                </a:cubicBezTo>
                <a:cubicBezTo>
                  <a:pt x="199121" y="774664"/>
                  <a:pt x="221548" y="754137"/>
                  <a:pt x="247650" y="742950"/>
                </a:cubicBezTo>
                <a:cubicBezTo>
                  <a:pt x="266107" y="735040"/>
                  <a:pt x="285492" y="729417"/>
                  <a:pt x="304800" y="723900"/>
                </a:cubicBezTo>
                <a:cubicBezTo>
                  <a:pt x="325110" y="718097"/>
                  <a:pt x="413969" y="699234"/>
                  <a:pt x="438150" y="685800"/>
                </a:cubicBezTo>
                <a:cubicBezTo>
                  <a:pt x="478178" y="663562"/>
                  <a:pt x="509009" y="624080"/>
                  <a:pt x="552450" y="609600"/>
                </a:cubicBezTo>
                <a:cubicBezTo>
                  <a:pt x="590550" y="596900"/>
                  <a:pt x="627788" y="581240"/>
                  <a:pt x="666750" y="571500"/>
                </a:cubicBezTo>
                <a:cubicBezTo>
                  <a:pt x="692150" y="565150"/>
                  <a:pt x="718435" y="561643"/>
                  <a:pt x="742950" y="552450"/>
                </a:cubicBezTo>
                <a:cubicBezTo>
                  <a:pt x="827662" y="520683"/>
                  <a:pt x="798890" y="512502"/>
                  <a:pt x="876300" y="495300"/>
                </a:cubicBezTo>
                <a:cubicBezTo>
                  <a:pt x="961810" y="476298"/>
                  <a:pt x="1079509" y="466371"/>
                  <a:pt x="1162050" y="457200"/>
                </a:cubicBezTo>
                <a:lnTo>
                  <a:pt x="1333500" y="400050"/>
                </a:lnTo>
                <a:cubicBezTo>
                  <a:pt x="1352550" y="393700"/>
                  <a:pt x="1372689" y="389980"/>
                  <a:pt x="1390650" y="381000"/>
                </a:cubicBezTo>
                <a:cubicBezTo>
                  <a:pt x="1416050" y="368300"/>
                  <a:pt x="1440260" y="352871"/>
                  <a:pt x="1466850" y="342900"/>
                </a:cubicBezTo>
                <a:cubicBezTo>
                  <a:pt x="1491365" y="333707"/>
                  <a:pt x="1517972" y="331373"/>
                  <a:pt x="1543050" y="323850"/>
                </a:cubicBezTo>
                <a:cubicBezTo>
                  <a:pt x="1581517" y="312310"/>
                  <a:pt x="1618388" y="295490"/>
                  <a:pt x="1657350" y="285750"/>
                </a:cubicBezTo>
                <a:cubicBezTo>
                  <a:pt x="1682750" y="279400"/>
                  <a:pt x="1708472" y="274223"/>
                  <a:pt x="1733550" y="266700"/>
                </a:cubicBezTo>
                <a:cubicBezTo>
                  <a:pt x="1965447" y="197131"/>
                  <a:pt x="1748417" y="253458"/>
                  <a:pt x="1924050" y="209550"/>
                </a:cubicBezTo>
                <a:cubicBezTo>
                  <a:pt x="1943100" y="196850"/>
                  <a:pt x="1959763" y="179489"/>
                  <a:pt x="1981200" y="171450"/>
                </a:cubicBezTo>
                <a:cubicBezTo>
                  <a:pt x="2011517" y="160081"/>
                  <a:pt x="2045038" y="160253"/>
                  <a:pt x="2076450" y="152400"/>
                </a:cubicBezTo>
                <a:cubicBezTo>
                  <a:pt x="2095931" y="147530"/>
                  <a:pt x="2113998" y="137706"/>
                  <a:pt x="2133600" y="133350"/>
                </a:cubicBezTo>
                <a:cubicBezTo>
                  <a:pt x="2171306" y="124971"/>
                  <a:pt x="2210194" y="122679"/>
                  <a:pt x="2247900" y="114300"/>
                </a:cubicBezTo>
                <a:cubicBezTo>
                  <a:pt x="2267502" y="109944"/>
                  <a:pt x="2285677" y="100534"/>
                  <a:pt x="2305050" y="95250"/>
                </a:cubicBezTo>
                <a:cubicBezTo>
                  <a:pt x="2355568" y="81472"/>
                  <a:pt x="2407774" y="73709"/>
                  <a:pt x="2457450" y="57150"/>
                </a:cubicBezTo>
                <a:cubicBezTo>
                  <a:pt x="2476500" y="50800"/>
                  <a:pt x="2494843" y="41692"/>
                  <a:pt x="2514600" y="38100"/>
                </a:cubicBezTo>
                <a:cubicBezTo>
                  <a:pt x="2564970" y="28942"/>
                  <a:pt x="2616400" y="26835"/>
                  <a:pt x="2667000" y="19050"/>
                </a:cubicBezTo>
                <a:cubicBezTo>
                  <a:pt x="2699002" y="14127"/>
                  <a:pt x="2730500" y="6350"/>
                  <a:pt x="2762250" y="0"/>
                </a:cubicBezTo>
                <a:cubicBezTo>
                  <a:pt x="2781300" y="6350"/>
                  <a:pt x="2819400" y="-1030"/>
                  <a:pt x="2819400" y="19050"/>
                </a:cubicBezTo>
                <a:cubicBezTo>
                  <a:pt x="2819400" y="39130"/>
                  <a:pt x="2778958" y="26961"/>
                  <a:pt x="2762250" y="38100"/>
                </a:cubicBezTo>
                <a:cubicBezTo>
                  <a:pt x="2739834" y="53044"/>
                  <a:pt x="2726366" y="78710"/>
                  <a:pt x="2705100" y="95250"/>
                </a:cubicBezTo>
                <a:cubicBezTo>
                  <a:pt x="2668955" y="123363"/>
                  <a:pt x="2590800" y="171450"/>
                  <a:pt x="2590800" y="171450"/>
                </a:cubicBezTo>
                <a:cubicBezTo>
                  <a:pt x="2584450" y="190500"/>
                  <a:pt x="2581502" y="211047"/>
                  <a:pt x="2571750" y="228600"/>
                </a:cubicBezTo>
                <a:cubicBezTo>
                  <a:pt x="2527788" y="307731"/>
                  <a:pt x="2511181" y="344610"/>
                  <a:pt x="2438400" y="381000"/>
                </a:cubicBezTo>
                <a:cubicBezTo>
                  <a:pt x="2420439" y="389980"/>
                  <a:pt x="2400300" y="393700"/>
                  <a:pt x="2381250" y="400050"/>
                </a:cubicBezTo>
                <a:cubicBezTo>
                  <a:pt x="2368550" y="419100"/>
                  <a:pt x="2360380" y="442123"/>
                  <a:pt x="2343150" y="457200"/>
                </a:cubicBezTo>
                <a:cubicBezTo>
                  <a:pt x="2262530" y="527743"/>
                  <a:pt x="2250194" y="526285"/>
                  <a:pt x="2171700" y="552450"/>
                </a:cubicBezTo>
                <a:cubicBezTo>
                  <a:pt x="2159000" y="571500"/>
                  <a:pt x="2149789" y="593411"/>
                  <a:pt x="2133600" y="609600"/>
                </a:cubicBezTo>
                <a:cubicBezTo>
                  <a:pt x="2117411" y="625789"/>
                  <a:pt x="2088584" y="628285"/>
                  <a:pt x="2076450" y="647700"/>
                </a:cubicBezTo>
                <a:cubicBezTo>
                  <a:pt x="2055165" y="681756"/>
                  <a:pt x="2051050" y="723900"/>
                  <a:pt x="2038350" y="762000"/>
                </a:cubicBezTo>
                <a:lnTo>
                  <a:pt x="2019300" y="819150"/>
                </a:lnTo>
                <a:cubicBezTo>
                  <a:pt x="2012950" y="838200"/>
                  <a:pt x="2011389" y="859592"/>
                  <a:pt x="2000250" y="876300"/>
                </a:cubicBezTo>
                <a:cubicBezTo>
                  <a:pt x="1987550" y="895350"/>
                  <a:pt x="1972389" y="912972"/>
                  <a:pt x="1962150" y="933450"/>
                </a:cubicBezTo>
                <a:cubicBezTo>
                  <a:pt x="1953170" y="951411"/>
                  <a:pt x="1955644" y="974920"/>
                  <a:pt x="1943100" y="990600"/>
                </a:cubicBezTo>
                <a:cubicBezTo>
                  <a:pt x="1906704" y="1036096"/>
                  <a:pt x="1874814" y="1024743"/>
                  <a:pt x="1828800" y="1047750"/>
                </a:cubicBezTo>
                <a:cubicBezTo>
                  <a:pt x="1808322" y="1057989"/>
                  <a:pt x="1789239" y="1071193"/>
                  <a:pt x="1771650" y="1085850"/>
                </a:cubicBezTo>
                <a:cubicBezTo>
                  <a:pt x="1657586" y="1180903"/>
                  <a:pt x="1782567" y="1120311"/>
                  <a:pt x="1600200" y="1181100"/>
                </a:cubicBezTo>
                <a:cubicBezTo>
                  <a:pt x="1562100" y="1206500"/>
                  <a:pt x="1529341" y="1242820"/>
                  <a:pt x="1485900" y="1257300"/>
                </a:cubicBezTo>
                <a:lnTo>
                  <a:pt x="1371600" y="1295400"/>
                </a:lnTo>
                <a:lnTo>
                  <a:pt x="1314450" y="1314450"/>
                </a:lnTo>
                <a:cubicBezTo>
                  <a:pt x="1295400" y="1320800"/>
                  <a:pt x="1275261" y="1324520"/>
                  <a:pt x="1257300" y="1333500"/>
                </a:cubicBezTo>
                <a:lnTo>
                  <a:pt x="1219200" y="1352550"/>
                </a:lnTo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6A835831-4491-4601-B363-93B9ECF6B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957388"/>
            <a:ext cx="1944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外部接口</a:t>
            </a:r>
          </a:p>
        </p:txBody>
      </p:sp>
      <p:sp>
        <p:nvSpPr>
          <p:cNvPr id="19" name="任意多边形 14">
            <a:extLst>
              <a:ext uri="{FF2B5EF4-FFF2-40B4-BE49-F238E27FC236}">
                <a16:creationId xmlns:a16="http://schemas.microsoft.com/office/drawing/2014/main" id="{4C784D54-1F4E-418F-BAAE-89BB2C8810D2}"/>
              </a:ext>
            </a:extLst>
          </p:cNvPr>
          <p:cNvSpPr>
            <a:spLocks/>
          </p:cNvSpPr>
          <p:nvPr/>
        </p:nvSpPr>
        <p:spPr bwMode="auto">
          <a:xfrm>
            <a:off x="800100" y="2593975"/>
            <a:ext cx="1257300" cy="2333625"/>
          </a:xfrm>
          <a:custGeom>
            <a:avLst/>
            <a:gdLst>
              <a:gd name="T0" fmla="*/ 1159199 w 1257419"/>
              <a:gd name="T1" fmla="*/ 53806 h 2333978"/>
              <a:gd name="T2" fmla="*/ 1159199 w 1257419"/>
              <a:gd name="T3" fmla="*/ 53806 h 2333978"/>
              <a:gd name="T4" fmla="*/ 418139 w 1257419"/>
              <a:gd name="T5" fmla="*/ 34837 h 2333978"/>
              <a:gd name="T6" fmla="*/ 361151 w 1257419"/>
              <a:gd name="T7" fmla="*/ 72775 h 2333978"/>
              <a:gd name="T8" fmla="*/ 247148 w 1257419"/>
              <a:gd name="T9" fmla="*/ 110713 h 2333978"/>
              <a:gd name="T10" fmla="*/ 190133 w 1257419"/>
              <a:gd name="T11" fmla="*/ 129682 h 2333978"/>
              <a:gd name="T12" fmla="*/ 190133 w 1257419"/>
              <a:gd name="T13" fmla="*/ 2254597 h 2333978"/>
              <a:gd name="T14" fmla="*/ 608153 w 1257419"/>
              <a:gd name="T15" fmla="*/ 2273569 h 2333978"/>
              <a:gd name="T16" fmla="*/ 1197209 w 1257419"/>
              <a:gd name="T17" fmla="*/ 2292540 h 2333978"/>
              <a:gd name="T18" fmla="*/ 1254206 w 1257419"/>
              <a:gd name="T19" fmla="*/ 2273569 h 2333978"/>
              <a:gd name="T20" fmla="*/ 1254206 w 1257419"/>
              <a:gd name="T21" fmla="*/ 2273569 h 233397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257419" h="2333978">
                <a:moveTo>
                  <a:pt x="1162169" y="54022"/>
                </a:moveTo>
                <a:lnTo>
                  <a:pt x="1162169" y="54022"/>
                </a:lnTo>
                <a:cubicBezTo>
                  <a:pt x="840232" y="-17519"/>
                  <a:pt x="933390" y="-11771"/>
                  <a:pt x="419219" y="34972"/>
                </a:cubicBezTo>
                <a:cubicBezTo>
                  <a:pt x="396418" y="37045"/>
                  <a:pt x="382991" y="63773"/>
                  <a:pt x="362069" y="73072"/>
                </a:cubicBezTo>
                <a:cubicBezTo>
                  <a:pt x="325369" y="89383"/>
                  <a:pt x="285869" y="98472"/>
                  <a:pt x="247769" y="111172"/>
                </a:cubicBezTo>
                <a:lnTo>
                  <a:pt x="190619" y="130222"/>
                </a:lnTo>
                <a:cubicBezTo>
                  <a:pt x="-39845" y="821614"/>
                  <a:pt x="-86182" y="939992"/>
                  <a:pt x="190619" y="2263822"/>
                </a:cubicBezTo>
                <a:cubicBezTo>
                  <a:pt x="219240" y="2400706"/>
                  <a:pt x="470019" y="2276522"/>
                  <a:pt x="609719" y="2282872"/>
                </a:cubicBezTo>
                <a:cubicBezTo>
                  <a:pt x="874743" y="2371213"/>
                  <a:pt x="683890" y="2322577"/>
                  <a:pt x="1200269" y="2301922"/>
                </a:cubicBezTo>
                <a:lnTo>
                  <a:pt x="1257419" y="2282872"/>
                </a:ln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20" name="矩形 15">
            <a:extLst>
              <a:ext uri="{FF2B5EF4-FFF2-40B4-BE49-F238E27FC236}">
                <a16:creationId xmlns:a16="http://schemas.microsoft.com/office/drawing/2014/main" id="{627FB6E8-B390-4F03-B46A-AB258ACF9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65" y="3213100"/>
            <a:ext cx="553998" cy="154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B05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封装边界</a:t>
            </a:r>
          </a:p>
        </p:txBody>
      </p:sp>
      <p:pic>
        <p:nvPicPr>
          <p:cNvPr id="21" name="Picture 46" descr="200641472033436">
            <a:extLst>
              <a:ext uri="{FF2B5EF4-FFF2-40B4-BE49-F238E27FC236}">
                <a16:creationId xmlns:a16="http://schemas.microsoft.com/office/drawing/2014/main" id="{F8E878E9-84CB-4351-8BCE-F772E7E8A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881063"/>
            <a:ext cx="12192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8">
            <a:extLst>
              <a:ext uri="{FF2B5EF4-FFF2-40B4-BE49-F238E27FC236}">
                <a16:creationId xmlns:a16="http://schemas.microsoft.com/office/drawing/2014/main" id="{38F64BFD-AE09-412A-A73D-769E5F0B4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96975"/>
            <a:ext cx="1008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封装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A582C7E-7FCD-4173-A17C-ED41B8313C1A}"/>
              </a:ext>
            </a:extLst>
          </p:cNvPr>
          <p:cNvSpPr txBox="1"/>
          <p:nvPr/>
        </p:nvSpPr>
        <p:spPr>
          <a:xfrm>
            <a:off x="1464489" y="5328135"/>
            <a:ext cx="6105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使用者不必了解实现细节。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141973-62D2-4AA5-B1DE-EA7E2E7DDDC6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6.1</a:t>
            </a:r>
            <a:r>
              <a:rPr lang="zh-CN" altLang="en-US" dirty="0">
                <a:sym typeface="+mn-lt"/>
              </a:rPr>
              <a:t>面向对象的基本特点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8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1AC8F0-CA86-4C80-8995-4838D9BC9C2A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14FE4CAB-AC93-422D-886E-178E5C292406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AE0A85D-1260-40D4-9224-841EEE58117E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6.1</a:t>
            </a:r>
            <a:r>
              <a:rPr lang="zh-CN" altLang="en-US" dirty="0">
                <a:sym typeface="+mn-lt"/>
              </a:rPr>
              <a:t>面向对象的基本特点</a:t>
            </a:r>
            <a:endParaRPr lang="zh-CN" altLang="en-US" dirty="0"/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5BBE4C01-45F0-4785-8E50-4F798F264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92" y="1168554"/>
            <a:ext cx="8013700" cy="254069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buFontTx/>
              <a:buBlip>
                <a:blip r:embed="rId3"/>
              </a:buBlip>
              <a:defRPr/>
            </a:pPr>
            <a:r>
              <a:rPr lang="zh-CN" altLang="en-US" sz="32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抽象</a:t>
            </a:r>
            <a:endParaRPr lang="en-US" altLang="zh-CN" sz="3200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buFontTx/>
              <a:buBlip>
                <a:blip r:embed="rId3"/>
              </a:buBlip>
              <a:defRPr/>
            </a:pPr>
            <a:r>
              <a:rPr lang="zh-CN" altLang="en-US" sz="32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封装</a:t>
            </a:r>
            <a:endParaRPr lang="en-US" altLang="zh-CN" sz="3200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buFontTx/>
              <a:buBlip>
                <a:blip r:embed="rId3"/>
              </a:buBlip>
              <a:defRPr/>
            </a:pPr>
            <a:r>
              <a:rPr lang="zh-CN" altLang="en-US" sz="32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继承：</a:t>
            </a:r>
            <a:r>
              <a:rPr lang="zh-CN" altLang="en-US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在已有类基础上进行扩展，形成新类</a:t>
            </a:r>
            <a:r>
              <a:rPr lang="en-US" altLang="zh-CN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</a:t>
            </a:r>
          </a:p>
          <a:p>
            <a:pPr marL="457200" indent="-457200" eaLnBrk="1" hangingPunct="1">
              <a:lnSpc>
                <a:spcPct val="130000"/>
              </a:lnSpc>
              <a:buFontTx/>
              <a:buBlip>
                <a:blip r:embed="rId3"/>
              </a:buBlip>
              <a:defRPr/>
            </a:pPr>
            <a:r>
              <a:rPr lang="zh-CN" altLang="en-US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多态：同一名称，不同功能实现。</a:t>
            </a:r>
            <a:endParaRPr lang="en-US" altLang="zh-CN" sz="28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67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16F5705-5824-489F-964E-8114B799397D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6" name="直线连接符 6">
            <a:extLst>
              <a:ext uri="{FF2B5EF4-FFF2-40B4-BE49-F238E27FC236}">
                <a16:creationId xmlns:a16="http://schemas.microsoft.com/office/drawing/2014/main" id="{8568D9E0-8C73-4938-A8CD-8452B0938C36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DF56BFF7-618B-4B57-A8CD-0A13299D4F0A}"/>
              </a:ext>
            </a:extLst>
          </p:cNvPr>
          <p:cNvSpPr txBox="1">
            <a:spLocks noChangeArrowheads="1"/>
          </p:cNvSpPr>
          <p:nvPr/>
        </p:nvSpPr>
        <p:spPr>
          <a:xfrm>
            <a:off x="212926" y="967711"/>
            <a:ext cx="6624638" cy="2554545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6096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1" lang="zh-CN" altLang="en-US" sz="3200" b="1" dirty="0">
                <a:solidFill>
                  <a:srgbClr val="157E9F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类型   变量</a:t>
            </a:r>
            <a:endParaRPr kumimoji="1" lang="en-US" altLang="zh-CN" sz="3200" b="1" dirty="0">
              <a:solidFill>
                <a:srgbClr val="157E9F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l">
              <a:defRPr/>
            </a:pPr>
            <a:endParaRPr kumimoji="1" lang="en-US" altLang="zh-CN" sz="3200" b="1" dirty="0">
              <a:solidFill>
                <a:srgbClr val="157E9F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l">
              <a:defRPr/>
            </a:pPr>
            <a:endParaRPr kumimoji="1" lang="en-US" altLang="zh-CN" sz="3200" b="1" dirty="0">
              <a:solidFill>
                <a:srgbClr val="157E9F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l">
              <a:defRPr/>
            </a:pPr>
            <a:endParaRPr kumimoji="1" lang="en-US" altLang="zh-CN" sz="3200" b="1" dirty="0">
              <a:solidFill>
                <a:srgbClr val="157E9F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l">
              <a:defRPr/>
            </a:pPr>
            <a:r>
              <a:rPr kumimoji="1" lang="zh-CN" altLang="en-US" sz="3200" b="1" dirty="0">
                <a:solidFill>
                  <a:srgbClr val="157E9F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      对象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77184E-C6CB-4905-A65F-B369E2BC5231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6.2</a:t>
            </a:r>
            <a:r>
              <a:rPr lang="zh-CN" altLang="en-US" dirty="0"/>
              <a:t>类与对象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0F161AA3-FDCC-4771-9806-3CD2CCC21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190" y="1215163"/>
            <a:ext cx="497379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如何设计一个类？</a:t>
            </a:r>
          </a:p>
        </p:txBody>
      </p:sp>
    </p:spTree>
    <p:extLst>
      <p:ext uri="{BB962C8B-B14F-4D97-AF65-F5344CB8AC3E}">
        <p14:creationId xmlns:p14="http://schemas.microsoft.com/office/powerpoint/2010/main" val="9331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www.2ppt.com">
  <a:themeElements>
    <a:clrScheme name="自定义 78">
      <a:dk1>
        <a:srgbClr val="191919"/>
      </a:dk1>
      <a:lt1>
        <a:sysClr val="window" lastClr="FFFFFF"/>
      </a:lt1>
      <a:dk2>
        <a:srgbClr val="EFEFEF"/>
      </a:dk2>
      <a:lt2>
        <a:srgbClr val="2D2D2D"/>
      </a:lt2>
      <a:accent1>
        <a:srgbClr val="104D7E"/>
      </a:accent1>
      <a:accent2>
        <a:srgbClr val="26CCC5"/>
      </a:accent2>
      <a:accent3>
        <a:srgbClr val="1B8DA8"/>
      </a:accent3>
      <a:accent4>
        <a:srgbClr val="104E87"/>
      </a:accent4>
      <a:accent5>
        <a:srgbClr val="4BACC6"/>
      </a:accent5>
      <a:accent6>
        <a:srgbClr val="808684"/>
      </a:accent6>
      <a:hlink>
        <a:srgbClr val="808080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38964</TotalTime>
  <Words>8574</Words>
  <Application>Microsoft Office PowerPoint</Application>
  <PresentationFormat>宽屏</PresentationFormat>
  <Paragraphs>1288</Paragraphs>
  <Slides>43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Helvetica Neue</vt:lpstr>
      <vt:lpstr>黑体</vt:lpstr>
      <vt:lpstr>华光淡古印_CNKI</vt:lpstr>
      <vt:lpstr>华光胖头鱼_CNKI</vt:lpstr>
      <vt:lpstr>华光行书_CNKI</vt:lpstr>
      <vt:lpstr>华文琥珀</vt:lpstr>
      <vt:lpstr>Arial</vt:lpstr>
      <vt:lpstr>Calibri</vt:lpstr>
      <vt:lpstr>Century Gothic</vt:lpstr>
      <vt:lpstr>Comic Sans MS</vt:lpstr>
      <vt:lpstr>Georgia</vt:lpstr>
      <vt:lpstr>Times New Roman</vt:lpstr>
      <vt:lpstr>Wingdings</vt:lpstr>
      <vt:lpstr>www.2ppt.com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subject>www.2ppt.com-爱PPT提供资源下载</dc:subject>
  <dc:creator>www.2ppt.com-爱PPT提供资源下载</dc:creator>
  <dc:description>www.2ppt.com-爱PPT提供资源下载</dc:description>
  <cp:lastModifiedBy>fang shuai</cp:lastModifiedBy>
  <cp:revision>91</cp:revision>
  <dcterms:created xsi:type="dcterms:W3CDTF">2021-06-17T00:48:49Z</dcterms:created>
  <dcterms:modified xsi:type="dcterms:W3CDTF">2021-11-02T07:12:43Z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ICV">
    <vt:lpwstr>40B5B57ECECA411187AECB4299FD3BFC</vt:lpwstr>
  </property>
  <property fmtid="{D5CDD505-2E9C-101B-9397-08002B2CF9AE}" pid="4" name="KSOProductBuildVer">
    <vt:lpwstr>2052-11.1.0.10577</vt:lpwstr>
  </property>
  <property fmtid="{A09F084E-AD41-489F-8076-AA5BE3082BCA}" pid="100">
    <vt:ui4>5</vt:ui4>
  </property>
  <property fmtid="{64440492-4C8B-11D1-8B70-080036B11A03}" pid="11">
    <vt:lpwstr>www.2ppt.com-爱PPT提供资源下载</vt:lpwstr>
  </property>
</Properties>
</file>