
<file path=[Content_Types].xml><?xml version="1.0" encoding="utf-8"?>
<Types xmlns="http://schemas.openxmlformats.org/package/2006/content-types">
  <Default Extension="jpeg" ContentType="image/jpeg"/>
  <Default Extension="png" ContentType="image/png"/>
  <Default Extension="png&amp;ehk=ymfrClsLj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8" r:id="rId2"/>
    <p:sldId id="322" r:id="rId3"/>
    <p:sldId id="290" r:id="rId4"/>
    <p:sldId id="293" r:id="rId5"/>
    <p:sldId id="294" r:id="rId6"/>
    <p:sldId id="323" r:id="rId7"/>
    <p:sldId id="295" r:id="rId8"/>
    <p:sldId id="296" r:id="rId9"/>
    <p:sldId id="297" r:id="rId10"/>
    <p:sldId id="324" r:id="rId11"/>
    <p:sldId id="325" r:id="rId12"/>
    <p:sldId id="326" r:id="rId13"/>
    <p:sldId id="303" r:id="rId14"/>
    <p:sldId id="327" r:id="rId15"/>
    <p:sldId id="328" r:id="rId16"/>
    <p:sldId id="329" r:id="rId17"/>
    <p:sldId id="330" r:id="rId18"/>
    <p:sldId id="331" r:id="rId19"/>
    <p:sldId id="333" r:id="rId20"/>
    <p:sldId id="334" r:id="rId21"/>
    <p:sldId id="335" r:id="rId22"/>
    <p:sldId id="336" r:id="rId23"/>
    <p:sldId id="346" r:id="rId24"/>
    <p:sldId id="341" r:id="rId25"/>
    <p:sldId id="353" r:id="rId26"/>
    <p:sldId id="342" r:id="rId27"/>
    <p:sldId id="343" r:id="rId28"/>
    <p:sldId id="344" r:id="rId29"/>
    <p:sldId id="348" r:id="rId30"/>
    <p:sldId id="349" r:id="rId31"/>
    <p:sldId id="350" r:id="rId32"/>
    <p:sldId id="352" r:id="rId33"/>
    <p:sldId id="351" r:id="rId34"/>
  </p:sldIdLst>
  <p:sldSz cx="12192000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00CF1B6-7746-4E17-9FE6-4486A5F2A937}">
          <p14:sldIdLst>
            <p14:sldId id="258"/>
            <p14:sldId id="322"/>
            <p14:sldId id="290"/>
            <p14:sldId id="293"/>
            <p14:sldId id="294"/>
            <p14:sldId id="323"/>
            <p14:sldId id="295"/>
            <p14:sldId id="296"/>
            <p14:sldId id="297"/>
            <p14:sldId id="324"/>
            <p14:sldId id="325"/>
            <p14:sldId id="326"/>
            <p14:sldId id="303"/>
            <p14:sldId id="327"/>
            <p14:sldId id="328"/>
            <p14:sldId id="329"/>
            <p14:sldId id="330"/>
            <p14:sldId id="331"/>
            <p14:sldId id="333"/>
            <p14:sldId id="334"/>
            <p14:sldId id="335"/>
            <p14:sldId id="336"/>
            <p14:sldId id="346"/>
            <p14:sldId id="341"/>
            <p14:sldId id="353"/>
          </p14:sldIdLst>
        </p14:section>
        <p14:section name="无标题节" id="{1AB7BB3B-96FA-45FC-9326-0A8DA4545FE5}">
          <p14:sldIdLst>
            <p14:sldId id="342"/>
            <p14:sldId id="343"/>
            <p14:sldId id="344"/>
            <p14:sldId id="348"/>
            <p14:sldId id="349"/>
            <p14:sldId id="350"/>
            <p14:sldId id="352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E87"/>
    <a:srgbClr val="26CCC5"/>
    <a:srgbClr val="E73A1C"/>
    <a:srgbClr val="339933"/>
    <a:srgbClr val="0000FF"/>
    <a:srgbClr val="C32323"/>
    <a:srgbClr val="DB3535"/>
    <a:srgbClr val="FD330B"/>
    <a:srgbClr val="134F85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79224" autoAdjust="0"/>
  </p:normalViewPr>
  <p:slideViewPr>
    <p:cSldViewPr snapToGrid="0" snapToObjects="1">
      <p:cViewPr varScale="1">
        <p:scale>
          <a:sx n="65" d="100"/>
          <a:sy n="65" d="100"/>
        </p:scale>
        <p:origin x="1320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7CE4F-55EC-46C0-A1F9-6BD8F4BE0E6B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BDA6A-29CD-4D28-B6EA-E8D4FFDF60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23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4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7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6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44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61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82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Point {	</a:t>
            </a:r>
          </a:p>
          <a:p>
            <a:r>
              <a:rPr lang="en-US" altLang="zh-CN" dirty="0"/>
              <a:t>public:	</a:t>
            </a:r>
          </a:p>
          <a:p>
            <a:r>
              <a:rPr lang="en-US" altLang="zh-CN" dirty="0"/>
              <a:t>	Point(int x = 0, int y = 0) : x(x), y(y) {</a:t>
            </a:r>
          </a:p>
          <a:p>
            <a:r>
              <a:rPr lang="en-US" altLang="zh-CN" dirty="0"/>
              <a:t>		count++;	//</a:t>
            </a:r>
            <a:r>
              <a:rPr lang="zh-CN" altLang="en-US" dirty="0"/>
              <a:t>在构造函数中对</a:t>
            </a:r>
            <a:r>
              <a:rPr lang="en-US" altLang="zh-CN" dirty="0"/>
              <a:t>count</a:t>
            </a:r>
            <a:r>
              <a:rPr lang="zh-CN" altLang="en-US" dirty="0"/>
              <a:t>累加，所有对象共同维护同一个</a:t>
            </a:r>
            <a:r>
              <a:rPr lang="en-US" altLang="zh-CN" dirty="0"/>
              <a:t>count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Point(Point &amp;p) {//</a:t>
            </a:r>
            <a:r>
              <a:rPr lang="zh-CN" altLang="en-US" dirty="0"/>
              <a:t>复制构造函数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x = </a:t>
            </a:r>
            <a:r>
              <a:rPr lang="en-US" altLang="zh-CN" dirty="0" err="1"/>
              <a:t>p.x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y = </a:t>
            </a:r>
            <a:r>
              <a:rPr lang="en-US" altLang="zh-CN" dirty="0" err="1"/>
              <a:t>p.y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count++;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~Point() {  count--; }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getX</a:t>
            </a:r>
            <a:r>
              <a:rPr lang="en-US" altLang="zh-CN" dirty="0"/>
              <a:t>() { return x; }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getY</a:t>
            </a:r>
            <a:r>
              <a:rPr lang="en-US" altLang="zh-CN" dirty="0"/>
              <a:t>() { return y; }</a:t>
            </a:r>
          </a:p>
          <a:p>
            <a:r>
              <a:rPr lang="en-US" altLang="zh-CN" dirty="0"/>
              <a:t>	    void </a:t>
            </a:r>
            <a:r>
              <a:rPr lang="en-US" altLang="zh-CN" dirty="0" err="1"/>
              <a:t>showCount</a:t>
            </a:r>
            <a:r>
              <a:rPr lang="en-US" altLang="zh-CN" dirty="0"/>
              <a:t>() {		//</a:t>
            </a:r>
            <a:r>
              <a:rPr lang="zh-CN" altLang="en-US" dirty="0"/>
              <a:t>输出静态数据成员</a:t>
            </a:r>
          </a:p>
          <a:p>
            <a:r>
              <a:rPr lang="zh-CN" altLang="en-US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"  Object count = " &lt;&lt; count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int x, y;</a:t>
            </a:r>
          </a:p>
          <a:p>
            <a:r>
              <a:rPr lang="en-US" altLang="zh-CN" dirty="0"/>
              <a:t>	static int count;	//</a:t>
            </a:r>
            <a:r>
              <a:rPr lang="zh-CN" altLang="en-US" dirty="0"/>
              <a:t>静态数据成员声明，用于记录点的个数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int Point::count = 0;//</a:t>
            </a:r>
            <a:r>
              <a:rPr lang="zh-CN" altLang="en-US" dirty="0"/>
              <a:t>静态数据成员定义和初始化，使用类名限定</a:t>
            </a:r>
          </a:p>
          <a:p>
            <a:r>
              <a:rPr lang="en-US" altLang="zh-CN" dirty="0"/>
              <a:t>int main() {	//</a:t>
            </a:r>
            <a:r>
              <a:rPr lang="zh-CN" altLang="en-US" dirty="0"/>
              <a:t>主函数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Point a(4, 5);	//</a:t>
            </a:r>
            <a:r>
              <a:rPr lang="zh-CN" altLang="en-US" dirty="0"/>
              <a:t>定义对象</a:t>
            </a:r>
            <a:r>
              <a:rPr lang="en-US" altLang="zh-CN" dirty="0"/>
              <a:t>a</a:t>
            </a:r>
            <a:r>
              <a:rPr lang="zh-CN" altLang="en-US" dirty="0"/>
              <a:t>，其构造函数回使</a:t>
            </a:r>
            <a:r>
              <a:rPr lang="en-US" altLang="zh-CN" dirty="0"/>
              <a:t>count</a:t>
            </a:r>
            <a:r>
              <a:rPr lang="zh-CN" altLang="en-US" dirty="0"/>
              <a:t>增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"Point A: " &lt;&lt; </a:t>
            </a:r>
            <a:r>
              <a:rPr lang="en-US" altLang="zh-CN" dirty="0" err="1"/>
              <a:t>a.getX</a:t>
            </a:r>
            <a:r>
              <a:rPr lang="en-US" altLang="zh-CN" dirty="0"/>
              <a:t>() &lt;&lt; ", " &lt;&lt; </a:t>
            </a:r>
            <a:r>
              <a:rPr lang="en-US" altLang="zh-CN" dirty="0" err="1"/>
              <a:t>a.getY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a.showCount</a:t>
            </a:r>
            <a:r>
              <a:rPr lang="en-US" altLang="zh-CN" dirty="0"/>
              <a:t>();	//</a:t>
            </a:r>
            <a:r>
              <a:rPr lang="zh-CN" altLang="en-US" dirty="0"/>
              <a:t>输出对象个数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Point b(a);	//</a:t>
            </a:r>
            <a:r>
              <a:rPr lang="zh-CN" altLang="en-US" dirty="0"/>
              <a:t>定义对象</a:t>
            </a:r>
            <a:r>
              <a:rPr lang="en-US" altLang="zh-CN" dirty="0"/>
              <a:t>b</a:t>
            </a:r>
            <a:r>
              <a:rPr lang="zh-CN" altLang="en-US" dirty="0"/>
              <a:t>，其构造函数回使</a:t>
            </a:r>
            <a:r>
              <a:rPr lang="en-US" altLang="zh-CN" dirty="0"/>
              <a:t>count</a:t>
            </a:r>
            <a:r>
              <a:rPr lang="zh-CN" altLang="en-US" dirty="0"/>
              <a:t>增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"Point B: " &lt;&lt; </a:t>
            </a:r>
            <a:r>
              <a:rPr lang="en-US" altLang="zh-CN" dirty="0" err="1"/>
              <a:t>b.getX</a:t>
            </a:r>
            <a:r>
              <a:rPr lang="en-US" altLang="zh-CN" dirty="0"/>
              <a:t>() &lt;&lt; ", " &lt;&lt; </a:t>
            </a:r>
            <a:r>
              <a:rPr lang="en-US" altLang="zh-CN" dirty="0" err="1"/>
              <a:t>b.getY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b.showCount</a:t>
            </a:r>
            <a:r>
              <a:rPr lang="en-US" altLang="zh-CN" dirty="0"/>
              <a:t>();	//</a:t>
            </a:r>
            <a:r>
              <a:rPr lang="zh-CN" altLang="en-US" dirty="0"/>
              <a:t>输出对象个数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51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269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zh-CN" sz="16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44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45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8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#include&lt;iostream&gt;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#include &lt;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cmath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&gt;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using namespace std;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Point {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public: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Point(int x=0, int y=0) : x(x), y(y) { }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int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getX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 { return x; }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int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getY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 { return y; }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friend float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dist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(Point &amp;a, Point &amp;b); 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private: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int x, y;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float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dist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 Point&amp; a, Point&amp; b){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double x =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a.x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-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b.x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double y =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a.y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-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b.y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return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static_cast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&lt;float&gt;(sqrt(x*x + y*y));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main() {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Point p1(1, 1), p2(4, 5);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&lt;&lt;"The distance is: ";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dist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(p1, p2) &lt;&lt;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return 0;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92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41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015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44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10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zh-CN" sz="16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2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54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6006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013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854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73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816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预编译时</a:t>
            </a:r>
            <a:r>
              <a:rPr kumimoji="1"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用被包含文件的内容取代该预处理命令，再对“包含”后的文件作一个源文件编译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6852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3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7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72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98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58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94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0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&amp;ehk=ymfrClsLj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&amp;ehk=ymfrClsLj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&amp;ehk=ymfrClsLj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&amp;ehk=ymfrClsLj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&amp;ehk=ymfrClsLj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&amp;ehk=ymfrClsLj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&amp;ehk=ymfrClsLj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&amp;ehk=ymfrClsLj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&amp;ehk=ymfrClsLj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&amp;ehk=ymfrClsLj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&amp;ehk=ymfrClsLj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&amp;ehk=ymfrClsLj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&amp;ehk=ymfrClsLj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&amp;ehk=ymfrClsLj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&amp;ehk=ymfrClsLj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231" y="2388"/>
            <a:ext cx="12190413" cy="29650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268602" y="2998605"/>
            <a:ext cx="7667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第</a:t>
            </a:r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7</a:t>
            </a:r>
            <a:r>
              <a:rPr lang="zh-CN" altLang="en-US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讲 数据共享与保护</a:t>
            </a:r>
            <a:endParaRPr lang="zh-CN" altLang="en-US" sz="6000" b="1" dirty="0">
              <a:latin typeface="华文琥珀" panose="02010800040101010101" pitchFamily="2" charset="-122"/>
              <a:ea typeface="华文琥珀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45249" y="2434852"/>
            <a:ext cx="363125" cy="413514"/>
            <a:chOff x="3170996" y="382686"/>
            <a:chExt cx="807829" cy="807829"/>
          </a:xfrm>
        </p:grpSpPr>
        <p:sp>
          <p:nvSpPr>
            <p:cNvPr id="6" name="椭圆 5"/>
            <p:cNvSpPr/>
            <p:nvPr/>
          </p:nvSpPr>
          <p:spPr>
            <a:xfrm>
              <a:off x="317099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349624" y="443558"/>
              <a:ext cx="450568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5"/>
                  </a:solidFill>
                </a:rPr>
                <a:t>R</a:t>
              </a:r>
              <a:endParaRPr kumimoji="1" lang="zh-CN" altLang="en-US" sz="1800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21733" y="2434852"/>
            <a:ext cx="363124" cy="413514"/>
            <a:chOff x="2173906" y="382686"/>
            <a:chExt cx="807829" cy="807829"/>
          </a:xfrm>
        </p:grpSpPr>
        <p:sp>
          <p:nvSpPr>
            <p:cNvPr id="5" name="椭圆 4"/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55927" y="443558"/>
              <a:ext cx="443783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26CCC5"/>
                  </a:solidFill>
                </a:rPr>
                <a:t>P</a:t>
              </a:r>
              <a:endParaRPr kumimoji="1" lang="zh-CN" altLang="en-US" sz="1800" b="1" dirty="0">
                <a:solidFill>
                  <a:srgbClr val="26CCC5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168766" y="2434852"/>
            <a:ext cx="363124" cy="413514"/>
            <a:chOff x="4168089" y="382686"/>
            <a:chExt cx="807830" cy="807829"/>
          </a:xfrm>
        </p:grpSpPr>
        <p:sp>
          <p:nvSpPr>
            <p:cNvPr id="9" name="椭圆 8"/>
            <p:cNvSpPr/>
            <p:nvPr/>
          </p:nvSpPr>
          <p:spPr>
            <a:xfrm>
              <a:off x="4168089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04865" y="443558"/>
              <a:ext cx="534260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3"/>
                  </a:solidFill>
                </a:rPr>
                <a:t>O</a:t>
              </a:r>
              <a:endParaRPr kumimoji="1" lang="zh-CN" altLang="en-US" sz="18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92282" y="2434852"/>
            <a:ext cx="363124" cy="413514"/>
            <a:chOff x="5165176" y="382686"/>
            <a:chExt cx="807829" cy="807829"/>
          </a:xfrm>
        </p:grpSpPr>
        <p:sp>
          <p:nvSpPr>
            <p:cNvPr id="15" name="椭圆 14"/>
            <p:cNvSpPr/>
            <p:nvPr/>
          </p:nvSpPr>
          <p:spPr>
            <a:xfrm>
              <a:off x="516517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104D7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01956" y="443558"/>
              <a:ext cx="534259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1"/>
                  </a:solidFill>
                </a:rPr>
                <a:t>G</a:t>
              </a:r>
              <a:endParaRPr kumimoji="1" lang="zh-CN" altLang="en-US" sz="18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15798" y="2434852"/>
            <a:ext cx="363124" cy="413514"/>
            <a:chOff x="6162270" y="382686"/>
            <a:chExt cx="807830" cy="807829"/>
          </a:xfrm>
        </p:grpSpPr>
        <p:sp>
          <p:nvSpPr>
            <p:cNvPr id="18" name="椭圆 17"/>
            <p:cNvSpPr/>
            <p:nvPr/>
          </p:nvSpPr>
          <p:spPr>
            <a:xfrm>
              <a:off x="6162270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340893" y="443558"/>
              <a:ext cx="450570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6"/>
                  </a:solidFill>
                </a:rPr>
                <a:t>R</a:t>
              </a:r>
              <a:endParaRPr kumimoji="1" lang="zh-CN" altLang="en-US" sz="1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15346" y="5291201"/>
            <a:ext cx="1208229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b="1" dirty="0"/>
              <a:t>计算机与信息学院</a:t>
            </a:r>
          </a:p>
        </p:txBody>
      </p:sp>
      <p:cxnSp>
        <p:nvCxnSpPr>
          <p:cNvPr id="3" name="直线连接符 2"/>
          <p:cNvCxnSpPr/>
          <p:nvPr/>
        </p:nvCxnSpPr>
        <p:spPr>
          <a:xfrm>
            <a:off x="3462144" y="3946163"/>
            <a:ext cx="5267715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2FF5E2B-968F-4983-AA69-D0255BF69A6B}"/>
              </a:ext>
            </a:extLst>
          </p:cNvPr>
          <p:cNvGrpSpPr/>
          <p:nvPr/>
        </p:nvGrpSpPr>
        <p:grpSpPr>
          <a:xfrm>
            <a:off x="6262830" y="2434852"/>
            <a:ext cx="363125" cy="413514"/>
            <a:chOff x="3170996" y="382686"/>
            <a:chExt cx="807829" cy="80782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9FDA05E-C5DE-4BD3-B147-0A8A8E4A7272}"/>
                </a:ext>
              </a:extLst>
            </p:cNvPr>
            <p:cNvSpPr/>
            <p:nvPr/>
          </p:nvSpPr>
          <p:spPr>
            <a:xfrm>
              <a:off x="317099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C448F4D-31E2-469F-9A7E-C21EECAAABD1}"/>
                </a:ext>
              </a:extLst>
            </p:cNvPr>
            <p:cNvSpPr txBox="1"/>
            <p:nvPr/>
          </p:nvSpPr>
          <p:spPr>
            <a:xfrm>
              <a:off x="3297601" y="443558"/>
              <a:ext cx="554615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5"/>
                  </a:solidFill>
                </a:rPr>
                <a:t>M</a:t>
              </a:r>
              <a:endParaRPr kumimoji="1" lang="zh-CN" altLang="en-US" sz="1800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3B0A5A3-8939-4A4D-A5CE-CA844F988E59}"/>
              </a:ext>
            </a:extLst>
          </p:cNvPr>
          <p:cNvGrpSpPr/>
          <p:nvPr/>
        </p:nvGrpSpPr>
        <p:grpSpPr>
          <a:xfrm>
            <a:off x="5739314" y="2434852"/>
            <a:ext cx="363124" cy="413514"/>
            <a:chOff x="2173906" y="382686"/>
            <a:chExt cx="807829" cy="807829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481AC01-11C7-42EA-B1CC-0DEF571A0498}"/>
                </a:ext>
              </a:extLst>
            </p:cNvPr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A32D12B-6482-4BB8-9FD4-3FE7F1EE81A0}"/>
                </a:ext>
              </a:extLst>
            </p:cNvPr>
            <p:cNvSpPr txBox="1"/>
            <p:nvPr/>
          </p:nvSpPr>
          <p:spPr>
            <a:xfrm>
              <a:off x="2326521" y="443558"/>
              <a:ext cx="502594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26CCC5"/>
                  </a:solidFill>
                </a:rPr>
                <a:t>A</a:t>
              </a:r>
              <a:endParaRPr kumimoji="1" lang="zh-CN" altLang="en-US" sz="1800" b="1" dirty="0">
                <a:solidFill>
                  <a:srgbClr val="26CCC5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E928632-5174-4A81-8188-2424A6BCE693}"/>
              </a:ext>
            </a:extLst>
          </p:cNvPr>
          <p:cNvGrpSpPr/>
          <p:nvPr/>
        </p:nvGrpSpPr>
        <p:grpSpPr>
          <a:xfrm>
            <a:off x="6786347" y="2434852"/>
            <a:ext cx="363124" cy="413514"/>
            <a:chOff x="4168089" y="382686"/>
            <a:chExt cx="807830" cy="807829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3F30FF9-B929-4714-AE37-FD8C1E60C9FA}"/>
                </a:ext>
              </a:extLst>
            </p:cNvPr>
            <p:cNvSpPr/>
            <p:nvPr/>
          </p:nvSpPr>
          <p:spPr>
            <a:xfrm>
              <a:off x="4168089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367262D-8BB8-4917-83EE-13C6F604B7DB}"/>
                </a:ext>
              </a:extLst>
            </p:cNvPr>
            <p:cNvSpPr txBox="1"/>
            <p:nvPr/>
          </p:nvSpPr>
          <p:spPr>
            <a:xfrm>
              <a:off x="4294687" y="443558"/>
              <a:ext cx="554617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3"/>
                  </a:solidFill>
                </a:rPr>
                <a:t>M</a:t>
              </a:r>
              <a:endParaRPr kumimoji="1" lang="zh-CN" altLang="en-US" sz="18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13B54DD-FA9B-4F67-A1B9-1A5BFBF4C1E8}"/>
              </a:ext>
            </a:extLst>
          </p:cNvPr>
          <p:cNvGrpSpPr/>
          <p:nvPr/>
        </p:nvGrpSpPr>
        <p:grpSpPr>
          <a:xfrm>
            <a:off x="7309863" y="2434852"/>
            <a:ext cx="363124" cy="413514"/>
            <a:chOff x="5165176" y="382686"/>
            <a:chExt cx="807829" cy="807829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4C96447-7AA1-416E-BE12-B2194AA8E056}"/>
                </a:ext>
              </a:extLst>
            </p:cNvPr>
            <p:cNvSpPr/>
            <p:nvPr/>
          </p:nvSpPr>
          <p:spPr>
            <a:xfrm>
              <a:off x="516517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104D7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FC93182-7886-4A62-9FD2-52B8CBCA9AC3}"/>
                </a:ext>
              </a:extLst>
            </p:cNvPr>
            <p:cNvSpPr txBox="1"/>
            <p:nvPr/>
          </p:nvSpPr>
          <p:spPr>
            <a:xfrm>
              <a:off x="5393561" y="443558"/>
              <a:ext cx="351046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1"/>
                  </a:solidFill>
                </a:rPr>
                <a:t>I</a:t>
              </a:r>
              <a:endParaRPr kumimoji="1" lang="zh-CN" altLang="en-US" sz="18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E4F6443-905A-40E2-BC32-00244DBAACB0}"/>
              </a:ext>
            </a:extLst>
          </p:cNvPr>
          <p:cNvGrpSpPr/>
          <p:nvPr/>
        </p:nvGrpSpPr>
        <p:grpSpPr>
          <a:xfrm>
            <a:off x="7833379" y="2434852"/>
            <a:ext cx="363124" cy="413514"/>
            <a:chOff x="6162270" y="382686"/>
            <a:chExt cx="807830" cy="807829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96D3505-14F1-4BF5-8945-C781F2CA3DD7}"/>
                </a:ext>
              </a:extLst>
            </p:cNvPr>
            <p:cNvSpPr/>
            <p:nvPr/>
          </p:nvSpPr>
          <p:spPr>
            <a:xfrm>
              <a:off x="6162270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60A2BE7-434A-4388-96A8-24244761BE4C}"/>
                </a:ext>
              </a:extLst>
            </p:cNvPr>
            <p:cNvSpPr txBox="1"/>
            <p:nvPr/>
          </p:nvSpPr>
          <p:spPr>
            <a:xfrm>
              <a:off x="6314879" y="443558"/>
              <a:ext cx="502594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6"/>
                  </a:solidFill>
                </a:rPr>
                <a:t>N</a:t>
              </a:r>
              <a:endParaRPr kumimoji="1" lang="zh-CN" altLang="en-US" sz="18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2608C73-10E9-4E79-A21B-887B7FF64371}"/>
              </a:ext>
            </a:extLst>
          </p:cNvPr>
          <p:cNvGrpSpPr/>
          <p:nvPr/>
        </p:nvGrpSpPr>
        <p:grpSpPr>
          <a:xfrm>
            <a:off x="8356894" y="2434852"/>
            <a:ext cx="363124" cy="413514"/>
            <a:chOff x="2173906" y="382686"/>
            <a:chExt cx="807829" cy="807829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E93575D-B2A7-4436-9F0F-52BCA3D0924E}"/>
                </a:ext>
              </a:extLst>
            </p:cNvPr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C5A2224-2232-4FF8-97F8-62FF709E299C}"/>
                </a:ext>
              </a:extLst>
            </p:cNvPr>
            <p:cNvSpPr txBox="1"/>
            <p:nvPr/>
          </p:nvSpPr>
          <p:spPr>
            <a:xfrm>
              <a:off x="2310689" y="443558"/>
              <a:ext cx="534259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26CCC5"/>
                  </a:solidFill>
                </a:rPr>
                <a:t>G</a:t>
              </a:r>
              <a:endParaRPr kumimoji="1" lang="zh-CN" altLang="en-US" sz="1800" b="1" dirty="0">
                <a:solidFill>
                  <a:srgbClr val="26CCC5"/>
                </a:solidFill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05752C65-604A-43C7-8C07-69C85A39E6F4}"/>
              </a:ext>
            </a:extLst>
          </p:cNvPr>
          <p:cNvSpPr txBox="1"/>
          <p:nvPr/>
        </p:nvSpPr>
        <p:spPr>
          <a:xfrm>
            <a:off x="3374649" y="4141914"/>
            <a:ext cx="5498624" cy="4909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2800" b="1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向“鱼与熊掌兼得”努力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278DDB18-4908-4091-B816-A1A4341CD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6" b="97500" l="1532" r="96718">
                        <a14:foregroundMark x1="16004" y1="43462" x2="12691" y2="51429"/>
                        <a14:foregroundMark x1="32439" y1="44643" x2="32928" y2="44475"/>
                        <a14:foregroundMark x1="12691" y1="51429" x2="32439" y2="44643"/>
                        <a14:foregroundMark x1="32094" y1="37503" x2="29897" y2="26749"/>
                        <a14:foregroundMark x1="16215" y1="43361" x2="16411" y2="44643"/>
                        <a14:foregroundMark x1="72867" y1="17857" x2="79431" y2="65000"/>
                        <a14:foregroundMark x1="79431" y1="65000" x2="81400" y2="42143"/>
                        <a14:foregroundMark x1="66740" y1="48214" x2="67834" y2="54643"/>
                        <a14:foregroundMark x1="90153" y1="47143" x2="85996" y2="52857"/>
                        <a14:foregroundMark x1="79650" y1="42500" x2="79650" y2="48571"/>
                        <a14:foregroundMark x1="77899" y1="43214" x2="78993" y2="54643"/>
                        <a14:foregroundMark x1="80306" y1="45714" x2="78993" y2="61429"/>
                        <a14:foregroundMark x1="80525" y1="26071" x2="81400" y2="34286"/>
                        <a14:foregroundMark x1="89716" y1="42143" x2="88403" y2="44643"/>
                        <a14:foregroundMark x1="63020" y1="40357" x2="65208" y2="45357"/>
                        <a14:foregroundMark x1="68271" y1="49286" x2="69147" y2="55357"/>
                        <a14:foregroundMark x1="79869" y1="24286" x2="80306" y2="29286"/>
                        <a14:foregroundMark x1="20788" y1="10714" x2="10722" y2="47143"/>
                        <a14:foregroundMark x1="25383" y1="14643" x2="8315" y2="38571"/>
                        <a14:foregroundMark x1="8315" y1="38571" x2="7659" y2="42500"/>
                        <a14:foregroundMark x1="20350" y1="14643" x2="8972" y2="37500"/>
                        <a14:foregroundMark x1="23851" y1="11429" x2="35230" y2="24286"/>
                        <a14:foregroundMark x1="40263" y1="12857" x2="38293" y2="38571"/>
                        <a14:foregroundMark x1="32823" y1="57500" x2="27133" y2="81071"/>
                        <a14:foregroundMark x1="36980" y1="72857" x2="30853" y2="90357"/>
                        <a14:foregroundMark x1="66083" y1="6429" x2="52954" y2="28929"/>
                        <a14:foregroundMark x1="52954" y1="28929" x2="52954" y2="28929"/>
                        <a14:foregroundMark x1="63895" y1="9643" x2="52735" y2="14643"/>
                        <a14:foregroundMark x1="69803" y1="4286" x2="59519" y2="13929"/>
                        <a14:foregroundMark x1="68271" y1="8929" x2="80525" y2="20000"/>
                        <a14:foregroundMark x1="64551" y1="35000" x2="60832" y2="74286"/>
                        <a14:foregroundMark x1="60832" y1="74286" x2="88621" y2="75357"/>
                        <a14:foregroundMark x1="88621" y1="75357" x2="91904" y2="43929"/>
                        <a14:foregroundMark x1="91904" y1="43929" x2="79650" y2="14643"/>
                        <a14:foregroundMark x1="79650" y1="14643" x2="79650" y2="14643"/>
                        <a14:foregroundMark x1="34792" y1="36429" x2="32823" y2="45357"/>
                        <a14:foregroundMark x1="33479" y1="10000" x2="34136" y2="12857"/>
                        <a14:foregroundMark x1="34136" y1="12500" x2="34136" y2="12500"/>
                        <a14:foregroundMark x1="33917" y1="8929" x2="28446" y2="13571"/>
                        <a14:foregroundMark x1="26696" y1="23214" x2="24070" y2="32143"/>
                        <a14:foregroundMark x1="70460" y1="8571" x2="86433" y2="30714"/>
                        <a14:foregroundMark x1="86433" y1="30714" x2="88621" y2="57857"/>
                        <a14:foregroundMark x1="88621" y1="57857" x2="77024" y2="83214"/>
                        <a14:foregroundMark x1="77024" y1="83214" x2="54923" y2="82143"/>
                        <a14:foregroundMark x1="54923" y1="82143" x2="54267" y2="81429"/>
                        <a14:foregroundMark x1="81400" y1="11429" x2="93873" y2="61071"/>
                        <a14:foregroundMark x1="93873" y1="61071" x2="78775" y2="87500"/>
                        <a14:foregroundMark x1="78775" y1="87500" x2="59300" y2="86786"/>
                        <a14:foregroundMark x1="59300" y1="86786" x2="56455" y2="83214"/>
                        <a14:foregroundMark x1="54267" y1="80357" x2="72648" y2="92143"/>
                        <a14:foregroundMark x1="72648" y1="92143" x2="86433" y2="88929"/>
                        <a14:foregroundMark x1="86433" y1="88929" x2="87309" y2="81429"/>
                        <a14:foregroundMark x1="34573" y1="56786" x2="29103" y2="89286"/>
                        <a14:foregroundMark x1="32166" y1="51786" x2="27790" y2="68929"/>
                        <a14:foregroundMark x1="14004" y1="20714" x2="6346" y2="70714"/>
                        <a14:foregroundMark x1="6346" y1="70714" x2="9190" y2="68571"/>
                        <a14:foregroundMark x1="1532" y1="38214" x2="4158" y2="60714"/>
                        <a14:foregroundMark x1="22319" y1="91071" x2="40263" y2="97500"/>
                        <a14:foregroundMark x1="40263" y1="97500" x2="40263" y2="96429"/>
                        <a14:foregroundMark x1="25383" y1="94286" x2="35230" y2="94286"/>
                        <a14:foregroundMark x1="96718" y1="37143" x2="96061" y2="63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9059" y="4566662"/>
            <a:ext cx="729984" cy="447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B6F19C-0866-4F33-81A8-7309D06B9B5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7.2</a:t>
            </a:r>
            <a:r>
              <a:rPr lang="zh-CN" altLang="en-US" dirty="0"/>
              <a:t>变量</a:t>
            </a:r>
            <a:r>
              <a:rPr lang="en-US" altLang="zh-CN" dirty="0"/>
              <a:t>or</a:t>
            </a:r>
            <a:r>
              <a:rPr lang="zh-CN" altLang="en-US" dirty="0"/>
              <a:t>对象</a:t>
            </a:r>
            <a:r>
              <a:rPr lang="zh-CN" altLang="en-US" dirty="0">
                <a:sym typeface="+mn-lt"/>
              </a:rPr>
              <a:t>生存周期（时间）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DCED18-0001-4732-84A7-99B5CB63A7DC}"/>
              </a:ext>
            </a:extLst>
          </p:cNvPr>
          <p:cNvSpPr txBox="1"/>
          <p:nvPr/>
        </p:nvSpPr>
        <p:spPr>
          <a:xfrm>
            <a:off x="6336272" y="275098"/>
            <a:ext cx="5854934" cy="51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在程序运行过程中变量占存储空间的时限</a:t>
            </a: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3209A49-24B4-46AC-8795-299F680A1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93" y="1019267"/>
            <a:ext cx="2664646" cy="5878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100000"/>
              <a:buBlip>
                <a:blip r:embed="rId3"/>
              </a:buBlip>
            </a:pP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静态生存期</a:t>
            </a:r>
            <a:endParaRPr kumimoji="1"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3981463-4EBD-43E7-AE87-C9A75F496FE3}"/>
              </a:ext>
            </a:extLst>
          </p:cNvPr>
          <p:cNvSpPr/>
          <p:nvPr/>
        </p:nvSpPr>
        <p:spPr>
          <a:xfrm>
            <a:off x="247719" y="1701868"/>
            <a:ext cx="5297653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eaLnBrk="1" hangingPunct="1">
              <a:spcBef>
                <a:spcPts val="600"/>
              </a:spcBef>
              <a:buFontTx/>
              <a:buBlip>
                <a:blip r:embed="rId4"/>
              </a:buBlip>
              <a:defRPr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命长，与程序的运行期相同。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indent="363538">
              <a:spcBef>
                <a:spcPts val="600"/>
              </a:spcBef>
              <a:buBlip>
                <a:blip r:embed="rId4"/>
              </a:buBlip>
              <a:defRPr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全局变量或对象具有这种生存期。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indent="363538" eaLnBrk="1" hangingPunct="1">
              <a:spcBef>
                <a:spcPts val="600"/>
              </a:spcBef>
              <a:buFontTx/>
              <a:buBlip>
                <a:blip r:embed="rId4"/>
              </a:buBlip>
              <a:defRPr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局部变量或对象如果声明为静态的，冠以关键字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static </a:t>
            </a:r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1E75B7FB-5E30-45CF-B7B9-3C5E3822A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99" y="3437757"/>
            <a:ext cx="2664646" cy="5878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100000"/>
              <a:buBlip>
                <a:blip r:embed="rId3"/>
              </a:buBlip>
            </a:pPr>
            <a:r>
              <a:rPr kumimoji="1"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动态生存期</a:t>
            </a:r>
            <a:endParaRPr kumimoji="1"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B5DD777-FA82-4E03-9AEB-4F36C7407EA8}"/>
              </a:ext>
            </a:extLst>
          </p:cNvPr>
          <p:cNvSpPr/>
          <p:nvPr/>
        </p:nvSpPr>
        <p:spPr>
          <a:xfrm>
            <a:off x="231899" y="4139161"/>
            <a:ext cx="529765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>
              <a:spcBef>
                <a:spcPts val="600"/>
              </a:spcBef>
              <a:buBlip>
                <a:blip r:embed="rId4"/>
              </a:buBlip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根据需要动态分配存储空间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indent="363538">
              <a:spcBef>
                <a:spcPts val="600"/>
              </a:spcBef>
              <a:buBlip>
                <a:blip r:embed="rId4"/>
              </a:buBlip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始于程序执行到声明点时，终于程序执行到作用域结束处。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indent="363538">
              <a:spcBef>
                <a:spcPts val="600"/>
              </a:spcBef>
              <a:buBlip>
                <a:blip r:embed="rId4"/>
              </a:buBlip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局部变量或对象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没有用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static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修饰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是动态生存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2A26ADF-A08D-4E5D-AD3E-668A702E0AA7}"/>
              </a:ext>
            </a:extLst>
          </p:cNvPr>
          <p:cNvSpPr/>
          <p:nvPr/>
        </p:nvSpPr>
        <p:spPr>
          <a:xfrm>
            <a:off x="5824602" y="3888507"/>
            <a:ext cx="6366603" cy="1704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50000"/>
              </a:lnSpc>
              <a:buFontTx/>
              <a:buBlip>
                <a:blip r:embed="rId4"/>
              </a:buBlip>
              <a:defRPr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全局变量：静态变量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sym typeface="Wingdings" panose="05000000000000000000" pitchFamily="2" charset="2"/>
              </a:rPr>
              <a:t>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Tx/>
              <a:buBlip>
                <a:blip r:embed="rId4"/>
              </a:buBlip>
              <a:defRPr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局部变量：局部静态变量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静态生存期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sym typeface="Wingdings" panose="05000000000000000000" pitchFamily="2" charset="2"/>
              </a:rPr>
              <a:t> 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		      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一般局部变量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动态生存期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sym typeface="Wingdings" panose="05000000000000000000" pitchFamily="2" charset="2"/>
              </a:rPr>
              <a:t> 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2166EBDB-E1D0-494A-A8B6-14A917AAE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861" y="1696149"/>
            <a:ext cx="4723755" cy="5704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static 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类型  变量名列表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； 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FDBDE6FB-6671-4CFD-A43E-A4288574E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861" y="2130187"/>
            <a:ext cx="1848583" cy="5573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static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a;</a:t>
            </a:r>
          </a:p>
        </p:txBody>
      </p:sp>
      <p:sp>
        <p:nvSpPr>
          <p:cNvPr id="32" name="Rectangle 7">
            <a:extLst>
              <a:ext uri="{FF2B5EF4-FFF2-40B4-BE49-F238E27FC236}">
                <a16:creationId xmlns:a16="http://schemas.microsoft.com/office/drawing/2014/main" id="{303CCDD9-BA55-479E-8A94-77437F74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739" y="2687584"/>
            <a:ext cx="6667500" cy="5704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可以是全局变量，也可以是局部变量</a:t>
            </a: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0F07A704-2A87-453A-9AFC-0AD9CE695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891" y="1281362"/>
            <a:ext cx="4968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static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变量说明格式：</a:t>
            </a:r>
          </a:p>
        </p:txBody>
      </p:sp>
    </p:spTree>
    <p:extLst>
      <p:ext uri="{BB962C8B-B14F-4D97-AF65-F5344CB8AC3E}">
        <p14:creationId xmlns:p14="http://schemas.microsoft.com/office/powerpoint/2010/main" val="140583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8" grpId="0"/>
      <p:bldP spid="29" grpId="0" animBg="1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B6F19C-0866-4F33-81A8-7309D06B9B5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7.2</a:t>
            </a:r>
            <a:r>
              <a:rPr lang="zh-CN" altLang="en-US" dirty="0"/>
              <a:t>变量</a:t>
            </a:r>
            <a:r>
              <a:rPr lang="en-US" altLang="zh-CN" dirty="0"/>
              <a:t>or</a:t>
            </a:r>
            <a:r>
              <a:rPr lang="zh-CN" altLang="en-US" dirty="0"/>
              <a:t>对象</a:t>
            </a:r>
            <a:r>
              <a:rPr lang="zh-CN" altLang="en-US" dirty="0">
                <a:sym typeface="+mn-lt"/>
              </a:rPr>
              <a:t>生存周期（时间）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DCED18-0001-4732-84A7-99B5CB63A7DC}"/>
              </a:ext>
            </a:extLst>
          </p:cNvPr>
          <p:cNvSpPr txBox="1"/>
          <p:nvPr/>
        </p:nvSpPr>
        <p:spPr>
          <a:xfrm>
            <a:off x="6336272" y="275098"/>
            <a:ext cx="5854934" cy="51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在程序运行过程中变量占存储空间的时限</a:t>
            </a:r>
          </a:p>
        </p:txBody>
      </p:sp>
      <p:sp>
        <p:nvSpPr>
          <p:cNvPr id="15" name="矩形 3">
            <a:extLst>
              <a:ext uri="{FF2B5EF4-FFF2-40B4-BE49-F238E27FC236}">
                <a16:creationId xmlns:a16="http://schemas.microsoft.com/office/drawing/2014/main" id="{B9FD4695-8AF3-4151-B62C-F708F7A18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193" y="927894"/>
            <a:ext cx="6218237" cy="3786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i = 1; 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other() {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</a:t>
            </a:r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static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int a = 2;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</a:t>
            </a:r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static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int b;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int c = 10; 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 += 2; i += 32; c += 5;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cout&lt;&lt;"---OTHER---\n";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</a:t>
            </a:r>
            <a:r>
              <a:rPr lang="zh-CN" altLang="en-US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cout&lt;&lt;" i:"&lt;&lt;i&lt;&lt;" a:"&lt;&lt;a&lt;&lt;" b:"&lt;&lt;b&lt;&lt;" c:"&lt;&lt;c&lt;&lt;endl;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b = a;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16" name="矩形 4">
            <a:extLst>
              <a:ext uri="{FF2B5EF4-FFF2-40B4-BE49-F238E27FC236}">
                <a16:creationId xmlns:a16="http://schemas.microsoft.com/office/drawing/2014/main" id="{B109E4FA-6D68-44D0-A821-E5AF28358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571" y="969400"/>
            <a:ext cx="27699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全局变量，静态变量</a:t>
            </a:r>
          </a:p>
        </p:txBody>
      </p:sp>
      <p:sp>
        <p:nvSpPr>
          <p:cNvPr id="17" name="矩形 5">
            <a:extLst>
              <a:ext uri="{FF2B5EF4-FFF2-40B4-BE49-F238E27FC236}">
                <a16:creationId xmlns:a16="http://schemas.microsoft.com/office/drawing/2014/main" id="{35A49DE0-759E-42F4-A0FB-BC5618A4F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30" y="1642578"/>
            <a:ext cx="2405427" cy="61555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>
                <a:latin typeface="Comic Sans MS" panose="030F0702030302020204" pitchFamily="66" charset="0"/>
                <a:ea typeface="华光行书_CNKI" panose="02000500000000000000" pitchFamily="2" charset="-122"/>
              </a:rPr>
              <a:t>静态局部变量</a:t>
            </a:r>
            <a:r>
              <a:rPr lang="en-US" altLang="zh-CN" sz="2000" b="1" dirty="0"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sz="2000" b="1" dirty="0">
                <a:latin typeface="Comic Sans MS" panose="030F0702030302020204" pitchFamily="66" charset="0"/>
                <a:ea typeface="华光行书_CNKI" panose="02000500000000000000" pitchFamily="2" charset="-122"/>
              </a:rPr>
              <a:t>第</a:t>
            </a:r>
            <a:r>
              <a:rPr lang="en-US" altLang="zh-CN" sz="2000" b="1" dirty="0"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  <a:r>
              <a:rPr lang="zh-CN" altLang="en-US" sz="2000" b="1" dirty="0">
                <a:latin typeface="Comic Sans MS" panose="030F0702030302020204" pitchFamily="66" charset="0"/>
                <a:ea typeface="华光行书_CNKI" panose="02000500000000000000" pitchFamily="2" charset="-122"/>
              </a:rPr>
              <a:t>次被调用时被初始化</a:t>
            </a: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DC3D840E-F7AC-408E-BF77-EAF0C2FFE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200" y="2418865"/>
            <a:ext cx="27699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局部变量，动态变量</a:t>
            </a:r>
          </a:p>
        </p:txBody>
      </p:sp>
      <p:sp>
        <p:nvSpPr>
          <p:cNvPr id="26" name="矩形 2">
            <a:extLst>
              <a:ext uri="{FF2B5EF4-FFF2-40B4-BE49-F238E27FC236}">
                <a16:creationId xmlns:a16="http://schemas.microsoft.com/office/drawing/2014/main" id="{C785EDA8-8FC4-4DF9-B774-906ED4DA7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3" y="5867274"/>
            <a:ext cx="9906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1" lang="zh-CN" altLang="en-US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静态变量在程序开始时就分配存储单元，如果没有初始化，系统默认初始化为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0</a:t>
            </a:r>
            <a:endParaRPr kumimoji="1" lang="zh-CN" altLang="en-US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34" name="矩形 2">
            <a:extLst>
              <a:ext uri="{FF2B5EF4-FFF2-40B4-BE49-F238E27FC236}">
                <a16:creationId xmlns:a16="http://schemas.microsoft.com/office/drawing/2014/main" id="{302F45BE-9868-4E00-85E2-7DB99F68D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5281588"/>
            <a:ext cx="7814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1" lang="zh-CN" altLang="en-US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体会全局变量、局部变量、动态变量、静态变量的作用域与可见性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441672D-FBEF-4081-9FB3-3CCA14C6FDFA}"/>
              </a:ext>
            </a:extLst>
          </p:cNvPr>
          <p:cNvSpPr/>
          <p:nvPr/>
        </p:nvSpPr>
        <p:spPr>
          <a:xfrm>
            <a:off x="6311670" y="905715"/>
            <a:ext cx="5865813" cy="3748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main() 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static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int a;</a:t>
            </a:r>
            <a:endParaRPr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b = -10,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 = 0;</a:t>
            </a:r>
            <a:endParaRPr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cout &lt;&lt; "---MAIN---\n";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cout&lt;&lt;"i:"&lt;&lt;i&lt;&lt;" a:"&lt;&lt;a&lt;&lt;" b:"&lt;&lt;b&lt;&lt;"c:"&lt;&lt;c&lt;&lt;‘\n’;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c += 8; other();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cout&lt;&lt;"---MAIN---\n";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cout&lt;&lt;"i:"&lt;&lt;i&lt;&lt;" a:"&lt;&lt;a&lt;&lt;" b:"&lt;&lt;b&lt;&lt;" c:"&lt;&lt;c&lt;&lt;‘\n’;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i += 10; other();  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return 0;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20" name="矩形 9">
            <a:extLst>
              <a:ext uri="{FF2B5EF4-FFF2-40B4-BE49-F238E27FC236}">
                <a16:creationId xmlns:a16="http://schemas.microsoft.com/office/drawing/2014/main" id="{0E91DBA3-69FA-48E1-9566-BF1520D27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8486" y="1532870"/>
            <a:ext cx="2322752" cy="30777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局部变量，动态变量</a:t>
            </a:r>
          </a:p>
        </p:txBody>
      </p:sp>
      <p:sp>
        <p:nvSpPr>
          <p:cNvPr id="36" name="矩形 8">
            <a:extLst>
              <a:ext uri="{FF2B5EF4-FFF2-40B4-BE49-F238E27FC236}">
                <a16:creationId xmlns:a16="http://schemas.microsoft.com/office/drawing/2014/main" id="{77B7DF3D-717C-44F3-9979-8FCC66046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492" y="957073"/>
            <a:ext cx="18466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静态局部变量</a:t>
            </a:r>
          </a:p>
        </p:txBody>
      </p:sp>
      <p:pic>
        <p:nvPicPr>
          <p:cNvPr id="37" name="图片 12">
            <a:extLst>
              <a:ext uri="{FF2B5EF4-FFF2-40B4-BE49-F238E27FC236}">
                <a16:creationId xmlns:a16="http://schemas.microsoft.com/office/drawing/2014/main" id="{E75345F5-1641-43AA-8975-A12CD85CA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520" y="3726833"/>
            <a:ext cx="3036827" cy="217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8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6" grpId="0"/>
      <p:bldP spid="34" grpId="0"/>
      <p:bldP spid="20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B6F19C-0866-4F33-81A8-7309D06B9B5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7.2</a:t>
            </a:r>
            <a:r>
              <a:rPr lang="zh-CN" altLang="en-US" dirty="0"/>
              <a:t>变量</a:t>
            </a:r>
            <a:r>
              <a:rPr lang="en-US" altLang="zh-CN" dirty="0"/>
              <a:t>or</a:t>
            </a:r>
            <a:r>
              <a:rPr lang="zh-CN" altLang="en-US" dirty="0"/>
              <a:t>对象</a:t>
            </a:r>
            <a:r>
              <a:rPr lang="zh-CN" altLang="en-US" dirty="0">
                <a:sym typeface="+mn-lt"/>
              </a:rPr>
              <a:t>生存周期（时间）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DCED18-0001-4732-84A7-99B5CB63A7DC}"/>
              </a:ext>
            </a:extLst>
          </p:cNvPr>
          <p:cNvSpPr txBox="1"/>
          <p:nvPr/>
        </p:nvSpPr>
        <p:spPr>
          <a:xfrm>
            <a:off x="6336272" y="275098"/>
            <a:ext cx="5854934" cy="51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在程序运行过程中变量占存储空间的时限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C036FE1-B0DE-40B2-8ED9-30AF914F36F2}"/>
              </a:ext>
            </a:extLst>
          </p:cNvPr>
          <p:cNvSpPr/>
          <p:nvPr/>
        </p:nvSpPr>
        <p:spPr>
          <a:xfrm>
            <a:off x="0" y="1116154"/>
            <a:ext cx="3792812" cy="503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1938" indent="-261938">
              <a:lnSpc>
                <a:spcPct val="150000"/>
              </a:lnSpc>
              <a:buBlip>
                <a:blip r:embed="rId4"/>
              </a:buBlip>
              <a:defRPr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静态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-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全局变量：与天地同岁，远近闻名，无限的时间和无限空间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261938" indent="-261938">
              <a:lnSpc>
                <a:spcPct val="150000"/>
              </a:lnSpc>
              <a:buBlip>
                <a:blip r:embed="rId4"/>
              </a:buBlip>
              <a:defRPr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静态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-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局部变量：带记忆轮回，一方长老，无限时间有限空间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261938" indent="-261938">
              <a:lnSpc>
                <a:spcPct val="150000"/>
              </a:lnSpc>
              <a:buBlip>
                <a:blip r:embed="rId4"/>
              </a:buBlip>
              <a:defRPr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动态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-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局部变量：轮回转世从头再来，一方新秀，有限时间有限空间。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474B6997-85EF-47F8-9DE8-2FD39F19E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871" y="890463"/>
            <a:ext cx="1899879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main(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     …….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…….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f2;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…….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f1;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…….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f1(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    int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………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f2;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……..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f2(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   static int 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………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grpSp>
        <p:nvGrpSpPr>
          <p:cNvPr id="29" name="Group 5">
            <a:extLst>
              <a:ext uri="{FF2B5EF4-FFF2-40B4-BE49-F238E27FC236}">
                <a16:creationId xmlns:a16="http://schemas.microsoft.com/office/drawing/2014/main" id="{53D97AD5-69F2-4B10-A814-1252B9038EF5}"/>
              </a:ext>
            </a:extLst>
          </p:cNvPr>
          <p:cNvGrpSpPr>
            <a:grpSpLocks/>
          </p:cNvGrpSpPr>
          <p:nvPr/>
        </p:nvGrpSpPr>
        <p:grpSpPr bwMode="auto">
          <a:xfrm>
            <a:off x="6056042" y="5911398"/>
            <a:ext cx="1260475" cy="863600"/>
            <a:chOff x="1388" y="3489"/>
            <a:chExt cx="794" cy="544"/>
          </a:xfrm>
        </p:grpSpPr>
        <p:sp>
          <p:nvSpPr>
            <p:cNvPr id="30" name="Line 6">
              <a:extLst>
                <a:ext uri="{FF2B5EF4-FFF2-40B4-BE49-F238E27FC236}">
                  <a16:creationId xmlns:a16="http://schemas.microsoft.com/office/drawing/2014/main" id="{8E8410C6-863B-483B-BD87-6D25365E38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9" y="3489"/>
              <a:ext cx="0" cy="544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grpSp>
          <p:nvGrpSpPr>
            <p:cNvPr id="31" name="Group 7">
              <a:extLst>
                <a:ext uri="{FF2B5EF4-FFF2-40B4-BE49-F238E27FC236}">
                  <a16:creationId xmlns:a16="http://schemas.microsoft.com/office/drawing/2014/main" id="{DEF16700-F1BC-40DE-842E-89ECB213A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8" y="3489"/>
              <a:ext cx="794" cy="533"/>
              <a:chOff x="1388" y="3489"/>
              <a:chExt cx="794" cy="533"/>
            </a:xfrm>
          </p:grpSpPr>
          <p:sp>
            <p:nvSpPr>
              <p:cNvPr id="32" name="Line 8">
                <a:extLst>
                  <a:ext uri="{FF2B5EF4-FFF2-40B4-BE49-F238E27FC236}">
                    <a16:creationId xmlns:a16="http://schemas.microsoft.com/office/drawing/2014/main" id="{E4B3FD9B-0475-4B1A-B7E6-256862BCC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9" y="3489"/>
                <a:ext cx="211" cy="0"/>
              </a:xfrm>
              <a:prstGeom prst="line">
                <a:avLst/>
              </a:prstGeom>
              <a:noFill/>
              <a:ln w="9525">
                <a:solidFill>
                  <a:srgbClr val="104E8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33" name="Line 9">
                <a:extLst>
                  <a:ext uri="{FF2B5EF4-FFF2-40B4-BE49-F238E27FC236}">
                    <a16:creationId xmlns:a16="http://schemas.microsoft.com/office/drawing/2014/main" id="{83C26E42-1A1D-4D8F-9F3D-4D042BACDA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8" y="4022"/>
                <a:ext cx="191" cy="0"/>
              </a:xfrm>
              <a:prstGeom prst="line">
                <a:avLst/>
              </a:prstGeom>
              <a:noFill/>
              <a:ln w="9525">
                <a:solidFill>
                  <a:srgbClr val="104E8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38" name="Text Box 10">
                <a:extLst>
                  <a:ext uri="{FF2B5EF4-FFF2-40B4-BE49-F238E27FC236}">
                    <a16:creationId xmlns:a16="http://schemas.microsoft.com/office/drawing/2014/main" id="{4DD6FFB1-08C2-4B74-8B59-5201463F12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0" y="3489"/>
                <a:ext cx="7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o"/>
                  <a:defRPr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o"/>
                  <a:defRPr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o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104E87"/>
                    </a:solidFill>
                    <a:latin typeface="Comic Sans MS" panose="030F0702030302020204" pitchFamily="66" charset="0"/>
                    <a:ea typeface="华光行书_CNKI" panose="02000500000000000000" pitchFamily="2" charset="-122"/>
                  </a:rPr>
                  <a:t>C</a:t>
                </a:r>
                <a:r>
                  <a:rPr kumimoji="1" lang="zh-CN" altLang="zh-CN" sz="2000" dirty="0">
                    <a:solidFill>
                      <a:srgbClr val="104E87"/>
                    </a:solidFill>
                    <a:latin typeface="Comic Sans MS" panose="030F0702030302020204" pitchFamily="66" charset="0"/>
                    <a:ea typeface="华光行书_CNKI" panose="02000500000000000000" pitchFamily="2" charset="-122"/>
                  </a:rPr>
                  <a:t>作用域</a:t>
                </a:r>
                <a:endParaRPr kumimoji="1" lang="zh-CN" altLang="en-US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</p:grpSp>
      </p:grpSp>
      <p:grpSp>
        <p:nvGrpSpPr>
          <p:cNvPr id="39" name="Group 11">
            <a:extLst>
              <a:ext uri="{FF2B5EF4-FFF2-40B4-BE49-F238E27FC236}">
                <a16:creationId xmlns:a16="http://schemas.microsoft.com/office/drawing/2014/main" id="{A1D366E1-DC5F-4C4B-A78E-00648B709F4E}"/>
              </a:ext>
            </a:extLst>
          </p:cNvPr>
          <p:cNvGrpSpPr>
            <a:grpSpLocks/>
          </p:cNvGrpSpPr>
          <p:nvPr/>
        </p:nvGrpSpPr>
        <p:grpSpPr bwMode="auto">
          <a:xfrm>
            <a:off x="6012663" y="4000502"/>
            <a:ext cx="1228726" cy="1306512"/>
            <a:chOff x="1434" y="2355"/>
            <a:chExt cx="774" cy="823"/>
          </a:xfrm>
        </p:grpSpPr>
        <p:grpSp>
          <p:nvGrpSpPr>
            <p:cNvPr id="40" name="Group 12">
              <a:extLst>
                <a:ext uri="{FF2B5EF4-FFF2-40B4-BE49-F238E27FC236}">
                  <a16:creationId xmlns:a16="http://schemas.microsoft.com/office/drawing/2014/main" id="{46CAE3F2-1B5A-4441-8259-A68383925D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4" y="2355"/>
              <a:ext cx="177" cy="823"/>
              <a:chOff x="1434" y="2355"/>
              <a:chExt cx="177" cy="823"/>
            </a:xfrm>
          </p:grpSpPr>
          <p:sp>
            <p:nvSpPr>
              <p:cNvPr id="42" name="Line 13">
                <a:extLst>
                  <a:ext uri="{FF2B5EF4-FFF2-40B4-BE49-F238E27FC236}">
                    <a16:creationId xmlns:a16="http://schemas.microsoft.com/office/drawing/2014/main" id="{A7E380A1-4987-4FAE-8464-94E937BCD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355"/>
                <a:ext cx="166" cy="0"/>
              </a:xfrm>
              <a:prstGeom prst="line">
                <a:avLst/>
              </a:prstGeom>
              <a:noFill/>
              <a:ln w="9525">
                <a:solidFill>
                  <a:srgbClr val="104E8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43" name="Line 14">
                <a:extLst>
                  <a:ext uri="{FF2B5EF4-FFF2-40B4-BE49-F238E27FC236}">
                    <a16:creationId xmlns:a16="http://schemas.microsoft.com/office/drawing/2014/main" id="{9653276C-A7B7-4839-96B0-D51E5200B7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3178"/>
                <a:ext cx="177" cy="0"/>
              </a:xfrm>
              <a:prstGeom prst="line">
                <a:avLst/>
              </a:prstGeom>
              <a:noFill/>
              <a:ln w="9525">
                <a:solidFill>
                  <a:srgbClr val="104E8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44" name="Line 15">
                <a:extLst>
                  <a:ext uri="{FF2B5EF4-FFF2-40B4-BE49-F238E27FC236}">
                    <a16:creationId xmlns:a16="http://schemas.microsoft.com/office/drawing/2014/main" id="{D0A7F555-24ED-43D6-8110-5B36DE9FD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2355"/>
                <a:ext cx="0" cy="82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</p:grp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E3BC0A4E-AE3D-410A-B17E-C95B3111A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1" y="2449"/>
              <a:ext cx="6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b</a:t>
              </a:r>
              <a:r>
                <a:rPr kumimoji="1" lang="zh-CN" altLang="zh-CN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作用域</a:t>
              </a:r>
              <a:endParaRPr kumimoji="1"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</p:grpSp>
      <p:grpSp>
        <p:nvGrpSpPr>
          <p:cNvPr id="45" name="Group 17">
            <a:extLst>
              <a:ext uri="{FF2B5EF4-FFF2-40B4-BE49-F238E27FC236}">
                <a16:creationId xmlns:a16="http://schemas.microsoft.com/office/drawing/2014/main" id="{FD759557-AA4B-4819-AF50-F48326A1762F}"/>
              </a:ext>
            </a:extLst>
          </p:cNvPr>
          <p:cNvGrpSpPr>
            <a:grpSpLocks/>
          </p:cNvGrpSpPr>
          <p:nvPr/>
        </p:nvGrpSpPr>
        <p:grpSpPr bwMode="auto">
          <a:xfrm>
            <a:off x="5633140" y="945572"/>
            <a:ext cx="1287463" cy="5831012"/>
            <a:chOff x="1122" y="478"/>
            <a:chExt cx="811" cy="3555"/>
          </a:xfrm>
        </p:grpSpPr>
        <p:sp>
          <p:nvSpPr>
            <p:cNvPr id="46" name="Line 18">
              <a:extLst>
                <a:ext uri="{FF2B5EF4-FFF2-40B4-BE49-F238E27FC236}">
                  <a16:creationId xmlns:a16="http://schemas.microsoft.com/office/drawing/2014/main" id="{7CDBE3B1-E75D-406B-A37F-F4854AE4E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" y="478"/>
              <a:ext cx="189" cy="0"/>
            </a:xfrm>
            <a:prstGeom prst="line">
              <a:avLst/>
            </a:prstGeom>
            <a:noFill/>
            <a:ln w="9525">
              <a:solidFill>
                <a:srgbClr val="104E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47" name="Line 19">
              <a:extLst>
                <a:ext uri="{FF2B5EF4-FFF2-40B4-BE49-F238E27FC236}">
                  <a16:creationId xmlns:a16="http://schemas.microsoft.com/office/drawing/2014/main" id="{B77B1C71-606C-49E1-A1F1-B603E26BB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4033"/>
              <a:ext cx="167" cy="0"/>
            </a:xfrm>
            <a:prstGeom prst="line">
              <a:avLst/>
            </a:prstGeom>
            <a:noFill/>
            <a:ln w="9525">
              <a:solidFill>
                <a:srgbClr val="104E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48" name="Line 20">
              <a:extLst>
                <a:ext uri="{FF2B5EF4-FFF2-40B4-BE49-F238E27FC236}">
                  <a16:creationId xmlns:a16="http://schemas.microsoft.com/office/drawing/2014/main" id="{8D63A3D8-CD0D-46E6-93BF-A8D737969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2" y="478"/>
              <a:ext cx="0" cy="3555"/>
            </a:xfrm>
            <a:prstGeom prst="line">
              <a:avLst/>
            </a:prstGeom>
            <a:noFill/>
            <a:ln w="38100">
              <a:solidFill>
                <a:srgbClr val="26CCC5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49" name="Text Box 21">
              <a:extLst>
                <a:ext uri="{FF2B5EF4-FFF2-40B4-BE49-F238E27FC236}">
                  <a16:creationId xmlns:a16="http://schemas.microsoft.com/office/drawing/2014/main" id="{1E66EEE2-360F-4922-9EBA-3DF94BA90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" y="511"/>
              <a:ext cx="68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a</a:t>
              </a:r>
              <a:r>
                <a:rPr kumimoji="1" lang="zh-CN" altLang="zh-CN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作用域</a:t>
              </a:r>
              <a:endParaRPr kumimoji="1"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</p:grpSp>
      <p:grpSp>
        <p:nvGrpSpPr>
          <p:cNvPr id="50" name="Group 22">
            <a:extLst>
              <a:ext uri="{FF2B5EF4-FFF2-40B4-BE49-F238E27FC236}">
                <a16:creationId xmlns:a16="http://schemas.microsoft.com/office/drawing/2014/main" id="{2D063337-96F1-4AB5-AD5A-9E43BF950DD4}"/>
              </a:ext>
            </a:extLst>
          </p:cNvPr>
          <p:cNvGrpSpPr>
            <a:grpSpLocks/>
          </p:cNvGrpSpPr>
          <p:nvPr/>
        </p:nvGrpSpPr>
        <p:grpSpPr bwMode="auto">
          <a:xfrm>
            <a:off x="7118023" y="1820750"/>
            <a:ext cx="4948239" cy="338138"/>
            <a:chOff x="2486" y="933"/>
            <a:chExt cx="3117" cy="213"/>
          </a:xfrm>
        </p:grpSpPr>
        <p:sp>
          <p:nvSpPr>
            <p:cNvPr id="51" name="Text Box 23">
              <a:extLst>
                <a:ext uri="{FF2B5EF4-FFF2-40B4-BE49-F238E27FC236}">
                  <a16:creationId xmlns:a16="http://schemas.microsoft.com/office/drawing/2014/main" id="{1F975F0C-922A-4FCF-A7FD-26D12837A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933"/>
              <a:ext cx="3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main</a:t>
              </a:r>
            </a:p>
          </p:txBody>
        </p:sp>
        <p:sp>
          <p:nvSpPr>
            <p:cNvPr id="52" name="Line 24">
              <a:extLst>
                <a:ext uri="{FF2B5EF4-FFF2-40B4-BE49-F238E27FC236}">
                  <a16:creationId xmlns:a16="http://schemas.microsoft.com/office/drawing/2014/main" id="{07170DE4-25DF-491A-8D7D-5EDA6DCE3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" y="1065"/>
              <a:ext cx="245" cy="0"/>
            </a:xfrm>
            <a:prstGeom prst="line">
              <a:avLst/>
            </a:prstGeom>
            <a:noFill/>
            <a:ln w="9525">
              <a:solidFill>
                <a:srgbClr val="104E8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53" name="Text Box 25">
              <a:extLst>
                <a:ext uri="{FF2B5EF4-FFF2-40B4-BE49-F238E27FC236}">
                  <a16:creationId xmlns:a16="http://schemas.microsoft.com/office/drawing/2014/main" id="{6AE16DA2-654C-4A31-83DD-0688753B4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2" y="933"/>
              <a:ext cx="26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f2</a:t>
              </a:r>
            </a:p>
          </p:txBody>
        </p:sp>
        <p:sp>
          <p:nvSpPr>
            <p:cNvPr id="54" name="Text Box 26">
              <a:extLst>
                <a:ext uri="{FF2B5EF4-FFF2-40B4-BE49-F238E27FC236}">
                  <a16:creationId xmlns:a16="http://schemas.microsoft.com/office/drawing/2014/main" id="{715EA978-1EBC-43F8-892A-3D0706D2A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" y="933"/>
              <a:ext cx="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f1</a:t>
              </a:r>
            </a:p>
          </p:txBody>
        </p:sp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6A519DCD-C0D3-4425-B94C-C9562CD46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8" y="933"/>
              <a:ext cx="3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main</a:t>
              </a:r>
            </a:p>
          </p:txBody>
        </p:sp>
        <p:sp>
          <p:nvSpPr>
            <p:cNvPr id="56" name="Text Box 28">
              <a:extLst>
                <a:ext uri="{FF2B5EF4-FFF2-40B4-BE49-F238E27FC236}">
                  <a16:creationId xmlns:a16="http://schemas.microsoft.com/office/drawing/2014/main" id="{165CFF05-E8B2-4A5E-AA82-CD68F68CC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9" y="933"/>
              <a:ext cx="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f1</a:t>
              </a: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401928FB-053C-4CE0-8337-967E15ACE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" y="933"/>
              <a:ext cx="26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f2</a:t>
              </a:r>
            </a:p>
          </p:txBody>
        </p:sp>
        <p:sp>
          <p:nvSpPr>
            <p:cNvPr id="58" name="Text Box 30">
              <a:extLst>
                <a:ext uri="{FF2B5EF4-FFF2-40B4-BE49-F238E27FC236}">
                  <a16:creationId xmlns:a16="http://schemas.microsoft.com/office/drawing/2014/main" id="{ECA8B592-4D14-4AC1-965F-812785DE2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933"/>
              <a:ext cx="3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main</a:t>
              </a:r>
            </a:p>
          </p:txBody>
        </p:sp>
        <p:sp>
          <p:nvSpPr>
            <p:cNvPr id="59" name="Line 31">
              <a:extLst>
                <a:ext uri="{FF2B5EF4-FFF2-40B4-BE49-F238E27FC236}">
                  <a16:creationId xmlns:a16="http://schemas.microsoft.com/office/drawing/2014/main" id="{230DDB79-069F-4A82-B440-340014A2B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1065"/>
              <a:ext cx="245" cy="0"/>
            </a:xfrm>
            <a:prstGeom prst="line">
              <a:avLst/>
            </a:prstGeom>
            <a:noFill/>
            <a:ln w="9525">
              <a:solidFill>
                <a:srgbClr val="104E8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60" name="Line 32">
              <a:extLst>
                <a:ext uri="{FF2B5EF4-FFF2-40B4-BE49-F238E27FC236}">
                  <a16:creationId xmlns:a16="http://schemas.microsoft.com/office/drawing/2014/main" id="{F653B647-37C6-49BC-BA8B-A684568E6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3" y="1065"/>
              <a:ext cx="245" cy="0"/>
            </a:xfrm>
            <a:prstGeom prst="line">
              <a:avLst/>
            </a:prstGeom>
            <a:noFill/>
            <a:ln w="9525">
              <a:solidFill>
                <a:srgbClr val="104E8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61" name="Line 33">
              <a:extLst>
                <a:ext uri="{FF2B5EF4-FFF2-40B4-BE49-F238E27FC236}">
                  <a16:creationId xmlns:a16="http://schemas.microsoft.com/office/drawing/2014/main" id="{9B9FB68E-CCC4-4635-BDE5-7F8767580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3" y="1065"/>
              <a:ext cx="245" cy="0"/>
            </a:xfrm>
            <a:prstGeom prst="line">
              <a:avLst/>
            </a:prstGeom>
            <a:noFill/>
            <a:ln w="9525">
              <a:solidFill>
                <a:srgbClr val="104E8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62" name="Line 34">
              <a:extLst>
                <a:ext uri="{FF2B5EF4-FFF2-40B4-BE49-F238E27FC236}">
                  <a16:creationId xmlns:a16="http://schemas.microsoft.com/office/drawing/2014/main" id="{6B905616-9EA2-4F91-914A-B8104FDA7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7" y="1065"/>
              <a:ext cx="245" cy="0"/>
            </a:xfrm>
            <a:prstGeom prst="line">
              <a:avLst/>
            </a:prstGeom>
            <a:noFill/>
            <a:ln w="9525">
              <a:solidFill>
                <a:srgbClr val="104E8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63" name="Line 35">
              <a:extLst>
                <a:ext uri="{FF2B5EF4-FFF2-40B4-BE49-F238E27FC236}">
                  <a16:creationId xmlns:a16="http://schemas.microsoft.com/office/drawing/2014/main" id="{D97624B7-0556-4D41-89EF-EFAB2ABF9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" y="1065"/>
              <a:ext cx="245" cy="0"/>
            </a:xfrm>
            <a:prstGeom prst="line">
              <a:avLst/>
            </a:prstGeom>
            <a:noFill/>
            <a:ln w="9525">
              <a:solidFill>
                <a:srgbClr val="104E8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8F7FFE7-757E-4E48-8048-240D9B355D33}"/>
              </a:ext>
            </a:extLst>
          </p:cNvPr>
          <p:cNvGrpSpPr/>
          <p:nvPr/>
        </p:nvGrpSpPr>
        <p:grpSpPr>
          <a:xfrm>
            <a:off x="5989310" y="2022369"/>
            <a:ext cx="6061076" cy="396871"/>
            <a:chOff x="5989310" y="2022369"/>
            <a:chExt cx="6061076" cy="396871"/>
          </a:xfrm>
        </p:grpSpPr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70C518E4-2B24-4CD6-94CE-FBF0FCBC4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9310" y="2022369"/>
              <a:ext cx="1157288" cy="396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a</a:t>
              </a:r>
              <a:r>
                <a:rPr kumimoji="1" lang="zh-CN" altLang="zh-CN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生存期:</a:t>
              </a:r>
              <a:endPara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66" name="Line 38">
              <a:extLst>
                <a:ext uri="{FF2B5EF4-FFF2-40B4-BE49-F238E27FC236}">
                  <a16:creationId xmlns:a16="http://schemas.microsoft.com/office/drawing/2014/main" id="{C501F91E-94D3-475D-8E0B-9E86C8338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6273" y="2228742"/>
              <a:ext cx="49641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70" name="Line 42">
              <a:extLst>
                <a:ext uri="{FF2B5EF4-FFF2-40B4-BE49-F238E27FC236}">
                  <a16:creationId xmlns:a16="http://schemas.microsoft.com/office/drawing/2014/main" id="{AABE78EC-F359-464E-BF61-1C1EC8C1B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5323" y="2103331"/>
              <a:ext cx="0" cy="230185"/>
            </a:xfrm>
            <a:prstGeom prst="line">
              <a:avLst/>
            </a:prstGeom>
            <a:noFill/>
            <a:ln w="9525">
              <a:solidFill>
                <a:srgbClr val="104E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71" name="Line 43">
              <a:extLst>
                <a:ext uri="{FF2B5EF4-FFF2-40B4-BE49-F238E27FC236}">
                  <a16:creationId xmlns:a16="http://schemas.microsoft.com/office/drawing/2014/main" id="{705975AB-A9FA-49E2-99F2-BC3A39EC0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36098" y="2120793"/>
              <a:ext cx="0" cy="212723"/>
            </a:xfrm>
            <a:prstGeom prst="line">
              <a:avLst/>
            </a:prstGeom>
            <a:noFill/>
            <a:ln w="9525">
              <a:solidFill>
                <a:srgbClr val="104E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</p:grpSp>
      <p:grpSp>
        <p:nvGrpSpPr>
          <p:cNvPr id="76" name="Group 48">
            <a:extLst>
              <a:ext uri="{FF2B5EF4-FFF2-40B4-BE49-F238E27FC236}">
                <a16:creationId xmlns:a16="http://schemas.microsoft.com/office/drawing/2014/main" id="{8F47D648-BDE0-439F-B1FA-3726814A477D}"/>
              </a:ext>
            </a:extLst>
          </p:cNvPr>
          <p:cNvGrpSpPr>
            <a:grpSpLocks/>
          </p:cNvGrpSpPr>
          <p:nvPr/>
        </p:nvGrpSpPr>
        <p:grpSpPr bwMode="auto">
          <a:xfrm>
            <a:off x="6006772" y="2957397"/>
            <a:ext cx="6059490" cy="304803"/>
            <a:chOff x="1786" y="1576"/>
            <a:chExt cx="3781" cy="265"/>
          </a:xfrm>
        </p:grpSpPr>
        <p:sp>
          <p:nvSpPr>
            <p:cNvPr id="77" name="Line 49">
              <a:extLst>
                <a:ext uri="{FF2B5EF4-FFF2-40B4-BE49-F238E27FC236}">
                  <a16:creationId xmlns:a16="http://schemas.microsoft.com/office/drawing/2014/main" id="{9BBDA49C-309E-4732-A6BE-A60C7C32F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" y="1764"/>
              <a:ext cx="3127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78" name="Line 50">
              <a:extLst>
                <a:ext uri="{FF2B5EF4-FFF2-40B4-BE49-F238E27FC236}">
                  <a16:creationId xmlns:a16="http://schemas.microsoft.com/office/drawing/2014/main" id="{5974740B-7C4B-40B8-85CC-2AAD213C2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" y="1685"/>
              <a:ext cx="0" cy="145"/>
            </a:xfrm>
            <a:prstGeom prst="line">
              <a:avLst/>
            </a:prstGeom>
            <a:noFill/>
            <a:ln w="9525">
              <a:solidFill>
                <a:srgbClr val="104E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79" name="Line 51">
              <a:extLst>
                <a:ext uri="{FF2B5EF4-FFF2-40B4-BE49-F238E27FC236}">
                  <a16:creationId xmlns:a16="http://schemas.microsoft.com/office/drawing/2014/main" id="{C607004F-D2D7-4F57-A4CD-6D80E0A9A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51" y="1696"/>
              <a:ext cx="1" cy="145"/>
            </a:xfrm>
            <a:prstGeom prst="line">
              <a:avLst/>
            </a:prstGeom>
            <a:noFill/>
            <a:ln w="9525">
              <a:solidFill>
                <a:srgbClr val="104E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80" name="Text Box 52">
              <a:extLst>
                <a:ext uri="{FF2B5EF4-FFF2-40B4-BE49-F238E27FC236}">
                  <a16:creationId xmlns:a16="http://schemas.microsoft.com/office/drawing/2014/main" id="{AD8A2782-FDFE-4DC6-B951-0A3CDA884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1576"/>
              <a:ext cx="7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c</a:t>
              </a:r>
              <a:r>
                <a:rPr kumimoji="1" lang="zh-CN" altLang="zh-CN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生存期:</a:t>
              </a:r>
              <a:endPara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79ECE7E-9B3D-409E-90C0-FEC4E96B8577}"/>
              </a:ext>
            </a:extLst>
          </p:cNvPr>
          <p:cNvGrpSpPr/>
          <p:nvPr/>
        </p:nvGrpSpPr>
        <p:grpSpPr>
          <a:xfrm>
            <a:off x="5982960" y="2430348"/>
            <a:ext cx="5226051" cy="400050"/>
            <a:chOff x="5982960" y="2430348"/>
            <a:chExt cx="5226051" cy="400050"/>
          </a:xfrm>
        </p:grpSpPr>
        <p:sp>
          <p:nvSpPr>
            <p:cNvPr id="67" name="Line 39">
              <a:extLst>
                <a:ext uri="{FF2B5EF4-FFF2-40B4-BE49-F238E27FC236}">
                  <a16:creationId xmlns:a16="http://schemas.microsoft.com/office/drawing/2014/main" id="{FCE762C3-E0D2-4745-AA27-57490CA83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0435" y="2619897"/>
              <a:ext cx="0" cy="119061"/>
            </a:xfrm>
            <a:prstGeom prst="line">
              <a:avLst/>
            </a:prstGeom>
            <a:noFill/>
            <a:ln w="9525">
              <a:solidFill>
                <a:srgbClr val="104E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68" name="Line 40">
              <a:extLst>
                <a:ext uri="{FF2B5EF4-FFF2-40B4-BE49-F238E27FC236}">
                  <a16:creationId xmlns:a16="http://schemas.microsoft.com/office/drawing/2014/main" id="{7B9AFD57-3002-4A73-9B1A-9E796BB41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2123" y="2619897"/>
              <a:ext cx="0" cy="106361"/>
            </a:xfrm>
            <a:prstGeom prst="line">
              <a:avLst/>
            </a:prstGeom>
            <a:noFill/>
            <a:ln w="9525">
              <a:solidFill>
                <a:srgbClr val="104E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73" name="Line 45">
              <a:extLst>
                <a:ext uri="{FF2B5EF4-FFF2-40B4-BE49-F238E27FC236}">
                  <a16:creationId xmlns:a16="http://schemas.microsoft.com/office/drawing/2014/main" id="{0FB43C5C-871E-497A-97AD-8EC1236D9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1648" y="2681808"/>
              <a:ext cx="4587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74" name="Line 46">
              <a:extLst>
                <a:ext uri="{FF2B5EF4-FFF2-40B4-BE49-F238E27FC236}">
                  <a16:creationId xmlns:a16="http://schemas.microsoft.com/office/drawing/2014/main" id="{3556A90F-AEA5-4DF9-9083-651197BA4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50223" y="2675458"/>
              <a:ext cx="4587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75" name="Text Box 47">
              <a:extLst>
                <a:ext uri="{FF2B5EF4-FFF2-40B4-BE49-F238E27FC236}">
                  <a16:creationId xmlns:a16="http://schemas.microsoft.com/office/drawing/2014/main" id="{9382AF3E-DB2C-4608-AE64-BC279A104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2960" y="2430348"/>
              <a:ext cx="11826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b</a:t>
              </a:r>
              <a:r>
                <a:rPr kumimoji="1" lang="zh-CN" altLang="zh-CN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生存期:</a:t>
              </a:r>
              <a:endPara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81" name="Line 40">
              <a:extLst>
                <a:ext uri="{FF2B5EF4-FFF2-40B4-BE49-F238E27FC236}">
                  <a16:creationId xmlns:a16="http://schemas.microsoft.com/office/drawing/2014/main" id="{7816579A-9EDC-4072-A8DD-7B0E5CE74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50223" y="2622276"/>
              <a:ext cx="0" cy="106363"/>
            </a:xfrm>
            <a:prstGeom prst="line">
              <a:avLst/>
            </a:prstGeom>
            <a:noFill/>
            <a:ln w="9525">
              <a:solidFill>
                <a:srgbClr val="104E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20235015-B609-4E3E-AE8D-90AA85330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9011" y="2619907"/>
              <a:ext cx="0" cy="106363"/>
            </a:xfrm>
            <a:prstGeom prst="line">
              <a:avLst/>
            </a:prstGeom>
            <a:noFill/>
            <a:ln w="9525">
              <a:solidFill>
                <a:srgbClr val="104E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94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FFF9051-13EA-43B1-AA21-EC026331267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7.2</a:t>
            </a:r>
            <a:r>
              <a:rPr lang="zh-CN" altLang="en-US" dirty="0"/>
              <a:t>变量</a:t>
            </a:r>
            <a:r>
              <a:rPr lang="en-US" altLang="zh-CN" dirty="0"/>
              <a:t>or</a:t>
            </a:r>
            <a:r>
              <a:rPr lang="zh-CN" altLang="en-US" dirty="0"/>
              <a:t>对象</a:t>
            </a:r>
            <a:r>
              <a:rPr lang="zh-CN" altLang="en-US" dirty="0">
                <a:sym typeface="+mn-lt"/>
              </a:rPr>
              <a:t>生存周期（时间）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CFD5D11-1E0A-4C0B-8E17-B8A821550FAB}"/>
              </a:ext>
            </a:extLst>
          </p:cNvPr>
          <p:cNvCxnSpPr>
            <a:cxnSpLocks/>
          </p:cNvCxnSpPr>
          <p:nvPr/>
        </p:nvCxnSpPr>
        <p:spPr>
          <a:xfrm flipH="1">
            <a:off x="9843344" y="1047273"/>
            <a:ext cx="7799" cy="5810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48">
            <a:extLst>
              <a:ext uri="{FF2B5EF4-FFF2-40B4-BE49-F238E27FC236}">
                <a16:creationId xmlns:a16="http://schemas.microsoft.com/office/drawing/2014/main" id="{84CFBAC6-9382-43FE-B9E2-441F0F8312FA}"/>
              </a:ext>
            </a:extLst>
          </p:cNvPr>
          <p:cNvGrpSpPr>
            <a:grpSpLocks/>
          </p:cNvGrpSpPr>
          <p:nvPr/>
        </p:nvGrpSpPr>
        <p:grpSpPr bwMode="auto">
          <a:xfrm>
            <a:off x="7735144" y="4019116"/>
            <a:ext cx="3059112" cy="1399371"/>
            <a:chOff x="3651" y="2199"/>
            <a:chExt cx="1927" cy="1004"/>
          </a:xfrm>
        </p:grpSpPr>
        <p:sp>
          <p:nvSpPr>
            <p:cNvPr id="61" name="AutoShape 6">
              <a:extLst>
                <a:ext uri="{FF2B5EF4-FFF2-40B4-BE49-F238E27FC236}">
                  <a16:creationId xmlns:a16="http://schemas.microsoft.com/office/drawing/2014/main" id="{4B8557E2-6CD3-404B-8AFB-697D77DF951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51" y="2199"/>
              <a:ext cx="1350" cy="100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62" name="AutoShape 7">
              <a:extLst>
                <a:ext uri="{FF2B5EF4-FFF2-40B4-BE49-F238E27FC236}">
                  <a16:creationId xmlns:a16="http://schemas.microsoft.com/office/drawing/2014/main" id="{368B1881-ACA5-4880-AD01-6912A490B2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92" y="2450"/>
              <a:ext cx="886" cy="4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静态</a:t>
              </a:r>
              <a:endPara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  <a:p>
              <a:pPr algn="ctr" eaLnBrk="1" hangingPunct="1"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存储区</a:t>
              </a:r>
              <a:endParaRPr lang="zh-CN" altLang="zh-CN" sz="20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</p:grpSp>
      <p:sp>
        <p:nvSpPr>
          <p:cNvPr id="63" name="Rectangle 40">
            <a:extLst>
              <a:ext uri="{FF2B5EF4-FFF2-40B4-BE49-F238E27FC236}">
                <a16:creationId xmlns:a16="http://schemas.microsoft.com/office/drawing/2014/main" id="{2ADFEBDE-24A2-43C9-AD0B-8CC18B42A9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18488" y="4089046"/>
            <a:ext cx="1347788" cy="477979"/>
          </a:xfrm>
          <a:prstGeom prst="rect">
            <a:avLst/>
          </a:prstGeom>
          <a:gradFill rotWithShape="1">
            <a:gsLst>
              <a:gs pos="0">
                <a:srgbClr val="FEBB72"/>
              </a:gs>
              <a:gs pos="100000">
                <a:srgbClr val="FFE9D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数据区</a:t>
            </a:r>
          </a:p>
        </p:txBody>
      </p:sp>
      <p:sp>
        <p:nvSpPr>
          <p:cNvPr id="64" name="Text Box 2">
            <a:extLst>
              <a:ext uri="{FF2B5EF4-FFF2-40B4-BE49-F238E27FC236}">
                <a16:creationId xmlns:a16="http://schemas.microsoft.com/office/drawing/2014/main" id="{D467BBB0-27C9-4AEA-95A9-6F9000735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10" y="1538219"/>
            <a:ext cx="5580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程序的内存分区</a:t>
            </a:r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44E58E42-87B8-49ED-9704-9033C978E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683" y="2697221"/>
            <a:ext cx="19081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程序运行时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从操作系统分一块内存 </a:t>
            </a:r>
          </a:p>
        </p:txBody>
      </p:sp>
      <p:sp>
        <p:nvSpPr>
          <p:cNvPr id="66" name="Line 52">
            <a:extLst>
              <a:ext uri="{FF2B5EF4-FFF2-40B4-BE49-F238E27FC236}">
                <a16:creationId xmlns:a16="http://schemas.microsoft.com/office/drawing/2014/main" id="{18E0EA14-1922-43A3-BE1B-A3C7EC907A78}"/>
              </a:ext>
            </a:extLst>
          </p:cNvPr>
          <p:cNvSpPr>
            <a:spLocks noChangeShapeType="1"/>
          </p:cNvSpPr>
          <p:nvPr/>
        </p:nvSpPr>
        <p:spPr bwMode="gray">
          <a:xfrm>
            <a:off x="9946531" y="2796380"/>
            <a:ext cx="1588" cy="2051050"/>
          </a:xfrm>
          <a:prstGeom prst="line">
            <a:avLst/>
          </a:prstGeom>
          <a:noFill/>
          <a:ln w="12700">
            <a:solidFill>
              <a:srgbClr val="F8F8F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67" name="Rectangle 40">
            <a:extLst>
              <a:ext uri="{FF2B5EF4-FFF2-40B4-BE49-F238E27FC236}">
                <a16:creationId xmlns:a16="http://schemas.microsoft.com/office/drawing/2014/main" id="{CAC1ABAF-E40E-40F8-B00D-C6FE6AB2F3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93089" y="5508669"/>
            <a:ext cx="1347788" cy="468858"/>
          </a:xfrm>
          <a:prstGeom prst="rect">
            <a:avLst/>
          </a:prstGeom>
          <a:gradFill rotWithShape="1">
            <a:gsLst>
              <a:gs pos="0">
                <a:srgbClr val="FEBB72"/>
              </a:gs>
              <a:gs pos="100000">
                <a:srgbClr val="FFE9D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代码区</a:t>
            </a:r>
          </a:p>
        </p:txBody>
      </p:sp>
      <p:sp>
        <p:nvSpPr>
          <p:cNvPr id="68" name="Rectangle 40">
            <a:extLst>
              <a:ext uri="{FF2B5EF4-FFF2-40B4-BE49-F238E27FC236}">
                <a16:creationId xmlns:a16="http://schemas.microsoft.com/office/drawing/2014/main" id="{DA74774F-C072-4F2D-BC81-A81A6CB9F2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49478" y="3423985"/>
            <a:ext cx="1360085" cy="473565"/>
          </a:xfrm>
          <a:prstGeom prst="rect">
            <a:avLst/>
          </a:prstGeom>
          <a:gradFill rotWithShape="1">
            <a:gsLst>
              <a:gs pos="0">
                <a:srgbClr val="FEBB72"/>
              </a:gs>
              <a:gs pos="100000">
                <a:srgbClr val="FFE9D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堆区</a:t>
            </a:r>
          </a:p>
        </p:txBody>
      </p:sp>
      <p:sp>
        <p:nvSpPr>
          <p:cNvPr id="69" name="Rectangle 40">
            <a:extLst>
              <a:ext uri="{FF2B5EF4-FFF2-40B4-BE49-F238E27FC236}">
                <a16:creationId xmlns:a16="http://schemas.microsoft.com/office/drawing/2014/main" id="{F831BB8E-2EF9-4B55-BEE9-28C22CF083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63480" y="1194071"/>
            <a:ext cx="1315887" cy="396439"/>
          </a:xfrm>
          <a:prstGeom prst="rect">
            <a:avLst/>
          </a:prstGeom>
          <a:gradFill rotWithShape="1">
            <a:gsLst>
              <a:gs pos="0">
                <a:srgbClr val="FEBB72"/>
              </a:gs>
              <a:gs pos="100000">
                <a:srgbClr val="FFE9D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栈区</a:t>
            </a:r>
          </a:p>
        </p:txBody>
      </p:sp>
      <p:sp>
        <p:nvSpPr>
          <p:cNvPr id="70" name="Line 54">
            <a:extLst>
              <a:ext uri="{FF2B5EF4-FFF2-40B4-BE49-F238E27FC236}">
                <a16:creationId xmlns:a16="http://schemas.microsoft.com/office/drawing/2014/main" id="{A09253C9-B700-4D71-8218-438A1FCA6CC0}"/>
              </a:ext>
            </a:extLst>
          </p:cNvPr>
          <p:cNvSpPr>
            <a:spLocks noChangeShapeType="1"/>
          </p:cNvSpPr>
          <p:nvPr/>
        </p:nvSpPr>
        <p:spPr bwMode="gray">
          <a:xfrm>
            <a:off x="7831579" y="1212217"/>
            <a:ext cx="1349375" cy="1227"/>
          </a:xfrm>
          <a:prstGeom prst="line">
            <a:avLst/>
          </a:prstGeom>
          <a:noFill/>
          <a:ln w="12700">
            <a:solidFill>
              <a:srgbClr val="F8F8F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71" name="Line 55">
            <a:extLst>
              <a:ext uri="{FF2B5EF4-FFF2-40B4-BE49-F238E27FC236}">
                <a16:creationId xmlns:a16="http://schemas.microsoft.com/office/drawing/2014/main" id="{05098C97-816F-44FA-8D09-069DA5745BF4}"/>
              </a:ext>
            </a:extLst>
          </p:cNvPr>
          <p:cNvSpPr>
            <a:spLocks noChangeShapeType="1"/>
          </p:cNvSpPr>
          <p:nvPr/>
        </p:nvSpPr>
        <p:spPr bwMode="gray">
          <a:xfrm>
            <a:off x="7831579" y="1608656"/>
            <a:ext cx="1349375" cy="1227"/>
          </a:xfrm>
          <a:prstGeom prst="line">
            <a:avLst/>
          </a:prstGeom>
          <a:noFill/>
          <a:ln w="12700">
            <a:solidFill>
              <a:srgbClr val="F8F8F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72" name="Line 56">
            <a:extLst>
              <a:ext uri="{FF2B5EF4-FFF2-40B4-BE49-F238E27FC236}">
                <a16:creationId xmlns:a16="http://schemas.microsoft.com/office/drawing/2014/main" id="{BF648C89-2695-4DB7-A0EC-3828E7B44EBF}"/>
              </a:ext>
            </a:extLst>
          </p:cNvPr>
          <p:cNvSpPr>
            <a:spLocks noChangeShapeType="1"/>
          </p:cNvSpPr>
          <p:nvPr/>
        </p:nvSpPr>
        <p:spPr bwMode="gray">
          <a:xfrm>
            <a:off x="7831579" y="2005095"/>
            <a:ext cx="1349375" cy="1227"/>
          </a:xfrm>
          <a:prstGeom prst="line">
            <a:avLst/>
          </a:prstGeom>
          <a:noFill/>
          <a:ln w="12700">
            <a:solidFill>
              <a:srgbClr val="F8F8F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grpSp>
        <p:nvGrpSpPr>
          <p:cNvPr id="73" name="Group 34">
            <a:extLst>
              <a:ext uri="{FF2B5EF4-FFF2-40B4-BE49-F238E27FC236}">
                <a16:creationId xmlns:a16="http://schemas.microsoft.com/office/drawing/2014/main" id="{1A1F3EAE-B68A-475E-BD4F-CAB6BB9C9084}"/>
              </a:ext>
            </a:extLst>
          </p:cNvPr>
          <p:cNvGrpSpPr>
            <a:grpSpLocks/>
          </p:cNvGrpSpPr>
          <p:nvPr/>
        </p:nvGrpSpPr>
        <p:grpSpPr bwMode="auto">
          <a:xfrm>
            <a:off x="3807967" y="4800617"/>
            <a:ext cx="3975100" cy="1499765"/>
            <a:chOff x="1056" y="2885"/>
            <a:chExt cx="2504" cy="872"/>
          </a:xfrm>
        </p:grpSpPr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969308DA-2EB5-4C83-B0A0-0A4662B1905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007" y="2885"/>
              <a:ext cx="553" cy="385"/>
            </a:xfrm>
            <a:custGeom>
              <a:avLst/>
              <a:gdLst>
                <a:gd name="T0" fmla="*/ 0 w 1291"/>
                <a:gd name="T1" fmla="*/ 0 h 886"/>
                <a:gd name="T2" fmla="*/ 0 w 1291"/>
                <a:gd name="T3" fmla="*/ 0 h 886"/>
                <a:gd name="T4" fmla="*/ 0 w 1291"/>
                <a:gd name="T5" fmla="*/ 0 h 886"/>
                <a:gd name="T6" fmla="*/ 0 w 1291"/>
                <a:gd name="T7" fmla="*/ 0 h 886"/>
                <a:gd name="T8" fmla="*/ 0 w 1291"/>
                <a:gd name="T9" fmla="*/ 0 h 886"/>
                <a:gd name="T10" fmla="*/ 0 w 1291"/>
                <a:gd name="T11" fmla="*/ 0 h 886"/>
                <a:gd name="T12" fmla="*/ 0 w 1291"/>
                <a:gd name="T13" fmla="*/ 0 h 886"/>
                <a:gd name="T14" fmla="*/ 0 w 1291"/>
                <a:gd name="T15" fmla="*/ 0 h 886"/>
                <a:gd name="T16" fmla="*/ 0 w 1291"/>
                <a:gd name="T17" fmla="*/ 0 h 886"/>
                <a:gd name="T18" fmla="*/ 0 w 1291"/>
                <a:gd name="T19" fmla="*/ 0 h 8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91"/>
                <a:gd name="T31" fmla="*/ 0 h 886"/>
                <a:gd name="T32" fmla="*/ 1291 w 1291"/>
                <a:gd name="T33" fmla="*/ 886 h 8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91" h="886">
                  <a:moveTo>
                    <a:pt x="0" y="687"/>
                  </a:moveTo>
                  <a:cubicBezTo>
                    <a:pt x="261" y="646"/>
                    <a:pt x="345" y="660"/>
                    <a:pt x="671" y="532"/>
                  </a:cubicBezTo>
                  <a:cubicBezTo>
                    <a:pt x="997" y="404"/>
                    <a:pt x="1069" y="227"/>
                    <a:pt x="1103" y="149"/>
                  </a:cubicBezTo>
                  <a:cubicBezTo>
                    <a:pt x="1045" y="140"/>
                    <a:pt x="988" y="131"/>
                    <a:pt x="988" y="131"/>
                  </a:cubicBezTo>
                  <a:lnTo>
                    <a:pt x="1164" y="0"/>
                  </a:lnTo>
                  <a:lnTo>
                    <a:pt x="1291" y="183"/>
                  </a:lnTo>
                  <a:lnTo>
                    <a:pt x="1164" y="161"/>
                  </a:lnTo>
                  <a:cubicBezTo>
                    <a:pt x="1120" y="317"/>
                    <a:pt x="981" y="576"/>
                    <a:pt x="798" y="714"/>
                  </a:cubicBezTo>
                  <a:cubicBezTo>
                    <a:pt x="615" y="852"/>
                    <a:pt x="749" y="772"/>
                    <a:pt x="554" y="886"/>
                  </a:cubicBezTo>
                  <a:lnTo>
                    <a:pt x="0" y="687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C547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75" name="Rectangle 36">
              <a:extLst>
                <a:ext uri="{FF2B5EF4-FFF2-40B4-BE49-F238E27FC236}">
                  <a16:creationId xmlns:a16="http://schemas.microsoft.com/office/drawing/2014/main" id="{BB7E859F-41C8-4BA0-AC45-5ED926B5A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31"/>
              <a:ext cx="2200" cy="826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3300"/>
                </a:buClr>
                <a:buFont typeface="Wingdings" panose="05000000000000000000" pitchFamily="2" charset="2"/>
                <a:buChar char="n"/>
              </a:pPr>
              <a:r>
                <a:rPr lang="zh-CN" altLang="en-US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程序一样长的生存期</a:t>
              </a:r>
            </a:p>
            <a:p>
              <a:pPr eaLnBrk="1" hangingPunct="1">
                <a:spcBef>
                  <a:spcPct val="0"/>
                </a:spcBef>
                <a:buClr>
                  <a:srgbClr val="FF3300"/>
                </a:buClr>
                <a:buFont typeface="Wingdings" panose="05000000000000000000" pitchFamily="2" charset="2"/>
                <a:buChar char="n"/>
              </a:pPr>
              <a:r>
                <a:rPr lang="zh-CN" altLang="en-US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程序自动完成分配与释放</a:t>
              </a:r>
            </a:p>
            <a:p>
              <a:pPr eaLnBrk="1" hangingPunct="1">
                <a:spcBef>
                  <a:spcPct val="0"/>
                </a:spcBef>
                <a:buClr>
                  <a:srgbClr val="FF3300"/>
                </a:buClr>
                <a:buFont typeface="Wingdings" panose="05000000000000000000" pitchFamily="2" charset="2"/>
                <a:buChar char="n"/>
              </a:pPr>
              <a:r>
                <a:rPr lang="zh-CN" altLang="en-US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数据大小固定</a:t>
              </a:r>
            </a:p>
            <a:p>
              <a:pPr eaLnBrk="1" hangingPunct="1">
                <a:spcBef>
                  <a:spcPct val="0"/>
                </a:spcBef>
                <a:buClr>
                  <a:srgbClr val="FF3300"/>
                </a:buClr>
                <a:buFont typeface="Wingdings" panose="05000000000000000000" pitchFamily="2" charset="2"/>
                <a:buChar char="n"/>
              </a:pPr>
              <a:r>
                <a:rPr lang="zh-CN" altLang="en-US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程序员初始化或自动初始化</a:t>
              </a:r>
            </a:p>
          </p:txBody>
        </p:sp>
      </p:grpSp>
      <p:grpSp>
        <p:nvGrpSpPr>
          <p:cNvPr id="76" name="Group 37">
            <a:extLst>
              <a:ext uri="{FF2B5EF4-FFF2-40B4-BE49-F238E27FC236}">
                <a16:creationId xmlns:a16="http://schemas.microsoft.com/office/drawing/2014/main" id="{FDB57793-9232-42D7-AF74-61ED6D818D74}"/>
              </a:ext>
            </a:extLst>
          </p:cNvPr>
          <p:cNvGrpSpPr>
            <a:grpSpLocks/>
          </p:cNvGrpSpPr>
          <p:nvPr/>
        </p:nvGrpSpPr>
        <p:grpSpPr bwMode="auto">
          <a:xfrm>
            <a:off x="4108280" y="3423985"/>
            <a:ext cx="3636963" cy="1303290"/>
            <a:chOff x="1260" y="1842"/>
            <a:chExt cx="2291" cy="898"/>
          </a:xfrm>
        </p:grpSpPr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8EDAFE9C-8B50-4BE2-855B-DCBEA944529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961" y="1842"/>
              <a:ext cx="590" cy="566"/>
            </a:xfrm>
            <a:custGeom>
              <a:avLst/>
              <a:gdLst>
                <a:gd name="T0" fmla="*/ 0 w 1291"/>
                <a:gd name="T1" fmla="*/ 1 h 886"/>
                <a:gd name="T2" fmla="*/ 0 w 1291"/>
                <a:gd name="T3" fmla="*/ 1 h 886"/>
                <a:gd name="T4" fmla="*/ 0 w 1291"/>
                <a:gd name="T5" fmla="*/ 1 h 886"/>
                <a:gd name="T6" fmla="*/ 0 w 1291"/>
                <a:gd name="T7" fmla="*/ 1 h 886"/>
                <a:gd name="T8" fmla="*/ 0 w 1291"/>
                <a:gd name="T9" fmla="*/ 0 h 886"/>
                <a:gd name="T10" fmla="*/ 0 w 1291"/>
                <a:gd name="T11" fmla="*/ 1 h 886"/>
                <a:gd name="T12" fmla="*/ 0 w 1291"/>
                <a:gd name="T13" fmla="*/ 1 h 886"/>
                <a:gd name="T14" fmla="*/ 0 w 1291"/>
                <a:gd name="T15" fmla="*/ 1 h 886"/>
                <a:gd name="T16" fmla="*/ 0 w 1291"/>
                <a:gd name="T17" fmla="*/ 1 h 886"/>
                <a:gd name="T18" fmla="*/ 0 w 1291"/>
                <a:gd name="T19" fmla="*/ 1 h 8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91"/>
                <a:gd name="T31" fmla="*/ 0 h 886"/>
                <a:gd name="T32" fmla="*/ 1291 w 1291"/>
                <a:gd name="T33" fmla="*/ 886 h 8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91" h="886">
                  <a:moveTo>
                    <a:pt x="0" y="687"/>
                  </a:moveTo>
                  <a:cubicBezTo>
                    <a:pt x="261" y="646"/>
                    <a:pt x="345" y="660"/>
                    <a:pt x="671" y="532"/>
                  </a:cubicBezTo>
                  <a:cubicBezTo>
                    <a:pt x="997" y="404"/>
                    <a:pt x="1069" y="227"/>
                    <a:pt x="1103" y="149"/>
                  </a:cubicBezTo>
                  <a:cubicBezTo>
                    <a:pt x="1045" y="140"/>
                    <a:pt x="988" y="131"/>
                    <a:pt x="988" y="131"/>
                  </a:cubicBezTo>
                  <a:lnTo>
                    <a:pt x="1164" y="0"/>
                  </a:lnTo>
                  <a:lnTo>
                    <a:pt x="1291" y="183"/>
                  </a:lnTo>
                  <a:lnTo>
                    <a:pt x="1164" y="161"/>
                  </a:lnTo>
                  <a:cubicBezTo>
                    <a:pt x="1120" y="317"/>
                    <a:pt x="981" y="576"/>
                    <a:pt x="798" y="714"/>
                  </a:cubicBezTo>
                  <a:cubicBezTo>
                    <a:pt x="615" y="852"/>
                    <a:pt x="749" y="772"/>
                    <a:pt x="554" y="886"/>
                  </a:cubicBezTo>
                  <a:lnTo>
                    <a:pt x="0" y="687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C547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78" name="Rectangle 39">
              <a:extLst>
                <a:ext uri="{FF2B5EF4-FFF2-40B4-BE49-F238E27FC236}">
                  <a16:creationId xmlns:a16="http://schemas.microsoft.com/office/drawing/2014/main" id="{83CC76A4-ADCA-4CBF-8D58-828C12E3B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2100"/>
              <a:ext cx="1973" cy="640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3300"/>
                </a:buClr>
                <a:buFont typeface="Wingdings" panose="05000000000000000000" pitchFamily="2" charset="2"/>
                <a:buChar char="n"/>
              </a:pPr>
              <a:r>
                <a:rPr lang="zh-CN" altLang="en-US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程序员决定生存期</a:t>
              </a:r>
            </a:p>
            <a:p>
              <a:pPr eaLnBrk="1" hangingPunct="1">
                <a:spcBef>
                  <a:spcPct val="0"/>
                </a:spcBef>
                <a:buClr>
                  <a:srgbClr val="FF3300"/>
                </a:buClr>
                <a:buFont typeface="Wingdings" panose="05000000000000000000" pitchFamily="2" charset="2"/>
                <a:buChar char="n"/>
              </a:pPr>
              <a:r>
                <a:rPr lang="zh-CN" altLang="en-US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数据大小固定或不固定</a:t>
              </a:r>
            </a:p>
            <a:p>
              <a:pPr eaLnBrk="1" hangingPunct="1">
                <a:spcBef>
                  <a:spcPct val="0"/>
                </a:spcBef>
                <a:buClr>
                  <a:srgbClr val="FF3300"/>
                </a:buClr>
                <a:buFont typeface="Wingdings" panose="05000000000000000000" pitchFamily="2" charset="2"/>
                <a:buChar char="n"/>
              </a:pPr>
              <a:r>
                <a:rPr lang="zh-CN" altLang="en-US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程序员初始化</a:t>
              </a:r>
            </a:p>
          </p:txBody>
        </p:sp>
      </p:grpSp>
      <p:grpSp>
        <p:nvGrpSpPr>
          <p:cNvPr id="79" name="Group 40">
            <a:extLst>
              <a:ext uri="{FF2B5EF4-FFF2-40B4-BE49-F238E27FC236}">
                <a16:creationId xmlns:a16="http://schemas.microsoft.com/office/drawing/2014/main" id="{1BAFCCFF-2D20-4297-A598-D6C80E05BD50}"/>
              </a:ext>
            </a:extLst>
          </p:cNvPr>
          <p:cNvGrpSpPr>
            <a:grpSpLocks/>
          </p:cNvGrpSpPr>
          <p:nvPr/>
        </p:nvGrpSpPr>
        <p:grpSpPr bwMode="auto">
          <a:xfrm>
            <a:off x="4959604" y="1399295"/>
            <a:ext cx="2921000" cy="1546225"/>
            <a:chOff x="1711" y="799"/>
            <a:chExt cx="1840" cy="974"/>
          </a:xfrm>
        </p:grpSpPr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B4D798-506C-4B48-92C5-4E19091F796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961" y="799"/>
              <a:ext cx="590" cy="680"/>
            </a:xfrm>
            <a:custGeom>
              <a:avLst/>
              <a:gdLst>
                <a:gd name="T0" fmla="*/ 0 w 1291"/>
                <a:gd name="T1" fmla="*/ 4128 h 886"/>
                <a:gd name="T2" fmla="*/ 0 w 1291"/>
                <a:gd name="T3" fmla="*/ 3197 h 886"/>
                <a:gd name="T4" fmla="*/ 0 w 1291"/>
                <a:gd name="T5" fmla="*/ 896 h 886"/>
                <a:gd name="T6" fmla="*/ 0 w 1291"/>
                <a:gd name="T7" fmla="*/ 787 h 886"/>
                <a:gd name="T8" fmla="*/ 0 w 1291"/>
                <a:gd name="T9" fmla="*/ 0 h 886"/>
                <a:gd name="T10" fmla="*/ 0 w 1291"/>
                <a:gd name="T11" fmla="*/ 1100 h 886"/>
                <a:gd name="T12" fmla="*/ 0 w 1291"/>
                <a:gd name="T13" fmla="*/ 967 h 886"/>
                <a:gd name="T14" fmla="*/ 0 w 1291"/>
                <a:gd name="T15" fmla="*/ 4290 h 886"/>
                <a:gd name="T16" fmla="*/ 0 w 1291"/>
                <a:gd name="T17" fmla="*/ 5324 h 886"/>
                <a:gd name="T18" fmla="*/ 0 w 1291"/>
                <a:gd name="T19" fmla="*/ 4128 h 8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91"/>
                <a:gd name="T31" fmla="*/ 0 h 886"/>
                <a:gd name="T32" fmla="*/ 1291 w 1291"/>
                <a:gd name="T33" fmla="*/ 886 h 8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91" h="886">
                  <a:moveTo>
                    <a:pt x="0" y="687"/>
                  </a:moveTo>
                  <a:cubicBezTo>
                    <a:pt x="261" y="646"/>
                    <a:pt x="345" y="660"/>
                    <a:pt x="671" y="532"/>
                  </a:cubicBezTo>
                  <a:cubicBezTo>
                    <a:pt x="997" y="404"/>
                    <a:pt x="1069" y="227"/>
                    <a:pt x="1103" y="149"/>
                  </a:cubicBezTo>
                  <a:cubicBezTo>
                    <a:pt x="1045" y="140"/>
                    <a:pt x="988" y="131"/>
                    <a:pt x="988" y="131"/>
                  </a:cubicBezTo>
                  <a:lnTo>
                    <a:pt x="1164" y="0"/>
                  </a:lnTo>
                  <a:lnTo>
                    <a:pt x="1291" y="183"/>
                  </a:lnTo>
                  <a:lnTo>
                    <a:pt x="1164" y="161"/>
                  </a:lnTo>
                  <a:cubicBezTo>
                    <a:pt x="1120" y="317"/>
                    <a:pt x="981" y="576"/>
                    <a:pt x="798" y="714"/>
                  </a:cubicBezTo>
                  <a:cubicBezTo>
                    <a:pt x="615" y="852"/>
                    <a:pt x="749" y="772"/>
                    <a:pt x="554" y="886"/>
                  </a:cubicBezTo>
                  <a:lnTo>
                    <a:pt x="0" y="687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C547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81" name="Rectangle 42">
              <a:extLst>
                <a:ext uri="{FF2B5EF4-FFF2-40B4-BE49-F238E27FC236}">
                  <a16:creationId xmlns:a16="http://schemas.microsoft.com/office/drawing/2014/main" id="{57C97B69-182C-427C-BA36-39DEC28A8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1139"/>
              <a:ext cx="1506" cy="634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3300"/>
                </a:buClr>
                <a:buFont typeface="Wingdings" panose="05000000000000000000" pitchFamily="2" charset="2"/>
                <a:buChar char="n"/>
              </a:pPr>
              <a:r>
                <a:rPr lang="zh-CN" altLang="en-US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程序决定生存期</a:t>
              </a:r>
            </a:p>
            <a:p>
              <a:pPr eaLnBrk="1" hangingPunct="1">
                <a:spcBef>
                  <a:spcPct val="0"/>
                </a:spcBef>
                <a:buClr>
                  <a:srgbClr val="FF3300"/>
                </a:buClr>
                <a:buFont typeface="Wingdings" panose="05000000000000000000" pitchFamily="2" charset="2"/>
                <a:buChar char="n"/>
              </a:pPr>
              <a:r>
                <a:rPr lang="zh-CN" altLang="en-US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数据大小固定</a:t>
              </a:r>
            </a:p>
            <a:p>
              <a:pPr eaLnBrk="1" hangingPunct="1">
                <a:spcBef>
                  <a:spcPct val="0"/>
                </a:spcBef>
                <a:buClr>
                  <a:srgbClr val="FF3300"/>
                </a:buClr>
                <a:buFont typeface="Wingdings" panose="05000000000000000000" pitchFamily="2" charset="2"/>
                <a:buChar char="n"/>
              </a:pPr>
              <a:r>
                <a:rPr lang="zh-CN" altLang="en-US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程序员初始化</a:t>
              </a:r>
            </a:p>
          </p:txBody>
        </p:sp>
      </p:grpSp>
      <p:grpSp>
        <p:nvGrpSpPr>
          <p:cNvPr id="133" name="Group 43">
            <a:extLst>
              <a:ext uri="{FF2B5EF4-FFF2-40B4-BE49-F238E27FC236}">
                <a16:creationId xmlns:a16="http://schemas.microsoft.com/office/drawing/2014/main" id="{C1C872B3-4112-489E-93B8-0DE89E678E45}"/>
              </a:ext>
            </a:extLst>
          </p:cNvPr>
          <p:cNvGrpSpPr>
            <a:grpSpLocks/>
          </p:cNvGrpSpPr>
          <p:nvPr/>
        </p:nvGrpSpPr>
        <p:grpSpPr bwMode="auto">
          <a:xfrm>
            <a:off x="7679582" y="5426340"/>
            <a:ext cx="3059112" cy="1388509"/>
            <a:chOff x="3651" y="3158"/>
            <a:chExt cx="1927" cy="1004"/>
          </a:xfrm>
        </p:grpSpPr>
        <p:sp>
          <p:nvSpPr>
            <p:cNvPr id="138" name="AutoShape 6">
              <a:extLst>
                <a:ext uri="{FF2B5EF4-FFF2-40B4-BE49-F238E27FC236}">
                  <a16:creationId xmlns:a16="http://schemas.microsoft.com/office/drawing/2014/main" id="{41CD29EC-99E8-48A9-B83B-A520CA6880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51" y="3158"/>
              <a:ext cx="1350" cy="100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140" name="AutoShape 7">
              <a:extLst>
                <a:ext uri="{FF2B5EF4-FFF2-40B4-BE49-F238E27FC236}">
                  <a16:creationId xmlns:a16="http://schemas.microsoft.com/office/drawing/2014/main" id="{F6CDC6A2-8654-4EF0-9952-0E9CA41C6A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92" y="3482"/>
              <a:ext cx="886" cy="30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141" name="Text Box 15">
              <a:extLst>
                <a:ext uri="{FF2B5EF4-FFF2-40B4-BE49-F238E27FC236}">
                  <a16:creationId xmlns:a16="http://schemas.microsoft.com/office/drawing/2014/main" id="{540A3CFF-A13A-4BA2-AD2E-A7060824592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742" y="3506"/>
              <a:ext cx="817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程序区</a:t>
              </a:r>
            </a:p>
          </p:txBody>
        </p:sp>
      </p:grpSp>
      <p:grpSp>
        <p:nvGrpSpPr>
          <p:cNvPr id="142" name="Group 53">
            <a:extLst>
              <a:ext uri="{FF2B5EF4-FFF2-40B4-BE49-F238E27FC236}">
                <a16:creationId xmlns:a16="http://schemas.microsoft.com/office/drawing/2014/main" id="{187E802A-F410-49E1-84F0-62C6B6346A1C}"/>
              </a:ext>
            </a:extLst>
          </p:cNvPr>
          <p:cNvGrpSpPr>
            <a:grpSpLocks/>
          </p:cNvGrpSpPr>
          <p:nvPr/>
        </p:nvGrpSpPr>
        <p:grpSpPr bwMode="auto">
          <a:xfrm>
            <a:off x="7752607" y="1109809"/>
            <a:ext cx="3030538" cy="2883722"/>
            <a:chOff x="3662" y="551"/>
            <a:chExt cx="1909" cy="1654"/>
          </a:xfrm>
        </p:grpSpPr>
        <p:sp>
          <p:nvSpPr>
            <p:cNvPr id="143" name="AutoShape 6">
              <a:extLst>
                <a:ext uri="{FF2B5EF4-FFF2-40B4-BE49-F238E27FC236}">
                  <a16:creationId xmlns:a16="http://schemas.microsoft.com/office/drawing/2014/main" id="{A99ADE54-E217-439A-92C8-88F0B2BC6E8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62" y="551"/>
              <a:ext cx="1305" cy="1654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144" name="AutoShape 7">
              <a:extLst>
                <a:ext uri="{FF2B5EF4-FFF2-40B4-BE49-F238E27FC236}">
                  <a16:creationId xmlns:a16="http://schemas.microsoft.com/office/drawing/2014/main" id="{935E4A40-7BD8-4E79-94F0-521D02790A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85" y="1065"/>
              <a:ext cx="886" cy="6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24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动态</a:t>
              </a:r>
              <a:endPara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24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存储区</a:t>
              </a:r>
            </a:p>
          </p:txBody>
        </p:sp>
      </p:grp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263177E1-D39E-4ADC-847C-A563B356FD12}"/>
              </a:ext>
            </a:extLst>
          </p:cNvPr>
          <p:cNvCxnSpPr>
            <a:cxnSpLocks/>
          </p:cNvCxnSpPr>
          <p:nvPr/>
        </p:nvCxnSpPr>
        <p:spPr>
          <a:xfrm flipH="1">
            <a:off x="7700219" y="1082513"/>
            <a:ext cx="78832" cy="5775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le 40">
            <a:extLst>
              <a:ext uri="{FF2B5EF4-FFF2-40B4-BE49-F238E27FC236}">
                <a16:creationId xmlns:a16="http://schemas.microsoft.com/office/drawing/2014/main" id="{E2593490-A5A7-4214-9A25-28B720533F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22176" y="6416737"/>
            <a:ext cx="1347788" cy="4735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低地址</a:t>
            </a:r>
          </a:p>
        </p:txBody>
      </p:sp>
      <p:sp>
        <p:nvSpPr>
          <p:cNvPr id="147" name="Rectangle 40">
            <a:extLst>
              <a:ext uri="{FF2B5EF4-FFF2-40B4-BE49-F238E27FC236}">
                <a16:creationId xmlns:a16="http://schemas.microsoft.com/office/drawing/2014/main" id="{FFE39090-C8F0-41B4-9443-74E854D933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22176" y="957289"/>
            <a:ext cx="1347788" cy="4735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高地址</a:t>
            </a: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A1CB2FAE-5419-4720-A6CA-F9CA37417CD9}"/>
              </a:ext>
            </a:extLst>
          </p:cNvPr>
          <p:cNvCxnSpPr/>
          <p:nvPr/>
        </p:nvCxnSpPr>
        <p:spPr>
          <a:xfrm flipV="1">
            <a:off x="8026715" y="2683138"/>
            <a:ext cx="0" cy="790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D6C7CF13-9C35-4D04-BC89-D33C1A913415}"/>
              </a:ext>
            </a:extLst>
          </p:cNvPr>
          <p:cNvCxnSpPr>
            <a:cxnSpLocks/>
          </p:cNvCxnSpPr>
          <p:nvPr/>
        </p:nvCxnSpPr>
        <p:spPr>
          <a:xfrm>
            <a:off x="8026715" y="1568904"/>
            <a:ext cx="0" cy="95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23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FFF9051-13EA-43B1-AA21-EC026331267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7.3</a:t>
            </a:r>
            <a:r>
              <a:rPr lang="zh-CN" altLang="en-US" dirty="0"/>
              <a:t>类的静态成员</a:t>
            </a:r>
          </a:p>
        </p:txBody>
      </p:sp>
      <p:sp>
        <p:nvSpPr>
          <p:cNvPr id="59" name="Rectangle 9">
            <a:extLst>
              <a:ext uri="{FF2B5EF4-FFF2-40B4-BE49-F238E27FC236}">
                <a16:creationId xmlns:a16="http://schemas.microsoft.com/office/drawing/2014/main" id="{F4EC578D-F40F-4874-ADBA-7486289A1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3" y="1731419"/>
            <a:ext cx="3077527" cy="14014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100000"/>
              <a:buBlip>
                <a:blip r:embed="rId3"/>
              </a:buBlip>
            </a:pPr>
            <a:r>
              <a:rPr kumimoji="1"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对于自定义的类来说，如何才能在类范围内共享数据呢？</a:t>
            </a:r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0CB5E2D6-1BEB-41E8-B830-566763612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" y="1024641"/>
            <a:ext cx="7570401" cy="5170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100000"/>
              <a:buBlip>
                <a:blip r:embed="rId3"/>
              </a:buBlip>
            </a:pPr>
            <a:r>
              <a:rPr kumimoji="1"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共享数据</a:t>
            </a: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——</a:t>
            </a:r>
            <a:r>
              <a:rPr kumimoji="1"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全局变量</a:t>
            </a:r>
          </a:p>
        </p:txBody>
      </p:sp>
      <p:pic>
        <p:nvPicPr>
          <p:cNvPr id="61" name="Picture 10">
            <a:extLst>
              <a:ext uri="{FF2B5EF4-FFF2-40B4-BE49-F238E27FC236}">
                <a16:creationId xmlns:a16="http://schemas.microsoft.com/office/drawing/2014/main" id="{85247BAD-C4A5-42CD-9C80-0D2302C36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1538219"/>
            <a:ext cx="1566862" cy="156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8">
            <a:extLst>
              <a:ext uri="{FF2B5EF4-FFF2-40B4-BE49-F238E27FC236}">
                <a16:creationId xmlns:a16="http://schemas.microsoft.com/office/drawing/2014/main" id="{B3C109C2-491C-4436-8950-F44FB3B2C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627" y="1401115"/>
            <a:ext cx="2258093" cy="70788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40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静态成员</a:t>
            </a:r>
            <a:endParaRPr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63" name="Text Box 4">
            <a:extLst>
              <a:ext uri="{FF2B5EF4-FFF2-40B4-BE49-F238E27FC236}">
                <a16:creationId xmlns:a16="http://schemas.microsoft.com/office/drawing/2014/main" id="{2D904507-7961-48DF-8D56-B4C14665D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5378" y="1541706"/>
            <a:ext cx="2672784" cy="1152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61938" indent="-261938">
              <a:lnSpc>
                <a:spcPct val="150000"/>
              </a:lnSpc>
              <a:buBlip>
                <a:blip r:embed="rId5"/>
              </a:buBlip>
              <a:defRPr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静态数据成员</a:t>
            </a:r>
            <a:endParaRPr lang="en-US" altLang="zh-CN" dirty="0"/>
          </a:p>
          <a:p>
            <a:r>
              <a:rPr lang="zh-CN" altLang="en-US" dirty="0"/>
              <a:t>静态成员函数</a:t>
            </a:r>
          </a:p>
        </p:txBody>
      </p:sp>
      <p:sp>
        <p:nvSpPr>
          <p:cNvPr id="64" name="Text Box 4">
            <a:extLst>
              <a:ext uri="{FF2B5EF4-FFF2-40B4-BE49-F238E27FC236}">
                <a16:creationId xmlns:a16="http://schemas.microsoft.com/office/drawing/2014/main" id="{FA9421F3-E6E7-418C-87E0-B175689D8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3452178"/>
            <a:ext cx="3881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静态数据成员</a:t>
            </a:r>
          </a:p>
        </p:txBody>
      </p:sp>
      <p:sp>
        <p:nvSpPr>
          <p:cNvPr id="66" name="Text Box 6">
            <a:extLst>
              <a:ext uri="{FF2B5EF4-FFF2-40B4-BE49-F238E27FC236}">
                <a16:creationId xmlns:a16="http://schemas.microsoft.com/office/drawing/2014/main" id="{8F96C771-9AD4-4B59-8715-0C99A779F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1" y="4186241"/>
            <a:ext cx="10814050" cy="226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90805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Blip>
                <a:blip r:embed="rId5"/>
              </a:buBlip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静态数据成员只有一份拷贝，被类的所有对象共享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Blip>
                <a:blip r:embed="rId5"/>
              </a:buBlip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必须在类中声明，在类外定义和初始化。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Blip>
                <a:blip r:embed="rId5"/>
              </a:buBlip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数据类型  类名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::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静态数据成员名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=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值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  <a:endParaRPr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Blip>
                <a:blip r:embed="rId5"/>
              </a:buBlip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程序的其它部分对静态数据成员的访问，受它在类中声明的访问控制的限制。</a:t>
            </a:r>
          </a:p>
        </p:txBody>
      </p:sp>
    </p:spTree>
    <p:extLst>
      <p:ext uri="{BB962C8B-B14F-4D97-AF65-F5344CB8AC3E}">
        <p14:creationId xmlns:p14="http://schemas.microsoft.com/office/powerpoint/2010/main" val="277673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utoUpdateAnimBg="0"/>
      <p:bldP spid="62" grpId="0"/>
      <p:bldP spid="63" grpId="0"/>
      <p:bldP spid="6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FFF9051-13EA-43B1-AA21-EC026331267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7.3</a:t>
            </a:r>
            <a:r>
              <a:rPr lang="zh-CN" altLang="en-US" dirty="0"/>
              <a:t>类的静态成员</a:t>
            </a:r>
          </a:p>
        </p:txBody>
      </p:sp>
      <p:sp>
        <p:nvSpPr>
          <p:cNvPr id="64" name="Text Box 4">
            <a:extLst>
              <a:ext uri="{FF2B5EF4-FFF2-40B4-BE49-F238E27FC236}">
                <a16:creationId xmlns:a16="http://schemas.microsoft.com/office/drawing/2014/main" id="{FA9421F3-E6E7-418C-87E0-B175689D8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19" y="1018781"/>
            <a:ext cx="3881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静态数据成员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60B6BFAA-67F5-4A1A-B72F-424DDB351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57" y="1974850"/>
            <a:ext cx="342900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class C{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int x;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public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：</a:t>
            </a:r>
            <a:endParaRPr kumimoji="1"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static int s;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C::s=10;</a:t>
            </a: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77FDE4A6-6666-4C7C-96A6-7CE011F8BBB0}"/>
              </a:ext>
            </a:extLst>
          </p:cNvPr>
          <p:cNvGrpSpPr>
            <a:grpSpLocks/>
          </p:cNvGrpSpPr>
          <p:nvPr/>
        </p:nvGrpSpPr>
        <p:grpSpPr bwMode="auto">
          <a:xfrm>
            <a:off x="3540830" y="2852052"/>
            <a:ext cx="2720975" cy="1258888"/>
            <a:chOff x="3670" y="1011"/>
            <a:chExt cx="1850" cy="723"/>
          </a:xfrm>
        </p:grpSpPr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6598DF87-3220-4AFF-8DC9-A18B71161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" y="1011"/>
              <a:ext cx="48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c1</a:t>
              </a: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D2BD1C78-2C6A-4771-8BED-5BED3CA67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" y="1248"/>
              <a:ext cx="534" cy="4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EFF62CEA-0233-448C-99A8-00FA8A2F1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9" y="1374"/>
              <a:ext cx="196" cy="2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17" name="Text Box 9">
              <a:extLst>
                <a:ext uri="{FF2B5EF4-FFF2-40B4-BE49-F238E27FC236}">
                  <a16:creationId xmlns:a16="http://schemas.microsoft.com/office/drawing/2014/main" id="{2C9A3223-07A0-42EC-92FB-9D8D25885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1" y="1011"/>
              <a:ext cx="48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c2</a:t>
              </a:r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F2A698EC-51A0-4B35-8D1B-4AE88E6C8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5" y="1248"/>
              <a:ext cx="485" cy="4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E5B67AE8-0818-4164-9D9D-A1378BE92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1" y="1344"/>
              <a:ext cx="240" cy="2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20" name="Text Box 12">
              <a:extLst>
                <a:ext uri="{FF2B5EF4-FFF2-40B4-BE49-F238E27FC236}">
                  <a16:creationId xmlns:a16="http://schemas.microsoft.com/office/drawing/2014/main" id="{977BBC39-9DCD-42CC-A639-E80AD553D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344"/>
              <a:ext cx="24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x</a:t>
              </a:r>
            </a:p>
          </p:txBody>
        </p:sp>
        <p:sp>
          <p:nvSpPr>
            <p:cNvPr id="21" name="Text Box 13">
              <a:extLst>
                <a:ext uri="{FF2B5EF4-FFF2-40B4-BE49-F238E27FC236}">
                  <a16:creationId xmlns:a16="http://schemas.microsoft.com/office/drawing/2014/main" id="{202FF2AB-4FD4-4CA4-A0A4-C551569C4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5" y="1374"/>
              <a:ext cx="24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x</a:t>
              </a:r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8D00C442-05B1-41C5-AF6B-AC6D383F7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1440"/>
              <a:ext cx="432" cy="2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8DA89663-E617-4C67-A8DD-77BA21C0D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0" y="1196"/>
              <a:ext cx="52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C::s</a:t>
              </a:r>
            </a:p>
          </p:txBody>
        </p:sp>
      </p:grpSp>
      <p:sp>
        <p:nvSpPr>
          <p:cNvPr id="24" name="Text Box 4">
            <a:extLst>
              <a:ext uri="{FF2B5EF4-FFF2-40B4-BE49-F238E27FC236}">
                <a16:creationId xmlns:a16="http://schemas.microsoft.com/office/drawing/2014/main" id="{DEDA8683-3A0E-4CE8-AEF8-C56AC5E81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211" y="1634632"/>
            <a:ext cx="3429000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main()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&lt;&lt;C::s&lt;&lt;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C c1,c2;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&lt;&lt;c1.s&lt;&lt;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&lt;&lt;c2.s&lt;&lt;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c1.s = c1.s+10;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&lt;&lt;c2.s&lt;&lt;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sizeof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(c1)&lt;&lt;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return 0;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2" name="标注: 弯曲线形 1">
            <a:extLst>
              <a:ext uri="{FF2B5EF4-FFF2-40B4-BE49-F238E27FC236}">
                <a16:creationId xmlns:a16="http://schemas.microsoft.com/office/drawing/2014/main" id="{33382B93-A6C0-4808-8688-1489800EC1A9}"/>
              </a:ext>
            </a:extLst>
          </p:cNvPr>
          <p:cNvSpPr/>
          <p:nvPr/>
        </p:nvSpPr>
        <p:spPr>
          <a:xfrm>
            <a:off x="247720" y="4783825"/>
            <a:ext cx="2706496" cy="778776"/>
          </a:xfrm>
          <a:prstGeom prst="borderCallout2">
            <a:avLst>
              <a:gd name="adj1" fmla="val -814"/>
              <a:gd name="adj2" fmla="val 16668"/>
              <a:gd name="adj3" fmla="val -51681"/>
              <a:gd name="adj4" fmla="val 46405"/>
              <a:gd name="adj5" fmla="val -193370"/>
              <a:gd name="adj6" fmla="val 5269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必须在类内声明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类外定义和初始化</a:t>
            </a:r>
          </a:p>
        </p:txBody>
      </p:sp>
    </p:spTree>
    <p:extLst>
      <p:ext uri="{BB962C8B-B14F-4D97-AF65-F5344CB8AC3E}">
        <p14:creationId xmlns:p14="http://schemas.microsoft.com/office/powerpoint/2010/main" val="25414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FFF9051-13EA-43B1-AA21-EC026331267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7.3</a:t>
            </a:r>
            <a:r>
              <a:rPr lang="zh-CN" altLang="en-US" dirty="0"/>
              <a:t>类的静态成员</a:t>
            </a:r>
          </a:p>
        </p:txBody>
      </p:sp>
      <p:sp>
        <p:nvSpPr>
          <p:cNvPr id="64" name="Text Box 4">
            <a:extLst>
              <a:ext uri="{FF2B5EF4-FFF2-40B4-BE49-F238E27FC236}">
                <a16:creationId xmlns:a16="http://schemas.microsoft.com/office/drawing/2014/main" id="{FA9421F3-E6E7-418C-87E0-B175689D8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105" y="226605"/>
            <a:ext cx="3881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静态数据成员</a:t>
            </a: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FC553702-4232-4EEE-BA43-43EB64F73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" y="1012316"/>
            <a:ext cx="53781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设计一个简单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Point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类，功能包括：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Point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类对象初始化，显示点的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x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坐标和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y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坐标，记数生产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point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类对象的个数。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5F8DEDD-F5D2-4F97-99D5-452A5735836B}"/>
              </a:ext>
            </a:extLst>
          </p:cNvPr>
          <p:cNvGrpSpPr/>
          <p:nvPr/>
        </p:nvGrpSpPr>
        <p:grpSpPr>
          <a:xfrm>
            <a:off x="0" y="2205829"/>
            <a:ext cx="4262105" cy="4475373"/>
            <a:chOff x="1128812" y="1627204"/>
            <a:chExt cx="6507647" cy="5027572"/>
          </a:xfrm>
        </p:grpSpPr>
        <p:sp>
          <p:nvSpPr>
            <p:cNvPr id="27" name="AutoShape 16">
              <a:extLst>
                <a:ext uri="{FF2B5EF4-FFF2-40B4-BE49-F238E27FC236}">
                  <a16:creationId xmlns:a16="http://schemas.microsoft.com/office/drawing/2014/main" id="{FC0786FF-02BE-40C0-A2DE-BFA323ADA07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28812" y="1627204"/>
              <a:ext cx="5610532" cy="5027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15">
              <a:extLst>
                <a:ext uri="{FF2B5EF4-FFF2-40B4-BE49-F238E27FC236}">
                  <a16:creationId xmlns:a16="http://schemas.microsoft.com/office/drawing/2014/main" id="{30993D09-AD82-4E52-AC22-8CBA4AC27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231" y="1849584"/>
              <a:ext cx="6260228" cy="4554347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 dirty="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29" name="Rectangle 14">
              <a:extLst>
                <a:ext uri="{FF2B5EF4-FFF2-40B4-BE49-F238E27FC236}">
                  <a16:creationId xmlns:a16="http://schemas.microsoft.com/office/drawing/2014/main" id="{90A3EB8E-8ACF-4C63-BA93-ADE8CEEFD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120" y="1952769"/>
              <a:ext cx="926876" cy="414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Arial" panose="020B0604020202020204" pitchFamily="34" charset="0"/>
                </a:rPr>
                <a:t>Point</a:t>
              </a:r>
              <a:endParaRPr lang="en-US" altLang="zh-CN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0E18AD7F-FE2F-4303-A096-473BDCEA6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001" y="2399426"/>
              <a:ext cx="6260228" cy="3981495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chemeClr val="tx1"/>
                </a:solidFill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1BB953F6-FFB8-41CC-B3F1-862E77810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656" y="3910322"/>
              <a:ext cx="6260228" cy="2487100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chemeClr val="tx1"/>
                </a:solidFill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3A83D0AE-96F4-4B8F-8812-DCC5474F0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770" y="2474028"/>
              <a:ext cx="1147165" cy="414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Arial" panose="020B0604020202020204" pitchFamily="34" charset="0"/>
                </a:rPr>
                <a:t>- int x</a:t>
              </a: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91C7608A-F161-4EB5-B771-BF36A663E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770" y="2900998"/>
              <a:ext cx="1120149" cy="414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Arial" panose="020B0604020202020204" pitchFamily="34" charset="0"/>
                </a:rPr>
                <a:t>- int y</a:t>
              </a: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F521F42D-DEE6-427E-A116-0218CA68D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770" y="3327968"/>
              <a:ext cx="2547870" cy="414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u="sng" dirty="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Arial" panose="020B0604020202020204" pitchFamily="34" charset="0"/>
                </a:rPr>
                <a:t>-</a:t>
              </a:r>
              <a:r>
                <a:rPr lang="en-US" altLang="zh-CN" sz="1600" u="sng" dirty="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2400" u="sng" dirty="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Arial" panose="020B0604020202020204" pitchFamily="34" charset="0"/>
                </a:rPr>
                <a:t>int</a:t>
              </a:r>
              <a:r>
                <a:rPr lang="en-US" altLang="zh-CN" sz="1600" u="sng" dirty="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Arial" panose="020B0604020202020204" pitchFamily="34" charset="0"/>
                </a:rPr>
                <a:t>  </a:t>
              </a:r>
              <a:r>
                <a:rPr lang="en-US" altLang="zh-CN" sz="2400" u="sng" dirty="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Arial" panose="020B0604020202020204" pitchFamily="34" charset="0"/>
                </a:rPr>
                <a:t>count = 0</a:t>
              </a:r>
              <a:endPara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8558DCD0-FAB5-49B8-92D6-AB2C33FE3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770" y="4181908"/>
              <a:ext cx="4748681" cy="414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kern="0" spc="-100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Arial" panose="020B0604020202020204" pitchFamily="34" charset="0"/>
                </a:rPr>
                <a:t>+ Point(int xx = 0, int </a:t>
              </a:r>
              <a:r>
                <a:rPr lang="en-US" altLang="zh-CN" sz="2400" kern="0" spc="-100" dirty="0" err="1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Arial" panose="020B0604020202020204" pitchFamily="34" charset="0"/>
                </a:rPr>
                <a:t>yy</a:t>
              </a:r>
              <a:r>
                <a:rPr lang="en-US" altLang="zh-CN" sz="2400" kern="0" spc="-100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Arial" panose="020B0604020202020204" pitchFamily="34" charset="0"/>
                </a:rPr>
                <a:t> = 0)</a:t>
              </a:r>
              <a:endParaRPr lang="en-US" altLang="zh-CN" sz="2400" kern="0" spc="-1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5B06B227-2CA5-4B03-A317-E4A12DE8D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770" y="5050527"/>
              <a:ext cx="2134310" cy="414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Arial" panose="020B0604020202020204" pitchFamily="34" charset="0"/>
                </a:rPr>
                <a:t>+ int </a:t>
              </a:r>
              <a:r>
                <a:rPr lang="en-US" altLang="zh-CN" dirty="0" err="1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Arial" panose="020B0604020202020204" pitchFamily="34" charset="0"/>
                </a:rPr>
                <a:t>getX</a:t>
              </a:r>
              <a:r>
                <a:rPr lang="en-US" altLang="zh-CN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647A505E-B6E8-4E00-B905-E2C11ECB3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770" y="5477497"/>
              <a:ext cx="2098979" cy="414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Arial" panose="020B0604020202020204" pitchFamily="34" charset="0"/>
                </a:rPr>
                <a:t>+ int </a:t>
              </a:r>
              <a:r>
                <a:rPr lang="en-US" altLang="zh-CN" dirty="0" err="1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Arial" panose="020B0604020202020204" pitchFamily="34" charset="0"/>
                </a:rPr>
                <a:t>getY</a:t>
              </a:r>
              <a:r>
                <a:rPr lang="en-US" altLang="zh-CN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68198CFA-53B4-4925-BD11-20F6E2D64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804" y="4646588"/>
              <a:ext cx="3048716" cy="414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Arial" panose="020B0604020202020204" pitchFamily="34" charset="0"/>
                </a:rPr>
                <a:t>+ Point(Point&amp; p)</a:t>
              </a:r>
              <a:endParaRPr lang="en-US" altLang="zh-CN" sz="24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5DA62EDC-BEEF-40E2-BCA1-93B4EC344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770" y="5891567"/>
              <a:ext cx="3431104" cy="414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Arial" panose="020B0604020202020204" pitchFamily="34" charset="0"/>
                </a:rPr>
                <a:t>+ void </a:t>
              </a:r>
              <a:r>
                <a:rPr lang="en-US" altLang="zh-CN" dirty="0" err="1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Arial" panose="020B0604020202020204" pitchFamily="34" charset="0"/>
                </a:rPr>
                <a:t>showCount</a:t>
              </a:r>
              <a:r>
                <a:rPr lang="en-US" altLang="zh-CN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Arial" panose="020B0604020202020204" pitchFamily="34" charset="0"/>
                </a:rPr>
                <a:t>()</a:t>
              </a:r>
            </a:p>
          </p:txBody>
        </p:sp>
      </p:grpSp>
      <p:pic>
        <p:nvPicPr>
          <p:cNvPr id="40" name="图片 3">
            <a:extLst>
              <a:ext uri="{FF2B5EF4-FFF2-40B4-BE49-F238E27FC236}">
                <a16:creationId xmlns:a16="http://schemas.microsoft.com/office/drawing/2014/main" id="{2E4080DC-63DB-45F7-AE56-B94B2F9E8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31" y="26756"/>
            <a:ext cx="692463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矩形 4">
            <a:extLst>
              <a:ext uri="{FF2B5EF4-FFF2-40B4-BE49-F238E27FC236}">
                <a16:creationId xmlns:a16="http://schemas.microsoft.com/office/drawing/2014/main" id="{AF82EDBF-DC4C-4A5B-A1F2-D0F5BBCD5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450" y="5199729"/>
            <a:ext cx="4774757" cy="3395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kern="0" spc="-200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静态数据成员声明，用于记录点的个数</a:t>
            </a:r>
          </a:p>
        </p:txBody>
      </p:sp>
      <p:sp>
        <p:nvSpPr>
          <p:cNvPr id="42" name="矩形 5">
            <a:extLst>
              <a:ext uri="{FF2B5EF4-FFF2-40B4-BE49-F238E27FC236}">
                <a16:creationId xmlns:a16="http://schemas.microsoft.com/office/drawing/2014/main" id="{A719200C-7311-4385-B811-39FECDEC9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360" y="6267636"/>
            <a:ext cx="5179904" cy="3395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kern="0" spc="-200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静态数据成员定义和初始化</a:t>
            </a:r>
            <a:r>
              <a:rPr lang="en-US" altLang="zh-CN" kern="0" spc="-200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kern="0" spc="-200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使用类名限定</a:t>
            </a:r>
          </a:p>
        </p:txBody>
      </p:sp>
      <p:sp>
        <p:nvSpPr>
          <p:cNvPr id="43" name="矩形 6">
            <a:extLst>
              <a:ext uri="{FF2B5EF4-FFF2-40B4-BE49-F238E27FC236}">
                <a16:creationId xmlns:a16="http://schemas.microsoft.com/office/drawing/2014/main" id="{78073FA7-3381-4528-860D-F6570A2D2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560" y="4217044"/>
            <a:ext cx="2546268" cy="3395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输出静态数据成员</a:t>
            </a:r>
          </a:p>
        </p:txBody>
      </p:sp>
      <p:sp>
        <p:nvSpPr>
          <p:cNvPr id="44" name="矩形 7">
            <a:extLst>
              <a:ext uri="{FF2B5EF4-FFF2-40B4-BE49-F238E27FC236}">
                <a16:creationId xmlns:a16="http://schemas.microsoft.com/office/drawing/2014/main" id="{0667853E-3E52-4832-AE48-E9CC0832E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4448" y="1322200"/>
            <a:ext cx="3611466" cy="6719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构造函数中对count累加</a:t>
            </a:r>
            <a:r>
              <a:rPr lang="en-US" altLang="zh-CN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所有对象共同维护一个count</a:t>
            </a:r>
          </a:p>
        </p:txBody>
      </p:sp>
      <p:sp>
        <p:nvSpPr>
          <p:cNvPr id="45" name="矩形 8">
            <a:extLst>
              <a:ext uri="{FF2B5EF4-FFF2-40B4-BE49-F238E27FC236}">
                <a16:creationId xmlns:a16="http://schemas.microsoft.com/office/drawing/2014/main" id="{C325B3A4-7785-4936-87B2-E645CC5EB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450" y="2974519"/>
            <a:ext cx="3292511" cy="3395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Comic Sans MS" panose="030F0702030302020204" pitchFamily="66" charset="0"/>
                <a:ea typeface="华光行书_CNKI" panose="02000500000000000000" pitchFamily="2" charset="-122"/>
              </a:rPr>
              <a:t>析构</a:t>
            </a:r>
            <a:r>
              <a:rPr lang="zh-CN" altLang="en-US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函数对</a:t>
            </a:r>
            <a:r>
              <a:rPr lang="en-US" altLang="zh-CN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count</a:t>
            </a:r>
            <a:r>
              <a:rPr lang="zh-CN" altLang="en-US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的维护</a:t>
            </a:r>
          </a:p>
        </p:txBody>
      </p:sp>
    </p:spTree>
    <p:extLst>
      <p:ext uri="{BB962C8B-B14F-4D97-AF65-F5344CB8AC3E}">
        <p14:creationId xmlns:p14="http://schemas.microsoft.com/office/powerpoint/2010/main" val="258397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FFF9051-13EA-43B1-AA21-EC026331267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7.3</a:t>
            </a:r>
            <a:r>
              <a:rPr lang="zh-CN" altLang="en-US" dirty="0"/>
              <a:t>类的静态成员</a:t>
            </a:r>
          </a:p>
        </p:txBody>
      </p:sp>
      <p:pic>
        <p:nvPicPr>
          <p:cNvPr id="25" name="图片 3">
            <a:extLst>
              <a:ext uri="{FF2B5EF4-FFF2-40B4-BE49-F238E27FC236}">
                <a16:creationId xmlns:a16="http://schemas.microsoft.com/office/drawing/2014/main" id="{069B4863-DC59-4CAC-8D46-0A2FBE450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8859"/>
            <a:ext cx="8532813" cy="28400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5">
            <a:extLst>
              <a:ext uri="{FF2B5EF4-FFF2-40B4-BE49-F238E27FC236}">
                <a16:creationId xmlns:a16="http://schemas.microsoft.com/office/drawing/2014/main" id="{CC87D17C-E05C-4E5E-AF52-C61DE0C61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184" y="1198639"/>
            <a:ext cx="4754828" cy="3395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kern="0" spc="-200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定义对象a，其构造函数回使count增1</a:t>
            </a:r>
          </a:p>
        </p:txBody>
      </p:sp>
      <p:sp>
        <p:nvSpPr>
          <p:cNvPr id="28" name="矩形 7">
            <a:extLst>
              <a:ext uri="{FF2B5EF4-FFF2-40B4-BE49-F238E27FC236}">
                <a16:creationId xmlns:a16="http://schemas.microsoft.com/office/drawing/2014/main" id="{7E3A8391-5640-4A91-B89B-E27A147BB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572" y="2269087"/>
            <a:ext cx="4780476" cy="3395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kern="0" spc="-200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定义对象b，其构造函数回使count增1</a:t>
            </a:r>
          </a:p>
        </p:txBody>
      </p:sp>
    </p:spTree>
    <p:extLst>
      <p:ext uri="{BB962C8B-B14F-4D97-AF65-F5344CB8AC3E}">
        <p14:creationId xmlns:p14="http://schemas.microsoft.com/office/powerpoint/2010/main" val="10607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FFF9051-13EA-43B1-AA21-EC026331267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7.3</a:t>
            </a:r>
            <a:r>
              <a:rPr lang="zh-CN" altLang="en-US" dirty="0"/>
              <a:t>类的静态成员</a:t>
            </a:r>
          </a:p>
        </p:txBody>
      </p:sp>
      <p:sp>
        <p:nvSpPr>
          <p:cNvPr id="64" name="Text Box 4">
            <a:extLst>
              <a:ext uri="{FF2B5EF4-FFF2-40B4-BE49-F238E27FC236}">
                <a16:creationId xmlns:a16="http://schemas.microsoft.com/office/drawing/2014/main" id="{FA9421F3-E6E7-418C-87E0-B175689D8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9698" y="1054393"/>
            <a:ext cx="770763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静态函数成员：</a:t>
            </a:r>
            <a:endParaRPr kumimoji="1" lang="en-US" altLang="zh-CN" sz="36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用于处理该类的静态数据</a:t>
            </a:r>
            <a:endParaRPr kumimoji="1" lang="zh-CN" altLang="en-US" sz="36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730129A-02A9-40E8-A929-E7C556AD9C01}"/>
              </a:ext>
            </a:extLst>
          </p:cNvPr>
          <p:cNvSpPr/>
          <p:nvPr/>
        </p:nvSpPr>
        <p:spPr>
          <a:xfrm>
            <a:off x="-41047" y="2494270"/>
            <a:ext cx="456819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lvl="1" indent="-274638" eaLnBrk="1" hangingPunct="1">
              <a:spcBef>
                <a:spcPts val="600"/>
              </a:spcBef>
              <a:buFontTx/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类外代码使用类名和作用域操作符调用静态成员函数。</a:t>
            </a:r>
          </a:p>
          <a:p>
            <a:pPr marL="274638" lvl="1" indent="-274638" eaLnBrk="1" hangingPunct="1">
              <a:spcBef>
                <a:spcPts val="600"/>
              </a:spcBef>
              <a:buFontTx/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静态成员函数只能操作属于该类的静态的数据和函数成员。</a:t>
            </a:r>
          </a:p>
        </p:txBody>
      </p:sp>
      <p:pic>
        <p:nvPicPr>
          <p:cNvPr id="28" name="图片 3">
            <a:extLst>
              <a:ext uri="{FF2B5EF4-FFF2-40B4-BE49-F238E27FC236}">
                <a16:creationId xmlns:a16="http://schemas.microsoft.com/office/drawing/2014/main" id="{4CCB3BA0-9866-4679-8EBD-B6E0BBB81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942" y="-1"/>
            <a:ext cx="7718880" cy="68384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4">
            <a:extLst>
              <a:ext uri="{FF2B5EF4-FFF2-40B4-BE49-F238E27FC236}">
                <a16:creationId xmlns:a16="http://schemas.microsoft.com/office/drawing/2014/main" id="{B0E2BB0D-3B3B-42AD-B090-59B4BB3FE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785" y="5854377"/>
            <a:ext cx="4099559" cy="3395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kern="0" spc="-200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静态数据成员</a:t>
            </a:r>
            <a:r>
              <a:rPr lang="en-US" altLang="zh-CN" kern="0" spc="-200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kern="0" spc="-200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用于记录点的个数</a:t>
            </a:r>
          </a:p>
        </p:txBody>
      </p:sp>
      <p:sp>
        <p:nvSpPr>
          <p:cNvPr id="31" name="矩形 6">
            <a:extLst>
              <a:ext uri="{FF2B5EF4-FFF2-40B4-BE49-F238E27FC236}">
                <a16:creationId xmlns:a16="http://schemas.microsoft.com/office/drawing/2014/main" id="{A1FE0817-C723-422D-A23D-F5E6C1215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795" y="4186595"/>
            <a:ext cx="1907540" cy="3395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kern="0" spc="-200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静态函数成员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37BAAF-3E5A-487B-BF7D-37E09F29A9D5}"/>
              </a:ext>
            </a:extLst>
          </p:cNvPr>
          <p:cNvSpPr/>
          <p:nvPr/>
        </p:nvSpPr>
        <p:spPr>
          <a:xfrm>
            <a:off x="5135880" y="4186595"/>
            <a:ext cx="990600" cy="263485"/>
          </a:xfrm>
          <a:prstGeom prst="rect">
            <a:avLst/>
          </a:prstGeom>
          <a:noFill/>
          <a:ln w="19050">
            <a:solidFill>
              <a:srgbClr val="E73A1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1FF1550-F620-48DC-ABA9-DF453A1A11ED}"/>
              </a:ext>
            </a:extLst>
          </p:cNvPr>
          <p:cNvSpPr txBox="1"/>
          <p:nvPr/>
        </p:nvSpPr>
        <p:spPr>
          <a:xfrm>
            <a:off x="-41047" y="4138746"/>
            <a:ext cx="4565989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main() {	</a:t>
            </a:r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Point a(4, 5);	</a:t>
            </a: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Point::</a:t>
            </a:r>
            <a:r>
              <a:rPr lang="en-US" altLang="zh-CN" b="1" dirty="0" err="1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showCount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();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Point b(a);		</a:t>
            </a: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Point:: </a:t>
            </a:r>
            <a:r>
              <a:rPr lang="en-US" altLang="zh-CN" b="1" dirty="0" err="1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showCount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(); 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return 0;</a:t>
            </a: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94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B6F19C-0866-4F33-81A8-7309D06B9B5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7.4 </a:t>
            </a:r>
            <a:r>
              <a:rPr lang="zh-CN" altLang="en-US" dirty="0"/>
              <a:t>类的友元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54F083-6F24-435D-BCFF-1722889CB3E0}"/>
              </a:ext>
            </a:extLst>
          </p:cNvPr>
          <p:cNvSpPr/>
          <p:nvPr/>
        </p:nvSpPr>
        <p:spPr>
          <a:xfrm>
            <a:off x="127619" y="1002128"/>
            <a:ext cx="12231227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lvl="1" indent="-274638"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规则：只有类的成员函数才能访问类的私有成员。</a:t>
            </a:r>
            <a:endParaRPr lang="en-US" altLang="zh-CN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274638" lvl="1" indent="-274638"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友元特权：让不是类的成员函数访问类的私有成员</a:t>
            </a:r>
            <a:r>
              <a:rPr lang="en-US" altLang="zh-CN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被授予特别访问控制权</a:t>
            </a:r>
            <a:endParaRPr lang="en-US" altLang="zh-CN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6" name="矩形 4">
            <a:extLst>
              <a:ext uri="{FF2B5EF4-FFF2-40B4-BE49-F238E27FC236}">
                <a16:creationId xmlns:a16="http://schemas.microsoft.com/office/drawing/2014/main" id="{16B5A67F-EFE0-4B19-9B90-6B644723A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1855"/>
            <a:ext cx="12095949" cy="18158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Tx/>
              <a:buBlip>
                <a:blip r:embed="rId4"/>
              </a:buBlip>
              <a:defRPr/>
            </a:pPr>
            <a:r>
              <a:rPr lang="zh-CN" altLang="en-US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友元避免把类成员全部设置成</a:t>
            </a:r>
            <a:r>
              <a:rPr lang="en-US" altLang="zh-CN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public,</a:t>
            </a:r>
            <a:r>
              <a:rPr lang="zh-CN" altLang="en-US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又让非类成员实现对类的访问，最大限度的保护数据成员的安全 </a:t>
            </a:r>
            <a:endParaRPr lang="en-US" altLang="zh-CN" sz="28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457200" indent="-457200" eaLnBrk="1" hangingPunct="1">
              <a:buFontTx/>
              <a:buBlip>
                <a:blip r:embed="rId4"/>
              </a:buBlip>
              <a:defRPr/>
            </a:pPr>
            <a:r>
              <a:rPr kumimoji="1" lang="zh-CN" altLang="en-US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友元是</a:t>
            </a:r>
            <a:r>
              <a:rPr kumimoji="1" lang="en-US" altLang="zh-CN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c++</a:t>
            </a:r>
            <a:r>
              <a:rPr kumimoji="1" lang="zh-CN" altLang="en-US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提供一种破坏封装和数据隐藏的机制，类外可以访问类的私有成员，</a:t>
            </a:r>
            <a:r>
              <a:rPr kumimoji="1" lang="zh-CN" altLang="en-US" sz="28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慎用</a:t>
            </a:r>
            <a:r>
              <a:rPr kumimoji="1" lang="zh-CN" altLang="en-US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。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D137A0B2-13AB-44A7-AD45-A42B32A50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227" y="224527"/>
            <a:ext cx="76325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规则不仅用来遵守的，也是用来打破的</a:t>
            </a:r>
          </a:p>
        </p:txBody>
      </p:sp>
      <p:sp>
        <p:nvSpPr>
          <p:cNvPr id="18" name="矩形 7">
            <a:extLst>
              <a:ext uri="{FF2B5EF4-FFF2-40B4-BE49-F238E27FC236}">
                <a16:creationId xmlns:a16="http://schemas.microsoft.com/office/drawing/2014/main" id="{8E42DEE2-F311-4860-AF8F-56893E4F9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19" y="4419272"/>
            <a:ext cx="11395641" cy="176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/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通过将友元声明，一个模块能够引用另一个模块中本是被隐藏的信息。</a:t>
            </a:r>
            <a:endParaRPr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友元函数</a:t>
            </a:r>
            <a:endParaRPr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友元类</a:t>
            </a:r>
          </a:p>
        </p:txBody>
      </p:sp>
    </p:spTree>
    <p:extLst>
      <p:ext uri="{BB962C8B-B14F-4D97-AF65-F5344CB8AC3E}">
        <p14:creationId xmlns:p14="http://schemas.microsoft.com/office/powerpoint/2010/main" val="367973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627" y="193734"/>
            <a:ext cx="12190413" cy="728917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0" name="Freeform 14">
            <a:extLst>
              <a:ext uri="{FF2B5EF4-FFF2-40B4-BE49-F238E27FC236}">
                <a16:creationId xmlns:a16="http://schemas.microsoft.com/office/drawing/2014/main" id="{031D8A1C-DFA4-40F6-A708-0970A13FAB9C}"/>
              </a:ext>
            </a:extLst>
          </p:cNvPr>
          <p:cNvSpPr/>
          <p:nvPr/>
        </p:nvSpPr>
        <p:spPr bwMode="auto">
          <a:xfrm>
            <a:off x="6447922" y="1231885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85" name="Freeform 15">
            <a:extLst>
              <a:ext uri="{FF2B5EF4-FFF2-40B4-BE49-F238E27FC236}">
                <a16:creationId xmlns:a16="http://schemas.microsoft.com/office/drawing/2014/main" id="{7B7691AC-C438-47BC-8509-E544B37B15A7}"/>
              </a:ext>
            </a:extLst>
          </p:cNvPr>
          <p:cNvSpPr/>
          <p:nvPr/>
        </p:nvSpPr>
        <p:spPr bwMode="auto">
          <a:xfrm>
            <a:off x="6556228" y="1152113"/>
            <a:ext cx="593889" cy="73819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6279375 h 127"/>
              <a:gd name="T6" fmla="*/ 0 w 1038"/>
              <a:gd name="T7" fmla="*/ 76279375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86" name="Rectangle 16">
            <a:extLst>
              <a:ext uri="{FF2B5EF4-FFF2-40B4-BE49-F238E27FC236}">
                <a16:creationId xmlns:a16="http://schemas.microsoft.com/office/drawing/2014/main" id="{F897AD8F-D430-47E1-BA62-3B6B0A71E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353" y="1152114"/>
            <a:ext cx="478444" cy="47744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87" name="Freeform 17">
            <a:extLst>
              <a:ext uri="{FF2B5EF4-FFF2-40B4-BE49-F238E27FC236}">
                <a16:creationId xmlns:a16="http://schemas.microsoft.com/office/drawing/2014/main" id="{50A2CEC5-B2D0-45F7-8DF3-0B11FC9453C9}"/>
              </a:ext>
            </a:extLst>
          </p:cNvPr>
          <p:cNvSpPr/>
          <p:nvPr/>
        </p:nvSpPr>
        <p:spPr bwMode="auto">
          <a:xfrm>
            <a:off x="6447922" y="1915305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88" name="Freeform 18">
            <a:extLst>
              <a:ext uri="{FF2B5EF4-FFF2-40B4-BE49-F238E27FC236}">
                <a16:creationId xmlns:a16="http://schemas.microsoft.com/office/drawing/2014/main" id="{41984CB4-EAC7-451A-A964-C470E624E7A4}"/>
              </a:ext>
            </a:extLst>
          </p:cNvPr>
          <p:cNvSpPr/>
          <p:nvPr/>
        </p:nvSpPr>
        <p:spPr bwMode="auto">
          <a:xfrm>
            <a:off x="6556228" y="1835533"/>
            <a:ext cx="593889" cy="73819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6279375 h 127"/>
              <a:gd name="T6" fmla="*/ 0 w 1038"/>
              <a:gd name="T7" fmla="*/ 76279375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4" name="Rectangle 19">
            <a:extLst>
              <a:ext uri="{FF2B5EF4-FFF2-40B4-BE49-F238E27FC236}">
                <a16:creationId xmlns:a16="http://schemas.microsoft.com/office/drawing/2014/main" id="{1B0C4C20-11EE-4CEE-BB0F-9F31547A1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353" y="1835533"/>
            <a:ext cx="478444" cy="47744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95" name="Freeform 20">
            <a:extLst>
              <a:ext uri="{FF2B5EF4-FFF2-40B4-BE49-F238E27FC236}">
                <a16:creationId xmlns:a16="http://schemas.microsoft.com/office/drawing/2014/main" id="{7DBCAB35-B09A-4BBE-97A6-537BEF60F764}"/>
              </a:ext>
            </a:extLst>
          </p:cNvPr>
          <p:cNvSpPr/>
          <p:nvPr/>
        </p:nvSpPr>
        <p:spPr bwMode="auto">
          <a:xfrm>
            <a:off x="6447922" y="2546336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4CF8E703-0D59-4B7F-B6DB-3FF60CE90347}"/>
              </a:ext>
            </a:extLst>
          </p:cNvPr>
          <p:cNvSpPr/>
          <p:nvPr/>
        </p:nvSpPr>
        <p:spPr bwMode="auto">
          <a:xfrm>
            <a:off x="6556228" y="2465374"/>
            <a:ext cx="593889" cy="75009"/>
          </a:xfrm>
          <a:custGeom>
            <a:avLst/>
            <a:gdLst>
              <a:gd name="T0" fmla="*/ 58241460 w 1038"/>
              <a:gd name="T1" fmla="*/ 0 h 128"/>
              <a:gd name="T2" fmla="*/ 546306357 w 1038"/>
              <a:gd name="T3" fmla="*/ 0 h 128"/>
              <a:gd name="T4" fmla="*/ 604547817 w 1038"/>
              <a:gd name="T5" fmla="*/ 78143751 h 128"/>
              <a:gd name="T6" fmla="*/ 0 w 1038"/>
              <a:gd name="T7" fmla="*/ 78143751 h 128"/>
              <a:gd name="T8" fmla="*/ 58241460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7" name="Rectangle 22">
            <a:extLst>
              <a:ext uri="{FF2B5EF4-FFF2-40B4-BE49-F238E27FC236}">
                <a16:creationId xmlns:a16="http://schemas.microsoft.com/office/drawing/2014/main" id="{2289766D-CC73-46B9-A675-1D9F94081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353" y="2465374"/>
            <a:ext cx="478444" cy="47863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98" name="Freeform 23">
            <a:extLst>
              <a:ext uri="{FF2B5EF4-FFF2-40B4-BE49-F238E27FC236}">
                <a16:creationId xmlns:a16="http://schemas.microsoft.com/office/drawing/2014/main" id="{92ABDFA4-4144-42BA-958D-296C2E09B430}"/>
              </a:ext>
            </a:extLst>
          </p:cNvPr>
          <p:cNvSpPr/>
          <p:nvPr/>
        </p:nvSpPr>
        <p:spPr bwMode="auto">
          <a:xfrm>
            <a:off x="6447922" y="3229755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 dirty="0"/>
          </a:p>
        </p:txBody>
      </p:sp>
      <p:sp>
        <p:nvSpPr>
          <p:cNvPr id="103" name="Freeform 24">
            <a:extLst>
              <a:ext uri="{FF2B5EF4-FFF2-40B4-BE49-F238E27FC236}">
                <a16:creationId xmlns:a16="http://schemas.microsoft.com/office/drawing/2014/main" id="{D0F303BA-D412-4259-A5D9-2462F3BBEF9C}"/>
              </a:ext>
            </a:extLst>
          </p:cNvPr>
          <p:cNvSpPr/>
          <p:nvPr/>
        </p:nvSpPr>
        <p:spPr bwMode="auto">
          <a:xfrm>
            <a:off x="6556228" y="3148793"/>
            <a:ext cx="593889" cy="75009"/>
          </a:xfrm>
          <a:custGeom>
            <a:avLst/>
            <a:gdLst>
              <a:gd name="T0" fmla="*/ 58241460 w 1038"/>
              <a:gd name="T1" fmla="*/ 0 h 128"/>
              <a:gd name="T2" fmla="*/ 546306357 w 1038"/>
              <a:gd name="T3" fmla="*/ 0 h 128"/>
              <a:gd name="T4" fmla="*/ 604547817 w 1038"/>
              <a:gd name="T5" fmla="*/ 78143751 h 128"/>
              <a:gd name="T6" fmla="*/ 0 w 1038"/>
              <a:gd name="T7" fmla="*/ 78143751 h 128"/>
              <a:gd name="T8" fmla="*/ 58241460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4" name="Rectangle 25">
            <a:extLst>
              <a:ext uri="{FF2B5EF4-FFF2-40B4-BE49-F238E27FC236}">
                <a16:creationId xmlns:a16="http://schemas.microsoft.com/office/drawing/2014/main" id="{46EC7C6A-B6C4-4D58-BBE7-AD4C2258C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353" y="3148794"/>
            <a:ext cx="478444" cy="47863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05" name="Freeform 26">
            <a:extLst>
              <a:ext uri="{FF2B5EF4-FFF2-40B4-BE49-F238E27FC236}">
                <a16:creationId xmlns:a16="http://schemas.microsoft.com/office/drawing/2014/main" id="{11DD7E8B-1E1F-4EFA-A533-A250E76765A1}"/>
              </a:ext>
            </a:extLst>
          </p:cNvPr>
          <p:cNvSpPr/>
          <p:nvPr/>
        </p:nvSpPr>
        <p:spPr bwMode="auto">
          <a:xfrm>
            <a:off x="6447922" y="3869120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6" name="Freeform 27">
            <a:extLst>
              <a:ext uri="{FF2B5EF4-FFF2-40B4-BE49-F238E27FC236}">
                <a16:creationId xmlns:a16="http://schemas.microsoft.com/office/drawing/2014/main" id="{9158D644-FD3C-49FB-B824-5BDBA0158E52}"/>
              </a:ext>
            </a:extLst>
          </p:cNvPr>
          <p:cNvSpPr/>
          <p:nvPr/>
        </p:nvSpPr>
        <p:spPr bwMode="auto">
          <a:xfrm>
            <a:off x="6556228" y="3789347"/>
            <a:ext cx="593889" cy="72628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7" name="Rectangle 28">
            <a:extLst>
              <a:ext uri="{FF2B5EF4-FFF2-40B4-BE49-F238E27FC236}">
                <a16:creationId xmlns:a16="http://schemas.microsoft.com/office/drawing/2014/main" id="{985D3888-A412-417B-A8D2-EEBAAEE6D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353" y="3789345"/>
            <a:ext cx="478444" cy="47625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08" name="TextBox 63">
            <a:extLst>
              <a:ext uri="{FF2B5EF4-FFF2-40B4-BE49-F238E27FC236}">
                <a16:creationId xmlns:a16="http://schemas.microsoft.com/office/drawing/2014/main" id="{0D075053-F082-4288-BFD2-4AAFCC9E8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349" y="1293798"/>
            <a:ext cx="3078420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作用域与可见性（空间）</a:t>
            </a:r>
            <a:endParaRPr lang="zh-CN" altLang="en-US" sz="2400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09" name="TextBox 81">
            <a:extLst>
              <a:ext uri="{FF2B5EF4-FFF2-40B4-BE49-F238E27FC236}">
                <a16:creationId xmlns:a16="http://schemas.microsoft.com/office/drawing/2014/main" id="{AB0F524D-136A-4EC6-9722-0DE61E637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624" y="1142590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0" name="TextBox 82">
            <a:extLst>
              <a:ext uri="{FF2B5EF4-FFF2-40B4-BE49-F238E27FC236}">
                <a16:creationId xmlns:a16="http://schemas.microsoft.com/office/drawing/2014/main" id="{92116018-80CD-47EF-808C-95F422B0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349" y="1971262"/>
            <a:ext cx="2304123" cy="4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生存期（时间）</a:t>
            </a:r>
          </a:p>
        </p:txBody>
      </p:sp>
      <p:sp>
        <p:nvSpPr>
          <p:cNvPr id="111" name="TextBox 83">
            <a:extLst>
              <a:ext uri="{FF2B5EF4-FFF2-40B4-BE49-F238E27FC236}">
                <a16:creationId xmlns:a16="http://schemas.microsoft.com/office/drawing/2014/main" id="{39377FD4-0006-4E0A-9740-E2B053C68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624" y="1848629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" name="TextBox 84">
            <a:extLst>
              <a:ext uri="{FF2B5EF4-FFF2-40B4-BE49-F238E27FC236}">
                <a16:creationId xmlns:a16="http://schemas.microsoft.com/office/drawing/2014/main" id="{6774D76C-047A-410D-AB63-F668E49A3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349" y="2595150"/>
            <a:ext cx="1840854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类的静态成员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13" name="TextBox 85">
            <a:extLst>
              <a:ext uri="{FF2B5EF4-FFF2-40B4-BE49-F238E27FC236}">
                <a16:creationId xmlns:a16="http://schemas.microsoft.com/office/drawing/2014/main" id="{3CCA7AEA-B13C-4A2A-B873-D90237268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624" y="2462990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" name="TextBox 87">
            <a:extLst>
              <a:ext uri="{FF2B5EF4-FFF2-40B4-BE49-F238E27FC236}">
                <a16:creationId xmlns:a16="http://schemas.microsoft.com/office/drawing/2014/main" id="{0CB07B32-A0BB-40A5-93AF-C65B0F8A6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624" y="3169034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5" name="TextBox 88">
            <a:extLst>
              <a:ext uri="{FF2B5EF4-FFF2-40B4-BE49-F238E27FC236}">
                <a16:creationId xmlns:a16="http://schemas.microsoft.com/office/drawing/2014/main" id="{85CCA6BC-DCBA-480C-80F4-D72B0538B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899" y="3897646"/>
            <a:ext cx="2124586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共享数据的保护</a:t>
            </a:r>
            <a:endParaRPr lang="zh-CN" altLang="en-US" sz="2000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16" name="TextBox 89">
            <a:extLst>
              <a:ext uri="{FF2B5EF4-FFF2-40B4-BE49-F238E27FC236}">
                <a16:creationId xmlns:a16="http://schemas.microsoft.com/office/drawing/2014/main" id="{658FB828-7898-4A4D-9E82-524418F99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624" y="3803634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" name="TextBox 84">
            <a:extLst>
              <a:ext uri="{FF2B5EF4-FFF2-40B4-BE49-F238E27FC236}">
                <a16:creationId xmlns:a16="http://schemas.microsoft.com/office/drawing/2014/main" id="{140FFDBC-AFA7-44B3-A8EA-75C316B38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349" y="3305314"/>
            <a:ext cx="1273391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类的友元</a:t>
            </a:r>
            <a:endParaRPr lang="zh-CN" altLang="en-US" sz="2000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18" name="Freeform 26">
            <a:extLst>
              <a:ext uri="{FF2B5EF4-FFF2-40B4-BE49-F238E27FC236}">
                <a16:creationId xmlns:a16="http://schemas.microsoft.com/office/drawing/2014/main" id="{C69CDD64-F9E3-46F5-84E4-4291DBCE4558}"/>
              </a:ext>
            </a:extLst>
          </p:cNvPr>
          <p:cNvSpPr/>
          <p:nvPr/>
        </p:nvSpPr>
        <p:spPr bwMode="auto">
          <a:xfrm>
            <a:off x="6471369" y="4524743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19" name="Freeform 27">
            <a:extLst>
              <a:ext uri="{FF2B5EF4-FFF2-40B4-BE49-F238E27FC236}">
                <a16:creationId xmlns:a16="http://schemas.microsoft.com/office/drawing/2014/main" id="{7846AA10-FE28-4201-BD83-A2827A51D8F8}"/>
              </a:ext>
            </a:extLst>
          </p:cNvPr>
          <p:cNvSpPr/>
          <p:nvPr/>
        </p:nvSpPr>
        <p:spPr bwMode="auto">
          <a:xfrm>
            <a:off x="6579675" y="4410667"/>
            <a:ext cx="593889" cy="72628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20" name="Rectangle 28">
            <a:extLst>
              <a:ext uri="{FF2B5EF4-FFF2-40B4-BE49-F238E27FC236}">
                <a16:creationId xmlns:a16="http://schemas.microsoft.com/office/drawing/2014/main" id="{49A1DD6A-4C92-4EE7-A21F-3974DD68E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800" y="4410665"/>
            <a:ext cx="478444" cy="47625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22" name="TextBox 89">
            <a:extLst>
              <a:ext uri="{FF2B5EF4-FFF2-40B4-BE49-F238E27FC236}">
                <a16:creationId xmlns:a16="http://schemas.microsoft.com/office/drawing/2014/main" id="{1FFA7799-B740-4B85-BA7D-DE5030C51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071" y="4424954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0D18D39-EE2F-463B-87BB-41399EDF9A9D}"/>
              </a:ext>
            </a:extLst>
          </p:cNvPr>
          <p:cNvSpPr txBox="1"/>
          <p:nvPr/>
        </p:nvSpPr>
        <p:spPr>
          <a:xfrm>
            <a:off x="729992" y="226553"/>
            <a:ext cx="252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目录</a:t>
            </a:r>
          </a:p>
        </p:txBody>
      </p:sp>
      <p:sp>
        <p:nvSpPr>
          <p:cNvPr id="128" name="Rectangle 5">
            <a:extLst>
              <a:ext uri="{FF2B5EF4-FFF2-40B4-BE49-F238E27FC236}">
                <a16:creationId xmlns:a16="http://schemas.microsoft.com/office/drawing/2014/main" id="{E5C78249-4896-4BB7-9A62-F1354ABBD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7" y="312204"/>
            <a:ext cx="747811" cy="897523"/>
          </a:xfrm>
          <a:prstGeom prst="roundRect">
            <a:avLst/>
          </a:prstGeom>
          <a:solidFill>
            <a:srgbClr val="134F85"/>
          </a:solidFill>
          <a:ln>
            <a:noFill/>
          </a:ln>
        </p:spPr>
        <p:txBody>
          <a:bodyPr lIns="68571" tIns="34285" rIns="68571" bIns="34285"/>
          <a:lstStyle/>
          <a:p>
            <a:endParaRPr lang="zh-CN" alt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9" name="Freeform 6">
            <a:extLst>
              <a:ext uri="{FF2B5EF4-FFF2-40B4-BE49-F238E27FC236}">
                <a16:creationId xmlns:a16="http://schemas.microsoft.com/office/drawing/2014/main" id="{EF3F4735-7AFF-4C5A-B62F-79E5B939F1CB}"/>
              </a:ext>
            </a:extLst>
          </p:cNvPr>
          <p:cNvSpPr/>
          <p:nvPr/>
        </p:nvSpPr>
        <p:spPr bwMode="auto">
          <a:xfrm>
            <a:off x="158417" y="385414"/>
            <a:ext cx="571575" cy="718971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1" tIns="34285" rIns="68571" bIns="34285"/>
          <a:lstStyle/>
          <a:p>
            <a:endParaRPr lang="zh-CN" altLang="en-US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30" name="Freeform 7">
            <a:extLst>
              <a:ext uri="{FF2B5EF4-FFF2-40B4-BE49-F238E27FC236}">
                <a16:creationId xmlns:a16="http://schemas.microsoft.com/office/drawing/2014/main" id="{DDF3AA5B-43DC-4FE2-9F53-6611D0592634}"/>
              </a:ext>
            </a:extLst>
          </p:cNvPr>
          <p:cNvSpPr>
            <a:spLocks noEditPoints="1"/>
          </p:cNvSpPr>
          <p:nvPr/>
        </p:nvSpPr>
        <p:spPr bwMode="auto">
          <a:xfrm>
            <a:off x="801438" y="922651"/>
            <a:ext cx="1068129" cy="230399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1" tIns="34285" rIns="68571" bIns="34285"/>
          <a:lstStyle/>
          <a:p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8" name="Freeform 26">
            <a:extLst>
              <a:ext uri="{FF2B5EF4-FFF2-40B4-BE49-F238E27FC236}">
                <a16:creationId xmlns:a16="http://schemas.microsoft.com/office/drawing/2014/main" id="{200FB226-BC0C-4B22-9DB3-95091E361C34}"/>
              </a:ext>
            </a:extLst>
          </p:cNvPr>
          <p:cNvSpPr/>
          <p:nvPr/>
        </p:nvSpPr>
        <p:spPr bwMode="auto">
          <a:xfrm>
            <a:off x="6472997" y="5097965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49" name="Freeform 27">
            <a:extLst>
              <a:ext uri="{FF2B5EF4-FFF2-40B4-BE49-F238E27FC236}">
                <a16:creationId xmlns:a16="http://schemas.microsoft.com/office/drawing/2014/main" id="{0EF38077-CD7A-4228-BB03-2E830D4488AB}"/>
              </a:ext>
            </a:extLst>
          </p:cNvPr>
          <p:cNvSpPr/>
          <p:nvPr/>
        </p:nvSpPr>
        <p:spPr bwMode="auto">
          <a:xfrm>
            <a:off x="6581303" y="5018192"/>
            <a:ext cx="593889" cy="72628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53DF0CFA-7F0F-44DA-92D6-300830018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428" y="5018190"/>
            <a:ext cx="478444" cy="47625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51" name="TextBox 88">
            <a:extLst>
              <a:ext uri="{FF2B5EF4-FFF2-40B4-BE49-F238E27FC236}">
                <a16:creationId xmlns:a16="http://schemas.microsoft.com/office/drawing/2014/main" id="{E7E6CCA6-5AD9-49FF-83F1-36687F351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29" y="4569261"/>
            <a:ext cx="3826975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多文件结构和编译预处理命令</a:t>
            </a:r>
            <a:endParaRPr lang="zh-CN" altLang="en-US" sz="2000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52" name="TextBox 89">
            <a:extLst>
              <a:ext uri="{FF2B5EF4-FFF2-40B4-BE49-F238E27FC236}">
                <a16:creationId xmlns:a16="http://schemas.microsoft.com/office/drawing/2014/main" id="{3073F45F-5665-4866-8E90-A69C6A20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699" y="5032479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TextBox 88">
            <a:extLst>
              <a:ext uri="{FF2B5EF4-FFF2-40B4-BE49-F238E27FC236}">
                <a16:creationId xmlns:a16="http://schemas.microsoft.com/office/drawing/2014/main" id="{13564624-868A-4862-8B8D-F4D7CF5DD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871" y="5148474"/>
            <a:ext cx="2087717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本章要求</a:t>
            </a:r>
            <a:r>
              <a:rPr lang="en-US" altLang="zh-CN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&amp;</a:t>
            </a:r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作业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E02A2E7-4B9F-4664-9485-0E4D21C30640}"/>
              </a:ext>
            </a:extLst>
          </p:cNvPr>
          <p:cNvSpPr/>
          <p:nvPr/>
        </p:nvSpPr>
        <p:spPr>
          <a:xfrm>
            <a:off x="68658" y="1971004"/>
            <a:ext cx="5675421" cy="24375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100000"/>
              <a:buBlip>
                <a:blip r:embed="rId3"/>
              </a:buBlip>
              <a:defRPr/>
            </a:pPr>
            <a:r>
              <a:rPr kumimoji="1"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C++采取了不少措施增加数据的安全性，如类的私有成员</a:t>
            </a:r>
            <a:endParaRPr kumimoji="1"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342900" indent="-3429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100000"/>
              <a:buBlip>
                <a:blip r:embed="rId3"/>
              </a:buBlip>
              <a:defRPr/>
            </a:pPr>
            <a:r>
              <a:rPr kumimoji="1"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但是有些数据需要被共享</a:t>
            </a:r>
            <a:endParaRPr kumimoji="1"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100000"/>
              <a:buBlip>
                <a:blip r:embed="rId3"/>
              </a:buBlip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数据能在一定范围内共享，又要使它不被任意修改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——</a:t>
            </a:r>
            <a:r>
              <a:rPr kumimoji="1" lang="zh-CN" altLang="en-US" sz="24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数据的共享与保护</a:t>
            </a:r>
            <a:endParaRPr kumimoji="1" lang="en-US" altLang="zh-CN" sz="2400" b="1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5" grpId="0" animBg="1"/>
      <p:bldP spid="86" grpId="0" animBg="1"/>
      <p:bldP spid="87" grpId="0" animBg="1"/>
      <p:bldP spid="88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 animBg="1"/>
      <p:bldP spid="119" grpId="0" animBg="1"/>
      <p:bldP spid="120" grpId="0" animBg="1"/>
      <p:bldP spid="122" grpId="0"/>
      <p:bldP spid="127" grpId="0"/>
      <p:bldP spid="128" grpId="0" animBg="1" autoUpdateAnimBg="0"/>
      <p:bldP spid="128" grpId="1" animBg="1"/>
      <p:bldP spid="129" grpId="0" animBg="1"/>
      <p:bldP spid="129" grpId="1" animBg="1"/>
      <p:bldP spid="130" grpId="0" animBg="1"/>
      <p:bldP spid="130" grpId="1" animBg="1"/>
      <p:bldP spid="48" grpId="0" animBg="1"/>
      <p:bldP spid="49" grpId="0" animBg="1"/>
      <p:bldP spid="50" grpId="0" animBg="1"/>
      <p:bldP spid="51" grpId="0"/>
      <p:bldP spid="52" grpId="0"/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B6F19C-0866-4F33-81A8-7309D06B9B5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7.4 </a:t>
            </a:r>
            <a:r>
              <a:rPr lang="zh-CN" altLang="en-US" dirty="0"/>
              <a:t>类的友元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5708A24C-3021-4A85-BBDE-4A015E181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19" y="1676225"/>
            <a:ext cx="11791087" cy="10528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800"/>
              </a:lnSpc>
              <a:defRPr/>
            </a:pPr>
            <a:r>
              <a:rPr lang="zh-CN" altLang="en-US" sz="28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在类里声明一个普通函数时，前面加上</a:t>
            </a:r>
            <a:r>
              <a:rPr lang="en-US" altLang="zh-CN" sz="28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friend</a:t>
            </a:r>
            <a:r>
              <a:rPr lang="zh-CN" altLang="en-US" sz="28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修饰，那么该函数就成了该类的友元，可以用过对象名访问该类的一切成员。 </a:t>
            </a: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556D161D-1D78-4E5D-B5F0-B4A132107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60" y="991422"/>
            <a:ext cx="4583361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友元函数</a:t>
            </a:r>
            <a:endParaRPr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9BEDA4-9768-4DB3-84AA-232D47BEF68E}"/>
              </a:ext>
            </a:extLst>
          </p:cNvPr>
          <p:cNvSpPr/>
          <p:nvPr/>
        </p:nvSpPr>
        <p:spPr>
          <a:xfrm>
            <a:off x="7019986" y="2729077"/>
            <a:ext cx="4786630" cy="2095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main() 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Point p1(1, 1), p2(4, 5);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cout &lt;&lt;"The distance is: ";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cout &lt;&lt; dist(p1, p2) &lt;&lt; endl;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return 0;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A102CB-3CEB-468E-A16B-7EEE78F825C6}"/>
              </a:ext>
            </a:extLst>
          </p:cNvPr>
          <p:cNvSpPr/>
          <p:nvPr/>
        </p:nvSpPr>
        <p:spPr>
          <a:xfrm>
            <a:off x="1587" y="2585197"/>
            <a:ext cx="6661151" cy="32501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Point {</a:t>
            </a:r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public:</a:t>
            </a:r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Point(int x=0, int y=0) : x(x), y(y) { }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int getX() { return x; }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int getY() { return y; }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friend float 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dist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(Point &amp;a, Point &amp;b); 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private:</a:t>
            </a:r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x, y;</a:t>
            </a:r>
          </a:p>
          <a:p>
            <a:pPr marL="365760" indent="-256032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13" name="标注: 线形(带边框和强调线) 12">
            <a:extLst>
              <a:ext uri="{FF2B5EF4-FFF2-40B4-BE49-F238E27FC236}">
                <a16:creationId xmlns:a16="http://schemas.microsoft.com/office/drawing/2014/main" id="{B68D0B88-E539-445F-94D0-16246D6AF832}"/>
              </a:ext>
            </a:extLst>
          </p:cNvPr>
          <p:cNvSpPr/>
          <p:nvPr/>
        </p:nvSpPr>
        <p:spPr bwMode="auto">
          <a:xfrm>
            <a:off x="1745091" y="4711875"/>
            <a:ext cx="2850600" cy="939800"/>
          </a:xfrm>
          <a:prstGeom prst="accentBorderCallout1">
            <a:avLst>
              <a:gd name="adj1" fmla="val 55009"/>
              <a:gd name="adj2" fmla="val -1578"/>
              <a:gd name="adj3" fmla="val -18299"/>
              <a:gd name="adj4" fmla="val -7123"/>
            </a:avLst>
          </a:prstGeom>
          <a:solidFill>
            <a:schemeClr val="tx1"/>
          </a:solidFill>
          <a:ln w="9525" cap="flat" cmpd="sng" algn="ctr">
            <a:solidFill>
              <a:srgbClr val="104E8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友元可以访问该类的</a:t>
            </a:r>
            <a:r>
              <a:rPr kumimoji="1" lang="en-US" altLang="zh-CN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private</a:t>
            </a:r>
            <a:r>
              <a:rPr kumimoji="1"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成员</a:t>
            </a:r>
          </a:p>
          <a:p>
            <a:pPr eaLnBrk="1" hangingPunct="1">
              <a:defRPr/>
            </a:pPr>
            <a:endParaRPr lang="zh-CN" altLang="en-US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CA4C96-36F0-42AF-84C7-95413B79BB7E}"/>
              </a:ext>
            </a:extLst>
          </p:cNvPr>
          <p:cNvSpPr/>
          <p:nvPr/>
        </p:nvSpPr>
        <p:spPr>
          <a:xfrm>
            <a:off x="5532437" y="4918180"/>
            <a:ext cx="6659563" cy="17635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float dist( Point&amp; a, Point&amp; b){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double x = a.x - b.x;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double y =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a.y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- b.y;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return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static_cast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&lt;float&gt;(sqrt(x*x + y*y));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15" name="矩形 10">
            <a:extLst>
              <a:ext uri="{FF2B5EF4-FFF2-40B4-BE49-F238E27FC236}">
                <a16:creationId xmlns:a16="http://schemas.microsoft.com/office/drawing/2014/main" id="{FADC2068-54ED-4D48-AB29-C2D20D2CC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21" y="5903460"/>
            <a:ext cx="47085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可以访问该类所有对象的所有成员，包括私有、保护和公有成员</a:t>
            </a:r>
          </a:p>
        </p:txBody>
      </p:sp>
    </p:spTree>
    <p:extLst>
      <p:ext uri="{BB962C8B-B14F-4D97-AF65-F5344CB8AC3E}">
        <p14:creationId xmlns:p14="http://schemas.microsoft.com/office/powerpoint/2010/main" val="226803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B6F19C-0866-4F33-81A8-7309D06B9B5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7.4 </a:t>
            </a:r>
            <a:r>
              <a:rPr lang="zh-CN" altLang="en-US" dirty="0"/>
              <a:t>类的友元</a:t>
            </a: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02C2F6C5-555F-4974-8128-3F8B74E37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60" y="991422"/>
            <a:ext cx="4583361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友元函数</a:t>
            </a:r>
            <a:endParaRPr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5424611-9CF0-4139-BCFE-1307D4A12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9" y="1634632"/>
            <a:ext cx="7272337" cy="440120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c</a:t>
            </a:r>
          </a:p>
          <a:p>
            <a:pPr eaLnBrk="1" hangingPunct="1">
              <a:defRPr/>
            </a:pPr>
            <a:r>
              <a:rPr kumimoji="1" lang="en-US" altLang="zh-CN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</a:t>
            </a:r>
            <a:r>
              <a:rPr kumimoji="1" lang="en-US" altLang="zh-CN" sz="28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kumimoji="1" lang="en-US" altLang="zh-CN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r; </a:t>
            </a:r>
          </a:p>
          <a:p>
            <a:pPr eaLnBrk="1" hangingPunct="1">
              <a:defRPr/>
            </a:pPr>
            <a:r>
              <a:rPr kumimoji="1" lang="en-US" altLang="zh-CN" sz="2800" u="sng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friend void a(); </a:t>
            </a:r>
            <a:endParaRPr kumimoji="1" lang="zh-CN" altLang="en-US" sz="2800" b="0" u="sng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defRPr/>
            </a:pPr>
            <a:r>
              <a:rPr kumimoji="1" lang="zh-CN" altLang="en-US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kumimoji="1" lang="en-US" altLang="zh-CN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           </a:t>
            </a:r>
          </a:p>
          <a:p>
            <a:pPr eaLnBrk="1" hangingPunct="1">
              <a:defRPr/>
            </a:pPr>
            <a:r>
              <a:rPr kumimoji="1" lang="en-US" altLang="zh-CN" sz="28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a(){</a:t>
            </a:r>
            <a:r>
              <a:rPr kumimoji="1" lang="en-US" altLang="zh-CN" sz="2800" b="0" dirty="0" err="1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kumimoji="1" lang="en-US" altLang="zh-CN" sz="28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&lt;&lt;5;} </a:t>
            </a:r>
          </a:p>
          <a:p>
            <a:pPr eaLnBrk="1" hangingPunct="1">
              <a:defRPr/>
            </a:pPr>
            <a:r>
              <a:rPr kumimoji="1" lang="en-US" altLang="zh-CN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main()</a:t>
            </a:r>
          </a:p>
          <a:p>
            <a:pPr eaLnBrk="1" hangingPunct="1">
              <a:defRPr/>
            </a:pPr>
            <a:r>
              <a:rPr kumimoji="1" lang="en-US" altLang="zh-CN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  c cc; </a:t>
            </a:r>
          </a:p>
          <a:p>
            <a:pPr marL="274638" eaLnBrk="1" hangingPunct="1">
              <a:defRPr/>
            </a:pPr>
            <a:r>
              <a:rPr kumimoji="1" lang="en-US" altLang="zh-CN" sz="2800" b="0" u="sng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cc.a()</a:t>
            </a:r>
            <a:r>
              <a:rPr kumimoji="1" lang="en-US" altLang="zh-CN" sz="28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;//</a:t>
            </a:r>
            <a:r>
              <a:rPr kumimoji="1" lang="zh-CN" altLang="en-US" sz="28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对不对？</a:t>
            </a:r>
            <a:endParaRPr kumimoji="1" lang="en-US" altLang="zh-CN" sz="2800" b="0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274638" eaLnBrk="1" hangingPunct="1">
              <a:defRPr/>
            </a:pPr>
            <a:r>
              <a:rPr kumimoji="1" lang="en-US" altLang="zh-CN" sz="28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return 0;</a:t>
            </a:r>
          </a:p>
          <a:p>
            <a:pPr eaLnBrk="1" hangingPunct="1">
              <a:defRPr/>
            </a:pPr>
            <a:r>
              <a:rPr kumimoji="1" lang="en-US" altLang="zh-CN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5102A1-1986-40CC-8EAC-FD7374171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5915230"/>
            <a:ext cx="4920933" cy="83099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友元函数不是类的成员函数，它只是个被声明为类友元的普通函数 </a:t>
            </a:r>
            <a:endParaRPr lang="en-US" altLang="zh-CN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213A5DA-7F10-43CA-8D37-ACA64A64D951}"/>
              </a:ext>
            </a:extLst>
          </p:cNvPr>
          <p:cNvSpPr txBox="1">
            <a:spLocks/>
          </p:cNvSpPr>
          <p:nvPr/>
        </p:nvSpPr>
        <p:spPr>
          <a:xfrm>
            <a:off x="4786321" y="1603623"/>
            <a:ext cx="7272336" cy="39140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72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565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165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65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5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65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友元函数是在类声明中由关键字</a:t>
            </a:r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friend</a:t>
            </a: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修饰</a:t>
            </a:r>
            <a:r>
              <a:rPr lang="en-US" altLang="zh-CN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非成员函数，在它的函数体中能够</a:t>
            </a:r>
            <a:r>
              <a:rPr lang="zh-CN" altLang="en-US" sz="2800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通过对象名访问 </a:t>
            </a:r>
            <a:r>
              <a:rPr lang="en-US" altLang="zh-CN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private </a:t>
            </a: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和 </a:t>
            </a:r>
            <a:r>
              <a:rPr lang="en-US" altLang="zh-CN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protected</a:t>
            </a: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成员</a:t>
            </a:r>
            <a:r>
              <a:rPr lang="en-US" altLang="zh-CN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.</a:t>
            </a:r>
            <a:endParaRPr lang="zh-CN" altLang="en-US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182563" indent="-182563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访问对象中的成员必须通过对象名。</a:t>
            </a:r>
            <a:endParaRPr lang="en-US" altLang="zh-CN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182563" indent="-182563">
              <a:lnSpc>
                <a:spcPct val="150000"/>
              </a:lnSpc>
              <a:spcBef>
                <a:spcPct val="0"/>
              </a:spcBef>
              <a:buBlip>
                <a:blip r:embed="rId3"/>
              </a:buBlip>
              <a:defRPr/>
            </a:pP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作用：增加灵活性，使程序员可以在信息封装和信息开放方面做合理安排。</a:t>
            </a:r>
          </a:p>
        </p:txBody>
      </p:sp>
    </p:spTree>
    <p:extLst>
      <p:ext uri="{BB962C8B-B14F-4D97-AF65-F5344CB8AC3E}">
        <p14:creationId xmlns:p14="http://schemas.microsoft.com/office/powerpoint/2010/main" val="2319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B6F19C-0866-4F33-81A8-7309D06B9B5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7.4 </a:t>
            </a:r>
            <a:r>
              <a:rPr lang="zh-CN" altLang="en-US" dirty="0"/>
              <a:t>类的友元</a:t>
            </a: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1D466A92-97E3-439A-9A0A-0AC76A320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60" y="991422"/>
            <a:ext cx="4583361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友元类</a:t>
            </a:r>
            <a:endParaRPr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C782A4-54CF-4FDC-A79F-38ED8D946FDD}"/>
              </a:ext>
            </a:extLst>
          </p:cNvPr>
          <p:cNvSpPr/>
          <p:nvPr/>
        </p:nvSpPr>
        <p:spPr>
          <a:xfrm>
            <a:off x="247719" y="1634632"/>
            <a:ext cx="3762375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A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friend class B;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public: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void display()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cout &lt;&lt; x &lt;&lt; endl;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private: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int x;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  <a:endParaRPr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2F91B349-F7D0-4ABD-959C-DC335D224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480" y="4183753"/>
            <a:ext cx="32268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B::set(int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 {</a:t>
            </a:r>
          </a:p>
          <a:p>
            <a:pPr eaLnBrk="1" hangingPunct="1"/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a.x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=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eaLnBrk="1" hangingPunct="1"/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  <a:p>
            <a:pPr eaLnBrk="1" hangingPunct="1"/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B::display() {</a:t>
            </a:r>
          </a:p>
          <a:p>
            <a:pPr eaLnBrk="1" hangingPunct="1"/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a.display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();</a:t>
            </a:r>
          </a:p>
          <a:p>
            <a:pPr eaLnBrk="1" hangingPunct="1"/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F773A7-62FB-4F55-894D-8597F597FD54}"/>
              </a:ext>
            </a:extLst>
          </p:cNvPr>
          <p:cNvSpPr/>
          <p:nvPr/>
        </p:nvSpPr>
        <p:spPr>
          <a:xfrm>
            <a:off x="3620166" y="1195909"/>
            <a:ext cx="28639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B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public: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void set(int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void display();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private: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A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  <a:endParaRPr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3" name="矩形 3">
            <a:extLst>
              <a:ext uri="{FF2B5EF4-FFF2-40B4-BE49-F238E27FC236}">
                <a16:creationId xmlns:a16="http://schemas.microsoft.com/office/drawing/2014/main" id="{0FA8E184-EDE2-4E34-AB72-BD97F98B4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166" y="1101384"/>
            <a:ext cx="31566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）友元关系是单向的</a:t>
            </a:r>
          </a:p>
        </p:txBody>
      </p:sp>
      <p:sp>
        <p:nvSpPr>
          <p:cNvPr id="14" name="矩形 4">
            <a:extLst>
              <a:ext uri="{FF2B5EF4-FFF2-40B4-BE49-F238E27FC236}">
                <a16:creationId xmlns:a16="http://schemas.microsoft.com/office/drawing/2014/main" id="{65E29D14-2C18-4270-BB1C-865CFF71D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566" y="1736810"/>
            <a:ext cx="509171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82563" indent="-182563" eaLnBrk="1" hangingPunct="1">
              <a:buClr>
                <a:schemeClr val="bg2"/>
              </a:buClr>
              <a:buSzPct val="70000"/>
              <a:buFontTx/>
              <a:buBlip>
                <a:blip r:embed="rId3"/>
              </a:buBlip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如果声明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B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类是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类的友元，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B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类的成员函数就可以访问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类的私有和保护数据，反之不行。</a:t>
            </a: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28C7F099-A05E-42F3-BCC5-0EBA0A2DF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71" y="3080420"/>
            <a:ext cx="50129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）友元关系不具有继承性和传递性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5DEDC1D-9EA7-4C1D-AD94-8CAA7B96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71" y="3920862"/>
            <a:ext cx="50129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3</a:t>
            </a:r>
            <a:r>
              <a:rPr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）友元不是当前类的成员，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声明可以放在公有部分或私有部分。</a:t>
            </a:r>
          </a:p>
        </p:txBody>
      </p:sp>
    </p:spTree>
    <p:extLst>
      <p:ext uri="{BB962C8B-B14F-4D97-AF65-F5344CB8AC3E}">
        <p14:creationId xmlns:p14="http://schemas.microsoft.com/office/powerpoint/2010/main" val="294531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B6F19C-0866-4F33-81A8-7309D06B9B5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7.5 </a:t>
            </a:r>
            <a:r>
              <a:rPr lang="zh-CN" altLang="en-US" dirty="0"/>
              <a:t>共享数据的保护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39219-5E37-4F17-8125-6C9E09E4B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092" y="1147762"/>
            <a:ext cx="6308188" cy="103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377950" indent="-468313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827213" indent="-4381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297113" indent="-4683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7543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32115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6687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41259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Blip>
                <a:blip r:embed="rId3"/>
              </a:buBlip>
            </a:pPr>
            <a:r>
              <a:rPr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既共享又防止改变</a:t>
            </a:r>
            <a:r>
              <a:rPr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——</a:t>
            </a:r>
            <a:r>
              <a:rPr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常量数据</a:t>
            </a:r>
            <a:r>
              <a:rPr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(const</a:t>
            </a:r>
            <a:r>
              <a:rPr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）</a:t>
            </a:r>
            <a:endParaRPr lang="en-US" altLang="zh-CN" sz="2400" b="1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Blip>
                <a:blip r:embed="rId3"/>
              </a:buBlip>
            </a:pPr>
            <a:r>
              <a:rPr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常对象、常成员和常引用</a:t>
            </a:r>
            <a:endParaRPr lang="en-US" altLang="zh-CN" sz="2400" b="1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2C8178E-0E43-4ECA-9CCD-4BE35CF0A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05" y="1147763"/>
            <a:ext cx="4445000" cy="1036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8001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tabLst>
                <a:tab pos="8001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tabLst>
                <a:tab pos="8001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tabLst>
                <a:tab pos="8001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tabLst>
                <a:tab pos="8001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数据隐藏保护数据安全性</a:t>
            </a:r>
            <a:endParaRPr kumimoji="1"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数据共享破坏数据安全性</a:t>
            </a:r>
            <a:endParaRPr kumimoji="1"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858757D3-6ADB-48E0-AA41-C44C2BC22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64" y="2613995"/>
            <a:ext cx="6840537" cy="12618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en-US" altLang="zh-CN" sz="28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1.const</a:t>
            </a:r>
            <a:r>
              <a:rPr lang="zh-CN" altLang="en-US" sz="28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对象   </a:t>
            </a:r>
            <a:endParaRPr lang="en-US" altLang="zh-CN" sz="2800" b="1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365125" lvl="1"/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const 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类名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对象名</a:t>
            </a: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365125" lvl="1"/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必须进行初始化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不能被更新。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260EA3E8-6F43-4040-88D1-37A0078DB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05" y="3922498"/>
            <a:ext cx="7416800" cy="275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A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{public: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A(int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i,int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j) {x=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y=j;}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           ...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private: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int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x,y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400" dirty="0">
                <a:solidFill>
                  <a:srgbClr val="E73A1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const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A a(3,4); </a:t>
            </a:r>
            <a:endParaRPr lang="zh-CN" altLang="en-US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B9B6F0-CD6A-4351-BE57-B4C026F5EA73}"/>
              </a:ext>
            </a:extLst>
          </p:cNvPr>
          <p:cNvSpPr txBox="1"/>
          <p:nvPr/>
        </p:nvSpPr>
        <p:spPr>
          <a:xfrm>
            <a:off x="1587" y="2302456"/>
            <a:ext cx="12189620" cy="484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75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B6F19C-0866-4F33-81A8-7309D06B9B5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7.5 </a:t>
            </a:r>
            <a:r>
              <a:rPr lang="zh-CN" altLang="en-US" dirty="0"/>
              <a:t>共享数据的保护</a:t>
            </a:r>
          </a:p>
        </p:txBody>
      </p:sp>
      <p:sp>
        <p:nvSpPr>
          <p:cNvPr id="17" name="矩形 3">
            <a:extLst>
              <a:ext uri="{FF2B5EF4-FFF2-40B4-BE49-F238E27FC236}">
                <a16:creationId xmlns:a16="http://schemas.microsoft.com/office/drawing/2014/main" id="{C1CD43B6-45CA-4FE7-97F5-74373D8B1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40" y="1122720"/>
            <a:ext cx="575859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en-US" altLang="zh-CN" sz="28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const</a:t>
            </a:r>
            <a:r>
              <a:rPr lang="zh-CN" altLang="en-US" sz="28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类成员</a:t>
            </a:r>
            <a:r>
              <a:rPr lang="zh-CN" altLang="en-US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：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用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const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修饰的类成员</a:t>
            </a: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20D7BFF-1994-4D5A-B250-9E86CE8D232A}"/>
              </a:ext>
            </a:extLst>
          </p:cNvPr>
          <p:cNvSpPr/>
          <p:nvPr/>
        </p:nvSpPr>
        <p:spPr>
          <a:xfrm>
            <a:off x="485948" y="1766504"/>
            <a:ext cx="28623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buClr>
                <a:schemeClr val="bg2"/>
              </a:buClr>
              <a:buSzPct val="70000"/>
              <a:buFontTx/>
              <a:buBlip>
                <a:blip r:embed="rId3"/>
              </a:buBlip>
              <a:defRPr/>
            </a:pPr>
            <a:r>
              <a:rPr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const</a:t>
            </a:r>
            <a:r>
              <a:rPr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成员函数</a:t>
            </a:r>
            <a:endParaRPr lang="en-US" altLang="zh-CN" sz="2400" b="1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spcBef>
                <a:spcPts val="600"/>
              </a:spcBef>
              <a:buClr>
                <a:schemeClr val="bg2"/>
              </a:buClr>
              <a:buSzPct val="70000"/>
              <a:buFontTx/>
              <a:buBlip>
                <a:blip r:embed="rId3"/>
              </a:buBlip>
              <a:defRPr/>
            </a:pPr>
            <a:r>
              <a:rPr lang="en-US" altLang="zh-CN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const</a:t>
            </a:r>
            <a:r>
              <a:rPr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数据成员</a:t>
            </a:r>
          </a:p>
        </p:txBody>
      </p:sp>
      <p:sp>
        <p:nvSpPr>
          <p:cNvPr id="19" name="矩形 3">
            <a:extLst>
              <a:ext uri="{FF2B5EF4-FFF2-40B4-BE49-F238E27FC236}">
                <a16:creationId xmlns:a16="http://schemas.microsoft.com/office/drawing/2014/main" id="{4953C047-1D51-410C-92DA-212640CE7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310" y="4324707"/>
            <a:ext cx="2752973" cy="831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333333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在成员函数列表后加上关键字</a:t>
            </a:r>
            <a:r>
              <a:rPr lang="en-US" altLang="zh-CN" sz="2400" dirty="0">
                <a:solidFill>
                  <a:srgbClr val="333333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const</a:t>
            </a:r>
            <a:endParaRPr lang="zh-CN" altLang="en-US" sz="2400" dirty="0"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2E560362-0341-4771-A6F3-DD7CD1AD9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9" y="3338273"/>
            <a:ext cx="45720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b="0" dirty="0">
                <a:solidFill>
                  <a:srgbClr val="0000FF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Screen{ 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int </a:t>
            </a:r>
            <a:r>
              <a:rPr lang="en-US" altLang="zh-CN" b="0" dirty="0" err="1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r>
              <a:rPr lang="en-US" altLang="zh-CN" b="0" dirty="0">
                <a:solidFill>
                  <a:srgbClr val="0000FF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public</a:t>
            </a:r>
            <a:r>
              <a:rPr lang="en-US" altLang="zh-CN" b="0" dirty="0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: 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void set(int </a:t>
            </a:r>
            <a:r>
              <a:rPr lang="en-US" altLang="zh-CN" b="0" dirty="0" err="1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val</a:t>
            </a:r>
            <a:r>
              <a:rPr lang="en-US" altLang="zh-CN" b="0" dirty="0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get() const; 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  <a:endParaRPr lang="zh-CN" altLang="en-US" dirty="0"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2" name="矩形 7">
            <a:extLst>
              <a:ext uri="{FF2B5EF4-FFF2-40B4-BE49-F238E27FC236}">
                <a16:creationId xmlns:a16="http://schemas.microsoft.com/office/drawing/2014/main" id="{DD0080B3-7758-4D27-BF21-21B25D154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9" y="5933116"/>
            <a:ext cx="457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b="0" dirty="0">
                <a:solidFill>
                  <a:srgbClr val="0000FF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Screen::</a:t>
            </a:r>
            <a:r>
              <a:rPr lang="en-US" altLang="zh-CN" b="0" dirty="0">
                <a:solidFill>
                  <a:srgbClr val="0000FF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get</a:t>
            </a:r>
            <a:r>
              <a:rPr lang="en-US" altLang="zh-CN" b="0" dirty="0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 </a:t>
            </a:r>
            <a:r>
              <a:rPr lang="en-US" altLang="zh-CN" b="0" dirty="0">
                <a:solidFill>
                  <a:srgbClr val="0000FF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 	</a:t>
            </a:r>
            <a:r>
              <a:rPr lang="en-US" altLang="zh-CN" b="0" dirty="0">
                <a:solidFill>
                  <a:srgbClr val="0000FF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} </a:t>
            </a:r>
            <a:endParaRPr lang="zh-CN" altLang="en-US" dirty="0"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3" name="矩形 8">
            <a:extLst>
              <a:ext uri="{FF2B5EF4-FFF2-40B4-BE49-F238E27FC236}">
                <a16:creationId xmlns:a16="http://schemas.microsoft.com/office/drawing/2014/main" id="{CDBF181E-9375-4B74-900F-2F5F8DEBB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9" y="5411687"/>
            <a:ext cx="57585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333333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在类外定义时，还必须加上</a:t>
            </a:r>
            <a:r>
              <a:rPr lang="en-US" altLang="zh-CN" sz="2400" dirty="0">
                <a:solidFill>
                  <a:srgbClr val="333333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const</a:t>
            </a:r>
            <a:r>
              <a:rPr lang="zh-CN" altLang="en-US" sz="2400" dirty="0">
                <a:solidFill>
                  <a:srgbClr val="333333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关键字</a:t>
            </a:r>
          </a:p>
        </p:txBody>
      </p:sp>
      <p:sp>
        <p:nvSpPr>
          <p:cNvPr id="24" name="矩形 17">
            <a:extLst>
              <a:ext uri="{FF2B5EF4-FFF2-40B4-BE49-F238E27FC236}">
                <a16:creationId xmlns:a16="http://schemas.microsoft.com/office/drawing/2014/main" id="{7926F0E0-DF17-4444-B2B0-90D46CF93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774" y="1186406"/>
            <a:ext cx="545685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333333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若成员函数为</a:t>
            </a:r>
            <a:r>
              <a:rPr lang="en-US" altLang="zh-CN" sz="2400" dirty="0">
                <a:solidFill>
                  <a:srgbClr val="333333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const</a:t>
            </a:r>
            <a:r>
              <a:rPr lang="zh-CN" altLang="en-US" sz="2400" dirty="0">
                <a:solidFill>
                  <a:srgbClr val="333333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，则不允许修改类的数据成员。</a:t>
            </a:r>
          </a:p>
        </p:txBody>
      </p:sp>
      <p:sp>
        <p:nvSpPr>
          <p:cNvPr id="25" name="矩形 18">
            <a:extLst>
              <a:ext uri="{FF2B5EF4-FFF2-40B4-BE49-F238E27FC236}">
                <a16:creationId xmlns:a16="http://schemas.microsoft.com/office/drawing/2014/main" id="{3E1DB5F9-3350-4121-B2BF-45BEB093C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775" y="2128734"/>
            <a:ext cx="5109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b="0" dirty="0">
                <a:solidFill>
                  <a:srgbClr val="0000FF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Screen::</a:t>
            </a:r>
            <a:r>
              <a:rPr lang="en-US" altLang="zh-CN" b="0" dirty="0">
                <a:solidFill>
                  <a:srgbClr val="0000FF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get</a:t>
            </a:r>
            <a:r>
              <a:rPr lang="en-US" altLang="zh-CN" b="0" dirty="0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</a:t>
            </a:r>
            <a:r>
              <a:rPr lang="en-US" altLang="zh-CN" b="0" dirty="0">
                <a:solidFill>
                  <a:srgbClr val="0000FF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 	</a:t>
            </a:r>
            <a:r>
              <a:rPr lang="en-US" altLang="zh-CN" b="0" dirty="0">
                <a:solidFill>
                  <a:srgbClr val="0000FF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++</a:t>
            </a:r>
            <a:r>
              <a:rPr lang="en-US" altLang="zh-CN" b="0" dirty="0" err="1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} </a:t>
            </a:r>
            <a:endParaRPr lang="zh-CN" altLang="en-US" dirty="0"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6" name="矩形 19">
            <a:extLst>
              <a:ext uri="{FF2B5EF4-FFF2-40B4-BE49-F238E27FC236}">
                <a16:creationId xmlns:a16="http://schemas.microsoft.com/office/drawing/2014/main" id="{C0E90F33-BFEC-4E21-932B-E07C29850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413" y="3819409"/>
            <a:ext cx="45720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0" dirty="0">
                <a:solidFill>
                  <a:srgbClr val="0000FF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</a:t>
            </a:r>
            <a:r>
              <a:rPr lang="zh-CN" altLang="en-US" b="0" dirty="0">
                <a:solidFill>
                  <a:srgbClr val="00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Screen::</a:t>
            </a:r>
            <a:r>
              <a:rPr lang="zh-CN" altLang="en-US" b="0" dirty="0">
                <a:solidFill>
                  <a:srgbClr val="0000FF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get()const{ </a:t>
            </a:r>
          </a:p>
          <a:p>
            <a:r>
              <a:rPr lang="zh-CN" altLang="en-US" b="0" dirty="0">
                <a:solidFill>
                  <a:srgbClr val="0000FF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set(0);	</a:t>
            </a:r>
          </a:p>
          <a:p>
            <a:r>
              <a:rPr lang="zh-CN" altLang="en-US" b="0" dirty="0">
                <a:solidFill>
                  <a:srgbClr val="0000FF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return </a:t>
            </a:r>
            <a:r>
              <a:rPr lang="zh-CN" altLang="en-US" b="0" dirty="0">
                <a:latin typeface="Comic Sans MS" panose="030F0702030302020204" pitchFamily="66" charset="0"/>
                <a:ea typeface="华光行书_CNKI" panose="02000500000000000000" pitchFamily="2" charset="-122"/>
              </a:rPr>
              <a:t>i;</a:t>
            </a:r>
            <a:r>
              <a:rPr lang="zh-CN" altLang="en-US" b="0" dirty="0">
                <a:solidFill>
                  <a:srgbClr val="0000FF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</a:p>
          <a:p>
            <a:r>
              <a:rPr lang="zh-CN" altLang="en-US" b="0" dirty="0">
                <a:solidFill>
                  <a:srgbClr val="0000FF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27" name="矩形 20">
            <a:extLst>
              <a:ext uri="{FF2B5EF4-FFF2-40B4-BE49-F238E27FC236}">
                <a16:creationId xmlns:a16="http://schemas.microsoft.com/office/drawing/2014/main" id="{6122E212-C9E1-401E-8EED-900FE712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346" y="2811507"/>
            <a:ext cx="55634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333333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若成员函数为</a:t>
            </a:r>
            <a:r>
              <a:rPr lang="en-US" altLang="zh-CN" sz="2400" dirty="0">
                <a:solidFill>
                  <a:srgbClr val="333333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const</a:t>
            </a:r>
            <a:r>
              <a:rPr lang="zh-CN" altLang="en-US" sz="2400" dirty="0">
                <a:solidFill>
                  <a:srgbClr val="333333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，只能调用</a:t>
            </a:r>
            <a:r>
              <a:rPr lang="en-US" altLang="zh-CN" sz="2400" dirty="0">
                <a:solidFill>
                  <a:srgbClr val="333333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const</a:t>
            </a:r>
            <a:r>
              <a:rPr lang="zh-CN" altLang="en-US" sz="2400" dirty="0">
                <a:solidFill>
                  <a:srgbClr val="333333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成员函数，不能调用非</a:t>
            </a:r>
            <a:r>
              <a:rPr lang="en-US" altLang="zh-CN" sz="2400" dirty="0">
                <a:solidFill>
                  <a:srgbClr val="333333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const</a:t>
            </a:r>
            <a:r>
              <a:rPr lang="zh-CN" altLang="en-US" sz="2400" dirty="0">
                <a:solidFill>
                  <a:srgbClr val="333333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成员函数</a:t>
            </a:r>
            <a:r>
              <a:rPr lang="en-US" altLang="zh-CN" sz="2400" dirty="0">
                <a:solidFill>
                  <a:srgbClr val="333333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endParaRPr lang="zh-CN" altLang="en-US" sz="2400" dirty="0">
              <a:solidFill>
                <a:srgbClr val="333333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4C5ECCA-030F-429D-BB01-0235C6E47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139" y="1873543"/>
            <a:ext cx="88582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4E2EDED-C263-4AC6-AF3E-663D72A92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947" y="3902296"/>
            <a:ext cx="8858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6">
            <a:extLst>
              <a:ext uri="{FF2B5EF4-FFF2-40B4-BE49-F238E27FC236}">
                <a16:creationId xmlns:a16="http://schemas.microsoft.com/office/drawing/2014/main" id="{C25EE67A-7808-4C09-B3F7-44478F746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809" y="5543944"/>
            <a:ext cx="5937968" cy="1089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lvl="1" eaLnBrk="1" hangingPunct="1">
              <a:lnSpc>
                <a:spcPct val="90000"/>
              </a:lnSpc>
              <a:buClr>
                <a:srgbClr val="FF0000"/>
              </a:buClr>
              <a:buSzPct val="67000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Const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成员函数只能读取数据成员或调用其他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const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成员函数；不能更改数据成员或调用非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const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成员函数。</a:t>
            </a:r>
          </a:p>
        </p:txBody>
      </p:sp>
      <p:sp>
        <p:nvSpPr>
          <p:cNvPr id="31" name="矩形 4">
            <a:extLst>
              <a:ext uri="{FF2B5EF4-FFF2-40B4-BE49-F238E27FC236}">
                <a16:creationId xmlns:a16="http://schemas.microsoft.com/office/drawing/2014/main" id="{4D51A87D-CAB0-4AD5-AD03-0A1DA293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40" y="2774002"/>
            <a:ext cx="422345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en-US" altLang="zh-CN" sz="28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2. Const</a:t>
            </a:r>
            <a:r>
              <a:rPr lang="zh-CN" altLang="en-US" sz="28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成员函数   </a:t>
            </a:r>
            <a:endParaRPr lang="en-US" altLang="zh-CN" sz="2800" b="1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08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>
            <a:extLst>
              <a:ext uri="{FF2B5EF4-FFF2-40B4-BE49-F238E27FC236}">
                <a16:creationId xmlns:a16="http://schemas.microsoft.com/office/drawing/2014/main" id="{F1A38F6F-2200-4AF4-91D4-BCD9DF4D8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40" y="1768521"/>
            <a:ext cx="36703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3">
            <a:extLst>
              <a:ext uri="{FF2B5EF4-FFF2-40B4-BE49-F238E27FC236}">
                <a16:creationId xmlns:a16="http://schemas.microsoft.com/office/drawing/2014/main" id="{6519D325-9A32-4C17-BDC7-85E44295D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434" y="2756969"/>
            <a:ext cx="4176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说明</a:t>
            </a:r>
            <a:r>
              <a:rPr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const</a:t>
            </a:r>
            <a:r>
              <a:rPr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，可以重载函数</a:t>
            </a:r>
            <a:endParaRPr lang="zh-CN" altLang="en-US" sz="2400" dirty="0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5" name="矩形 14">
            <a:extLst>
              <a:ext uri="{FF2B5EF4-FFF2-40B4-BE49-F238E27FC236}">
                <a16:creationId xmlns:a16="http://schemas.microsoft.com/office/drawing/2014/main" id="{207733FB-8792-4E5E-A782-BE006BD4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499" y="4443162"/>
            <a:ext cx="649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类对象的常量性决定调用哪个函数</a:t>
            </a:r>
            <a:endParaRPr lang="en-US" altLang="zh-CN" b="1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pic>
        <p:nvPicPr>
          <p:cNvPr id="6" name="图片 15">
            <a:extLst>
              <a:ext uri="{FF2B5EF4-FFF2-40B4-BE49-F238E27FC236}">
                <a16:creationId xmlns:a16="http://schemas.microsoft.com/office/drawing/2014/main" id="{682A57C2-7DFD-457B-A91B-463C3F072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4356735"/>
            <a:ext cx="2220912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6">
            <a:extLst>
              <a:ext uri="{FF2B5EF4-FFF2-40B4-BE49-F238E27FC236}">
                <a16:creationId xmlns:a16="http://schemas.microsoft.com/office/drawing/2014/main" id="{9CEFD1E0-D084-4EA1-B5B8-90CB05807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042" y="4671512"/>
            <a:ext cx="20526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17">
            <a:extLst>
              <a:ext uri="{FF2B5EF4-FFF2-40B4-BE49-F238E27FC236}">
                <a16:creationId xmlns:a16="http://schemas.microsoft.com/office/drawing/2014/main" id="{EF9FDBEF-D2A2-4464-BE6B-1F7530A5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6" y="5392191"/>
            <a:ext cx="62785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const</a:t>
            </a:r>
            <a:r>
              <a:rPr lang="zh-CN" altLang="en-US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对象只能调用</a:t>
            </a:r>
            <a:r>
              <a:rPr lang="en-US" altLang="zh-CN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const</a:t>
            </a:r>
            <a:r>
              <a:rPr lang="zh-CN" altLang="en-US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成员函数</a:t>
            </a:r>
            <a:r>
              <a:rPr lang="en-US" altLang="zh-CN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必须要提供一个</a:t>
            </a:r>
            <a:r>
              <a:rPr lang="en-US" altLang="zh-CN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const</a:t>
            </a:r>
            <a:r>
              <a:rPr lang="zh-CN" altLang="en-US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版本的成员函数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C16C32-B82A-42F9-A0A9-4494F645D8E0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281F87B9-19F7-473E-BA34-D2607EDE623A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26B600B-6E83-4882-B73B-2570A3072352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7.5 </a:t>
            </a:r>
            <a:r>
              <a:rPr lang="zh-CN" altLang="en-US" dirty="0"/>
              <a:t>共享数据的保护</a:t>
            </a:r>
          </a:p>
        </p:txBody>
      </p:sp>
      <p:sp>
        <p:nvSpPr>
          <p:cNvPr id="12" name="矩形 3">
            <a:extLst>
              <a:ext uri="{FF2B5EF4-FFF2-40B4-BE49-F238E27FC236}">
                <a16:creationId xmlns:a16="http://schemas.microsoft.com/office/drawing/2014/main" id="{8FEA7851-8997-48FF-9E03-D4D1A3F59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40" y="1122720"/>
            <a:ext cx="575859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en-US" altLang="zh-CN" sz="28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const</a:t>
            </a:r>
            <a:r>
              <a:rPr lang="zh-CN" altLang="en-US" sz="28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类成员</a:t>
            </a:r>
            <a:r>
              <a:rPr lang="zh-CN" altLang="en-US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：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用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const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修饰的类成员</a:t>
            </a: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B6F19C-0866-4F33-81A8-7309D06B9B5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7.5 </a:t>
            </a:r>
            <a:r>
              <a:rPr lang="zh-CN" altLang="en-US" dirty="0"/>
              <a:t>共享数据的保护</a:t>
            </a:r>
          </a:p>
        </p:txBody>
      </p:sp>
      <p:sp>
        <p:nvSpPr>
          <p:cNvPr id="14" name="矩形 3">
            <a:extLst>
              <a:ext uri="{FF2B5EF4-FFF2-40B4-BE49-F238E27FC236}">
                <a16:creationId xmlns:a16="http://schemas.microsoft.com/office/drawing/2014/main" id="{4736480E-40A5-4F4A-B7D8-EF0BF544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40" y="947978"/>
            <a:ext cx="575859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en-US" altLang="zh-CN" sz="28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3. Const</a:t>
            </a:r>
            <a:r>
              <a:rPr lang="zh-CN" altLang="en-US" sz="28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数据成员</a:t>
            </a:r>
            <a:endParaRPr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23" name="矩形 3">
            <a:extLst>
              <a:ext uri="{FF2B5EF4-FFF2-40B4-BE49-F238E27FC236}">
                <a16:creationId xmlns:a16="http://schemas.microsoft.com/office/drawing/2014/main" id="{E34C1821-CF6C-471B-8178-1CF0FFFA3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1564011"/>
            <a:ext cx="426781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A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{public: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A(int size) : 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SIZE(size) 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{};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private: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const int SIZE;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9BF621AF-61BF-43F3-B371-78A4B1E3F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1" y="4470686"/>
            <a:ext cx="411246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Clr>
                <a:schemeClr val="bg2"/>
              </a:buClr>
              <a:buSzPct val="70000"/>
            </a:pP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Const</a:t>
            </a:r>
            <a:r>
              <a:rPr lang="zh-CN" altLang="en-US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数据成员初始化：</a:t>
            </a:r>
            <a:endParaRPr lang="en-US" altLang="zh-CN" b="1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algn="just">
              <a:spcBef>
                <a:spcPts val="600"/>
              </a:spcBef>
              <a:buClr>
                <a:schemeClr val="bg2"/>
              </a:buClr>
              <a:buSzPct val="70000"/>
              <a:buFontTx/>
              <a:buBlip>
                <a:blip r:embed="rId3"/>
              </a:buBlip>
            </a:pPr>
            <a:r>
              <a:rPr lang="zh-CN" altLang="en-US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必须且只能</a:t>
            </a:r>
            <a:r>
              <a:rPr lang="zh-CN" altLang="en-US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在构造函数初始化列表中初始</a:t>
            </a:r>
            <a:endParaRPr lang="en-US" altLang="zh-CN" b="1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algn="just">
              <a:spcBef>
                <a:spcPts val="600"/>
              </a:spcBef>
              <a:buClr>
                <a:schemeClr val="bg2"/>
              </a:buClr>
              <a:buSzPct val="70000"/>
              <a:buFontTx/>
              <a:buBlip>
                <a:blip r:embed="rId3"/>
              </a:buBlip>
            </a:pPr>
            <a:r>
              <a:rPr lang="zh-CN" altLang="en-US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不能在构造函数函数体内初始化</a:t>
            </a:r>
            <a:r>
              <a:rPr lang="en-US" altLang="zh-CN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不能在定义处初始化</a:t>
            </a:r>
          </a:p>
        </p:txBody>
      </p:sp>
      <p:sp>
        <p:nvSpPr>
          <p:cNvPr id="27" name="矩形 3">
            <a:extLst>
              <a:ext uri="{FF2B5EF4-FFF2-40B4-BE49-F238E27FC236}">
                <a16:creationId xmlns:a16="http://schemas.microsoft.com/office/drawing/2014/main" id="{5CCC0557-B52C-43AD-AE9C-EEC6E2F52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602" y="286738"/>
            <a:ext cx="4267811" cy="2554545"/>
          </a:xfrm>
          <a:prstGeom prst="rect">
            <a:avLst/>
          </a:prstGeom>
          <a:solidFill>
            <a:srgbClr val="26CCC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A {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public:</a:t>
            </a: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A(int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: a(</a:t>
            </a:r>
            <a:r>
              <a:rPr lang="en-US" altLang="zh-CN" dirty="0" err="1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{ };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void print();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private: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const int a;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static const int b; </a:t>
            </a:r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68C36B6-B668-45A0-8D93-6467B984508C}"/>
              </a:ext>
            </a:extLst>
          </p:cNvPr>
          <p:cNvSpPr/>
          <p:nvPr/>
        </p:nvSpPr>
        <p:spPr>
          <a:xfrm>
            <a:off x="7922601" y="4429175"/>
            <a:ext cx="4267811" cy="2308324"/>
          </a:xfrm>
          <a:prstGeom prst="rect">
            <a:avLst/>
          </a:prstGeom>
          <a:solidFill>
            <a:srgbClr val="26CCC5"/>
          </a:solidFill>
        </p:spPr>
        <p:txBody>
          <a:bodyPr wrap="square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main()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 a1(100), a2(0);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a1.print();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a2.print();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return 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76293FC-139D-4C1B-BDE3-921C53CBA5D3}"/>
              </a:ext>
            </a:extLst>
          </p:cNvPr>
          <p:cNvSpPr/>
          <p:nvPr/>
        </p:nvSpPr>
        <p:spPr>
          <a:xfrm>
            <a:off x="7922601" y="2862151"/>
            <a:ext cx="4267811" cy="156966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const int A::b=10;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A::print()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a &lt;&lt; ":" &lt;&lt; b &lt;&lt;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311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B6F19C-0866-4F33-81A8-7309D06B9B5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7.5 </a:t>
            </a:r>
            <a:r>
              <a:rPr lang="zh-CN" altLang="en-US" dirty="0"/>
              <a:t>共享数据的保护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F7725845-85A0-441E-A060-107426BA3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40" y="947978"/>
            <a:ext cx="677898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en-US" altLang="zh-CN" sz="28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4. const</a:t>
            </a:r>
            <a:r>
              <a:rPr lang="zh-CN" altLang="en-US" sz="28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引用：</a:t>
            </a:r>
            <a:endParaRPr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1CA93B86-2B71-4CF3-9F7C-68A1F3007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5" y="1538219"/>
            <a:ext cx="5792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lvl="2" eaLnBrk="1" hangingPunct="1">
              <a:buFont typeface="Georgia" panose="02040502050405020303" pitchFamily="18" charset="0"/>
              <a:buNone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语法格式：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const  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类型说明符  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&amp;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引用名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AAC98DC4-9401-4053-9215-E1C32054E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6" y="2043533"/>
            <a:ext cx="4743291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bg2"/>
              </a:buClr>
              <a:buSzPct val="70000"/>
              <a:buFontTx/>
              <a:buBlip>
                <a:blip r:embed="rId3"/>
              </a:buBlip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常引用所引用的对象不能被更新。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spcBef>
                <a:spcPts val="600"/>
              </a:spcBef>
              <a:buClr>
                <a:schemeClr val="bg2"/>
              </a:buClr>
              <a:buSzPct val="70000"/>
              <a:buFontTx/>
              <a:buBlip>
                <a:blip r:embed="rId3"/>
              </a:buBlip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如果用常引用做形参，便不会意外地发生对实参的更改。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243A05-ABC1-4EA2-BF93-9296D60097CC}"/>
              </a:ext>
            </a:extLst>
          </p:cNvPr>
          <p:cNvSpPr/>
          <p:nvPr/>
        </p:nvSpPr>
        <p:spPr>
          <a:xfrm>
            <a:off x="-35639" y="3686683"/>
            <a:ext cx="8016875" cy="2917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Point {	</a:t>
            </a:r>
            <a:endParaRPr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public:</a:t>
            </a:r>
            <a:endParaRPr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Point(int x=0, int y=0):x(x),y(y){ }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getX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 { return x; }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getY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 { return y; }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friend float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dist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(const Point &amp;p1, const Point &amp;p2);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private:</a:t>
            </a:r>
            <a:endParaRPr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x, y;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1E2CF4-AA5A-4069-9949-DE8A58080F50}"/>
              </a:ext>
            </a:extLst>
          </p:cNvPr>
          <p:cNvSpPr/>
          <p:nvPr/>
        </p:nvSpPr>
        <p:spPr>
          <a:xfrm>
            <a:off x="6247527" y="2997059"/>
            <a:ext cx="5944473" cy="1976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int main() {</a:t>
            </a:r>
            <a:endParaRPr lang="zh-CN" altLang="en-US" sz="2400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const Point myp1(1, 1), myp2(4, 5);	</a:t>
            </a:r>
            <a:endParaRPr lang="zh-CN" altLang="en-US" sz="2400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 &lt;&lt; "The distance is: ";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 &lt;&lt;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dist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(myp1, myp2) &lt;&lt;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endl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;</a:t>
            </a:r>
            <a:endParaRPr lang="zh-CN" altLang="en-US" sz="2400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return 0;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}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48E76B-E84F-4496-8706-18CC73683EB3}"/>
              </a:ext>
            </a:extLst>
          </p:cNvPr>
          <p:cNvSpPr/>
          <p:nvPr/>
        </p:nvSpPr>
        <p:spPr>
          <a:xfrm>
            <a:off x="5771675" y="1185417"/>
            <a:ext cx="6597192" cy="153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solidFill>
                  <a:srgbClr val="104E87"/>
                </a:solidFill>
                <a:latin typeface="Comic Sans MS" panose="030F0702030302020204" pitchFamily="66" charset="0"/>
              </a:rPr>
              <a:t>float </a:t>
            </a:r>
            <a:r>
              <a:rPr lang="en-US" altLang="zh-CN" sz="22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dist</a:t>
            </a:r>
            <a:r>
              <a:rPr lang="en-US" altLang="zh-CN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(const Point &amp;p1, const Point &amp;p2</a:t>
            </a:r>
            <a:r>
              <a:rPr lang="en-US" altLang="zh-CN" sz="2200" dirty="0">
                <a:solidFill>
                  <a:srgbClr val="104E87"/>
                </a:solidFill>
                <a:latin typeface="Comic Sans MS" panose="030F0702030302020204" pitchFamily="66" charset="0"/>
              </a:rPr>
              <a:t>) {</a:t>
            </a:r>
            <a:endParaRPr lang="zh-CN" altLang="en-US" sz="2200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200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2200" dirty="0">
                <a:solidFill>
                  <a:srgbClr val="104E87"/>
                </a:solidFill>
                <a:latin typeface="Comic Sans MS" panose="030F0702030302020204" pitchFamily="66" charset="0"/>
              </a:rPr>
              <a:t>double x = p1.x - p2.x;	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solidFill>
                  <a:srgbClr val="104E87"/>
                </a:solidFill>
                <a:latin typeface="Comic Sans MS" panose="030F0702030302020204" pitchFamily="66" charset="0"/>
              </a:rPr>
              <a:t>	double y = p1.y - p2.y;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solidFill>
                  <a:srgbClr val="104E87"/>
                </a:solidFill>
                <a:latin typeface="Comic Sans MS" panose="030F0702030302020204" pitchFamily="66" charset="0"/>
              </a:rPr>
              <a:t>	return </a:t>
            </a:r>
            <a:r>
              <a:rPr lang="en-US" altLang="zh-CN" sz="22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static_cast</a:t>
            </a:r>
            <a:r>
              <a:rPr lang="en-US" altLang="zh-CN" sz="2200" dirty="0">
                <a:solidFill>
                  <a:srgbClr val="104E87"/>
                </a:solidFill>
                <a:latin typeface="Comic Sans MS" panose="030F0702030302020204" pitchFamily="66" charset="0"/>
              </a:rPr>
              <a:t>&lt;float&gt;(sqrt(x * x + y * y));</a:t>
            </a:r>
          </a:p>
          <a:p>
            <a:pPr marL="365760" indent="-256032" eaLnBrk="1" fontAlgn="auto" hangingPunct="1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396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B6F19C-0866-4F33-81A8-7309D06B9B5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7.6 </a:t>
            </a:r>
            <a:r>
              <a:rPr lang="zh-CN" altLang="en-US" dirty="0"/>
              <a:t>多文件结构编译预处理命令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6C26AE-B9EB-4BEC-9C98-A95D51F0138A}"/>
              </a:ext>
            </a:extLst>
          </p:cNvPr>
          <p:cNvSpPr/>
          <p:nvPr/>
        </p:nvSpPr>
        <p:spPr>
          <a:xfrm>
            <a:off x="492194" y="1704182"/>
            <a:ext cx="6842125" cy="25193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70000"/>
              <a:buFontTx/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一个源程序可以划分为多个源文件：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类声明文件（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.h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文件）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类实现文件（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.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cpp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文件）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类的使用文件（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main()</a:t>
            </a:r>
            <a:r>
              <a:rPr lang="zh-CN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所在的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.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cpp</a:t>
            </a:r>
            <a:r>
              <a:rPr lang="zh-CN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文件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）</a:t>
            </a:r>
          </a:p>
          <a:p>
            <a:pPr marL="342900" indent="-342900" eaLnBrk="1" hangingPunct="1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70000"/>
              <a:buFontTx/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利用工程来组合各个文件。</a:t>
            </a:r>
          </a:p>
        </p:txBody>
      </p:sp>
      <p:sp>
        <p:nvSpPr>
          <p:cNvPr id="9" name="矩形 5">
            <a:extLst>
              <a:ext uri="{FF2B5EF4-FFF2-40B4-BE49-F238E27FC236}">
                <a16:creationId xmlns:a16="http://schemas.microsoft.com/office/drawing/2014/main" id="{53CC355D-A76A-456B-B0B3-047BA9EF7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94" y="1159253"/>
            <a:ext cx="51419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80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C++</a:t>
            </a:r>
            <a:r>
              <a:rPr lang="zh-CN" altLang="en-US" sz="280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程序的一般组织结构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E1DE1A8A-D225-4983-9E3E-4E605C9A8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38" y="4255650"/>
            <a:ext cx="8135938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优点 </a:t>
            </a:r>
            <a:r>
              <a:rPr kumimoji="1" lang="zh-CN" altLang="en-US" sz="36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sym typeface="Monotype Sorts" pitchFamily="2" charset="2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sym typeface="Monotype Sorts" pitchFamily="2" charset="2"/>
              </a:rPr>
              <a:t>把类的定义与实现分离开来，便于文挡管理、维护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sym typeface="Monotype Sorts" pitchFamily="2" charset="2"/>
              </a:rPr>
              <a:t>可将类的实现隐蔽起来，使软件开发商能独立开发软件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sym typeface="Monotype Sorts" pitchFamily="2" charset="2"/>
              </a:rPr>
              <a:t>便于团体式的大型软件开发。</a:t>
            </a:r>
            <a:endParaRPr kumimoji="1" lang="zh-CN" altLang="en-US" sz="36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603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EB65EDB-A027-4462-84AC-5FA8F1BDC8DB}"/>
              </a:ext>
            </a:extLst>
          </p:cNvPr>
          <p:cNvSpPr/>
          <p:nvPr/>
        </p:nvSpPr>
        <p:spPr>
          <a:xfrm>
            <a:off x="3932616" y="3429000"/>
            <a:ext cx="6742587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#include "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Point.h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#include &lt;iostream&gt;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using namespace std;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Point::count = 0;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Point::Point(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const Point &amp;p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):x(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p.x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),y(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p.y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count++;}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Point::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showCount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"Object count = "&lt;&lt;count&lt;&lt;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;}</a:t>
            </a:r>
          </a:p>
        </p:txBody>
      </p:sp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B6F19C-0866-4F33-81A8-7309D06B9B5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7.6 </a:t>
            </a:r>
            <a:r>
              <a:rPr lang="zh-CN" altLang="en-US" dirty="0"/>
              <a:t>多文件结构编译预处理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0E4A6E-8B83-49DA-B4F6-A31F0485A220}"/>
              </a:ext>
            </a:extLst>
          </p:cNvPr>
          <p:cNvSpPr/>
          <p:nvPr/>
        </p:nvSpPr>
        <p:spPr>
          <a:xfrm>
            <a:off x="7187863" y="176798"/>
            <a:ext cx="5004137" cy="4524315"/>
          </a:xfrm>
          <a:prstGeom prst="rect">
            <a:avLst/>
          </a:prstGeom>
          <a:solidFill>
            <a:srgbClr val="26CCC5"/>
          </a:solidFill>
        </p:spPr>
        <p:txBody>
          <a:bodyPr wrap="square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Point {//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类的定义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public://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外部接口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Point(int x=0,int y=0):x(x),y(y){}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Point(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const Point &amp;p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~Point() { count--;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E73A1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</a:t>
            </a:r>
            <a:r>
              <a:rPr lang="en-US" altLang="zh-CN" dirty="0" err="1">
                <a:solidFill>
                  <a:srgbClr val="E73A1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getX</a:t>
            </a:r>
            <a:r>
              <a:rPr lang="en-US" altLang="zh-CN" dirty="0">
                <a:solidFill>
                  <a:srgbClr val="E73A1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 const {return x;}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E73A1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int </a:t>
            </a:r>
            <a:r>
              <a:rPr lang="en-US" altLang="zh-CN" dirty="0" err="1">
                <a:solidFill>
                  <a:srgbClr val="E73A1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getY</a:t>
            </a:r>
            <a:r>
              <a:rPr lang="en-US" altLang="zh-CN" dirty="0">
                <a:solidFill>
                  <a:srgbClr val="E73A1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 const {return y;}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E73A1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static void </a:t>
            </a:r>
            <a:r>
              <a:rPr lang="en-US" altLang="zh-CN" dirty="0" err="1">
                <a:solidFill>
                  <a:srgbClr val="E73A1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showCount</a:t>
            </a:r>
            <a:r>
              <a:rPr lang="en-US" altLang="zh-CN" dirty="0">
                <a:solidFill>
                  <a:srgbClr val="E73A1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();</a:t>
            </a:r>
            <a:endParaRPr lang="zh-CN" altLang="en-US" dirty="0">
              <a:solidFill>
                <a:srgbClr val="E73A1C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private://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私有数据成员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x, y;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E73A1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static int count;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5D53A17D-A2A9-4705-B082-DA6328E42D63}"/>
              </a:ext>
            </a:extLst>
          </p:cNvPr>
          <p:cNvSpPr>
            <a:spLocks/>
          </p:cNvSpPr>
          <p:nvPr/>
        </p:nvSpPr>
        <p:spPr bwMode="gray">
          <a:xfrm rot="16200000">
            <a:off x="5457500" y="1442575"/>
            <a:ext cx="3060700" cy="460375"/>
          </a:xfrm>
          <a:custGeom>
            <a:avLst/>
            <a:gdLst>
              <a:gd name="T0" fmla="*/ 2147483646 w 880"/>
              <a:gd name="T1" fmla="*/ 2147483646 h 283"/>
              <a:gd name="T2" fmla="*/ 2147483646 w 880"/>
              <a:gd name="T3" fmla="*/ 2147483646 h 283"/>
              <a:gd name="T4" fmla="*/ 2147483646 w 880"/>
              <a:gd name="T5" fmla="*/ 2147483646 h 283"/>
              <a:gd name="T6" fmla="*/ 2147483646 w 880"/>
              <a:gd name="T7" fmla="*/ 2147483646 h 283"/>
              <a:gd name="T8" fmla="*/ 2147483646 w 880"/>
              <a:gd name="T9" fmla="*/ 2147483646 h 283"/>
              <a:gd name="T10" fmla="*/ 2147483646 w 880"/>
              <a:gd name="T11" fmla="*/ 2147483646 h 283"/>
              <a:gd name="T12" fmla="*/ 2147483646 w 880"/>
              <a:gd name="T13" fmla="*/ 2147483646 h 2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80"/>
              <a:gd name="T22" fmla="*/ 0 h 283"/>
              <a:gd name="T23" fmla="*/ 880 w 880"/>
              <a:gd name="T24" fmla="*/ 283 h 2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80" h="283">
                <a:moveTo>
                  <a:pt x="1" y="113"/>
                </a:moveTo>
                <a:cubicBezTo>
                  <a:pt x="1" y="237"/>
                  <a:pt x="1" y="283"/>
                  <a:pt x="1" y="283"/>
                </a:cubicBezTo>
                <a:lnTo>
                  <a:pt x="880" y="283"/>
                </a:lnTo>
                <a:lnTo>
                  <a:pt x="880" y="106"/>
                </a:lnTo>
                <a:cubicBezTo>
                  <a:pt x="878" y="68"/>
                  <a:pt x="862" y="4"/>
                  <a:pt x="742" y="4"/>
                </a:cubicBezTo>
                <a:cubicBezTo>
                  <a:pt x="365" y="4"/>
                  <a:pt x="140" y="4"/>
                  <a:pt x="140" y="4"/>
                </a:cubicBezTo>
                <a:cubicBezTo>
                  <a:pt x="16" y="0"/>
                  <a:pt x="0" y="91"/>
                  <a:pt x="1" y="113"/>
                </a:cubicBez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C0C0C0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文件</a:t>
            </a:r>
            <a:r>
              <a:rPr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Point.cpp,</a:t>
            </a:r>
            <a:r>
              <a:rPr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类的实现</a:t>
            </a:r>
            <a:endParaRPr lang="en-US" altLang="zh-CN" sz="20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A849619-D95A-4C37-94B7-EE0A18BD8461}"/>
              </a:ext>
            </a:extLst>
          </p:cNvPr>
          <p:cNvSpPr>
            <a:spLocks/>
          </p:cNvSpPr>
          <p:nvPr/>
        </p:nvSpPr>
        <p:spPr bwMode="gray">
          <a:xfrm>
            <a:off x="59838" y="889138"/>
            <a:ext cx="3567282" cy="336549"/>
          </a:xfrm>
          <a:custGeom>
            <a:avLst/>
            <a:gdLst>
              <a:gd name="T0" fmla="*/ 2147483646 w 880"/>
              <a:gd name="T1" fmla="*/ 2147483646 h 283"/>
              <a:gd name="T2" fmla="*/ 2147483646 w 880"/>
              <a:gd name="T3" fmla="*/ 2147483646 h 283"/>
              <a:gd name="T4" fmla="*/ 2147483646 w 880"/>
              <a:gd name="T5" fmla="*/ 2147483646 h 283"/>
              <a:gd name="T6" fmla="*/ 2147483646 w 880"/>
              <a:gd name="T7" fmla="*/ 2147483646 h 283"/>
              <a:gd name="T8" fmla="*/ 2147483646 w 880"/>
              <a:gd name="T9" fmla="*/ 2147483646 h 283"/>
              <a:gd name="T10" fmla="*/ 2147483646 w 880"/>
              <a:gd name="T11" fmla="*/ 2147483646 h 283"/>
              <a:gd name="T12" fmla="*/ 2147483646 w 880"/>
              <a:gd name="T13" fmla="*/ 2147483646 h 2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80"/>
              <a:gd name="T22" fmla="*/ 0 h 283"/>
              <a:gd name="T23" fmla="*/ 880 w 880"/>
              <a:gd name="T24" fmla="*/ 283 h 2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80" h="283">
                <a:moveTo>
                  <a:pt x="1" y="113"/>
                </a:moveTo>
                <a:cubicBezTo>
                  <a:pt x="1" y="237"/>
                  <a:pt x="1" y="283"/>
                  <a:pt x="1" y="283"/>
                </a:cubicBezTo>
                <a:lnTo>
                  <a:pt x="880" y="283"/>
                </a:lnTo>
                <a:lnTo>
                  <a:pt x="880" y="106"/>
                </a:lnTo>
                <a:cubicBezTo>
                  <a:pt x="878" y="68"/>
                  <a:pt x="862" y="4"/>
                  <a:pt x="742" y="4"/>
                </a:cubicBezTo>
                <a:cubicBezTo>
                  <a:pt x="365" y="4"/>
                  <a:pt x="140" y="4"/>
                  <a:pt x="140" y="4"/>
                </a:cubicBezTo>
                <a:cubicBezTo>
                  <a:pt x="16" y="0"/>
                  <a:pt x="0" y="91"/>
                  <a:pt x="1" y="113"/>
                </a:cubicBez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C0C0C0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文件</a:t>
            </a:r>
            <a:r>
              <a:rPr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myproject.cpp,</a:t>
            </a:r>
            <a:r>
              <a:rPr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类的定义</a:t>
            </a:r>
            <a:endParaRPr lang="en-US" altLang="zh-CN" sz="20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DF21A8-86F3-4B88-95E8-639159240A35}"/>
              </a:ext>
            </a:extLst>
          </p:cNvPr>
          <p:cNvSpPr/>
          <p:nvPr/>
        </p:nvSpPr>
        <p:spPr>
          <a:xfrm>
            <a:off x="27632" y="1225689"/>
            <a:ext cx="3930633" cy="5262979"/>
          </a:xfrm>
          <a:prstGeom prst="rect">
            <a:avLst/>
          </a:prstGeom>
          <a:solidFill>
            <a:srgbClr val="26CCC5"/>
          </a:solidFill>
        </p:spPr>
        <p:txBody>
          <a:bodyPr wrap="square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#include "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</a:rPr>
              <a:t>Point.h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"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#include &lt;iostream&gt;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using namespace std;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int main()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Point a(4, 5);	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&lt;&lt;"Point A:"&lt;&lt;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</a:rPr>
              <a:t>a.getX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()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      &lt;&lt;","&lt;&lt;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</a:rPr>
              <a:t>a.getY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Point::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</a:rPr>
              <a:t>showCount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();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Point b(a);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&lt;&lt;"Point B:"&lt;&lt;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</a:rPr>
              <a:t>b.getX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()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      &lt;&lt;","&lt;&lt;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</a:rPr>
              <a:t>b.getY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Point::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</a:rPr>
              <a:t>showCount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();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return 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E856276A-2684-43DD-BA84-39800D3EAAC9}"/>
              </a:ext>
            </a:extLst>
          </p:cNvPr>
          <p:cNvSpPr>
            <a:spLocks/>
          </p:cNvSpPr>
          <p:nvPr/>
        </p:nvSpPr>
        <p:spPr bwMode="gray">
          <a:xfrm>
            <a:off x="4057323" y="3012613"/>
            <a:ext cx="2700338" cy="381000"/>
          </a:xfrm>
          <a:custGeom>
            <a:avLst/>
            <a:gdLst>
              <a:gd name="T0" fmla="*/ 2147483646 w 880"/>
              <a:gd name="T1" fmla="*/ 2147483646 h 283"/>
              <a:gd name="T2" fmla="*/ 2147483646 w 880"/>
              <a:gd name="T3" fmla="*/ 2147483646 h 283"/>
              <a:gd name="T4" fmla="*/ 2147483646 w 880"/>
              <a:gd name="T5" fmla="*/ 2147483646 h 283"/>
              <a:gd name="T6" fmla="*/ 2147483646 w 880"/>
              <a:gd name="T7" fmla="*/ 2147483646 h 283"/>
              <a:gd name="T8" fmla="*/ 2147483646 w 880"/>
              <a:gd name="T9" fmla="*/ 2147483646 h 283"/>
              <a:gd name="T10" fmla="*/ 2147483646 w 880"/>
              <a:gd name="T11" fmla="*/ 2147483646 h 283"/>
              <a:gd name="T12" fmla="*/ 2147483646 w 880"/>
              <a:gd name="T13" fmla="*/ 2147483646 h 2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80"/>
              <a:gd name="T22" fmla="*/ 0 h 283"/>
              <a:gd name="T23" fmla="*/ 880 w 880"/>
              <a:gd name="T24" fmla="*/ 283 h 2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80" h="283">
                <a:moveTo>
                  <a:pt x="1" y="113"/>
                </a:moveTo>
                <a:cubicBezTo>
                  <a:pt x="1" y="237"/>
                  <a:pt x="1" y="283"/>
                  <a:pt x="1" y="283"/>
                </a:cubicBezTo>
                <a:lnTo>
                  <a:pt x="880" y="283"/>
                </a:lnTo>
                <a:lnTo>
                  <a:pt x="880" y="106"/>
                </a:lnTo>
                <a:cubicBezTo>
                  <a:pt x="878" y="68"/>
                  <a:pt x="862" y="4"/>
                  <a:pt x="742" y="4"/>
                </a:cubicBezTo>
                <a:cubicBezTo>
                  <a:pt x="365" y="4"/>
                  <a:pt x="140" y="4"/>
                  <a:pt x="140" y="4"/>
                </a:cubicBezTo>
                <a:cubicBezTo>
                  <a:pt x="16" y="0"/>
                  <a:pt x="0" y="91"/>
                  <a:pt x="1" y="113"/>
                </a:cubicBez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C0C0C0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文件</a:t>
            </a:r>
            <a:r>
              <a:rPr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Point.h</a:t>
            </a:r>
            <a:r>
              <a:rPr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类的定义</a:t>
            </a:r>
            <a:endParaRPr lang="en-US" altLang="zh-CN" sz="20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78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0" grpId="0" animBg="1"/>
      <p:bldP spid="13" grpId="0" animBg="1"/>
      <p:bldP spid="17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967A48E-9E91-4F06-9DC4-744A321DDCD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7.1</a:t>
            </a:r>
            <a:r>
              <a:rPr lang="zh-CN" altLang="en-US" dirty="0">
                <a:sym typeface="+mn-lt"/>
              </a:rPr>
              <a:t>作用域与可见性（空间）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C7E10D-095E-4BC7-8021-3A4FF3164B0F}"/>
              </a:ext>
            </a:extLst>
          </p:cNvPr>
          <p:cNvSpPr/>
          <p:nvPr/>
        </p:nvSpPr>
        <p:spPr>
          <a:xfrm>
            <a:off x="367044" y="1028070"/>
            <a:ext cx="4955233" cy="25832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100000"/>
              <a:buBlip>
                <a:blip r:embed="rId3"/>
              </a:buBlip>
              <a:defRPr/>
            </a:pPr>
            <a:r>
              <a:rPr kumimoji="1"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回顾下变量</a:t>
            </a:r>
            <a:r>
              <a:rPr kumimoji="1"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or</a:t>
            </a:r>
            <a:r>
              <a:rPr kumimoji="1"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对象定义的</a:t>
            </a:r>
            <a:r>
              <a:rPr kumimoji="1" lang="zh-CN" altLang="en-US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位置</a:t>
            </a:r>
            <a:endParaRPr kumimoji="1" lang="en-US" altLang="zh-CN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714375" eaLnBrk="1" hangingPunct="1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70000"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函数体内</a:t>
            </a:r>
            <a:endParaRPr kumimoji="1"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714375" eaLnBrk="1" hangingPunct="1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70000"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类体内</a:t>
            </a:r>
            <a:endParaRPr kumimoji="1"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714375" eaLnBrk="1" hangingPunct="1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70000"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函数原型参数表内</a:t>
            </a:r>
            <a:endParaRPr kumimoji="1"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714375" eaLnBrk="1" hangingPunct="1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70000"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所有函数体和类之外</a:t>
            </a:r>
            <a:endParaRPr kumimoji="1"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40F35B-3137-4773-9FC1-ADFE3EA8CD15}"/>
              </a:ext>
            </a:extLst>
          </p:cNvPr>
          <p:cNvSpPr txBox="1"/>
          <p:nvPr/>
        </p:nvSpPr>
        <p:spPr>
          <a:xfrm>
            <a:off x="367044" y="3762898"/>
            <a:ext cx="9738946" cy="51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100000"/>
              <a:buBlip>
                <a:blip r:embed="rId3"/>
              </a:buBlip>
              <a:defRPr/>
            </a:pPr>
            <a:r>
              <a:rPr kumimoji="1" lang="zh-CN" altLang="en-US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变量</a:t>
            </a:r>
            <a:r>
              <a:rPr kumimoji="1" lang="en-US" altLang="zh-CN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or</a:t>
            </a:r>
            <a:r>
              <a:rPr kumimoji="1" lang="zh-CN" altLang="en-US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对象定义的位置不同，其作用域、可见性和生存期不同</a:t>
            </a:r>
            <a:endParaRPr kumimoji="1" lang="en-US" altLang="zh-CN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F206B2-08C3-45DB-9864-FFB541038036}"/>
              </a:ext>
            </a:extLst>
          </p:cNvPr>
          <p:cNvSpPr/>
          <p:nvPr/>
        </p:nvSpPr>
        <p:spPr>
          <a:xfrm>
            <a:off x="367044" y="4463129"/>
            <a:ext cx="4955233" cy="154914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100000"/>
              <a:buBlip>
                <a:blip r:embed="rId3"/>
              </a:buBlip>
              <a:defRPr/>
            </a:pPr>
            <a:r>
              <a:rPr kumimoji="1"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根据作用域变量分为：</a:t>
            </a:r>
            <a:endParaRPr kumimoji="1" lang="en-US" altLang="zh-CN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714375" eaLnBrk="1" hangingPunct="1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70000"/>
              <a:defRPr/>
            </a:pP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局部变量</a:t>
            </a:r>
            <a:endParaRPr kumimoji="1"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714375" eaLnBrk="1" hangingPunct="1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70000"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全局变量</a:t>
            </a:r>
            <a:endParaRPr kumimoji="1"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5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B6F19C-0866-4F33-81A8-7309D06B9B5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7.6 </a:t>
            </a:r>
            <a:r>
              <a:rPr lang="zh-CN" altLang="en-US" dirty="0"/>
              <a:t>多文件结构编译预处理</a:t>
            </a: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879FA378-2D6D-4015-9AD7-0687C5B5A1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9128" y="1538219"/>
            <a:ext cx="8891588" cy="4427537"/>
            <a:chOff x="1985" y="6127"/>
            <a:chExt cx="7937" cy="3953"/>
          </a:xfrm>
        </p:grpSpPr>
        <p:sp>
          <p:nvSpPr>
            <p:cNvPr id="6" name="AutoShape 34">
              <a:extLst>
                <a:ext uri="{FF2B5EF4-FFF2-40B4-BE49-F238E27FC236}">
                  <a16:creationId xmlns:a16="http://schemas.microsoft.com/office/drawing/2014/main" id="{8509A288-B0DD-43BB-AF95-74A300F8ED2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85" y="6127"/>
              <a:ext cx="7937" cy="3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33">
              <a:extLst>
                <a:ext uri="{FF2B5EF4-FFF2-40B4-BE49-F238E27FC236}">
                  <a16:creationId xmlns:a16="http://schemas.microsoft.com/office/drawing/2014/main" id="{ADA5B546-E5BD-426E-9100-8FDC1131D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" y="7656"/>
              <a:ext cx="1652" cy="135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54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10" name="Text Box 32">
              <a:extLst>
                <a:ext uri="{FF2B5EF4-FFF2-40B4-BE49-F238E27FC236}">
                  <a16:creationId xmlns:a16="http://schemas.microsoft.com/office/drawing/2014/main" id="{6DE69B8F-85A5-4096-89BD-1F4D614EB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" y="7053"/>
              <a:ext cx="2199" cy="103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 indent="2667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indent="0" eaLnBrk="1" hangingPunct="1">
                <a:defRPr/>
              </a:pPr>
              <a:r>
                <a:rPr lang="en-US" altLang="zh-CN" sz="1800" b="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#include "</a:t>
              </a:r>
              <a:r>
                <a:rPr lang="en-US" altLang="zh-CN" sz="1800" b="0" dirty="0" err="1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point.h</a:t>
              </a:r>
              <a:r>
                <a:rPr lang="en-US" altLang="zh-CN" sz="1800" b="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"</a:t>
              </a:r>
              <a:endParaRPr lang="en-US" altLang="zh-CN" sz="11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  <a:p>
              <a:pPr indent="0">
                <a:defRPr/>
              </a:pPr>
              <a:r>
                <a:rPr lang="en-US" altLang="zh-CN" sz="1800" b="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#include &lt;iostream&gt;</a:t>
              </a:r>
              <a:endParaRPr lang="en-US" altLang="zh-CN" sz="11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zh-CN" sz="2400" b="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……</a:t>
              </a:r>
              <a:endParaRPr lang="en-US" altLang="zh-CN" sz="48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31">
              <a:extLst>
                <a:ext uri="{FF2B5EF4-FFF2-40B4-BE49-F238E27FC236}">
                  <a16:creationId xmlns:a16="http://schemas.microsoft.com/office/drawing/2014/main" id="{2DC614FD-2F5C-4C61-81EE-986518648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9" y="7122"/>
              <a:ext cx="2201" cy="9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 indent="2667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indent="0" eaLnBrk="1" hangingPunct="1">
                <a:defRPr/>
              </a:pPr>
              <a:r>
                <a:rPr lang="en-US" altLang="zh-CN" sz="1800" b="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#include "</a:t>
              </a:r>
              <a:r>
                <a:rPr lang="en-US" altLang="zh-CN" sz="1800" b="0" dirty="0" err="1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point.h</a:t>
              </a:r>
              <a:r>
                <a:rPr lang="en-US" altLang="zh-CN" sz="1800" b="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"</a:t>
              </a:r>
              <a:endParaRPr lang="en-US" altLang="zh-CN" sz="11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  <a:p>
              <a:pPr indent="0">
                <a:defRPr/>
              </a:pPr>
              <a:r>
                <a:rPr lang="en-US" altLang="zh-CN" sz="1800" b="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#include &lt;iostream&gt;</a:t>
              </a:r>
              <a:endParaRPr lang="en-US" altLang="zh-CN" sz="11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zh-CN" sz="2400" b="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……</a:t>
              </a:r>
              <a:endParaRPr lang="en-US" altLang="zh-CN" sz="48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30">
              <a:extLst>
                <a:ext uri="{FF2B5EF4-FFF2-40B4-BE49-F238E27FC236}">
                  <a16:creationId xmlns:a16="http://schemas.microsoft.com/office/drawing/2014/main" id="{2644A018-22D2-48AD-AA57-8674FB755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9" y="6504"/>
              <a:ext cx="859" cy="8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02DA408B-2EDD-4E2A-8AE5-1A5BE3F27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0" y="6466"/>
              <a:ext cx="1080" cy="8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14" name="Text Box 28">
              <a:extLst>
                <a:ext uri="{FF2B5EF4-FFF2-40B4-BE49-F238E27FC236}">
                  <a16:creationId xmlns:a16="http://schemas.microsoft.com/office/drawing/2014/main" id="{C22213F2-12DE-4C71-81C6-28A83B8DA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" y="6693"/>
              <a:ext cx="2064" cy="35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point.cpp</a:t>
              </a:r>
              <a:endParaRPr lang="en-US" altLang="zh-CN" sz="44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25">
              <a:extLst>
                <a:ext uri="{FF2B5EF4-FFF2-40B4-BE49-F238E27FC236}">
                  <a16:creationId xmlns:a16="http://schemas.microsoft.com/office/drawing/2014/main" id="{8E5DDD0F-CABD-493F-9B66-F7466B6DD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7" y="6273"/>
              <a:ext cx="1498" cy="1180"/>
              <a:chOff x="4919" y="6903"/>
              <a:chExt cx="2040" cy="1180"/>
            </a:xfrm>
          </p:grpSpPr>
          <p:sp>
            <p:nvSpPr>
              <p:cNvPr id="39" name="Text Box 27">
                <a:extLst>
                  <a:ext uri="{FF2B5EF4-FFF2-40B4-BE49-F238E27FC236}">
                    <a16:creationId xmlns:a16="http://schemas.microsoft.com/office/drawing/2014/main" id="{C3670843-348A-4DDC-91CE-BBB2DDA196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9" y="7262"/>
                <a:ext cx="2040" cy="82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/>
              <a:lstStyle>
                <a:lvl1pPr>
                  <a:tabLst>
                    <a:tab pos="450850" algn="l"/>
                    <a:tab pos="3421063" algn="l"/>
                  </a:tabLs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tabLst>
                    <a:tab pos="450850" algn="l"/>
                    <a:tab pos="3421063" algn="l"/>
                  </a:tabLs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tabLst>
                    <a:tab pos="450850" algn="l"/>
                    <a:tab pos="3421063" algn="l"/>
                  </a:tabLs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tabLst>
                    <a:tab pos="450850" algn="l"/>
                    <a:tab pos="3421063" algn="l"/>
                  </a:tabLs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tabLst>
                    <a:tab pos="450850" algn="l"/>
                    <a:tab pos="3421063" algn="l"/>
                  </a:tabLs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3421063" algn="l"/>
                  </a:tabLs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3421063" algn="l"/>
                  </a:tabLs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3421063" algn="l"/>
                  </a:tabLs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3421063" algn="l"/>
                  </a:tabLs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0">
                    <a:solidFill>
                      <a:srgbClr val="104E87"/>
                    </a:solidFill>
                    <a:latin typeface="Comic Sans MS" panose="030F0702030302020204" pitchFamily="66" charset="0"/>
                    <a:ea typeface="华光行书_CNKI" panose="02000500000000000000" pitchFamily="2" charset="-122"/>
                    <a:cs typeface="Times New Roman" panose="02020603050405020304" pitchFamily="18" charset="0"/>
                  </a:rPr>
                  <a:t>class Point {</a:t>
                </a:r>
                <a:endParaRPr lang="en-US" altLang="zh-CN" sz="1200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b="0">
                    <a:solidFill>
                      <a:srgbClr val="104E87"/>
                    </a:solidFill>
                    <a:latin typeface="Comic Sans MS" panose="030F0702030302020204" pitchFamily="66" charset="0"/>
                    <a:ea typeface="华光行书_CNKI" panose="02000500000000000000" pitchFamily="2" charset="-122"/>
                    <a:cs typeface="Times New Roman" panose="02020603050405020304" pitchFamily="18" charset="0"/>
                  </a:rPr>
                  <a:t>……</a:t>
                </a:r>
                <a:endParaRPr lang="en-US" altLang="zh-CN" sz="4400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 Box 26">
                <a:extLst>
                  <a:ext uri="{FF2B5EF4-FFF2-40B4-BE49-F238E27FC236}">
                    <a16:creationId xmlns:a16="http://schemas.microsoft.com/office/drawing/2014/main" id="{00C31C51-6818-4831-8AA2-14E4B61B38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9" y="6903"/>
                <a:ext cx="2040" cy="35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/>
              <a:lstStyle>
                <a:lvl1pPr>
                  <a:tabLst>
                    <a:tab pos="450850" algn="l"/>
                    <a:tab pos="3421063" algn="l"/>
                  </a:tabLs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tabLst>
                    <a:tab pos="450850" algn="l"/>
                    <a:tab pos="3421063" algn="l"/>
                  </a:tabLs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tabLst>
                    <a:tab pos="450850" algn="l"/>
                    <a:tab pos="3421063" algn="l"/>
                  </a:tabLs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tabLst>
                    <a:tab pos="450850" algn="l"/>
                    <a:tab pos="3421063" algn="l"/>
                  </a:tabLs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tabLst>
                    <a:tab pos="450850" algn="l"/>
                    <a:tab pos="3421063" algn="l"/>
                  </a:tabLs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3421063" algn="l"/>
                  </a:tabLs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3421063" algn="l"/>
                  </a:tabLs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3421063" algn="l"/>
                  </a:tabLs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3421063" algn="l"/>
                  </a:tabLs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b="0">
                    <a:solidFill>
                      <a:srgbClr val="104E87"/>
                    </a:solidFill>
                    <a:latin typeface="Comic Sans MS" panose="030F0702030302020204" pitchFamily="66" charset="0"/>
                    <a:ea typeface="华光行书_CNKI" panose="02000500000000000000" pitchFamily="2" charset="-122"/>
                    <a:cs typeface="Times New Roman" panose="02020603050405020304" pitchFamily="18" charset="0"/>
                  </a:rPr>
                  <a:t>point.h</a:t>
                </a:r>
                <a:endParaRPr lang="en-US" altLang="zh-CN" sz="4400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Text Box 24">
              <a:extLst>
                <a:ext uri="{FF2B5EF4-FFF2-40B4-BE49-F238E27FC236}">
                  <a16:creationId xmlns:a16="http://schemas.microsoft.com/office/drawing/2014/main" id="{11783269-7AF5-46B2-9AF1-F28898C71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9" y="6763"/>
              <a:ext cx="2062" cy="35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myproject.cpp</a:t>
              </a:r>
              <a:endParaRPr lang="en-US" altLang="zh-CN" sz="44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3">
              <a:extLst>
                <a:ext uri="{FF2B5EF4-FFF2-40B4-BE49-F238E27FC236}">
                  <a16:creationId xmlns:a16="http://schemas.microsoft.com/office/drawing/2014/main" id="{2429BCDE-BF74-41BE-8E8F-3141C11A2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9563"/>
              <a:ext cx="420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zh-CN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可执行文件</a:t>
              </a:r>
              <a:r>
                <a:rPr lang="en-US" altLang="zh-CN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myproject.exe</a:t>
              </a:r>
              <a:endParaRPr lang="en-US" altLang="zh-CN" sz="44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12D0B156-E4B5-4336-B90A-A8B0509A5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9" y="8703"/>
              <a:ext cx="192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point.obj</a:t>
              </a:r>
              <a:endParaRPr lang="en-US" altLang="zh-CN" sz="44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373E57C5-059B-4FFD-BFBC-F89F9537D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9" y="8683"/>
              <a:ext cx="192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myproject.obj</a:t>
              </a:r>
              <a:endParaRPr lang="en-US" altLang="zh-CN" sz="44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C19C71F1-392C-4573-8F11-C8300A488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9" y="8083"/>
              <a:ext cx="1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AD0D2059-31BE-4C90-9B93-A1EE5AC1D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9" y="8083"/>
              <a:ext cx="1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22" name="Line 18">
              <a:extLst>
                <a:ext uri="{FF2B5EF4-FFF2-40B4-BE49-F238E27FC236}">
                  <a16:creationId xmlns:a16="http://schemas.microsoft.com/office/drawing/2014/main" id="{22F58F22-1092-4834-9C8E-40462ED03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9063"/>
              <a:ext cx="1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7015DD36-C06A-4184-A255-638F206B3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9" y="9063"/>
              <a:ext cx="1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24" name="Text Box 16">
              <a:extLst>
                <a:ext uri="{FF2B5EF4-FFF2-40B4-BE49-F238E27FC236}">
                  <a16:creationId xmlns:a16="http://schemas.microsoft.com/office/drawing/2014/main" id="{6C3DB505-4C0A-458E-BEFA-0CE9773A9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9" y="8242"/>
              <a:ext cx="81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zh-CN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编译</a:t>
              </a:r>
              <a:endParaRPr lang="zh-CN" altLang="zh-CN" sz="44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2AEDC0BB-20B3-4C45-8BF9-B4D99FB36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" y="8263"/>
              <a:ext cx="108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zh-CN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编译</a:t>
              </a:r>
              <a:endParaRPr lang="zh-CN" altLang="zh-CN" sz="44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14">
              <a:extLst>
                <a:ext uri="{FF2B5EF4-FFF2-40B4-BE49-F238E27FC236}">
                  <a16:creationId xmlns:a16="http://schemas.microsoft.com/office/drawing/2014/main" id="{97F3ABF6-4036-4A57-B7A9-F6BA9C03C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0" y="9143"/>
              <a:ext cx="98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zh-CN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连接</a:t>
              </a:r>
              <a:endParaRPr lang="zh-CN" altLang="zh-CN" sz="44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13">
              <a:extLst>
                <a:ext uri="{FF2B5EF4-FFF2-40B4-BE49-F238E27FC236}">
                  <a16:creationId xmlns:a16="http://schemas.microsoft.com/office/drawing/2014/main" id="{908DD117-5315-4D6B-8848-2D21E9A53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9192"/>
              <a:ext cx="107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zh-CN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连接</a:t>
              </a:r>
              <a:endParaRPr lang="zh-CN" altLang="zh-CN" sz="44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12">
              <a:extLst>
                <a:ext uri="{FF2B5EF4-FFF2-40B4-BE49-F238E27FC236}">
                  <a16:creationId xmlns:a16="http://schemas.microsoft.com/office/drawing/2014/main" id="{D387D74F-536B-49A3-BAF3-BEAB79664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7" y="8573"/>
              <a:ext cx="1498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zh-CN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系统运行库</a:t>
              </a:r>
              <a:endParaRPr lang="zh-CN" altLang="zh-CN" sz="44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id="{87A3EB8D-D1D8-4626-929E-183A7BC31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5" y="8940"/>
              <a:ext cx="1" cy="6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30" name="Text Box 10">
              <a:extLst>
                <a:ext uri="{FF2B5EF4-FFF2-40B4-BE49-F238E27FC236}">
                  <a16:creationId xmlns:a16="http://schemas.microsoft.com/office/drawing/2014/main" id="{58C5265F-36AB-4ADC-9520-2EE070A03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5" y="9118"/>
              <a:ext cx="83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zh-CN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连接</a:t>
              </a:r>
              <a:endParaRPr lang="zh-CN" altLang="zh-CN" sz="44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D6B2CF25-DCDF-44BC-B153-398482704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7" y="8092"/>
              <a:ext cx="1498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iostream</a:t>
              </a:r>
              <a:endParaRPr lang="en-US" altLang="zh-CN" sz="44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B5E95CF4-D9B5-4B67-A9E5-C61ADEF2D5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80" y="7590"/>
              <a:ext cx="1208" cy="6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33" name="Line 7">
              <a:extLst>
                <a:ext uri="{FF2B5EF4-FFF2-40B4-BE49-F238E27FC236}">
                  <a16:creationId xmlns:a16="http://schemas.microsoft.com/office/drawing/2014/main" id="{493EF787-1270-447D-A38D-2660F5E5CB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39" y="7656"/>
              <a:ext cx="1019" cy="5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34" name="Text Box 6">
              <a:extLst>
                <a:ext uri="{FF2B5EF4-FFF2-40B4-BE49-F238E27FC236}">
                  <a16:creationId xmlns:a16="http://schemas.microsoft.com/office/drawing/2014/main" id="{E0A434F5-0BEB-4C8F-A01F-AE4F0CC96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6" y="6478"/>
              <a:ext cx="9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zh-CN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 包含</a:t>
              </a:r>
              <a:endParaRPr lang="zh-CN" altLang="zh-CN" sz="44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5">
              <a:extLst>
                <a:ext uri="{FF2B5EF4-FFF2-40B4-BE49-F238E27FC236}">
                  <a16:creationId xmlns:a16="http://schemas.microsoft.com/office/drawing/2014/main" id="{100377FE-5EBE-4269-ADBA-50795FC69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2" y="6572"/>
              <a:ext cx="85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zh-CN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包含</a:t>
              </a:r>
              <a:endParaRPr lang="zh-CN" altLang="zh-CN" sz="44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4">
              <a:extLst>
                <a:ext uri="{FF2B5EF4-FFF2-40B4-BE49-F238E27FC236}">
                  <a16:creationId xmlns:a16="http://schemas.microsoft.com/office/drawing/2014/main" id="{B7ED2F5E-5BCA-4879-83F0-3E78B60EF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6" y="7534"/>
              <a:ext cx="85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zh-CN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 包含</a:t>
              </a:r>
              <a:endParaRPr lang="zh-CN" altLang="zh-CN" sz="44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3">
              <a:extLst>
                <a:ext uri="{FF2B5EF4-FFF2-40B4-BE49-F238E27FC236}">
                  <a16:creationId xmlns:a16="http://schemas.microsoft.com/office/drawing/2014/main" id="{83121D95-076F-438C-9A95-83CBE7CE1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2" y="7643"/>
              <a:ext cx="81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indent="2667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zh-CN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包含</a:t>
              </a:r>
              <a:endParaRPr lang="zh-CN" altLang="zh-CN" sz="44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2C6E447B-8E7F-4BE6-BBC7-BA587BFA2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" y="7754"/>
              <a:ext cx="1543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3421063" algn="l"/>
                </a:tabLs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zh-CN" b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  <a:cs typeface="Times New Roman" panose="02020603050405020304" pitchFamily="18" charset="0"/>
                </a:rPr>
                <a:t> 系统文件</a:t>
              </a:r>
              <a:endParaRPr lang="zh-CN" altLang="zh-CN" sz="4400" b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矩形 38">
            <a:extLst>
              <a:ext uri="{FF2B5EF4-FFF2-40B4-BE49-F238E27FC236}">
                <a16:creationId xmlns:a16="http://schemas.microsoft.com/office/drawing/2014/main" id="{11944EC0-9F0C-4DA0-9427-E573C3E77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44" y="1092860"/>
            <a:ext cx="51419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C++</a:t>
            </a:r>
            <a:r>
              <a:rPr lang="zh-CN" altLang="en-US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程序的一般组织结构</a:t>
            </a:r>
          </a:p>
        </p:txBody>
      </p:sp>
    </p:spTree>
    <p:extLst>
      <p:ext uri="{BB962C8B-B14F-4D97-AF65-F5344CB8AC3E}">
        <p14:creationId xmlns:p14="http://schemas.microsoft.com/office/powerpoint/2010/main" val="398965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B6F19C-0866-4F33-81A8-7309D06B9B5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7.6 </a:t>
            </a:r>
            <a:r>
              <a:rPr lang="zh-CN" altLang="en-US" dirty="0"/>
              <a:t>多文件结构编译预处理</a:t>
            </a:r>
          </a:p>
        </p:txBody>
      </p:sp>
      <p:sp>
        <p:nvSpPr>
          <p:cNvPr id="42" name="矩形 3">
            <a:extLst>
              <a:ext uri="{FF2B5EF4-FFF2-40B4-BE49-F238E27FC236}">
                <a16:creationId xmlns:a16="http://schemas.microsoft.com/office/drawing/2014/main" id="{9058DC51-85EB-4795-B5C8-743614FA2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1186818"/>
            <a:ext cx="4898659" cy="23852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76213" indent="-176213" algn="just">
              <a:spcBef>
                <a:spcPts val="600"/>
              </a:spcBef>
              <a:buClr>
                <a:schemeClr val="bg2"/>
              </a:buClr>
              <a:buSzPct val="70000"/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外部变量：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C++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程序是多文件的组织结构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变量在一个文件定义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其它文件使用。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176213" indent="-176213" algn="just">
              <a:spcBef>
                <a:spcPts val="600"/>
              </a:spcBef>
              <a:buClr>
                <a:schemeClr val="bg2"/>
              </a:buClr>
              <a:buSzPct val="70000"/>
              <a:buBlip>
                <a:blip r:embed="rId3"/>
              </a:buBlip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文件作用域中定义的变量是外部变量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在其它文件中用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extern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关键字声明。</a:t>
            </a:r>
          </a:p>
        </p:txBody>
      </p:sp>
      <p:sp>
        <p:nvSpPr>
          <p:cNvPr id="44" name="矩形 3">
            <a:extLst>
              <a:ext uri="{FF2B5EF4-FFF2-40B4-BE49-F238E27FC236}">
                <a16:creationId xmlns:a16="http://schemas.microsoft.com/office/drawing/2014/main" id="{7B676DC5-19DA-459A-9C4C-9079EA545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3655245"/>
            <a:ext cx="5154805" cy="16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76213" indent="-176213" eaLnBrk="1" hangingPunct="1">
              <a:spcBef>
                <a:spcPts val="600"/>
              </a:spcBef>
              <a:buClr>
                <a:schemeClr val="bg2"/>
              </a:buClr>
              <a:buSzPct val="70000"/>
              <a:buFontTx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外部函数：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类外声明的函数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非成员函数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),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具有文件作用域。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176213" indent="-176213" eaLnBrk="1" hangingPunct="1">
              <a:spcBef>
                <a:spcPts val="600"/>
              </a:spcBef>
              <a:buClr>
                <a:schemeClr val="bg2"/>
              </a:buClr>
              <a:buSzPct val="70000"/>
              <a:buFontTx/>
              <a:buBlip>
                <a:blip r:embed="rId3"/>
              </a:buBlip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可在不同的编译单元中被调用，只要在调用之前进行引用性声明。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pic>
        <p:nvPicPr>
          <p:cNvPr id="45" name="图片 4">
            <a:extLst>
              <a:ext uri="{FF2B5EF4-FFF2-40B4-BE49-F238E27FC236}">
                <a16:creationId xmlns:a16="http://schemas.microsoft.com/office/drawing/2014/main" id="{2AB0E290-C0FA-4313-8174-868ED349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431" y="1002128"/>
            <a:ext cx="367665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图片 5">
            <a:extLst>
              <a:ext uri="{FF2B5EF4-FFF2-40B4-BE49-F238E27FC236}">
                <a16:creationId xmlns:a16="http://schemas.microsoft.com/office/drawing/2014/main" id="{EDEA8EF4-E262-42FA-9F39-62151C89E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175" y="1002128"/>
            <a:ext cx="3027363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93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B6F19C-0866-4F33-81A8-7309D06B9B5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7.6 </a:t>
            </a:r>
            <a:r>
              <a:rPr lang="zh-CN" altLang="en-US" dirty="0"/>
              <a:t>多文件结构编译预处理</a:t>
            </a: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A8340B4B-050D-4998-80A0-46B8A5CC0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" y="942088"/>
            <a:ext cx="1979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编译预处理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7881AC-00DF-4BCB-9FFA-0320F1F42797}"/>
              </a:ext>
            </a:extLst>
          </p:cNvPr>
          <p:cNvSpPr/>
          <p:nvPr/>
        </p:nvSpPr>
        <p:spPr>
          <a:xfrm>
            <a:off x="39687" y="1589788"/>
            <a:ext cx="8421688" cy="22775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spcBef>
                <a:spcPts val="600"/>
              </a:spcBef>
              <a:buClr>
                <a:schemeClr val="bg2"/>
              </a:buClr>
              <a:buSzPct val="70000"/>
              <a:buFontTx/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#include </a:t>
            </a:r>
            <a:r>
              <a:rPr lang="zh-CN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包含指令</a:t>
            </a:r>
          </a:p>
          <a:p>
            <a:pPr marL="449263" lvl="1" indent="7938" eaLnBrk="1" hangingPunct="1">
              <a:spcBef>
                <a:spcPts val="0"/>
              </a:spcBef>
              <a:buClr>
                <a:srgbClr val="FF3300"/>
              </a:buClr>
              <a:buSzPct val="70000"/>
              <a:buFont typeface="Wingdings" pitchFamily="2" charset="2"/>
              <a:buChar char="n"/>
              <a:tabLst>
                <a:tab pos="449263" algn="l"/>
              </a:tabLst>
              <a:defRPr/>
            </a:pPr>
            <a:r>
              <a:rPr kumimoji="1" lang="zh-CN" altLang="en-US" sz="22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将一个源文件嵌入到当前源文件中该点处。</a:t>
            </a:r>
          </a:p>
          <a:p>
            <a:pPr marL="449263" lvl="1" indent="7938" eaLnBrk="1" hangingPunct="1">
              <a:spcBef>
                <a:spcPts val="0"/>
              </a:spcBef>
              <a:buClr>
                <a:srgbClr val="FF3300"/>
              </a:buClr>
              <a:buSzPct val="70000"/>
              <a:buFont typeface="Wingdings" pitchFamily="2" charset="2"/>
              <a:buChar char="n"/>
              <a:tabLst>
                <a:tab pos="449263" algn="l"/>
              </a:tabLst>
              <a:defRPr/>
            </a:pPr>
            <a:r>
              <a:rPr kumimoji="1" lang="en-US" altLang="zh-CN" sz="22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#</a:t>
            </a: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include</a:t>
            </a:r>
            <a:r>
              <a:rPr kumimoji="1" lang="en-US" altLang="zh-CN" sz="22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</a:t>
            </a:r>
            <a:r>
              <a:rPr kumimoji="1" lang="zh-CN" altLang="en-US" sz="22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文件名</a:t>
            </a:r>
            <a:r>
              <a:rPr kumimoji="1" lang="en-US" altLang="zh-CN" sz="22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&gt;  </a:t>
            </a:r>
          </a:p>
          <a:p>
            <a:pPr marL="449263" lvl="1" eaLnBrk="1" hangingPunct="1">
              <a:spcBef>
                <a:spcPts val="0"/>
              </a:spcBef>
              <a:buClr>
                <a:srgbClr val="FF3300"/>
              </a:buClr>
              <a:buSzPct val="70000"/>
              <a:tabLst>
                <a:tab pos="449263" algn="l"/>
              </a:tabLst>
              <a:defRPr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按标准方式搜索，文件位于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C++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系统目录的</a:t>
            </a: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include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子目录下</a:t>
            </a:r>
          </a:p>
          <a:p>
            <a:pPr marL="449263" lvl="1" indent="7938" eaLnBrk="1" hangingPunct="1">
              <a:spcBef>
                <a:spcPts val="0"/>
              </a:spcBef>
              <a:buClr>
                <a:srgbClr val="FF3300"/>
              </a:buClr>
              <a:buSzPct val="70000"/>
              <a:buFont typeface="Wingdings" pitchFamily="2" charset="2"/>
              <a:buChar char="n"/>
              <a:tabLst>
                <a:tab pos="449263" algn="l"/>
              </a:tabLst>
              <a:defRPr/>
            </a:pPr>
            <a:r>
              <a:rPr kumimoji="1" lang="en-US" altLang="zh-CN" sz="22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#</a:t>
            </a: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include</a:t>
            </a:r>
            <a:r>
              <a:rPr kumimoji="1" lang="en-US" altLang="zh-CN" sz="22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"</a:t>
            </a:r>
            <a:r>
              <a:rPr kumimoji="1" lang="zh-CN" altLang="en-US" sz="22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文件名</a:t>
            </a:r>
            <a:r>
              <a:rPr kumimoji="1" lang="en-US" altLang="zh-CN" sz="22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“</a:t>
            </a:r>
          </a:p>
          <a:p>
            <a:pPr marL="449263" lvl="1" eaLnBrk="1" hangingPunct="1">
              <a:spcBef>
                <a:spcPts val="0"/>
              </a:spcBef>
              <a:buClr>
                <a:srgbClr val="FF3300"/>
              </a:buClr>
              <a:buSzPct val="70000"/>
              <a:tabLst>
                <a:tab pos="449263" algn="l"/>
              </a:tabLst>
              <a:defRPr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首先在当前目录中搜索，若没有，再按标准方式搜索。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9C923D00-72B7-44F9-AFA1-255AEBDD2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48" y="3888522"/>
            <a:ext cx="2063750" cy="2027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00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4D72C1B-F7B0-42EE-949D-CFB185BB9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223" y="4752122"/>
            <a:ext cx="863600" cy="900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00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B7CEA3A7-9DD6-4CE1-9967-24EBFB137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48" y="4215547"/>
            <a:ext cx="2308225" cy="40005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#include “file2.h”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3FB14934-DAB8-4AAA-8545-D67188621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023" y="5910997"/>
            <a:ext cx="1184275" cy="40005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00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file1.cpp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8B670D63-F8BA-4F5F-93C3-0A014F264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2523" y="5533172"/>
            <a:ext cx="966788" cy="40005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00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file2.h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B33860A9-BC3C-4D63-B6C8-138EF478D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373" y="4860072"/>
            <a:ext cx="958850" cy="7080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程序体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67CE77DA-0016-4A22-9389-EF24C711B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6523" y="5644297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zh-CN" altLang="zh-CN" sz="200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A8916D5B-4324-4880-9D48-728B9AAC2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6486" y="4360010"/>
            <a:ext cx="958850" cy="7080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程序体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B</a:t>
            </a:r>
          </a:p>
        </p:txBody>
      </p:sp>
      <p:sp>
        <p:nvSpPr>
          <p:cNvPr id="22" name="AutoShape 19">
            <a:extLst>
              <a:ext uri="{FF2B5EF4-FFF2-40B4-BE49-F238E27FC236}">
                <a16:creationId xmlns:a16="http://schemas.microsoft.com/office/drawing/2014/main" id="{0EBF90F6-7A8A-41E0-8304-F6549423E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7485" y="4438899"/>
            <a:ext cx="846138" cy="352425"/>
          </a:xfrm>
          <a:prstGeom prst="leftArrow">
            <a:avLst>
              <a:gd name="adj1" fmla="val 50000"/>
              <a:gd name="adj2" fmla="val 60023"/>
            </a:avLst>
          </a:prstGeom>
          <a:noFill/>
          <a:ln w="9525">
            <a:solidFill>
              <a:srgbClr val="104E87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00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43549692-7D49-453D-B80E-2E469C534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523" y="3959960"/>
            <a:ext cx="912813" cy="1481138"/>
          </a:xfrm>
          <a:prstGeom prst="rect">
            <a:avLst/>
          </a:prstGeom>
          <a:noFill/>
          <a:ln w="9525">
            <a:solidFill>
              <a:srgbClr val="104E87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00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2E4C220-C17A-4E7E-AD0E-9256738C97A7}"/>
              </a:ext>
            </a:extLst>
          </p:cNvPr>
          <p:cNvGrpSpPr/>
          <p:nvPr/>
        </p:nvGrpSpPr>
        <p:grpSpPr>
          <a:xfrm>
            <a:off x="5580673" y="3905984"/>
            <a:ext cx="1306513" cy="2422525"/>
            <a:chOff x="5580673" y="3905984"/>
            <a:chExt cx="1306513" cy="2422525"/>
          </a:xfrm>
        </p:grpSpPr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3C771E38-73FB-45C3-8F11-0E2C7BCE3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2910" y="5928459"/>
              <a:ext cx="11842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defRPr sz="32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defRPr sz="24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0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file1.cpp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0C52090F-BC67-4E86-9742-897083915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6398" y="4186972"/>
              <a:ext cx="1131888" cy="4000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defRPr sz="32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defRPr sz="24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程序体</a:t>
              </a:r>
              <a:r>
                <a:rPr kumimoji="1" lang="en-US" altLang="zh-CN" sz="2000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B</a:t>
              </a: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96DF4AF1-FCD4-4333-A70E-CB1145FD9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673" y="3905984"/>
              <a:ext cx="1306513" cy="2027238"/>
            </a:xfrm>
            <a:prstGeom prst="rect">
              <a:avLst/>
            </a:prstGeom>
            <a:noFill/>
            <a:ln w="9525">
              <a:solidFill>
                <a:srgbClr val="104E8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defRPr sz="32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defRPr sz="24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200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49619732-9C54-4A77-A0B7-A5C9FB673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7360" y="4833084"/>
              <a:ext cx="863600" cy="900113"/>
            </a:xfrm>
            <a:prstGeom prst="rect">
              <a:avLst/>
            </a:prstGeom>
            <a:noFill/>
            <a:ln w="9525">
              <a:solidFill>
                <a:srgbClr val="104E8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defRPr sz="32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defRPr sz="24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200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A3600711-3805-438C-98DD-BFAE6215F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7510" y="4941034"/>
              <a:ext cx="958850" cy="7080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defRPr sz="32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defRPr sz="24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20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程序体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0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A</a:t>
              </a:r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FE2A259E-EBBE-48FA-B3D5-21DBC7994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473" y="4164747"/>
              <a:ext cx="1131888" cy="476250"/>
            </a:xfrm>
            <a:prstGeom prst="rect">
              <a:avLst/>
            </a:prstGeom>
            <a:noFill/>
            <a:ln w="9525">
              <a:solidFill>
                <a:srgbClr val="104E8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defRPr sz="32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defRPr sz="24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200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1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B6F19C-0866-4F33-81A8-7309D06B9B5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7.6 </a:t>
            </a:r>
            <a:r>
              <a:rPr lang="zh-CN" altLang="en-US" dirty="0"/>
              <a:t>多文件结构编译预处理</a:t>
            </a: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A8340B4B-050D-4998-80A0-46B8A5CC0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" y="942088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条件编译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382D5C9E-9E70-4C7E-8D1F-9F7693755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469" y="959566"/>
            <a:ext cx="101396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通过条件控制编译系统编译不同程序段，提高程序的移植性并方便调试</a:t>
            </a:r>
            <a:endParaRPr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2" name="矩形 3">
            <a:extLst>
              <a:ext uri="{FF2B5EF4-FFF2-40B4-BE49-F238E27FC236}">
                <a16:creationId xmlns:a16="http://schemas.microsoft.com/office/drawing/2014/main" id="{320D16E7-C012-41E2-A9EF-EE1FD8361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07" y="1497801"/>
            <a:ext cx="232752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#if  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常量表达式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程序正文  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#endif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......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14BD81-80D0-4B08-91D0-9B683A8B6B65}"/>
              </a:ext>
            </a:extLst>
          </p:cNvPr>
          <p:cNvSpPr/>
          <p:nvPr/>
        </p:nvSpPr>
        <p:spPr>
          <a:xfrm>
            <a:off x="170107" y="2718499"/>
            <a:ext cx="2327520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#if   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常量表达式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程序正文</a:t>
            </a:r>
            <a:r>
              <a:rPr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#else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程序正文</a:t>
            </a:r>
            <a:r>
              <a:rPr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</a:t>
            </a:r>
          </a:p>
          <a:p>
            <a:pPr marL="0" lvl="1" eaLnBrk="1" hangingPunct="1">
              <a:lnSpc>
                <a:spcPct val="90000"/>
              </a:lnSpc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#endif</a:t>
            </a:r>
            <a:endParaRPr lang="zh-CN" altLang="en-US" sz="20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F39EEA5-9854-4DE8-8D5E-96110FF0D03A}"/>
              </a:ext>
            </a:extLst>
          </p:cNvPr>
          <p:cNvSpPr/>
          <p:nvPr/>
        </p:nvSpPr>
        <p:spPr>
          <a:xfrm>
            <a:off x="170107" y="4206037"/>
            <a:ext cx="2327520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#if 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常量表达式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</a:t>
            </a:r>
            <a:r>
              <a:rPr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程序正文</a:t>
            </a:r>
            <a:r>
              <a:rPr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  <a:endParaRPr lang="zh-CN" altLang="en-US" sz="20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</a:t>
            </a:r>
            <a:r>
              <a:rPr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elif</a:t>
            </a:r>
            <a:r>
              <a:rPr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常量表达式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</a:t>
            </a: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</a:t>
            </a:r>
            <a:r>
              <a:rPr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程序正文</a:t>
            </a:r>
            <a:r>
              <a:rPr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</a:t>
            </a:r>
            <a:endParaRPr lang="zh-CN" altLang="en-US" sz="20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#else</a:t>
            </a:r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</a:t>
            </a:r>
            <a:r>
              <a:rPr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程序正文</a:t>
            </a:r>
            <a:r>
              <a:rPr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3</a:t>
            </a:r>
            <a:endParaRPr lang="zh-CN" altLang="en-US" sz="20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#endif</a:t>
            </a:r>
          </a:p>
        </p:txBody>
      </p:sp>
      <p:sp>
        <p:nvSpPr>
          <p:cNvPr id="21" name="矩形 14">
            <a:extLst>
              <a:ext uri="{FF2B5EF4-FFF2-40B4-BE49-F238E27FC236}">
                <a16:creationId xmlns:a16="http://schemas.microsoft.com/office/drawing/2014/main" id="{C0503F6B-BC3C-4993-9FCE-1D7F666D5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149" y="1521313"/>
            <a:ext cx="1993513" cy="1476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#ifdef 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标识符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程序段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#else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</a:t>
            </a:r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程序段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#endif</a:t>
            </a:r>
          </a:p>
        </p:txBody>
      </p:sp>
      <p:sp>
        <p:nvSpPr>
          <p:cNvPr id="23" name="矩形 16">
            <a:extLst>
              <a:ext uri="{FF2B5EF4-FFF2-40B4-BE49-F238E27FC236}">
                <a16:creationId xmlns:a16="http://schemas.microsoft.com/office/drawing/2014/main" id="{B37C7A08-D63B-49E0-948F-5990A5A36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1737" y="2994096"/>
            <a:ext cx="1991925" cy="16319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#ifndef </a:t>
            </a:r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标识符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程序段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#else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</a:t>
            </a:r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程序段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#endif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69F8E683-7A9E-4755-BFAC-211E8F264937}"/>
              </a:ext>
            </a:extLst>
          </p:cNvPr>
          <p:cNvSpPr txBox="1">
            <a:spLocks noChangeArrowheads="1"/>
          </p:cNvSpPr>
          <p:nvPr/>
        </p:nvSpPr>
        <p:spPr>
          <a:xfrm>
            <a:off x="6105557" y="1538219"/>
            <a:ext cx="5924518" cy="457200"/>
          </a:xfrm>
          <a:prstGeom prst="rect">
            <a:avLst/>
          </a:prstGeom>
          <a:noFill/>
        </p:spPr>
        <p:txBody>
          <a:bodyPr anchor="ctr"/>
          <a:lstStyle>
            <a:lvl1pPr algn="ctr" defTabSz="6096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通过条件编译选择求最大值或最小值</a:t>
            </a: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C9C17554-3E0E-4929-826B-DDC9184BE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105" y="2500378"/>
            <a:ext cx="2669618" cy="37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main(void)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{int  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a,b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cin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&gt;&gt;a&gt;&gt;b;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#ifdef   MAX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&lt;&lt;a&gt;=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b?a:b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#else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&lt;&lt;a&lt;=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b?a:b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#endif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return 0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；</a:t>
            </a:r>
            <a:endParaRPr kumimoji="1"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30" name="Text Box 6">
            <a:extLst>
              <a:ext uri="{FF2B5EF4-FFF2-40B4-BE49-F238E27FC236}">
                <a16:creationId xmlns:a16="http://schemas.microsoft.com/office/drawing/2014/main" id="{21650469-12D5-4585-8915-16D924C63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105" y="2110268"/>
            <a:ext cx="21986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#define   MAX</a:t>
            </a: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8E09939C-D63E-48B5-923A-F4A909869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8140" y="38909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 type="none" w="lg" len="med"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158D2FE5-A1B5-4C3A-9BA0-4EF1499D9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497" y="2929147"/>
            <a:ext cx="2818698" cy="26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#include&lt;stdio.h&gt;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void  main(void)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{ int  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a,b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cin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&gt;&gt;a&gt;&gt;b;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&lt;&lt;a&gt;=</a:t>
            </a:r>
            <a:r>
              <a:rPr kumimoji="1" lang="en-US" altLang="zh-CN" sz="240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b?a:b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81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29" grpId="0" autoUpdateAnimBg="0"/>
      <p:bldP spid="30" grpId="0" autoUpdateAnimBg="0"/>
      <p:bldP spid="31" grpId="0" animBg="1"/>
      <p:bldP spid="3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E20F65F-ADDA-419D-9167-0D8A6F1E3B12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7.1</a:t>
            </a:r>
            <a:r>
              <a:rPr lang="zh-CN" altLang="en-US" dirty="0">
                <a:sym typeface="+mn-lt"/>
              </a:rPr>
              <a:t>作用域与可见性（空间）</a:t>
            </a:r>
            <a:endParaRPr lang="zh-CN" altLang="en-US" dirty="0"/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C9E09F87-9B2D-4D6A-8C71-AE84FF6C4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548" y="1109204"/>
            <a:ext cx="3285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lvl="1" eaLnBrk="1" hangingPunct="1"/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void fun(int a);</a:t>
            </a:r>
          </a:p>
        </p:txBody>
      </p:sp>
      <p:sp>
        <p:nvSpPr>
          <p:cNvPr id="12" name="矩形 5">
            <a:extLst>
              <a:ext uri="{FF2B5EF4-FFF2-40B4-BE49-F238E27FC236}">
                <a16:creationId xmlns:a16="http://schemas.microsoft.com/office/drawing/2014/main" id="{1353BB67-9107-437D-B655-752006689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9" y="1135946"/>
            <a:ext cx="49712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1.</a:t>
            </a: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函数原型的作用域</a:t>
            </a: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局部变量</a:t>
            </a: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  <a:endParaRPr lang="zh-CN" altLang="en-US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69FAE63E-2398-4D92-A2BB-01F656086A3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795845" y="1033098"/>
            <a:ext cx="3913922" cy="728916"/>
          </a:xfrm>
          <a:prstGeom prst="wedgeRoundRectCallout">
            <a:avLst>
              <a:gd name="adj1" fmla="val -65105"/>
              <a:gd name="adj2" fmla="val -1335"/>
              <a:gd name="adj3" fmla="val 16667"/>
            </a:avLst>
          </a:prstGeom>
          <a:noFill/>
          <a:ln w="9525">
            <a:solidFill>
              <a:srgbClr val="104E87"/>
            </a:solidFill>
            <a:miter lim="800000"/>
            <a:headEnd/>
            <a:tailEnd/>
          </a:ln>
        </p:spPr>
        <p:txBody>
          <a:bodyPr rot="10800000" lIns="0" rIns="0" anchor="ctr"/>
          <a:lstStyle/>
          <a:p>
            <a:pPr>
              <a:defRPr/>
            </a:pPr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a </a:t>
            </a:r>
            <a:r>
              <a:rPr lang="zh-CN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的作用域仅在于此</a:t>
            </a:r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lang="zh-CN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不能用于程序正文其他地方</a:t>
            </a:r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lang="zh-CN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因而可有可无</a:t>
            </a:r>
            <a:endParaRPr lang="zh-CN" altLang="en-US" sz="20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5" name="Text Box 25">
            <a:extLst>
              <a:ext uri="{FF2B5EF4-FFF2-40B4-BE49-F238E27FC236}">
                <a16:creationId xmlns:a16="http://schemas.microsoft.com/office/drawing/2014/main" id="{58E3A2EB-DC00-4BA0-8B99-300A7B877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84" y="2647950"/>
            <a:ext cx="573715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  <a:lvl2pPr marL="742950" indent="-28575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函数形参、函数体内定义的变量，只在函数内有效</a:t>
            </a:r>
            <a:r>
              <a:rPr lang="en-US" altLang="zh-CN" dirty="0"/>
              <a:t>,</a:t>
            </a:r>
            <a:r>
              <a:rPr lang="zh-CN" altLang="en-US" dirty="0"/>
              <a:t>离开该函数就不能再使用了</a:t>
            </a: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局部变量</a:t>
            </a: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  <a:endParaRPr lang="zh-CN" altLang="en-US" dirty="0"/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152787AD-B4E6-4E15-921C-2AA4EE5F7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135" y="2647950"/>
            <a:ext cx="6192837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lvl="1" eaLnBrk="1" hangingPunct="1">
              <a:lnSpc>
                <a:spcPts val="3600"/>
              </a:lnSpc>
              <a:buFont typeface="Georgia" panose="02040502050405020303" pitchFamily="18" charset="0"/>
              <a:buNone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fun(int a) </a:t>
            </a:r>
          </a:p>
          <a:p>
            <a:pPr marL="0" lvl="1" eaLnBrk="1" hangingPunct="1">
              <a:lnSpc>
                <a:spcPts val="3600"/>
              </a:lnSpc>
              <a:buFont typeface="Georgia" panose="02040502050405020303" pitchFamily="18" charset="0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 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int b = a;</a:t>
            </a:r>
          </a:p>
          <a:p>
            <a:pPr marL="0" lvl="1" eaLnBrk="1" hangingPunct="1">
              <a:lnSpc>
                <a:spcPts val="3600"/>
              </a:lnSpc>
              <a:buFont typeface="Georgia" panose="02040502050405020303" pitchFamily="18" charset="0"/>
              <a:buNone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cin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&gt;&gt; b;</a:t>
            </a:r>
          </a:p>
          <a:p>
            <a:pPr marL="0" lvl="1" eaLnBrk="1" hangingPunct="1">
              <a:lnSpc>
                <a:spcPts val="3600"/>
              </a:lnSpc>
              <a:buFont typeface="Georgia" panose="02040502050405020303" pitchFamily="18" charset="0"/>
              <a:buNone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if (b &gt; 0) </a:t>
            </a:r>
          </a:p>
          <a:p>
            <a:pPr marL="0" lvl="1" eaLnBrk="1" hangingPunct="1">
              <a:lnSpc>
                <a:spcPts val="3600"/>
              </a:lnSpc>
              <a:buFont typeface="Georgia" panose="02040502050405020303" pitchFamily="18" charset="0"/>
              <a:buNone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{ int c;</a:t>
            </a:r>
          </a:p>
          <a:p>
            <a:pPr marL="0" lvl="1" eaLnBrk="1" hangingPunct="1">
              <a:lnSpc>
                <a:spcPts val="3600"/>
              </a:lnSpc>
              <a:buFont typeface="Georgia" panose="02040502050405020303" pitchFamily="18" charset="0"/>
              <a:buNone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......</a:t>
            </a:r>
          </a:p>
          <a:p>
            <a:pPr marL="0" lvl="1" eaLnBrk="1" hangingPunct="1">
              <a:lnSpc>
                <a:spcPts val="3600"/>
              </a:lnSpc>
              <a:buFont typeface="Georgia" panose="02040502050405020303" pitchFamily="18" charset="0"/>
              <a:buNone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}</a:t>
            </a:r>
          </a:p>
          <a:p>
            <a:pPr marL="0" lvl="1" eaLnBrk="1" hangingPunct="1">
              <a:lnSpc>
                <a:spcPts val="3600"/>
              </a:lnSpc>
              <a:buFont typeface="Georgia" panose="02040502050405020303" pitchFamily="18" charset="0"/>
              <a:buNone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......</a:t>
            </a:r>
          </a:p>
          <a:p>
            <a:pPr marL="0" lvl="1" eaLnBrk="1" hangingPunct="1">
              <a:lnSpc>
                <a:spcPts val="3600"/>
              </a:lnSpc>
              <a:buFont typeface="Georgia" panose="02040502050405020303" pitchFamily="18" charset="0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  <a:endParaRPr lang="zh-CN" altLang="en-US" b="0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7D04379-CB08-45C8-83FF-7B480B30E9DE}"/>
              </a:ext>
            </a:extLst>
          </p:cNvPr>
          <p:cNvGrpSpPr>
            <a:grpSpLocks/>
          </p:cNvGrpSpPr>
          <p:nvPr/>
        </p:nvGrpSpPr>
        <p:grpSpPr bwMode="auto">
          <a:xfrm>
            <a:off x="9165247" y="2824163"/>
            <a:ext cx="2133600" cy="3857625"/>
            <a:chOff x="4308475" y="2884810"/>
            <a:chExt cx="2133600" cy="3856558"/>
          </a:xfrm>
        </p:grpSpPr>
        <p:sp>
          <p:nvSpPr>
            <p:cNvPr id="19" name="AutoShape 9">
              <a:extLst>
                <a:ext uri="{FF2B5EF4-FFF2-40B4-BE49-F238E27FC236}">
                  <a16:creationId xmlns:a16="http://schemas.microsoft.com/office/drawing/2014/main" id="{3F15F21B-2CA8-41EA-ADBD-23E7F489C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475" y="2884810"/>
              <a:ext cx="2133600" cy="428506"/>
            </a:xfrm>
            <a:prstGeom prst="cloudCallout">
              <a:avLst>
                <a:gd name="adj1" fmla="val -26093"/>
                <a:gd name="adj2" fmla="val 46685"/>
              </a:avLst>
            </a:prstGeom>
            <a:solidFill>
              <a:srgbClr val="66FFFF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a</a:t>
              </a:r>
              <a:r>
                <a:rPr lang="zh-CN" altLang="en-US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的作用域</a:t>
              </a:r>
            </a:p>
          </p:txBody>
        </p:sp>
        <p:cxnSp>
          <p:nvCxnSpPr>
            <p:cNvPr id="20" name="直接箭头连接符 18">
              <a:extLst>
                <a:ext uri="{FF2B5EF4-FFF2-40B4-BE49-F238E27FC236}">
                  <a16:creationId xmlns:a16="http://schemas.microsoft.com/office/drawing/2014/main" id="{BE0D147B-53F8-49C6-87C0-DB505C4306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72200" y="3156273"/>
              <a:ext cx="0" cy="3585095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C917BB3-3811-4692-9446-2A0C3A3E9350}"/>
              </a:ext>
            </a:extLst>
          </p:cNvPr>
          <p:cNvGrpSpPr>
            <a:grpSpLocks/>
          </p:cNvGrpSpPr>
          <p:nvPr/>
        </p:nvGrpSpPr>
        <p:grpSpPr bwMode="auto">
          <a:xfrm>
            <a:off x="8708047" y="3409950"/>
            <a:ext cx="2133600" cy="3271838"/>
            <a:chOff x="3851275" y="3470598"/>
            <a:chExt cx="2133600" cy="3270770"/>
          </a:xfrm>
        </p:grpSpPr>
        <p:sp>
          <p:nvSpPr>
            <p:cNvPr id="22" name="AutoShape 9">
              <a:extLst>
                <a:ext uri="{FF2B5EF4-FFF2-40B4-BE49-F238E27FC236}">
                  <a16:creationId xmlns:a16="http://schemas.microsoft.com/office/drawing/2014/main" id="{51B59B43-3F5F-4433-9EAD-6E70F9A42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275" y="3470598"/>
              <a:ext cx="2133600" cy="428485"/>
            </a:xfrm>
            <a:prstGeom prst="cloudCallout">
              <a:avLst>
                <a:gd name="adj1" fmla="val -41439"/>
                <a:gd name="adj2" fmla="val 37621"/>
              </a:avLst>
            </a:prstGeom>
            <a:solidFill>
              <a:srgbClr val="66FFFF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b</a:t>
              </a:r>
              <a:r>
                <a:rPr lang="zh-CN" altLang="en-US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的作用域</a:t>
              </a:r>
            </a:p>
          </p:txBody>
        </p:sp>
        <p:cxnSp>
          <p:nvCxnSpPr>
            <p:cNvPr id="23" name="直接箭头连接符 25">
              <a:extLst>
                <a:ext uri="{FF2B5EF4-FFF2-40B4-BE49-F238E27FC236}">
                  <a16:creationId xmlns:a16="http://schemas.microsoft.com/office/drawing/2014/main" id="{C5544489-FAB9-473E-8118-22B79A8B78F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84875" y="3692848"/>
              <a:ext cx="0" cy="3048520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B7C6F31-AF78-45E3-B09F-1409630B3D48}"/>
              </a:ext>
            </a:extLst>
          </p:cNvPr>
          <p:cNvGrpSpPr>
            <a:grpSpLocks/>
          </p:cNvGrpSpPr>
          <p:nvPr/>
        </p:nvGrpSpPr>
        <p:grpSpPr bwMode="auto">
          <a:xfrm>
            <a:off x="8042885" y="4522788"/>
            <a:ext cx="2057400" cy="1112837"/>
            <a:chOff x="3186550" y="4583535"/>
            <a:chExt cx="2057400" cy="1112937"/>
          </a:xfrm>
        </p:grpSpPr>
        <p:sp>
          <p:nvSpPr>
            <p:cNvPr id="25" name="AutoShape 5">
              <a:extLst>
                <a:ext uri="{FF2B5EF4-FFF2-40B4-BE49-F238E27FC236}">
                  <a16:creationId xmlns:a16="http://schemas.microsoft.com/office/drawing/2014/main" id="{99408429-F931-4A7E-9994-442CE56C8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550" y="4583535"/>
              <a:ext cx="2057400" cy="428664"/>
            </a:xfrm>
            <a:prstGeom prst="cloudCallout">
              <a:avLst>
                <a:gd name="adj1" fmla="val -33414"/>
                <a:gd name="adj2" fmla="val 40262"/>
              </a:avLst>
            </a:prstGeom>
            <a:solidFill>
              <a:srgbClr val="66FFFF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c</a:t>
              </a:r>
              <a:r>
                <a:rPr lang="zh-CN" altLang="en-US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的作用域</a:t>
              </a:r>
            </a:p>
          </p:txBody>
        </p:sp>
        <p:cxnSp>
          <p:nvCxnSpPr>
            <p:cNvPr id="26" name="直接箭头连接符 28">
              <a:extLst>
                <a:ext uri="{FF2B5EF4-FFF2-40B4-BE49-F238E27FC236}">
                  <a16:creationId xmlns:a16="http://schemas.microsoft.com/office/drawing/2014/main" id="{515099BE-B06B-4A51-8B7A-5BE6AD82AFB4}"/>
                </a:ext>
              </a:extLst>
            </p:cNvPr>
            <p:cNvCxnSpPr>
              <a:cxnSpLocks/>
              <a:stCxn id="25" idx="2"/>
            </p:cNvCxnSpPr>
            <p:nvPr/>
          </p:nvCxnSpPr>
          <p:spPr bwMode="auto">
            <a:xfrm>
              <a:off x="5242236" y="4797848"/>
              <a:ext cx="1714" cy="898624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4088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D1C8FA7-B717-42F2-91D2-8B7FEE600E83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7.1</a:t>
            </a:r>
            <a:r>
              <a:rPr lang="zh-CN" altLang="en-US" dirty="0">
                <a:sym typeface="+mn-lt"/>
              </a:rPr>
              <a:t>作用域与可见性（空间）</a:t>
            </a:r>
            <a:endParaRPr lang="zh-CN" altLang="en-US" dirty="0"/>
          </a:p>
        </p:txBody>
      </p:sp>
      <p:sp>
        <p:nvSpPr>
          <p:cNvPr id="12" name="矩形 4">
            <a:extLst>
              <a:ext uri="{FF2B5EF4-FFF2-40B4-BE49-F238E27FC236}">
                <a16:creationId xmlns:a16="http://schemas.microsoft.com/office/drawing/2014/main" id="{FBB0BD1D-B96F-48F0-AF0C-F3A10B410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2308" y="1541372"/>
            <a:ext cx="3398105" cy="5316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function1(){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int x = 1;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int y = 1;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for(</a:t>
            </a:r>
            <a:r>
              <a:rPr lang="zh-CN" altLang="en-US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i</a:t>
            </a:r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=1;i&lt;10;i++){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x += i;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}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for(</a:t>
            </a:r>
            <a:r>
              <a:rPr lang="zh-CN" altLang="en-US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i</a:t>
            </a:r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=1;i&lt;10;i++){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y += i;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}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cout&lt;&lt;x&lt;&lt;"\n"&lt;&lt;y&lt;&lt;"\n";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cout&lt;&lt;i;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B407E4CA-F0EE-4AA1-B089-6D5B36AA4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0731" y="1093528"/>
            <a:ext cx="29690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For</a:t>
            </a: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循环作用域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620C694-81AC-4DC7-A7D1-9661600DB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4188" y="1561250"/>
            <a:ext cx="3260829" cy="5316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>
            <a:no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sub()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   int 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a,b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a=6;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b=7;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&lt;&lt;a&lt;&lt;" "&lt;&lt;b&lt;&lt;'\n';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&lt;&lt;&amp;a&lt;&lt;" "&lt;&lt;&amp;b&lt;&lt;'\n';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   int 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a,b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a=3;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b=4;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&lt;&lt;a&lt;&lt;" "&lt;&lt;b&lt;&lt;'\n';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&lt;&lt;&amp;a&lt;&lt;" "&lt;&lt;&amp;b&lt;&lt;'\n';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sub();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return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1FEC11DE-2F2D-4EA9-A6E1-7BFAE7503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4377" y="1063915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不同函数中的同名变量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62CDA6E6-BA91-4F84-8B43-E283FE339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5" y="2099122"/>
            <a:ext cx="2272742" cy="31700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/*函数f1*/</a:t>
            </a:r>
            <a:endParaRPr kumimoji="1" lang="en-US" altLang="zh-CN" sz="20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f1(int 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  int b,c；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……   </a:t>
            </a:r>
            <a:endParaRPr kumimoji="1" lang="en-US" altLang="zh-CN" sz="20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}</a:t>
            </a:r>
            <a:endParaRPr kumimoji="1" lang="en-US" altLang="zh-CN" sz="20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/*函数f2*/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int f2(int x)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{  int y,z；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……   </a:t>
            </a:r>
            <a:endParaRPr kumimoji="1" lang="en-US" altLang="zh-CN" sz="20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  <a:endParaRPr kumimoji="1" lang="en-US" altLang="zh-CN" sz="20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988AA461-D099-4695-9A4D-D513F3587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5234690"/>
            <a:ext cx="5074557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 int 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a,b,x,y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m,n；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……    </a:t>
            </a:r>
            <a:endParaRPr kumimoji="1" lang="en-US" altLang="zh-CN" sz="20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  <a:endParaRPr kumimoji="1" lang="en-US" altLang="zh-CN" sz="20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9" name="AutoShape 18">
            <a:extLst>
              <a:ext uri="{FF2B5EF4-FFF2-40B4-BE49-F238E27FC236}">
                <a16:creationId xmlns:a16="http://schemas.microsoft.com/office/drawing/2014/main" id="{349B4903-875B-4AE4-A837-3C5BAC8DA64C}"/>
              </a:ext>
            </a:extLst>
          </p:cNvPr>
          <p:cNvSpPr>
            <a:spLocks/>
          </p:cNvSpPr>
          <p:nvPr/>
        </p:nvSpPr>
        <p:spPr bwMode="auto">
          <a:xfrm>
            <a:off x="1912626" y="2589998"/>
            <a:ext cx="74612" cy="1092200"/>
          </a:xfrm>
          <a:prstGeom prst="rightBrace">
            <a:avLst>
              <a:gd name="adj1" fmla="val 121987"/>
              <a:gd name="adj2" fmla="val 50000"/>
            </a:avLst>
          </a:prstGeom>
          <a:noFill/>
          <a:ln w="19050">
            <a:solidFill>
              <a:srgbClr val="104E87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zh-CN" altLang="zh-CN" sz="2000" b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D3826DC5-89E4-44EA-A1C5-D4249ADB1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959" y="2719245"/>
            <a:ext cx="2016125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a,b,c作用域：仅限于函数f1()中</a:t>
            </a:r>
            <a:endParaRPr kumimoji="1" lang="zh-CN" altLang="en-US" sz="20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1" name="AutoShape 20">
            <a:extLst>
              <a:ext uri="{FF2B5EF4-FFF2-40B4-BE49-F238E27FC236}">
                <a16:creationId xmlns:a16="http://schemas.microsoft.com/office/drawing/2014/main" id="{523F0150-2A32-4F9A-8624-F88C85218037}"/>
              </a:ext>
            </a:extLst>
          </p:cNvPr>
          <p:cNvSpPr>
            <a:spLocks/>
          </p:cNvSpPr>
          <p:nvPr/>
        </p:nvSpPr>
        <p:spPr bwMode="auto">
          <a:xfrm>
            <a:off x="1880346" y="3953422"/>
            <a:ext cx="74613" cy="1092200"/>
          </a:xfrm>
          <a:prstGeom prst="rightBrace">
            <a:avLst>
              <a:gd name="adj1" fmla="val 121985"/>
              <a:gd name="adj2" fmla="val 50000"/>
            </a:avLst>
          </a:prstGeom>
          <a:noFill/>
          <a:ln w="19050">
            <a:solidFill>
              <a:srgbClr val="104E87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zh-CN" altLang="zh-CN" sz="2000" b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6F50224E-0C93-4EAB-BD18-1DF344010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953" y="4115009"/>
            <a:ext cx="2016125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x</a:t>
            </a: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y</a:t>
            </a: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z</a:t>
            </a: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作用域：仅限于函数f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</a:t>
            </a: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()中</a:t>
            </a:r>
            <a:endParaRPr kumimoji="1" lang="zh-CN" altLang="en-US" sz="20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3" name="AutoShape 22">
            <a:extLst>
              <a:ext uri="{FF2B5EF4-FFF2-40B4-BE49-F238E27FC236}">
                <a16:creationId xmlns:a16="http://schemas.microsoft.com/office/drawing/2014/main" id="{B36AEAF7-2781-409A-AB86-9F92DCA3710A}"/>
              </a:ext>
            </a:extLst>
          </p:cNvPr>
          <p:cNvSpPr>
            <a:spLocks/>
          </p:cNvSpPr>
          <p:nvPr/>
        </p:nvSpPr>
        <p:spPr bwMode="auto">
          <a:xfrm>
            <a:off x="2154953" y="5605116"/>
            <a:ext cx="98426" cy="724096"/>
          </a:xfrm>
          <a:prstGeom prst="rightBrace">
            <a:avLst>
              <a:gd name="adj1" fmla="val 121985"/>
              <a:gd name="adj2" fmla="val 50000"/>
            </a:avLst>
          </a:prstGeom>
          <a:noFill/>
          <a:ln w="19050">
            <a:solidFill>
              <a:srgbClr val="104E87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zh-CN" altLang="zh-CN" sz="2000" b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7AE9C28F-CC09-4790-BE03-E5754610D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379" y="5323205"/>
            <a:ext cx="2663825" cy="13239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a,b,x,y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m</a:t>
            </a: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</a:t>
            </a: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作用域：仅限于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main</a:t>
            </a:r>
            <a:r>
              <a:rPr kumimoji="1" lang="zh-CN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函数中</a:t>
            </a:r>
            <a:r>
              <a:rPr kumimoji="1"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，与前面的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a,b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kumimoji="1"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和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x,y</a:t>
            </a:r>
            <a:r>
              <a:rPr kumimoji="1"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互相独立的。</a:t>
            </a:r>
          </a:p>
        </p:txBody>
      </p:sp>
      <p:sp>
        <p:nvSpPr>
          <p:cNvPr id="25" name="矩形 1">
            <a:extLst>
              <a:ext uri="{FF2B5EF4-FFF2-40B4-BE49-F238E27FC236}">
                <a16:creationId xmlns:a16="http://schemas.microsoft.com/office/drawing/2014/main" id="{E1F43CCD-8DAC-4BB0-B817-B5C5C6BB7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5" y="982210"/>
            <a:ext cx="498947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不同函数中可以使用同名字变量，由于作用域不同不会发生冲突</a:t>
            </a:r>
          </a:p>
        </p:txBody>
      </p:sp>
    </p:spTree>
    <p:extLst>
      <p:ext uri="{BB962C8B-B14F-4D97-AF65-F5344CB8AC3E}">
        <p14:creationId xmlns:p14="http://schemas.microsoft.com/office/powerpoint/2010/main" val="325498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967A48E-9E91-4F06-9DC4-744A321DDCD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7.1</a:t>
            </a:r>
            <a:r>
              <a:rPr lang="zh-CN" altLang="en-US" dirty="0">
                <a:sym typeface="+mn-lt"/>
              </a:rPr>
              <a:t>作用域与可见性（空间）</a:t>
            </a:r>
            <a:endParaRPr lang="zh-CN" altLang="en-US" dirty="0"/>
          </a:p>
        </p:txBody>
      </p:sp>
      <p:sp>
        <p:nvSpPr>
          <p:cNvPr id="19" name="矩形 5">
            <a:extLst>
              <a:ext uri="{FF2B5EF4-FFF2-40B4-BE49-F238E27FC236}">
                <a16:creationId xmlns:a16="http://schemas.microsoft.com/office/drawing/2014/main" id="{F3CDABD9-E56D-4F28-9B24-C138AD7B7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1002128"/>
            <a:ext cx="37609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3.</a:t>
            </a: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类作用域</a:t>
            </a: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局部变量</a:t>
            </a: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  <a:endParaRPr lang="zh-CN" altLang="en-US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27155DE6-9578-45EE-9D24-73B4DC32F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9" y="1484709"/>
            <a:ext cx="10959543" cy="51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类内：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类的成员具有类作用域，在类的范围内可使用，成员函数可以直接访问。</a:t>
            </a:r>
          </a:p>
        </p:txBody>
      </p:sp>
      <p:sp>
        <p:nvSpPr>
          <p:cNvPr id="21" name="矩形 1">
            <a:extLst>
              <a:ext uri="{FF2B5EF4-FFF2-40B4-BE49-F238E27FC236}">
                <a16:creationId xmlns:a16="http://schemas.microsoft.com/office/drawing/2014/main" id="{84D28906-39CF-4D5D-ABFE-B68644EB4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9" y="2063702"/>
            <a:ext cx="9974804" cy="51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类外：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在类作用域外访问类成员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则通过类对象，只能访问其公有成员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2" name="矩形 1">
            <a:extLst>
              <a:ext uri="{FF2B5EF4-FFF2-40B4-BE49-F238E27FC236}">
                <a16:creationId xmlns:a16="http://schemas.microsoft.com/office/drawing/2014/main" id="{148AF30C-62AC-411C-99BF-1CFB85CAB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780" y="3525656"/>
            <a:ext cx="2303463" cy="183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 x;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x.show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x.add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x.</a:t>
            </a:r>
            <a:r>
              <a:rPr lang="en-US" altLang="zh-CN" sz="2400" b="0" dirty="0" err="1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b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();</a:t>
            </a:r>
          </a:p>
        </p:txBody>
      </p:sp>
      <p:sp>
        <p:nvSpPr>
          <p:cNvPr id="23" name="矩形 1">
            <a:extLst>
              <a:ext uri="{FF2B5EF4-FFF2-40B4-BE49-F238E27FC236}">
                <a16:creationId xmlns:a16="http://schemas.microsoft.com/office/drawing/2014/main" id="{789F5A22-B624-4F17-AFE0-2B9B5675A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765" y="2836261"/>
            <a:ext cx="3387725" cy="360630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Class A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{ </a:t>
            </a:r>
            <a:r>
              <a:rPr lang="en-US" altLang="zh-CN" sz="2400" b="0" dirty="0">
                <a:solidFill>
                  <a:srgbClr val="FF0000"/>
                </a:solidFill>
                <a:latin typeface="Comic Sans MS" panose="030F0702030302020204" pitchFamily="66" charset="0"/>
              </a:rPr>
              <a:t>int a;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public: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  </a:t>
            </a:r>
            <a:r>
              <a:rPr lang="en-US" altLang="zh-CN" sz="2400" b="0" dirty="0">
                <a:solidFill>
                  <a:srgbClr val="FF0000"/>
                </a:solidFill>
                <a:latin typeface="Comic Sans MS" panose="030F0702030302020204" pitchFamily="66" charset="0"/>
              </a:rPr>
              <a:t>int b;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  void show()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  {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&lt;&lt;</a:t>
            </a:r>
            <a:r>
              <a:rPr lang="en-US" altLang="zh-CN" sz="2400" b="0" dirty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&lt;&lt;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endl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;}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  void add(){</a:t>
            </a:r>
            <a:r>
              <a:rPr lang="en-US" altLang="zh-CN" sz="2400" b="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a+b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;}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</a:rPr>
              <a:t>};</a:t>
            </a:r>
            <a:endParaRPr lang="zh-CN" altLang="en-US" sz="2400" b="0" dirty="0">
              <a:solidFill>
                <a:srgbClr val="104E87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59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19C15F5-3C8B-4DEF-85BC-2791F2581548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7.1</a:t>
            </a:r>
            <a:r>
              <a:rPr lang="zh-CN" altLang="en-US" dirty="0">
                <a:sym typeface="+mn-lt"/>
              </a:rPr>
              <a:t>作用域与可见性（空间）</a:t>
            </a:r>
            <a:endParaRPr lang="zh-CN" altLang="en-US" dirty="0"/>
          </a:p>
        </p:txBody>
      </p:sp>
      <p:sp>
        <p:nvSpPr>
          <p:cNvPr id="9" name="矩形 5">
            <a:extLst>
              <a:ext uri="{FF2B5EF4-FFF2-40B4-BE49-F238E27FC236}">
                <a16:creationId xmlns:a16="http://schemas.microsoft.com/office/drawing/2014/main" id="{74B1C2B2-63EF-4704-BE2F-0C45A2AB2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1002128"/>
            <a:ext cx="4132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4.</a:t>
            </a: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文件作用域</a:t>
            </a: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全局变量</a:t>
            </a: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  <a:endParaRPr lang="zh-CN" altLang="en-US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1" name="矩形 4">
            <a:extLst>
              <a:ext uri="{FF2B5EF4-FFF2-40B4-BE49-F238E27FC236}">
                <a16:creationId xmlns:a16="http://schemas.microsoft.com/office/drawing/2014/main" id="{CCCF03BA-C58F-402E-BF51-536CFBBDF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7003" y="1493675"/>
            <a:ext cx="72535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不在前述各个块中声明的标识符，被称为文件作用域，其作用域始于声明点，终于文件尾，称之为全局变量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C4FD205-335F-46B7-8568-E26972A3DA97}"/>
              </a:ext>
            </a:extLst>
          </p:cNvPr>
          <p:cNvSpPr txBox="1">
            <a:spLocks/>
          </p:cNvSpPr>
          <p:nvPr/>
        </p:nvSpPr>
        <p:spPr>
          <a:xfrm>
            <a:off x="1100931" y="2256205"/>
            <a:ext cx="3746317" cy="3862388"/>
          </a:xfrm>
          <a:prstGeom prst="rect">
            <a:avLst/>
          </a:prstGeom>
          <a:noFill/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endParaRPr lang="zh-CN" altLang="en-US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#include &lt;</a:t>
            </a:r>
            <a:r>
              <a:rPr lang="en-US" sz="28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iostream</a:t>
            </a:r>
            <a:r>
              <a:rPr 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&gt;</a:t>
            </a:r>
            <a:endParaRPr lang="zh-CN" altLang="en-US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using namespace std;</a:t>
            </a:r>
            <a:endParaRPr lang="zh-CN" altLang="en-US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 </a:t>
            </a:r>
            <a:endParaRPr lang="zh-CN" altLang="en-US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i;	</a:t>
            </a:r>
            <a:r>
              <a:rPr 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	</a:t>
            </a:r>
            <a:endParaRPr lang="zh-CN" altLang="en-US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main() { </a:t>
            </a:r>
            <a:endParaRPr lang="zh-CN" altLang="en-US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sz="2800" b="1" dirty="0">
                <a:solidFill>
                  <a:srgbClr val="E73A1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i = 5;</a:t>
            </a:r>
            <a:r>
              <a:rPr lang="en-US" sz="2800" dirty="0">
                <a:solidFill>
                  <a:srgbClr val="E73A1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</a:t>
            </a:r>
            <a:endParaRPr lang="zh-CN" altLang="en-US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{	</a:t>
            </a:r>
            <a:r>
              <a:rPr lang="en-US" sz="2800" b="1" dirty="0">
                <a:solidFill>
                  <a:srgbClr val="C32323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</a:t>
            </a:r>
            <a:r>
              <a:rPr lang="en-US" altLang="zh-CN" sz="2800" b="1" dirty="0" err="1">
                <a:solidFill>
                  <a:srgbClr val="C32323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sz="2800" b="1" dirty="0">
                <a:solidFill>
                  <a:srgbClr val="C32323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= 7;	</a:t>
            </a:r>
            <a:r>
              <a:rPr 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endParaRPr lang="zh-CN" altLang="en-US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sz="28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"i = " &lt;&lt; i &lt;&lt; endl;</a:t>
            </a:r>
          </a:p>
          <a:p>
            <a:pPr>
              <a:lnSpc>
                <a:spcPct val="120000"/>
              </a:lnSpc>
              <a:defRPr/>
            </a:pPr>
            <a:r>
              <a:rPr 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}</a:t>
            </a:r>
            <a:endParaRPr lang="zh-CN" altLang="en-US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cout &lt;&lt; “i = ” &lt;&lt; i &lt;&lt; endl;</a:t>
            </a:r>
            <a:endParaRPr lang="zh-CN" altLang="en-US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return 0;</a:t>
            </a:r>
            <a:endParaRPr lang="zh-CN" altLang="en-US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  <a:endParaRPr lang="zh-CN" altLang="en-US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6EC44783-313E-4F2C-9272-10536932FDB8}"/>
              </a:ext>
            </a:extLst>
          </p:cNvPr>
          <p:cNvSpPr/>
          <p:nvPr/>
        </p:nvSpPr>
        <p:spPr>
          <a:xfrm>
            <a:off x="351573" y="3488223"/>
            <a:ext cx="772866" cy="2314700"/>
          </a:xfrm>
          <a:prstGeom prst="leftBrace">
            <a:avLst>
              <a:gd name="adj1" fmla="val 561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F9219F2A-C803-4B07-9FB0-B907E0466724}"/>
              </a:ext>
            </a:extLst>
          </p:cNvPr>
          <p:cNvSpPr/>
          <p:nvPr/>
        </p:nvSpPr>
        <p:spPr>
          <a:xfrm>
            <a:off x="1288561" y="4384550"/>
            <a:ext cx="217488" cy="51569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5" name="矩形 9">
            <a:extLst>
              <a:ext uri="{FF2B5EF4-FFF2-40B4-BE49-F238E27FC236}">
                <a16:creationId xmlns:a16="http://schemas.microsoft.com/office/drawing/2014/main" id="{756EF5A4-ACC3-4E2C-B234-3C0D75A2E84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978807" y="4563291"/>
            <a:ext cx="26357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rgbClr val="E73A1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全局变量</a:t>
            </a:r>
            <a:r>
              <a:rPr lang="en-US" altLang="zh-CN" dirty="0">
                <a:solidFill>
                  <a:srgbClr val="E73A1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dirty="0">
                <a:solidFill>
                  <a:srgbClr val="E73A1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文件作用域</a:t>
            </a:r>
          </a:p>
        </p:txBody>
      </p:sp>
      <p:sp>
        <p:nvSpPr>
          <p:cNvPr id="16" name="矩形 10">
            <a:extLst>
              <a:ext uri="{FF2B5EF4-FFF2-40B4-BE49-F238E27FC236}">
                <a16:creationId xmlns:a16="http://schemas.microsoft.com/office/drawing/2014/main" id="{5F2B7F44-F018-402C-8575-A247A56AB91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1180" y="4557895"/>
            <a:ext cx="12346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rgbClr val="E73A1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局部变量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F2AD58-4B8C-46F6-BA00-3E6EBF1BC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6074753"/>
            <a:ext cx="70714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两个嵌套的作用域，如果在内层声明了与外层同名的标识符，则外层作用域的标识符在内层不可见。</a:t>
            </a:r>
          </a:p>
        </p:txBody>
      </p:sp>
      <p:sp>
        <p:nvSpPr>
          <p:cNvPr id="2" name="标注: 弯曲线形 1">
            <a:extLst>
              <a:ext uri="{FF2B5EF4-FFF2-40B4-BE49-F238E27FC236}">
                <a16:creationId xmlns:a16="http://schemas.microsoft.com/office/drawing/2014/main" id="{C52537EA-EB1C-4E3D-BC6C-431654EF8197}"/>
              </a:ext>
            </a:extLst>
          </p:cNvPr>
          <p:cNvSpPr/>
          <p:nvPr/>
        </p:nvSpPr>
        <p:spPr>
          <a:xfrm>
            <a:off x="2898681" y="2983458"/>
            <a:ext cx="3740326" cy="1469862"/>
          </a:xfrm>
          <a:prstGeom prst="borderCallout2">
            <a:avLst>
              <a:gd name="adj1" fmla="val 45431"/>
              <a:gd name="adj2" fmla="val 247"/>
              <a:gd name="adj3" fmla="val 38421"/>
              <a:gd name="adj4" fmla="val -4780"/>
              <a:gd name="adj5" fmla="val 96268"/>
              <a:gd name="adj6" fmla="val -15268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全局变量与局部变量同名</a:t>
            </a: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在局部局部变量</a:t>
            </a:r>
            <a:r>
              <a:rPr kumimoji="1" lang="zh-CN" altLang="en-US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起作用，如果想在局部操作全局同名变量可通过作用域运算符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::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CED66220-95FC-4ADE-9061-765653E2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5738" y="1398739"/>
            <a:ext cx="2324675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 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prt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 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{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for(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=0;i&lt;5;i++)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prt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return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void  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prt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{    for(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=0;i&lt;5;i++)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cout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&lt;&lt;'*';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</a:t>
            </a:r>
            <a:r>
              <a:rPr kumimoji="1"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cout</a:t>
            </a: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&lt;&lt;'\n';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568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6654330-7305-4790-9A96-C43D8FDB00F8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7.1</a:t>
            </a:r>
            <a:r>
              <a:rPr lang="zh-CN" altLang="en-US" dirty="0">
                <a:sym typeface="+mn-lt"/>
              </a:rPr>
              <a:t>作用域与可见性（空间）</a:t>
            </a:r>
            <a:endParaRPr lang="zh-CN" altLang="en-US" dirty="0"/>
          </a:p>
        </p:txBody>
      </p:sp>
      <p:sp>
        <p:nvSpPr>
          <p:cNvPr id="8" name="矩形 5">
            <a:extLst>
              <a:ext uri="{FF2B5EF4-FFF2-40B4-BE49-F238E27FC236}">
                <a16:creationId xmlns:a16="http://schemas.microsoft.com/office/drawing/2014/main" id="{E53F222E-8467-499D-9AB8-638D42A65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1002128"/>
            <a:ext cx="48542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5.</a:t>
            </a: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命名空间作用域</a:t>
            </a: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全局变量</a:t>
            </a: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  <a:endParaRPr lang="zh-CN" altLang="en-US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D2195F-0F08-471F-B70F-79673651C7FD}"/>
              </a:ext>
            </a:extLst>
          </p:cNvPr>
          <p:cNvSpPr/>
          <p:nvPr/>
        </p:nvSpPr>
        <p:spPr>
          <a:xfrm>
            <a:off x="0" y="1548138"/>
            <a:ext cx="6535138" cy="530986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09537">
              <a:spcBef>
                <a:spcPts val="0"/>
              </a:spcBef>
              <a:buClr>
                <a:srgbClr val="A04DA3"/>
              </a:buClr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命名空间的语法形式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:</a:t>
            </a:r>
          </a:p>
          <a:p>
            <a:pPr marL="109537">
              <a:spcBef>
                <a:spcPts val="0"/>
              </a:spcBef>
              <a:buClr>
                <a:srgbClr val="A04DA3"/>
              </a:buClr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namespace  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命名空间名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</a:t>
            </a:r>
          </a:p>
          <a:p>
            <a:pPr marL="109537">
              <a:spcBef>
                <a:spcPts val="0"/>
              </a:spcBef>
              <a:buClr>
                <a:srgbClr val="A04DA3"/>
              </a:buClr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命名空间的各种声明（函数声明、类声明、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…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）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</a:p>
          <a:p>
            <a:pPr marL="109537">
              <a:spcBef>
                <a:spcPts val="0"/>
              </a:spcBef>
              <a:buClr>
                <a:srgbClr val="A04DA3"/>
              </a:buClr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  <a:p>
            <a:pPr marL="109537">
              <a:spcBef>
                <a:spcPts val="0"/>
              </a:spcBef>
              <a:buClr>
                <a:srgbClr val="A04DA3"/>
              </a:buClr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Namespace  someNs{</a:t>
            </a:r>
          </a:p>
          <a:p>
            <a:pPr marL="109537">
              <a:spcBef>
                <a:spcPts val="0"/>
              </a:spcBef>
              <a:buClr>
                <a:srgbClr val="A04DA3"/>
              </a:buClr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SomeClass{};</a:t>
            </a:r>
          </a:p>
          <a:p>
            <a:pPr marL="109537">
              <a:spcBef>
                <a:spcPts val="0"/>
              </a:spcBef>
              <a:buClr>
                <a:srgbClr val="A04DA3"/>
              </a:buClr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  <a:p>
            <a:pPr marL="109537">
              <a:spcBef>
                <a:spcPts val="0"/>
              </a:spcBef>
              <a:buClr>
                <a:srgbClr val="A04DA3"/>
              </a:buClr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使用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Someclass</a:t>
            </a:r>
          </a:p>
          <a:p>
            <a:pPr marL="109537">
              <a:spcBef>
                <a:spcPts val="0"/>
              </a:spcBef>
              <a:buClr>
                <a:srgbClr val="A04DA3"/>
              </a:buClr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1. SomeNs::SomeClass obj1;</a:t>
            </a:r>
          </a:p>
          <a:p>
            <a:pPr marL="109537">
              <a:spcBef>
                <a:spcPts val="0"/>
              </a:spcBef>
              <a:buClr>
                <a:srgbClr val="A04DA3"/>
              </a:buClr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2. using SomeNs::SomeClass ;</a:t>
            </a:r>
          </a:p>
          <a:p>
            <a:pPr marL="109537">
              <a:spcBef>
                <a:spcPts val="0"/>
              </a:spcBef>
              <a:buClr>
                <a:srgbClr val="A04DA3"/>
              </a:buClr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3. using namespace SomeNs; 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D1D8466-389D-45B4-9F18-F727D7974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7987" y="1970724"/>
            <a:ext cx="5472426" cy="41549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cin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cout,endl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等在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std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命名空间被声明，所以要用的方式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 std::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cin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std::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std::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 using std::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cin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</a:t>
            </a:r>
          </a:p>
          <a:p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using  std::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 </a:t>
            </a:r>
          </a:p>
          <a:p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using std::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3 #include&lt;iostream&gt;</a:t>
            </a:r>
          </a:p>
          <a:p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using namespace std;</a:t>
            </a:r>
          </a:p>
          <a:p>
            <a:endParaRPr lang="zh-CN" altLang="en-US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2" name="矩形 1">
            <a:extLst>
              <a:ext uri="{FF2B5EF4-FFF2-40B4-BE49-F238E27FC236}">
                <a16:creationId xmlns:a16="http://schemas.microsoft.com/office/drawing/2014/main" id="{CA912868-63CD-4CDE-9880-5C9A228C6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987" y="1010258"/>
            <a:ext cx="5472426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C++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标准程序库中所有标识符都被定义于名为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std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的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namespace</a:t>
            </a:r>
            <a:endParaRPr lang="zh-CN" altLang="en-US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18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B6F19C-0866-4F33-81A8-7309D06B9B5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7.1</a:t>
            </a:r>
            <a:r>
              <a:rPr lang="zh-CN" altLang="en-US" dirty="0">
                <a:sym typeface="+mn-lt"/>
              </a:rPr>
              <a:t>作用域与可见性（空间）</a:t>
            </a:r>
            <a:endParaRPr lang="zh-CN" altLang="en-US" dirty="0"/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79795FDD-B196-4386-8D50-0CB625A3E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953444"/>
            <a:ext cx="5848228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#include &lt;iostream&gt;</a:t>
            </a:r>
          </a:p>
          <a:p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using namespace std;</a:t>
            </a:r>
          </a:p>
          <a:p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</a:t>
            </a:r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			</a:t>
            </a:r>
            <a:endParaRPr lang="zh-CN" altLang="en-US" sz="22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namespace Ns { int j; }</a:t>
            </a:r>
          </a:p>
          <a:p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main() {</a:t>
            </a:r>
          </a:p>
          <a:p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= 5;			</a:t>
            </a:r>
          </a:p>
          <a:p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Ns::j = 6;		 </a:t>
            </a:r>
          </a:p>
          <a:p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				</a:t>
            </a:r>
          </a:p>
          <a:p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using namespace Ns;</a:t>
            </a:r>
          </a:p>
          <a:p>
            <a:r>
              <a:rPr lang="zh-CN" altLang="en-US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</a:t>
            </a:r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		</a:t>
            </a:r>
          </a:p>
          <a:p>
            <a:r>
              <a:rPr lang="zh-CN" altLang="en-US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</a:t>
            </a:r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= 7;</a:t>
            </a:r>
          </a:p>
          <a:p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</a:t>
            </a:r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"</a:t>
            </a:r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= " &lt;&lt; </a:t>
            </a:r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</a:t>
            </a:r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"j = " &lt;&lt; j &lt;&lt; </a:t>
            </a:r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  <a:p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"</a:t>
            </a:r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= " &lt;&lt; </a:t>
            </a:r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	</a:t>
            </a:r>
          </a:p>
          <a:p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return 0;</a:t>
            </a:r>
          </a:p>
          <a:p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DB5D2E-8BE6-441E-85DA-391E06C2BA1A}"/>
              </a:ext>
            </a:extLst>
          </p:cNvPr>
          <p:cNvSpPr/>
          <p:nvPr/>
        </p:nvSpPr>
        <p:spPr>
          <a:xfrm>
            <a:off x="1128414" y="1600658"/>
            <a:ext cx="400109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dirty="0">
                <a:latin typeface="Comic Sans MS" panose="030F0702030302020204" pitchFamily="66" charset="0"/>
                <a:ea typeface="华光行书_CNKI" panose="02000500000000000000" pitchFamily="2" charset="-122"/>
              </a:rPr>
              <a:t>在全局命名空间中的全局变量</a:t>
            </a:r>
          </a:p>
        </p:txBody>
      </p:sp>
      <p:sp>
        <p:nvSpPr>
          <p:cNvPr id="13" name="矩形 5">
            <a:extLst>
              <a:ext uri="{FF2B5EF4-FFF2-40B4-BE49-F238E27FC236}">
                <a16:creationId xmlns:a16="http://schemas.microsoft.com/office/drawing/2014/main" id="{1BFF82A2-16D2-45E9-A34C-3277CCEDA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433" y="2055691"/>
            <a:ext cx="3098925" cy="40011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>
                <a:latin typeface="Comic Sans MS" panose="030F0702030302020204" pitchFamily="66" charset="0"/>
                <a:ea typeface="华光行书_CNKI" panose="02000500000000000000" pitchFamily="2" charset="-122"/>
              </a:rPr>
              <a:t>Ns</a:t>
            </a:r>
            <a:r>
              <a:rPr lang="zh-CN" altLang="en-US" dirty="0">
                <a:latin typeface="Comic Sans MS" panose="030F0702030302020204" pitchFamily="66" charset="0"/>
                <a:ea typeface="华光行书_CNKI" panose="02000500000000000000" pitchFamily="2" charset="-122"/>
              </a:rPr>
              <a:t>命名空间中的全局变量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12F07E-5D5D-43DF-BC9E-181C6F9E5C36}"/>
              </a:ext>
            </a:extLst>
          </p:cNvPr>
          <p:cNvSpPr/>
          <p:nvPr/>
        </p:nvSpPr>
        <p:spPr>
          <a:xfrm>
            <a:off x="830262" y="2602211"/>
            <a:ext cx="400109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为全局变量</a:t>
            </a:r>
            <a:r>
              <a:rPr lang="en-US" altLang="zh-CN" dirty="0" err="1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zh-CN" altLang="en-US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赋值</a:t>
            </a:r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8F4A80AB-D424-4E40-9AD4-C12BB4C91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665" y="3073987"/>
            <a:ext cx="2095445" cy="40011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latin typeface="Comic Sans MS" panose="030F0702030302020204" pitchFamily="66" charset="0"/>
                <a:ea typeface="华光行书_CNKI" panose="02000500000000000000" pitchFamily="2" charset="-122"/>
              </a:rPr>
              <a:t>为全局变量</a:t>
            </a:r>
            <a:r>
              <a:rPr lang="en-US" altLang="zh-CN" dirty="0">
                <a:latin typeface="Comic Sans MS" panose="030F0702030302020204" pitchFamily="66" charset="0"/>
                <a:ea typeface="华光行书_CNKI" panose="02000500000000000000" pitchFamily="2" charset="-122"/>
              </a:rPr>
              <a:t>j</a:t>
            </a:r>
            <a:r>
              <a:rPr lang="zh-CN" altLang="en-US" dirty="0">
                <a:latin typeface="Comic Sans MS" panose="030F0702030302020204" pitchFamily="66" charset="0"/>
                <a:ea typeface="华光行书_CNKI" panose="02000500000000000000" pitchFamily="2" charset="-122"/>
              </a:rPr>
              <a:t>赋值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7707DD-434A-4557-949C-D13571E1F371}"/>
              </a:ext>
            </a:extLst>
          </p:cNvPr>
          <p:cNvSpPr/>
          <p:nvPr/>
        </p:nvSpPr>
        <p:spPr>
          <a:xfrm>
            <a:off x="3221142" y="3606472"/>
            <a:ext cx="3287760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在当前块中可以直接引用</a:t>
            </a:r>
            <a:r>
              <a:rPr lang="en-US" altLang="zh-CN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Ns</a:t>
            </a:r>
            <a:r>
              <a:rPr lang="zh-CN" altLang="en-US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命名空间的标识符</a:t>
            </a:r>
          </a:p>
        </p:txBody>
      </p:sp>
      <p:sp>
        <p:nvSpPr>
          <p:cNvPr id="17" name="矩形 9">
            <a:extLst>
              <a:ext uri="{FF2B5EF4-FFF2-40B4-BE49-F238E27FC236}">
                <a16:creationId xmlns:a16="http://schemas.microsoft.com/office/drawing/2014/main" id="{505BE199-3C95-4940-BB63-EF3CF7099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4" y="4216134"/>
            <a:ext cx="1289135" cy="40011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latin typeface="Comic Sans MS" panose="030F0702030302020204" pitchFamily="66" charset="0"/>
                <a:ea typeface="华光行书_CNKI" panose="02000500000000000000" pitchFamily="2" charset="-122"/>
              </a:rPr>
              <a:t>局部变量</a:t>
            </a:r>
            <a:r>
              <a:rPr lang="en-US" altLang="zh-CN" dirty="0" err="1"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endParaRPr lang="zh-CN" altLang="en-US" dirty="0"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355A194-E56B-4FCA-AB3D-50422EE34D10}"/>
              </a:ext>
            </a:extLst>
          </p:cNvPr>
          <p:cNvSpPr/>
          <p:nvPr/>
        </p:nvSpPr>
        <p:spPr>
          <a:xfrm>
            <a:off x="3613672" y="5019169"/>
            <a:ext cx="328776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Ns</a:t>
            </a:r>
            <a:r>
              <a:rPr lang="zh-CN" altLang="en-US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命名空间的全局变量</a:t>
            </a:r>
            <a:r>
              <a:rPr lang="en-US" altLang="zh-CN" dirty="0">
                <a:solidFill>
                  <a:schemeClr val="dk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j</a:t>
            </a:r>
            <a:endParaRPr lang="zh-CN" altLang="en-US" dirty="0">
              <a:solidFill>
                <a:schemeClr val="dk1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AB64080-9C1D-4A4B-8E70-D09252D9653F}"/>
              </a:ext>
            </a:extLst>
          </p:cNvPr>
          <p:cNvSpPr/>
          <p:nvPr/>
        </p:nvSpPr>
        <p:spPr>
          <a:xfrm>
            <a:off x="3221141" y="5719890"/>
            <a:ext cx="1317668" cy="36933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全局变量</a:t>
            </a:r>
            <a:r>
              <a:rPr lang="en-US" altLang="zh-CN" sz="2000" b="1" dirty="0" err="1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endParaRPr lang="zh-CN" altLang="en-US" sz="2000" b="1" dirty="0">
              <a:solidFill>
                <a:schemeClr val="tx1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E466F88A-1797-4563-AD8B-42B2D93BE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9069" y="2336893"/>
            <a:ext cx="5041344" cy="32778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应尽量少使用全局变量，因为：</a:t>
            </a:r>
          </a:p>
          <a:p>
            <a:pPr marL="0" lvl="1">
              <a:spcBef>
                <a:spcPts val="600"/>
              </a:spcBef>
              <a:buClr>
                <a:srgbClr val="FF3300"/>
              </a:buClr>
              <a:buSzPct val="70000"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全局变量在程序全部执行过程中占用存储单元</a:t>
            </a:r>
          </a:p>
          <a:p>
            <a:pPr marL="0" lvl="1">
              <a:spcBef>
                <a:spcPts val="600"/>
              </a:spcBef>
              <a:buClr>
                <a:srgbClr val="FF3300"/>
              </a:buClr>
              <a:buSzPct val="70000"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如果函数内使用全局变量，函数独立性变弱，降低了函数的通用性、可靠性，可移植性</a:t>
            </a:r>
          </a:p>
          <a:p>
            <a:pPr marL="0" lvl="1">
              <a:spcBef>
                <a:spcPts val="600"/>
              </a:spcBef>
              <a:buClr>
                <a:srgbClr val="FF3300"/>
              </a:buClr>
              <a:buSzPct val="70000"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降低程序清晰性，增加关联性，容易出错</a:t>
            </a:r>
          </a:p>
        </p:txBody>
      </p:sp>
    </p:spTree>
    <p:extLst>
      <p:ext uri="{BB962C8B-B14F-4D97-AF65-F5344CB8AC3E}">
        <p14:creationId xmlns:p14="http://schemas.microsoft.com/office/powerpoint/2010/main" val="389489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www.2ppt.com">
  <a:themeElements>
    <a:clrScheme name="自定义 78">
      <a:dk1>
        <a:srgbClr val="191919"/>
      </a:dk1>
      <a:lt1>
        <a:sysClr val="window" lastClr="FFFFFF"/>
      </a:lt1>
      <a:dk2>
        <a:srgbClr val="EFEFEF"/>
      </a:dk2>
      <a:lt2>
        <a:srgbClr val="2D2D2D"/>
      </a:lt2>
      <a:accent1>
        <a:srgbClr val="104D7E"/>
      </a:accent1>
      <a:accent2>
        <a:srgbClr val="26CCC5"/>
      </a:accent2>
      <a:accent3>
        <a:srgbClr val="1B8DA8"/>
      </a:accent3>
      <a:accent4>
        <a:srgbClr val="104E87"/>
      </a:accent4>
      <a:accent5>
        <a:srgbClr val="4BACC6"/>
      </a:accent5>
      <a:accent6>
        <a:srgbClr val="808684"/>
      </a:accent6>
      <a:hlink>
        <a:srgbClr val="808080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21782</TotalTime>
  <Words>5030</Words>
  <Application>Microsoft Office PowerPoint</Application>
  <PresentationFormat>宽屏</PresentationFormat>
  <Paragraphs>802</Paragraphs>
  <Slides>33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Helvetica Neue</vt:lpstr>
      <vt:lpstr>黑体</vt:lpstr>
      <vt:lpstr>华光淡古印_CNKI</vt:lpstr>
      <vt:lpstr>华光胖头鱼_CNKI</vt:lpstr>
      <vt:lpstr>华光行书_CNKI</vt:lpstr>
      <vt:lpstr>华文琥珀</vt:lpstr>
      <vt:lpstr>Arial</vt:lpstr>
      <vt:lpstr>Calibri</vt:lpstr>
      <vt:lpstr>Century Gothic</vt:lpstr>
      <vt:lpstr>Comic Sans MS</vt:lpstr>
      <vt:lpstr>Consolas</vt:lpstr>
      <vt:lpstr>Georgia</vt:lpstr>
      <vt:lpstr>Times New Roman</vt:lpstr>
      <vt:lpstr>Wingdings</vt:lpstr>
      <vt:lpstr>www.2ppt.com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subject>www.2ppt.com-爱PPT提供资源下载</dc:subject>
  <dc:creator>www.2ppt.com-爱PPT提供资源下载</dc:creator>
  <dc:description>www.2ppt.com-爱PPT提供资源下载</dc:description>
  <cp:lastModifiedBy>fang shuai</cp:lastModifiedBy>
  <cp:revision>58</cp:revision>
  <dcterms:created xsi:type="dcterms:W3CDTF">2021-06-17T00:48:49Z</dcterms:created>
  <dcterms:modified xsi:type="dcterms:W3CDTF">2021-11-04T02:18:59Z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ICV">
    <vt:lpwstr>40B5B57ECECA411187AECB4299FD3BFC</vt:lpwstr>
  </property>
  <property fmtid="{D5CDD505-2E9C-101B-9397-08002B2CF9AE}" pid="4" name="KSOProductBuildVer">
    <vt:lpwstr>2052-11.1.0.10577</vt:lpwstr>
  </property>
  <property fmtid="{A09F084E-AD41-489F-8076-AA5BE3082BCA}" pid="100">
    <vt:ui4>5</vt:ui4>
  </property>
  <property fmtid="{64440492-4C8B-11D1-8B70-080036B11A03}" pid="11">
    <vt:lpwstr>www.2ppt.com-爱PPT提供资源下载</vt:lpwstr>
  </property>
</Properties>
</file>