
<file path=[Content_Types].xml><?xml version="1.0" encoding="utf-8"?>
<Types xmlns="http://schemas.openxmlformats.org/package/2006/content-types">
  <Default Extension="png" ContentType="image/png"/>
  <Default Extension="png&amp;ehk=ymfrClsLj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8" r:id="rId2"/>
    <p:sldId id="322" r:id="rId3"/>
    <p:sldId id="290" r:id="rId4"/>
    <p:sldId id="364" r:id="rId5"/>
    <p:sldId id="355" r:id="rId6"/>
    <p:sldId id="356" r:id="rId7"/>
    <p:sldId id="354" r:id="rId8"/>
    <p:sldId id="353" r:id="rId9"/>
    <p:sldId id="294" r:id="rId10"/>
    <p:sldId id="389" r:id="rId11"/>
    <p:sldId id="360" r:id="rId12"/>
    <p:sldId id="359" r:id="rId13"/>
    <p:sldId id="387" r:id="rId14"/>
    <p:sldId id="388" r:id="rId15"/>
    <p:sldId id="391" r:id="rId16"/>
    <p:sldId id="392" r:id="rId17"/>
    <p:sldId id="323" r:id="rId18"/>
    <p:sldId id="295" r:id="rId19"/>
    <p:sldId id="296" r:id="rId20"/>
    <p:sldId id="361" r:id="rId21"/>
    <p:sldId id="297" r:id="rId22"/>
    <p:sldId id="324" r:id="rId23"/>
    <p:sldId id="325" r:id="rId24"/>
    <p:sldId id="326" r:id="rId25"/>
    <p:sldId id="362" r:id="rId26"/>
    <p:sldId id="363" r:id="rId27"/>
    <p:sldId id="365" r:id="rId28"/>
    <p:sldId id="303" r:id="rId29"/>
    <p:sldId id="366" r:id="rId30"/>
    <p:sldId id="368" r:id="rId31"/>
    <p:sldId id="367" r:id="rId32"/>
    <p:sldId id="369" r:id="rId33"/>
    <p:sldId id="370" r:id="rId34"/>
    <p:sldId id="371" r:id="rId35"/>
    <p:sldId id="372" r:id="rId36"/>
    <p:sldId id="333" r:id="rId37"/>
    <p:sldId id="334" r:id="rId38"/>
    <p:sldId id="373" r:id="rId39"/>
    <p:sldId id="375" r:id="rId40"/>
    <p:sldId id="376" r:id="rId41"/>
    <p:sldId id="377" r:id="rId42"/>
    <p:sldId id="378" r:id="rId43"/>
    <p:sldId id="379" r:id="rId44"/>
    <p:sldId id="380" r:id="rId45"/>
    <p:sldId id="394" r:id="rId46"/>
    <p:sldId id="393" r:id="rId47"/>
    <p:sldId id="381" r:id="rId48"/>
    <p:sldId id="382" r:id="rId49"/>
    <p:sldId id="383" r:id="rId50"/>
    <p:sldId id="384" r:id="rId51"/>
    <p:sldId id="385" r:id="rId52"/>
    <p:sldId id="386" r:id="rId53"/>
    <p:sldId id="374" r:id="rId54"/>
    <p:sldId id="390" r:id="rId55"/>
    <p:sldId id="396" r:id="rId56"/>
  </p:sldIdLst>
  <p:sldSz cx="12192000" cy="6858000"/>
  <p:notesSz cx="6858000" cy="9144000"/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00CF1B6-7746-4E17-9FE6-4486A5F2A937}">
          <p14:sldIdLst>
            <p14:sldId id="258"/>
            <p14:sldId id="322"/>
            <p14:sldId id="290"/>
            <p14:sldId id="364"/>
            <p14:sldId id="355"/>
            <p14:sldId id="356"/>
            <p14:sldId id="354"/>
            <p14:sldId id="353"/>
            <p14:sldId id="294"/>
            <p14:sldId id="389"/>
            <p14:sldId id="360"/>
            <p14:sldId id="359"/>
            <p14:sldId id="387"/>
            <p14:sldId id="388"/>
            <p14:sldId id="391"/>
            <p14:sldId id="392"/>
            <p14:sldId id="323"/>
            <p14:sldId id="295"/>
            <p14:sldId id="296"/>
            <p14:sldId id="361"/>
            <p14:sldId id="297"/>
            <p14:sldId id="324"/>
            <p14:sldId id="325"/>
            <p14:sldId id="326"/>
            <p14:sldId id="362"/>
            <p14:sldId id="363"/>
            <p14:sldId id="365"/>
            <p14:sldId id="303"/>
            <p14:sldId id="366"/>
            <p14:sldId id="368"/>
            <p14:sldId id="367"/>
            <p14:sldId id="369"/>
            <p14:sldId id="370"/>
            <p14:sldId id="371"/>
            <p14:sldId id="372"/>
            <p14:sldId id="333"/>
            <p14:sldId id="334"/>
            <p14:sldId id="373"/>
            <p14:sldId id="375"/>
            <p14:sldId id="376"/>
            <p14:sldId id="377"/>
            <p14:sldId id="378"/>
            <p14:sldId id="379"/>
            <p14:sldId id="380"/>
            <p14:sldId id="394"/>
            <p14:sldId id="393"/>
            <p14:sldId id="381"/>
            <p14:sldId id="382"/>
            <p14:sldId id="383"/>
            <p14:sldId id="384"/>
            <p14:sldId id="385"/>
            <p14:sldId id="386"/>
            <p14:sldId id="374"/>
            <p14:sldId id="390"/>
            <p14:sldId id="396"/>
          </p14:sldIdLst>
        </p14:section>
        <p14:section name="无标题节" id="{1AB7BB3B-96FA-45FC-9326-0A8DA4545FE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104E87"/>
    <a:srgbClr val="B7D3E8"/>
    <a:srgbClr val="B7CAE8"/>
    <a:srgbClr val="B7D6E8"/>
    <a:srgbClr val="26CCC5"/>
    <a:srgbClr val="0000FF"/>
    <a:srgbClr val="E73A1C"/>
    <a:srgbClr val="C32323"/>
    <a:srgbClr val="DB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4981" autoAdjust="0"/>
  </p:normalViewPr>
  <p:slideViewPr>
    <p:cSldViewPr snapToGrid="0" snapToObjects="1">
      <p:cViewPr varScale="1">
        <p:scale>
          <a:sx n="70" d="100"/>
          <a:sy n="70" d="100"/>
        </p:scale>
        <p:origin x="955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7CE4F-55EC-46C0-A1F9-6BD8F4BE0E6B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BDA6A-29CD-4D28-B6EA-E8D4FFDF60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823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void </a:t>
            </a:r>
            <a:r>
              <a:rPr lang="en-US" altLang="zh-CN" dirty="0" err="1"/>
              <a:t>merg</a:t>
            </a:r>
            <a:r>
              <a:rPr lang="en-US" altLang="zh-CN" dirty="0"/>
              <a:t>(int a[],int b[],int </a:t>
            </a:r>
            <a:r>
              <a:rPr lang="en-US" altLang="zh-CN" dirty="0" err="1"/>
              <a:t>q,int</a:t>
            </a:r>
            <a:r>
              <a:rPr lang="en-US" altLang="zh-CN" dirty="0"/>
              <a:t> </a:t>
            </a:r>
            <a:r>
              <a:rPr lang="en-US" altLang="zh-CN" dirty="0" err="1"/>
              <a:t>r,int</a:t>
            </a:r>
            <a:r>
              <a:rPr lang="en-US" altLang="zh-CN" dirty="0"/>
              <a:t> c[]){	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i</a:t>
            </a:r>
            <a:r>
              <a:rPr lang="en-US" altLang="zh-CN" dirty="0"/>
              <a:t>=0, j=0,k=0;</a:t>
            </a:r>
          </a:p>
          <a:p>
            <a:r>
              <a:rPr lang="en-US" altLang="zh-CN" dirty="0"/>
              <a:t>	while(</a:t>
            </a:r>
            <a:r>
              <a:rPr lang="en-US" altLang="zh-CN" dirty="0" err="1"/>
              <a:t>i</a:t>
            </a:r>
            <a:r>
              <a:rPr lang="en-US" altLang="zh-CN" dirty="0"/>
              <a:t>&lt;q&amp;&amp;j&lt;r)</a:t>
            </a:r>
          </a:p>
          <a:p>
            <a:r>
              <a:rPr lang="en-US" altLang="zh-CN" dirty="0"/>
              <a:t>		c[k++] = (a[</a:t>
            </a:r>
            <a:r>
              <a:rPr lang="en-US" altLang="zh-CN" dirty="0" err="1"/>
              <a:t>i</a:t>
            </a:r>
            <a:r>
              <a:rPr lang="en-US" altLang="zh-CN" dirty="0"/>
              <a:t>]&lt;=b[j])?a[</a:t>
            </a:r>
            <a:r>
              <a:rPr lang="en-US" altLang="zh-CN" dirty="0" err="1"/>
              <a:t>i</a:t>
            </a:r>
            <a:r>
              <a:rPr lang="en-US" altLang="zh-CN" dirty="0"/>
              <a:t>++]:b[</a:t>
            </a:r>
            <a:r>
              <a:rPr lang="en-US" altLang="zh-CN" dirty="0" err="1"/>
              <a:t>j++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	while(</a:t>
            </a:r>
            <a:r>
              <a:rPr lang="en-US" altLang="zh-CN" dirty="0" err="1"/>
              <a:t>i</a:t>
            </a:r>
            <a:r>
              <a:rPr lang="en-US" altLang="zh-CN" dirty="0"/>
              <a:t>&lt;q)</a:t>
            </a:r>
          </a:p>
          <a:p>
            <a:r>
              <a:rPr lang="en-US" altLang="zh-CN" dirty="0"/>
              <a:t>		c[k++] = a[</a:t>
            </a:r>
            <a:r>
              <a:rPr lang="en-US" altLang="zh-CN" dirty="0" err="1"/>
              <a:t>i</a:t>
            </a:r>
            <a:r>
              <a:rPr lang="en-US" altLang="zh-CN" dirty="0"/>
              <a:t>++];</a:t>
            </a:r>
          </a:p>
          <a:p>
            <a:r>
              <a:rPr lang="en-US" altLang="zh-CN" dirty="0"/>
              <a:t>	while(j&lt;r)</a:t>
            </a:r>
          </a:p>
          <a:p>
            <a:r>
              <a:rPr lang="en-US" altLang="zh-CN" dirty="0"/>
              <a:t>		c[k++] = b[</a:t>
            </a:r>
            <a:r>
              <a:rPr lang="en-US" altLang="zh-CN" dirty="0" err="1"/>
              <a:t>j++</a:t>
            </a:r>
            <a:r>
              <a:rPr lang="en-US" altLang="zh-CN" dirty="0"/>
              <a:t>]; 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	int a[5]={3,4,5,8,12};</a:t>
            </a:r>
          </a:p>
          <a:p>
            <a:r>
              <a:rPr lang="en-US" altLang="zh-CN" dirty="0"/>
              <a:t>	int b[7]={1,2,7,8,10,34,48};</a:t>
            </a:r>
          </a:p>
          <a:p>
            <a:r>
              <a:rPr lang="en-US" altLang="zh-CN" dirty="0"/>
              <a:t>	int c[12];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merg</a:t>
            </a:r>
            <a:r>
              <a:rPr lang="en-US" altLang="zh-CN" dirty="0"/>
              <a:t>(a,b,5,7,c);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=0;i&lt;12;i++) </a:t>
            </a:r>
            <a:r>
              <a:rPr lang="en-US" altLang="zh-CN" dirty="0" err="1"/>
              <a:t>cout</a:t>
            </a:r>
            <a:r>
              <a:rPr lang="en-US" altLang="zh-CN" dirty="0"/>
              <a:t>&lt;&lt;c[</a:t>
            </a:r>
            <a:r>
              <a:rPr lang="en-US" altLang="zh-CN" dirty="0" err="1"/>
              <a:t>i</a:t>
            </a:r>
            <a:r>
              <a:rPr lang="en-US" altLang="zh-CN" dirty="0"/>
              <a:t>]&lt;&lt;" ";	  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732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21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74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merg</a:t>
            </a:r>
            <a:r>
              <a:rPr lang="en-US" altLang="zh-CN" dirty="0"/>
              <a:t>(int a[],int </a:t>
            </a:r>
            <a:r>
              <a:rPr lang="en-US" altLang="zh-CN" dirty="0" err="1"/>
              <a:t>left,int</a:t>
            </a:r>
            <a:r>
              <a:rPr lang="en-US" altLang="zh-CN" dirty="0"/>
              <a:t> </a:t>
            </a:r>
            <a:r>
              <a:rPr lang="en-US" altLang="zh-CN" dirty="0" err="1"/>
              <a:t>q,int</a:t>
            </a:r>
            <a:r>
              <a:rPr lang="en-US" altLang="zh-CN" dirty="0"/>
              <a:t> right);</a:t>
            </a:r>
          </a:p>
          <a:p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mergsort</a:t>
            </a:r>
            <a:r>
              <a:rPr lang="en-US" altLang="zh-CN" dirty="0"/>
              <a:t>(int a[],int </a:t>
            </a:r>
            <a:r>
              <a:rPr lang="en-US" altLang="zh-CN" dirty="0" err="1"/>
              <a:t>left,int</a:t>
            </a:r>
            <a:r>
              <a:rPr lang="en-US" altLang="zh-CN" dirty="0"/>
              <a:t> right){</a:t>
            </a:r>
          </a:p>
          <a:p>
            <a:r>
              <a:rPr lang="en-US" altLang="zh-CN" dirty="0"/>
              <a:t>	if(left==right) return;</a:t>
            </a:r>
          </a:p>
          <a:p>
            <a:r>
              <a:rPr lang="en-US" altLang="zh-CN" dirty="0"/>
              <a:t>	int q = (</a:t>
            </a:r>
            <a:r>
              <a:rPr lang="en-US" altLang="zh-CN" dirty="0" err="1"/>
              <a:t>left+right</a:t>
            </a:r>
            <a:r>
              <a:rPr lang="en-US" altLang="zh-CN" dirty="0"/>
              <a:t>)/2;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mergsort</a:t>
            </a:r>
            <a:r>
              <a:rPr lang="en-US" altLang="zh-CN" dirty="0"/>
              <a:t>(</a:t>
            </a:r>
            <a:r>
              <a:rPr lang="en-US" altLang="zh-CN" dirty="0" err="1"/>
              <a:t>a,left,q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mergsort</a:t>
            </a:r>
            <a:r>
              <a:rPr lang="en-US" altLang="zh-CN" dirty="0"/>
              <a:t>(a,q+1,right);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merg</a:t>
            </a:r>
            <a:r>
              <a:rPr lang="en-US" altLang="zh-CN" dirty="0"/>
              <a:t>(a,left,q+1,right);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merg</a:t>
            </a:r>
            <a:r>
              <a:rPr lang="en-US" altLang="zh-CN" dirty="0"/>
              <a:t>(int a[],int </a:t>
            </a:r>
            <a:r>
              <a:rPr lang="en-US" altLang="zh-CN" dirty="0" err="1"/>
              <a:t>lmin,int</a:t>
            </a:r>
            <a:r>
              <a:rPr lang="en-US" altLang="zh-CN" dirty="0"/>
              <a:t> </a:t>
            </a:r>
            <a:r>
              <a:rPr lang="en-US" altLang="zh-CN" dirty="0" err="1"/>
              <a:t>rmin,int</a:t>
            </a:r>
            <a:r>
              <a:rPr lang="en-US" altLang="zh-CN" dirty="0"/>
              <a:t> </a:t>
            </a:r>
            <a:r>
              <a:rPr lang="en-US" altLang="zh-CN" dirty="0" err="1"/>
              <a:t>rmax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int temp;</a:t>
            </a:r>
          </a:p>
          <a:p>
            <a:r>
              <a:rPr lang="en-US" altLang="zh-CN" dirty="0"/>
              <a:t>	while(</a:t>
            </a:r>
            <a:r>
              <a:rPr lang="en-US" altLang="zh-CN" dirty="0" err="1"/>
              <a:t>lmin</a:t>
            </a:r>
            <a:r>
              <a:rPr lang="en-US" altLang="zh-CN" dirty="0"/>
              <a:t>&lt;=rmin-1&amp;&amp;</a:t>
            </a:r>
            <a:r>
              <a:rPr lang="en-US" altLang="zh-CN" dirty="0" err="1"/>
              <a:t>rmin</a:t>
            </a:r>
            <a:r>
              <a:rPr lang="en-US" altLang="zh-CN" dirty="0"/>
              <a:t>&lt;=</a:t>
            </a:r>
            <a:r>
              <a:rPr lang="en-US" altLang="zh-CN" dirty="0" err="1"/>
              <a:t>rmax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	if(</a:t>
            </a:r>
            <a:r>
              <a:rPr lang="en-US" altLang="zh-CN" dirty="0" err="1"/>
              <a:t>lmin</a:t>
            </a:r>
            <a:r>
              <a:rPr lang="en-US" altLang="zh-CN" dirty="0"/>
              <a:t>==</a:t>
            </a:r>
            <a:r>
              <a:rPr lang="en-US" altLang="zh-CN" dirty="0" err="1"/>
              <a:t>rmin</a:t>
            </a:r>
            <a:r>
              <a:rPr lang="en-US" altLang="zh-CN" dirty="0"/>
              <a:t>) return;</a:t>
            </a:r>
          </a:p>
          <a:p>
            <a:r>
              <a:rPr lang="en-US" altLang="zh-CN" dirty="0"/>
              <a:t>		if(a[</a:t>
            </a:r>
            <a:r>
              <a:rPr lang="en-US" altLang="zh-CN" dirty="0" err="1"/>
              <a:t>lmin</a:t>
            </a:r>
            <a:r>
              <a:rPr lang="en-US" altLang="zh-CN" dirty="0"/>
              <a:t>]&lt;=a[</a:t>
            </a:r>
            <a:r>
              <a:rPr lang="en-US" altLang="zh-CN" dirty="0" err="1"/>
              <a:t>rmin</a:t>
            </a:r>
            <a:r>
              <a:rPr lang="en-US" altLang="zh-CN" dirty="0"/>
              <a:t>]) </a:t>
            </a:r>
            <a:r>
              <a:rPr lang="en-US" altLang="zh-CN" dirty="0" err="1"/>
              <a:t>lmin</a:t>
            </a:r>
            <a:r>
              <a:rPr lang="en-US" altLang="zh-CN" dirty="0"/>
              <a:t>++;	</a:t>
            </a:r>
          </a:p>
          <a:p>
            <a:r>
              <a:rPr lang="en-US" altLang="zh-CN" dirty="0"/>
              <a:t>		else{</a:t>
            </a:r>
          </a:p>
          <a:p>
            <a:r>
              <a:rPr lang="en-US" altLang="zh-CN" dirty="0"/>
              <a:t>			temp = a[</a:t>
            </a:r>
            <a:r>
              <a:rPr lang="en-US" altLang="zh-CN" dirty="0" err="1"/>
              <a:t>rmin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			for(int k=</a:t>
            </a:r>
            <a:r>
              <a:rPr lang="en-US" altLang="zh-CN" dirty="0" err="1"/>
              <a:t>rmin;k</a:t>
            </a:r>
            <a:r>
              <a:rPr lang="en-US" altLang="zh-CN" dirty="0"/>
              <a:t>&gt;=</a:t>
            </a:r>
            <a:r>
              <a:rPr lang="en-US" altLang="zh-CN" dirty="0" err="1"/>
              <a:t>lmin;k</a:t>
            </a:r>
            <a:r>
              <a:rPr lang="en-US" altLang="zh-CN" dirty="0"/>
              <a:t>--)</a:t>
            </a:r>
          </a:p>
          <a:p>
            <a:r>
              <a:rPr lang="en-US" altLang="zh-CN" dirty="0"/>
              <a:t>				a[k] = 	a[k-1];</a:t>
            </a:r>
          </a:p>
          <a:p>
            <a:r>
              <a:rPr lang="en-US" altLang="zh-CN" dirty="0"/>
              <a:t>			a[</a:t>
            </a:r>
            <a:r>
              <a:rPr lang="en-US" altLang="zh-CN" dirty="0" err="1"/>
              <a:t>lmin</a:t>
            </a:r>
            <a:r>
              <a:rPr lang="en-US" altLang="zh-CN" dirty="0"/>
              <a:t>++] = temp;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rmin</a:t>
            </a:r>
            <a:r>
              <a:rPr lang="en-US" altLang="zh-CN" dirty="0"/>
              <a:t>++;			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			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	int a[9]={7,3,4,15,6,2,20,18,3};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=0;i&lt;9;i++) </a:t>
            </a:r>
            <a:r>
              <a:rPr lang="en-US" altLang="zh-CN" dirty="0" err="1"/>
              <a:t>cout</a:t>
            </a:r>
            <a:r>
              <a:rPr lang="en-US" altLang="zh-CN" dirty="0"/>
              <a:t>&lt;&lt;a[</a:t>
            </a:r>
            <a:r>
              <a:rPr lang="en-US" altLang="zh-CN" dirty="0" err="1"/>
              <a:t>i</a:t>
            </a:r>
            <a:r>
              <a:rPr lang="en-US" altLang="zh-CN" dirty="0"/>
              <a:t>]&lt;&lt;" ";</a:t>
            </a:r>
            <a:r>
              <a:rPr lang="en-US" altLang="zh-CN" dirty="0" err="1"/>
              <a:t>cout</a:t>
            </a:r>
            <a:r>
              <a:rPr lang="en-US" altLang="zh-CN" dirty="0"/>
              <a:t>&lt;&lt;"\n";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mergsort</a:t>
            </a:r>
            <a:r>
              <a:rPr lang="en-US" altLang="zh-CN" dirty="0"/>
              <a:t>(a,0,8);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=0;i&lt;9;i++) </a:t>
            </a:r>
            <a:r>
              <a:rPr lang="en-US" altLang="zh-CN" dirty="0" err="1"/>
              <a:t>cout</a:t>
            </a:r>
            <a:r>
              <a:rPr lang="en-US" altLang="zh-CN" dirty="0"/>
              <a:t>&lt;&lt;a[</a:t>
            </a:r>
            <a:r>
              <a:rPr lang="en-US" altLang="zh-CN" dirty="0" err="1"/>
              <a:t>i</a:t>
            </a:r>
            <a:r>
              <a:rPr lang="en-US" altLang="zh-CN" dirty="0"/>
              <a:t>]&lt;&lt;" ";	  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90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merg</a:t>
            </a:r>
            <a:r>
              <a:rPr lang="en-US" altLang="zh-CN" dirty="0"/>
              <a:t>(int a[],int </a:t>
            </a:r>
            <a:r>
              <a:rPr lang="en-US" altLang="zh-CN" dirty="0" err="1"/>
              <a:t>left,int</a:t>
            </a:r>
            <a:r>
              <a:rPr lang="en-US" altLang="zh-CN" dirty="0"/>
              <a:t> </a:t>
            </a:r>
            <a:r>
              <a:rPr lang="en-US" altLang="zh-CN" dirty="0" err="1"/>
              <a:t>q,int</a:t>
            </a:r>
            <a:r>
              <a:rPr lang="en-US" altLang="zh-CN" dirty="0"/>
              <a:t> right);</a:t>
            </a:r>
          </a:p>
          <a:p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mergsort</a:t>
            </a:r>
            <a:r>
              <a:rPr lang="en-US" altLang="zh-CN" dirty="0"/>
              <a:t>(int a[],int </a:t>
            </a:r>
            <a:r>
              <a:rPr lang="en-US" altLang="zh-CN" dirty="0" err="1"/>
              <a:t>left,int</a:t>
            </a:r>
            <a:r>
              <a:rPr lang="en-US" altLang="zh-CN" dirty="0"/>
              <a:t> right){</a:t>
            </a:r>
          </a:p>
          <a:p>
            <a:r>
              <a:rPr lang="en-US" altLang="zh-CN" dirty="0"/>
              <a:t>	if(left==right) return;</a:t>
            </a:r>
          </a:p>
          <a:p>
            <a:r>
              <a:rPr lang="en-US" altLang="zh-CN" dirty="0"/>
              <a:t>	int q = (</a:t>
            </a:r>
            <a:r>
              <a:rPr lang="en-US" altLang="zh-CN" dirty="0" err="1"/>
              <a:t>left+right</a:t>
            </a:r>
            <a:r>
              <a:rPr lang="en-US" altLang="zh-CN" dirty="0"/>
              <a:t>)/2;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mergsort</a:t>
            </a:r>
            <a:r>
              <a:rPr lang="en-US" altLang="zh-CN" dirty="0"/>
              <a:t>(</a:t>
            </a:r>
            <a:r>
              <a:rPr lang="en-US" altLang="zh-CN" dirty="0" err="1"/>
              <a:t>a,left,q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mergsort</a:t>
            </a:r>
            <a:r>
              <a:rPr lang="en-US" altLang="zh-CN" dirty="0"/>
              <a:t>(a,q+1,right);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merg</a:t>
            </a:r>
            <a:r>
              <a:rPr lang="en-US" altLang="zh-CN" dirty="0"/>
              <a:t>(a,left,q+1,right);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merg</a:t>
            </a:r>
            <a:r>
              <a:rPr lang="en-US" altLang="zh-CN" dirty="0"/>
              <a:t>(int a[],int </a:t>
            </a:r>
            <a:r>
              <a:rPr lang="en-US" altLang="zh-CN" dirty="0" err="1"/>
              <a:t>lmin,int</a:t>
            </a:r>
            <a:r>
              <a:rPr lang="en-US" altLang="zh-CN" dirty="0"/>
              <a:t> </a:t>
            </a:r>
            <a:r>
              <a:rPr lang="en-US" altLang="zh-CN" dirty="0" err="1"/>
              <a:t>rmin,int</a:t>
            </a:r>
            <a:r>
              <a:rPr lang="en-US" altLang="zh-CN" dirty="0"/>
              <a:t> </a:t>
            </a:r>
            <a:r>
              <a:rPr lang="en-US" altLang="zh-CN" dirty="0" err="1"/>
              <a:t>rmax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int temp;</a:t>
            </a:r>
          </a:p>
          <a:p>
            <a:r>
              <a:rPr lang="en-US" altLang="zh-CN" dirty="0"/>
              <a:t>	while(</a:t>
            </a:r>
            <a:r>
              <a:rPr lang="en-US" altLang="zh-CN" dirty="0" err="1"/>
              <a:t>lmin</a:t>
            </a:r>
            <a:r>
              <a:rPr lang="en-US" altLang="zh-CN" dirty="0"/>
              <a:t>&lt;=rmin-1&amp;&amp;</a:t>
            </a:r>
            <a:r>
              <a:rPr lang="en-US" altLang="zh-CN" dirty="0" err="1"/>
              <a:t>rmin</a:t>
            </a:r>
            <a:r>
              <a:rPr lang="en-US" altLang="zh-CN" dirty="0"/>
              <a:t>&lt;=</a:t>
            </a:r>
            <a:r>
              <a:rPr lang="en-US" altLang="zh-CN" dirty="0" err="1"/>
              <a:t>rmax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	if(</a:t>
            </a:r>
            <a:r>
              <a:rPr lang="en-US" altLang="zh-CN" dirty="0" err="1"/>
              <a:t>lmin</a:t>
            </a:r>
            <a:r>
              <a:rPr lang="en-US" altLang="zh-CN" dirty="0"/>
              <a:t>==</a:t>
            </a:r>
            <a:r>
              <a:rPr lang="en-US" altLang="zh-CN" dirty="0" err="1"/>
              <a:t>rmin</a:t>
            </a:r>
            <a:r>
              <a:rPr lang="en-US" altLang="zh-CN" dirty="0"/>
              <a:t>) return;</a:t>
            </a:r>
          </a:p>
          <a:p>
            <a:r>
              <a:rPr lang="en-US" altLang="zh-CN" dirty="0"/>
              <a:t>		if(a[</a:t>
            </a:r>
            <a:r>
              <a:rPr lang="en-US" altLang="zh-CN" dirty="0" err="1"/>
              <a:t>lmin</a:t>
            </a:r>
            <a:r>
              <a:rPr lang="en-US" altLang="zh-CN" dirty="0"/>
              <a:t>]&lt;=a[</a:t>
            </a:r>
            <a:r>
              <a:rPr lang="en-US" altLang="zh-CN" dirty="0" err="1"/>
              <a:t>rmin</a:t>
            </a:r>
            <a:r>
              <a:rPr lang="en-US" altLang="zh-CN" dirty="0"/>
              <a:t>]) </a:t>
            </a:r>
            <a:r>
              <a:rPr lang="en-US" altLang="zh-CN" dirty="0" err="1"/>
              <a:t>lmin</a:t>
            </a:r>
            <a:r>
              <a:rPr lang="en-US" altLang="zh-CN" dirty="0"/>
              <a:t>++;	</a:t>
            </a:r>
          </a:p>
          <a:p>
            <a:r>
              <a:rPr lang="en-US" altLang="zh-CN" dirty="0"/>
              <a:t>		else{</a:t>
            </a:r>
          </a:p>
          <a:p>
            <a:r>
              <a:rPr lang="en-US" altLang="zh-CN" dirty="0"/>
              <a:t>			temp = a[</a:t>
            </a:r>
            <a:r>
              <a:rPr lang="en-US" altLang="zh-CN" dirty="0" err="1"/>
              <a:t>rmin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			for(int k=</a:t>
            </a:r>
            <a:r>
              <a:rPr lang="en-US" altLang="zh-CN" dirty="0" err="1"/>
              <a:t>rmin;k</a:t>
            </a:r>
            <a:r>
              <a:rPr lang="en-US" altLang="zh-CN" dirty="0"/>
              <a:t>&gt;=</a:t>
            </a:r>
            <a:r>
              <a:rPr lang="en-US" altLang="zh-CN" dirty="0" err="1"/>
              <a:t>lmin;k</a:t>
            </a:r>
            <a:r>
              <a:rPr lang="en-US" altLang="zh-CN" dirty="0"/>
              <a:t>--)</a:t>
            </a:r>
          </a:p>
          <a:p>
            <a:r>
              <a:rPr lang="en-US" altLang="zh-CN" dirty="0"/>
              <a:t>				a[k] = 	a[k-1];</a:t>
            </a:r>
          </a:p>
          <a:p>
            <a:r>
              <a:rPr lang="en-US" altLang="zh-CN" dirty="0"/>
              <a:t>			a[</a:t>
            </a:r>
            <a:r>
              <a:rPr lang="en-US" altLang="zh-CN" dirty="0" err="1"/>
              <a:t>lmin</a:t>
            </a:r>
            <a:r>
              <a:rPr lang="en-US" altLang="zh-CN" dirty="0"/>
              <a:t>++] = temp;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rmin</a:t>
            </a:r>
            <a:r>
              <a:rPr lang="en-US" altLang="zh-CN" dirty="0"/>
              <a:t>++;			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			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	int a[9]={7,3,4,15,6,2,20,18,3};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=0;i&lt;9;i++) </a:t>
            </a:r>
            <a:r>
              <a:rPr lang="en-US" altLang="zh-CN" dirty="0" err="1"/>
              <a:t>cout</a:t>
            </a:r>
            <a:r>
              <a:rPr lang="en-US" altLang="zh-CN" dirty="0"/>
              <a:t>&lt;&lt;a[</a:t>
            </a:r>
            <a:r>
              <a:rPr lang="en-US" altLang="zh-CN" dirty="0" err="1"/>
              <a:t>i</a:t>
            </a:r>
            <a:r>
              <a:rPr lang="en-US" altLang="zh-CN" dirty="0"/>
              <a:t>]&lt;&lt;" ";</a:t>
            </a:r>
            <a:r>
              <a:rPr lang="en-US" altLang="zh-CN" dirty="0" err="1"/>
              <a:t>cout</a:t>
            </a:r>
            <a:r>
              <a:rPr lang="en-US" altLang="zh-CN" dirty="0"/>
              <a:t>&lt;&lt;"\n";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mergsort</a:t>
            </a:r>
            <a:r>
              <a:rPr lang="en-US" altLang="zh-CN" dirty="0"/>
              <a:t>(a,0,8);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=0;i&lt;9;i++) </a:t>
            </a:r>
            <a:r>
              <a:rPr lang="en-US" altLang="zh-CN" dirty="0" err="1"/>
              <a:t>cout</a:t>
            </a:r>
            <a:r>
              <a:rPr lang="en-US" altLang="zh-CN" dirty="0"/>
              <a:t>&lt;&lt;a[</a:t>
            </a:r>
            <a:r>
              <a:rPr lang="en-US" altLang="zh-CN" dirty="0" err="1"/>
              <a:t>i</a:t>
            </a:r>
            <a:r>
              <a:rPr lang="en-US" altLang="zh-CN" dirty="0"/>
              <a:t>]&lt;&lt;" ";	  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720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binary_search</a:t>
            </a:r>
            <a:r>
              <a:rPr lang="en-US" altLang="zh-CN" dirty="0"/>
              <a:t>(int array[],int </a:t>
            </a:r>
            <a:r>
              <a:rPr lang="en-US" altLang="zh-CN" dirty="0" err="1"/>
              <a:t>n,int</a:t>
            </a:r>
            <a:r>
              <a:rPr lang="en-US" altLang="zh-CN" dirty="0"/>
              <a:t> key){</a:t>
            </a:r>
          </a:p>
          <a:p>
            <a:r>
              <a:rPr lang="en-US" altLang="zh-CN" dirty="0"/>
              <a:t>	int right=n-1, left=0, mid=(right - left)/2;</a:t>
            </a:r>
          </a:p>
          <a:p>
            <a:r>
              <a:rPr lang="en-US" altLang="zh-CN" dirty="0"/>
              <a:t>	while(left&lt;right&amp;&amp;array[mid]!=key){</a:t>
            </a:r>
          </a:p>
          <a:p>
            <a:r>
              <a:rPr lang="en-US" altLang="zh-CN" dirty="0"/>
              <a:t>		if(array[mid]&gt;key)</a:t>
            </a:r>
          </a:p>
          <a:p>
            <a:r>
              <a:rPr lang="en-US" altLang="zh-CN" dirty="0"/>
              <a:t>			right = mid-1;</a:t>
            </a:r>
          </a:p>
          <a:p>
            <a:r>
              <a:rPr lang="en-US" altLang="zh-CN" dirty="0"/>
              <a:t>		else left = mid+1;</a:t>
            </a:r>
          </a:p>
          <a:p>
            <a:r>
              <a:rPr lang="en-US" altLang="zh-CN" dirty="0"/>
              <a:t>		mid=left + (right - left)/2;</a:t>
            </a:r>
          </a:p>
          <a:p>
            <a:r>
              <a:rPr lang="en-US" altLang="zh-CN" dirty="0"/>
              <a:t>		if(array[mid]==key)  return mid;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-1;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	int data[] = {48,56,67,69,76,85,89,90,93,97};</a:t>
            </a:r>
          </a:p>
          <a:p>
            <a:r>
              <a:rPr lang="en-US" altLang="zh-CN" dirty="0"/>
              <a:t>	int key=97;</a:t>
            </a:r>
          </a:p>
          <a:p>
            <a:r>
              <a:rPr lang="en-US" altLang="zh-CN" dirty="0"/>
              <a:t>	int flag = </a:t>
            </a:r>
            <a:r>
              <a:rPr lang="en-US" altLang="zh-CN" dirty="0" err="1"/>
              <a:t>binary_search</a:t>
            </a:r>
            <a:r>
              <a:rPr lang="en-US" altLang="zh-CN" dirty="0"/>
              <a:t>(data,10,key);</a:t>
            </a:r>
          </a:p>
          <a:p>
            <a:r>
              <a:rPr lang="en-US" altLang="zh-CN" dirty="0"/>
              <a:t>	if(flag!=-1) </a:t>
            </a:r>
            <a:r>
              <a:rPr lang="en-US" altLang="zh-CN" dirty="0" err="1"/>
              <a:t>cout</a:t>
            </a:r>
            <a:r>
              <a:rPr lang="en-US" altLang="zh-CN" dirty="0"/>
              <a:t>&lt;&lt;key&lt;&lt;":"&lt;&lt;flag&lt;&lt;"\n";</a:t>
            </a:r>
          </a:p>
          <a:p>
            <a:r>
              <a:rPr lang="en-US" altLang="zh-CN" dirty="0"/>
              <a:t>	else </a:t>
            </a:r>
            <a:r>
              <a:rPr lang="en-US" altLang="zh-CN" dirty="0" err="1"/>
              <a:t>cout</a:t>
            </a:r>
            <a:r>
              <a:rPr lang="en-US" altLang="zh-CN" dirty="0"/>
              <a:t>&lt;&lt;"no exist!";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970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binary_search</a:t>
            </a:r>
            <a:r>
              <a:rPr lang="en-US" altLang="zh-CN" dirty="0"/>
              <a:t>(int array[],int </a:t>
            </a:r>
            <a:r>
              <a:rPr lang="en-US" altLang="zh-CN" dirty="0" err="1"/>
              <a:t>n,int</a:t>
            </a:r>
            <a:r>
              <a:rPr lang="en-US" altLang="zh-CN" dirty="0"/>
              <a:t> key){</a:t>
            </a:r>
          </a:p>
          <a:p>
            <a:r>
              <a:rPr lang="en-US" altLang="zh-CN" dirty="0"/>
              <a:t>	int right=n-1, left=0, mid=(right - left)/2;</a:t>
            </a:r>
          </a:p>
          <a:p>
            <a:r>
              <a:rPr lang="en-US" altLang="zh-CN" dirty="0"/>
              <a:t>	while(left&lt;right&amp;&amp;array[mid]!=key){</a:t>
            </a:r>
          </a:p>
          <a:p>
            <a:r>
              <a:rPr lang="en-US" altLang="zh-CN" dirty="0"/>
              <a:t>		if(array[mid]&gt;key)</a:t>
            </a:r>
          </a:p>
          <a:p>
            <a:r>
              <a:rPr lang="en-US" altLang="zh-CN" dirty="0"/>
              <a:t>			right = mid-1;</a:t>
            </a:r>
          </a:p>
          <a:p>
            <a:r>
              <a:rPr lang="en-US" altLang="zh-CN" dirty="0"/>
              <a:t>		else left = mid+1;</a:t>
            </a:r>
          </a:p>
          <a:p>
            <a:r>
              <a:rPr lang="en-US" altLang="zh-CN" dirty="0"/>
              <a:t>		mid=left + (right - left)/2;</a:t>
            </a:r>
          </a:p>
          <a:p>
            <a:r>
              <a:rPr lang="en-US" altLang="zh-CN" dirty="0"/>
              <a:t>		if(array[mid]==key)  return mid;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-1;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	int data[] = {48,56,67,69,76,85,89,90,93,97};</a:t>
            </a:r>
          </a:p>
          <a:p>
            <a:r>
              <a:rPr lang="en-US" altLang="zh-CN" dirty="0"/>
              <a:t>	int key=97;</a:t>
            </a:r>
          </a:p>
          <a:p>
            <a:r>
              <a:rPr lang="en-US" altLang="zh-CN" dirty="0"/>
              <a:t>	int flag = </a:t>
            </a:r>
            <a:r>
              <a:rPr lang="en-US" altLang="zh-CN" dirty="0" err="1"/>
              <a:t>binary_search</a:t>
            </a:r>
            <a:r>
              <a:rPr lang="en-US" altLang="zh-CN" dirty="0"/>
              <a:t>(data,10,key);</a:t>
            </a:r>
          </a:p>
          <a:p>
            <a:r>
              <a:rPr lang="en-US" altLang="zh-CN" dirty="0"/>
              <a:t>	if(flag!=-1) </a:t>
            </a:r>
            <a:r>
              <a:rPr lang="en-US" altLang="zh-CN" dirty="0" err="1"/>
              <a:t>cout</a:t>
            </a:r>
            <a:r>
              <a:rPr lang="en-US" altLang="zh-CN" dirty="0"/>
              <a:t>&lt;&lt;key&lt;&lt;":"&lt;&lt;flag&lt;&lt;"\n";</a:t>
            </a:r>
          </a:p>
          <a:p>
            <a:r>
              <a:rPr lang="en-US" altLang="zh-CN" dirty="0"/>
              <a:t>	else </a:t>
            </a:r>
            <a:r>
              <a:rPr lang="en-US" altLang="zh-CN" dirty="0" err="1"/>
              <a:t>cout</a:t>
            </a:r>
            <a:r>
              <a:rPr lang="en-US" altLang="zh-CN" dirty="0"/>
              <a:t>&lt;&lt;"no exist!";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491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98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dirty="0">
                <a:solidFill>
                  <a:schemeClr val="tx1"/>
                </a:solidFill>
              </a:rPr>
              <a:t>全局变量与局部变量同名</a:t>
            </a:r>
            <a:r>
              <a:rPr kumimoji="1" lang="en-US" altLang="zh-CN" sz="1600" dirty="0">
                <a:solidFill>
                  <a:schemeClr val="tx1"/>
                </a:solidFill>
              </a:rPr>
              <a:t>(</a:t>
            </a:r>
            <a:r>
              <a:rPr kumimoji="1" lang="zh-CN" altLang="en-US" sz="1600" dirty="0">
                <a:solidFill>
                  <a:schemeClr val="tx1"/>
                </a:solidFill>
              </a:rPr>
              <a:t>局部变量</a:t>
            </a:r>
            <a:r>
              <a:rPr kumimoji="1" lang="zh-CN" altLang="en-US" sz="1600" dirty="0">
                <a:solidFill>
                  <a:srgbClr val="FF0000"/>
                </a:solidFill>
              </a:rPr>
              <a:t>屏蔽</a:t>
            </a:r>
            <a:r>
              <a:rPr kumimoji="1" lang="zh-CN" altLang="en-US" sz="1600" dirty="0">
                <a:solidFill>
                  <a:schemeClr val="tx1"/>
                </a:solidFill>
              </a:rPr>
              <a:t>全局变量）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958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变量在哪</a:t>
            </a:r>
            <a:r>
              <a:rPr kumimoji="1" lang="en-US" altLang="zh-CN" sz="16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——</a:t>
            </a:r>
            <a:r>
              <a:rPr kumimoji="1" lang="zh-CN" altLang="en-US" sz="16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取变量的地址</a:t>
            </a:r>
            <a:endParaRPr kumimoji="1" lang="en-US" altLang="zh-CN" sz="16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变量地址：变量在内存中占用的存储空间的首地址</a:t>
            </a: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94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685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051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09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540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73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为什么指针要有类型？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6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为什么指针要有类型？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47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560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a</a:t>
            </a:r>
            <a:r>
              <a:rPr kumimoji="1" lang="zh-CN" altLang="en-US" sz="1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、</a:t>
            </a:r>
            <a:r>
              <a:rPr kumimoji="1" lang="en-US" altLang="zh-CN" sz="1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a[0]</a:t>
            </a:r>
            <a:r>
              <a:rPr kumimoji="1" lang="zh-CN" altLang="en-US" sz="1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：</a:t>
            </a:r>
            <a:endParaRPr kumimoji="1" lang="en-US" altLang="zh-CN" sz="1600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1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都代表数组的首地址</a:t>
            </a:r>
            <a:endParaRPr kumimoji="1" lang="en-US" altLang="zh-CN" sz="1600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a+1:</a:t>
            </a:r>
            <a:r>
              <a:rPr kumimoji="1" lang="zh-CN" altLang="en-US" sz="1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下</a:t>
            </a:r>
            <a:r>
              <a:rPr kumimoji="1" lang="en-US" altLang="zh-CN" sz="1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1</a:t>
            </a:r>
            <a:r>
              <a:rPr kumimoji="1" lang="zh-CN" altLang="en-US" sz="1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行首地址</a:t>
            </a:r>
            <a:endParaRPr kumimoji="1" lang="en-US" altLang="zh-CN" sz="1600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a[0]+1:</a:t>
            </a:r>
            <a:r>
              <a:rPr kumimoji="1" lang="zh-CN" altLang="en-US" sz="1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下</a:t>
            </a:r>
            <a:r>
              <a:rPr kumimoji="1" lang="en-US" altLang="zh-CN" sz="1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1</a:t>
            </a:r>
            <a:r>
              <a:rPr kumimoji="1" lang="zh-CN" altLang="en-US" sz="1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个元素首地址</a:t>
            </a:r>
            <a:endParaRPr kumimoji="1" lang="en-US" altLang="zh-CN" sz="1600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US" altLang="zh-CN" sz="1600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a</a:t>
            </a:r>
            <a:r>
              <a:rPr kumimoji="1" lang="zh-CN" altLang="en-US" sz="1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和</a:t>
            </a:r>
            <a:r>
              <a:rPr kumimoji="1" lang="en-US" altLang="zh-CN" sz="1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*a</a:t>
            </a:r>
            <a:r>
              <a:rPr kumimoji="1" lang="zh-CN" altLang="en-US" sz="1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地址的数值相同</a:t>
            </a:r>
            <a:endParaRPr kumimoji="1" lang="en-US" altLang="zh-CN" sz="1600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a+1</a:t>
            </a:r>
            <a:r>
              <a:rPr kumimoji="1" lang="zh-CN" altLang="en-US" sz="1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和</a:t>
            </a:r>
            <a:r>
              <a:rPr kumimoji="1" lang="en-US" altLang="zh-CN" sz="1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 *a+1</a:t>
            </a:r>
            <a:r>
              <a:rPr kumimoji="1" lang="zh-CN" altLang="en-US" sz="1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下行首地址和下个元素地址</a:t>
            </a:r>
            <a:endParaRPr kumimoji="1" lang="en-US" altLang="zh-CN" sz="1600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338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446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797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731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21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041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6156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4781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#include&lt;iomanip&gt;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Splitfloat</a:t>
            </a:r>
            <a:r>
              <a:rPr lang="en-US" altLang="zh-CN" dirty="0"/>
              <a:t>(float </a:t>
            </a:r>
            <a:r>
              <a:rPr lang="en-US" altLang="zh-CN" dirty="0" err="1"/>
              <a:t>fnum,int</a:t>
            </a:r>
            <a:r>
              <a:rPr lang="en-US" altLang="zh-CN" dirty="0"/>
              <a:t>* </a:t>
            </a:r>
            <a:r>
              <a:rPr lang="en-US" altLang="zh-CN" dirty="0" err="1"/>
              <a:t>pint,float</a:t>
            </a:r>
            <a:r>
              <a:rPr lang="en-US" altLang="zh-CN" dirty="0"/>
              <a:t>* </a:t>
            </a:r>
            <a:r>
              <a:rPr lang="en-US" altLang="zh-CN" dirty="0" err="1"/>
              <a:t>pfra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*pint = int(</a:t>
            </a:r>
            <a:r>
              <a:rPr lang="en-US" altLang="zh-CN" dirty="0" err="1"/>
              <a:t>fnum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*</a:t>
            </a:r>
            <a:r>
              <a:rPr lang="en-US" altLang="zh-CN" dirty="0" err="1"/>
              <a:t>pfra</a:t>
            </a:r>
            <a:r>
              <a:rPr lang="en-US" altLang="zh-CN" dirty="0"/>
              <a:t> = </a:t>
            </a:r>
            <a:r>
              <a:rPr lang="en-US" altLang="zh-CN" dirty="0" err="1"/>
              <a:t>fnum</a:t>
            </a:r>
            <a:r>
              <a:rPr lang="en-US" altLang="zh-CN" dirty="0"/>
              <a:t> - *pint;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float </a:t>
            </a:r>
            <a:r>
              <a:rPr lang="en-US" altLang="zh-CN" dirty="0" err="1"/>
              <a:t>fnum</a:t>
            </a:r>
            <a:r>
              <a:rPr lang="en-US" altLang="zh-CN" dirty="0"/>
              <a:t>,  </a:t>
            </a:r>
            <a:r>
              <a:rPr lang="en-US" altLang="zh-CN" dirty="0" err="1"/>
              <a:t>frapart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intpart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zh-CN" altLang="en-US" dirty="0"/>
              <a:t>请输入三个浮点数</a:t>
            </a:r>
            <a:r>
              <a:rPr lang="en-US" altLang="zh-CN" dirty="0"/>
              <a:t>\n"; 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=0;i&lt;3;i++){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 err="1"/>
              <a:t>fnum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Splitfloat</a:t>
            </a:r>
            <a:r>
              <a:rPr lang="en-US" altLang="zh-CN" dirty="0"/>
              <a:t>(</a:t>
            </a:r>
            <a:r>
              <a:rPr lang="en-US" altLang="zh-CN" dirty="0" err="1"/>
              <a:t>fnum</a:t>
            </a:r>
            <a:r>
              <a:rPr lang="en-US" altLang="zh-CN" dirty="0"/>
              <a:t>,&amp;</a:t>
            </a:r>
            <a:r>
              <a:rPr lang="en-US" altLang="zh-CN" dirty="0" err="1"/>
              <a:t>intpart</a:t>
            </a:r>
            <a:r>
              <a:rPr lang="en-US" altLang="zh-CN" dirty="0"/>
              <a:t>,&amp;</a:t>
            </a:r>
            <a:r>
              <a:rPr lang="en-US" altLang="zh-CN" dirty="0" err="1"/>
              <a:t>frapart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fnum</a:t>
            </a:r>
            <a:r>
              <a:rPr lang="en-US" altLang="zh-CN" dirty="0"/>
              <a:t>&lt;&lt;"</a:t>
            </a:r>
            <a:r>
              <a:rPr lang="zh-CN" altLang="en-US" dirty="0"/>
              <a:t>的整数部分</a:t>
            </a:r>
            <a:r>
              <a:rPr lang="en-US" altLang="zh-CN" dirty="0"/>
              <a:t>="&lt;&lt;</a:t>
            </a:r>
            <a:r>
              <a:rPr lang="en-US" altLang="zh-CN" dirty="0" err="1"/>
              <a:t>intpart</a:t>
            </a:r>
            <a:r>
              <a:rPr lang="en-US" altLang="zh-CN" dirty="0"/>
              <a:t>&lt;&lt;'\n';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fnum</a:t>
            </a:r>
            <a:r>
              <a:rPr lang="en-US" altLang="zh-CN" dirty="0"/>
              <a:t>&lt;&lt;"</a:t>
            </a:r>
            <a:r>
              <a:rPr lang="zh-CN" altLang="en-US" dirty="0"/>
              <a:t>的小数部分</a:t>
            </a:r>
            <a:r>
              <a:rPr lang="en-US" altLang="zh-CN" dirty="0"/>
              <a:t>="&lt;&lt;</a:t>
            </a:r>
            <a:r>
              <a:rPr lang="en-US" altLang="zh-CN" dirty="0" err="1"/>
              <a:t>frapart</a:t>
            </a:r>
            <a:r>
              <a:rPr lang="en-US" altLang="zh-CN" dirty="0"/>
              <a:t>&lt;&lt;'\n';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6905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#include&lt;iomanip&gt;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const int N = 6;</a:t>
            </a:r>
          </a:p>
          <a:p>
            <a:r>
              <a:rPr lang="en-US" altLang="zh-CN" dirty="0"/>
              <a:t>void print(const int* p, int n){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&lt;&lt;"{";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&lt;&lt;*(</a:t>
            </a:r>
            <a:r>
              <a:rPr lang="en-US" altLang="zh-CN" dirty="0" err="1"/>
              <a:t>p+i</a:t>
            </a:r>
            <a:r>
              <a:rPr lang="en-US" altLang="zh-CN" dirty="0"/>
              <a:t>)&lt;&lt;",";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&lt;&lt;"\b}";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int array[N] = {1,1,2,3,5,8};</a:t>
            </a:r>
          </a:p>
          <a:p>
            <a:r>
              <a:rPr lang="en-US" altLang="zh-CN" dirty="0"/>
              <a:t>	print(</a:t>
            </a:r>
            <a:r>
              <a:rPr lang="en-US" altLang="zh-CN" dirty="0" err="1"/>
              <a:t>array,N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3092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#include &lt;iostream&gt;</a:t>
            </a: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#include&lt;iomanip&gt;</a:t>
            </a: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using namespace std;</a:t>
            </a: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>
              <a:solidFill>
                <a:srgbClr val="FF0000"/>
              </a:solidFill>
            </a:endParaRP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const int N = 6;</a:t>
            </a: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void print(const int* p, int n){</a:t>
            </a: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	</a:t>
            </a:r>
            <a:r>
              <a:rPr lang="en-US" altLang="zh-CN" sz="1600" dirty="0" err="1">
                <a:solidFill>
                  <a:srgbClr val="FF0000"/>
                </a:solidFill>
              </a:rPr>
              <a:t>cout</a:t>
            </a:r>
            <a:r>
              <a:rPr lang="en-US" altLang="zh-CN" sz="1600" dirty="0">
                <a:solidFill>
                  <a:srgbClr val="FF0000"/>
                </a:solidFill>
              </a:rPr>
              <a:t>&lt;&lt;"{";</a:t>
            </a: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	for(int </a:t>
            </a:r>
            <a:r>
              <a:rPr lang="en-US" altLang="zh-CN" sz="1600" dirty="0" err="1">
                <a:solidFill>
                  <a:srgbClr val="FF0000"/>
                </a:solidFill>
              </a:rPr>
              <a:t>i</a:t>
            </a:r>
            <a:r>
              <a:rPr lang="en-US" altLang="zh-CN" sz="1600" dirty="0">
                <a:solidFill>
                  <a:srgbClr val="FF0000"/>
                </a:solidFill>
              </a:rPr>
              <a:t>=0;i&lt;</a:t>
            </a:r>
            <a:r>
              <a:rPr lang="en-US" altLang="zh-CN" sz="1600" dirty="0" err="1">
                <a:solidFill>
                  <a:srgbClr val="FF0000"/>
                </a:solidFill>
              </a:rPr>
              <a:t>n;i</a:t>
            </a:r>
            <a:r>
              <a:rPr lang="en-US" altLang="zh-CN" sz="1600" dirty="0">
                <a:solidFill>
                  <a:srgbClr val="FF0000"/>
                </a:solidFill>
              </a:rPr>
              <a:t>++)</a:t>
            </a: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		</a:t>
            </a:r>
            <a:r>
              <a:rPr lang="en-US" altLang="zh-CN" sz="1600" dirty="0" err="1">
                <a:solidFill>
                  <a:srgbClr val="FF0000"/>
                </a:solidFill>
              </a:rPr>
              <a:t>cout</a:t>
            </a:r>
            <a:r>
              <a:rPr lang="en-US" altLang="zh-CN" sz="1600" dirty="0">
                <a:solidFill>
                  <a:srgbClr val="FF0000"/>
                </a:solidFill>
              </a:rPr>
              <a:t>&lt;&lt;*(</a:t>
            </a:r>
            <a:r>
              <a:rPr lang="en-US" altLang="zh-CN" sz="1600" dirty="0" err="1">
                <a:solidFill>
                  <a:srgbClr val="FF0000"/>
                </a:solidFill>
              </a:rPr>
              <a:t>p+i</a:t>
            </a:r>
            <a:r>
              <a:rPr lang="en-US" altLang="zh-CN" sz="1600" dirty="0">
                <a:solidFill>
                  <a:srgbClr val="FF0000"/>
                </a:solidFill>
              </a:rPr>
              <a:t>)&lt;&lt;",";</a:t>
            </a: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	</a:t>
            </a:r>
            <a:r>
              <a:rPr lang="en-US" altLang="zh-CN" sz="1600" dirty="0" err="1">
                <a:solidFill>
                  <a:srgbClr val="FF0000"/>
                </a:solidFill>
              </a:rPr>
              <a:t>cout</a:t>
            </a:r>
            <a:r>
              <a:rPr lang="en-US" altLang="zh-CN" sz="1600" dirty="0">
                <a:solidFill>
                  <a:srgbClr val="FF0000"/>
                </a:solidFill>
              </a:rPr>
              <a:t>&lt;&lt;"\b}\n";</a:t>
            </a: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}</a:t>
            </a: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>
              <a:solidFill>
                <a:srgbClr val="FF0000"/>
              </a:solidFill>
            </a:endParaRP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void swap(int *</a:t>
            </a:r>
            <a:r>
              <a:rPr lang="en-US" altLang="zh-CN" sz="1600" dirty="0" err="1">
                <a:solidFill>
                  <a:srgbClr val="FF0000"/>
                </a:solidFill>
              </a:rPr>
              <a:t>p,int</a:t>
            </a:r>
            <a:r>
              <a:rPr lang="en-US" altLang="zh-CN" sz="1600" dirty="0">
                <a:solidFill>
                  <a:srgbClr val="FF0000"/>
                </a:solidFill>
              </a:rPr>
              <a:t> *q)</a:t>
            </a: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{	int temp = *p;</a:t>
            </a: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	*p = *q;</a:t>
            </a: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	*q = temp;</a:t>
            </a: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}</a:t>
            </a: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>
              <a:solidFill>
                <a:srgbClr val="FF0000"/>
              </a:solidFill>
            </a:endParaRP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void </a:t>
            </a:r>
            <a:r>
              <a:rPr lang="en-US" altLang="zh-CN" sz="1600" dirty="0" err="1">
                <a:solidFill>
                  <a:srgbClr val="FF0000"/>
                </a:solidFill>
              </a:rPr>
              <a:t>SelectSort</a:t>
            </a:r>
            <a:r>
              <a:rPr lang="en-US" altLang="zh-CN" sz="1600" dirty="0">
                <a:solidFill>
                  <a:srgbClr val="FF0000"/>
                </a:solidFill>
              </a:rPr>
              <a:t>(int* const </a:t>
            </a:r>
            <a:r>
              <a:rPr lang="en-US" altLang="zh-CN" sz="1600" dirty="0" err="1">
                <a:solidFill>
                  <a:srgbClr val="FF0000"/>
                </a:solidFill>
              </a:rPr>
              <a:t>parray</a:t>
            </a:r>
            <a:r>
              <a:rPr lang="en-US" altLang="zh-CN" sz="1600" dirty="0">
                <a:solidFill>
                  <a:srgbClr val="FF0000"/>
                </a:solidFill>
              </a:rPr>
              <a:t>, int n){</a:t>
            </a: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	int index, temp;</a:t>
            </a: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	for(int loop=0;loop&lt;n-1;loop++){</a:t>
            </a: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		index = loop;</a:t>
            </a: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		for(int </a:t>
            </a:r>
            <a:r>
              <a:rPr lang="en-US" altLang="zh-CN" sz="1600" dirty="0" err="1">
                <a:solidFill>
                  <a:srgbClr val="FF0000"/>
                </a:solidFill>
              </a:rPr>
              <a:t>i</a:t>
            </a:r>
            <a:r>
              <a:rPr lang="en-US" altLang="zh-CN" sz="1600" dirty="0">
                <a:solidFill>
                  <a:srgbClr val="FF0000"/>
                </a:solidFill>
              </a:rPr>
              <a:t>=loop+1;i&lt;</a:t>
            </a:r>
            <a:r>
              <a:rPr lang="en-US" altLang="zh-CN" sz="1600" dirty="0" err="1">
                <a:solidFill>
                  <a:srgbClr val="FF0000"/>
                </a:solidFill>
              </a:rPr>
              <a:t>n;i</a:t>
            </a:r>
            <a:r>
              <a:rPr lang="en-US" altLang="zh-CN" sz="1600" dirty="0">
                <a:solidFill>
                  <a:srgbClr val="FF0000"/>
                </a:solidFill>
              </a:rPr>
              <a:t>++)</a:t>
            </a: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			if(</a:t>
            </a:r>
            <a:r>
              <a:rPr lang="en-US" altLang="zh-CN" sz="1600" dirty="0" err="1">
                <a:solidFill>
                  <a:srgbClr val="FF0000"/>
                </a:solidFill>
              </a:rPr>
              <a:t>parray</a:t>
            </a:r>
            <a:r>
              <a:rPr lang="en-US" altLang="zh-CN" sz="1600" dirty="0">
                <a:solidFill>
                  <a:srgbClr val="FF0000"/>
                </a:solidFill>
              </a:rPr>
              <a:t>[</a:t>
            </a:r>
            <a:r>
              <a:rPr lang="en-US" altLang="zh-CN" sz="1600" dirty="0" err="1">
                <a:solidFill>
                  <a:srgbClr val="FF0000"/>
                </a:solidFill>
              </a:rPr>
              <a:t>i</a:t>
            </a:r>
            <a:r>
              <a:rPr lang="en-US" altLang="zh-CN" sz="1600" dirty="0">
                <a:solidFill>
                  <a:srgbClr val="FF0000"/>
                </a:solidFill>
              </a:rPr>
              <a:t>]&lt;</a:t>
            </a:r>
            <a:r>
              <a:rPr lang="en-US" altLang="zh-CN" sz="1600" dirty="0" err="1">
                <a:solidFill>
                  <a:srgbClr val="FF0000"/>
                </a:solidFill>
              </a:rPr>
              <a:t>parray</a:t>
            </a:r>
            <a:r>
              <a:rPr lang="en-US" altLang="zh-CN" sz="1600" dirty="0">
                <a:solidFill>
                  <a:srgbClr val="FF0000"/>
                </a:solidFill>
              </a:rPr>
              <a:t>[index])	index = </a:t>
            </a:r>
            <a:r>
              <a:rPr lang="en-US" altLang="zh-CN" sz="1600" dirty="0" err="1">
                <a:solidFill>
                  <a:srgbClr val="FF0000"/>
                </a:solidFill>
              </a:rPr>
              <a:t>i</a:t>
            </a:r>
            <a:r>
              <a:rPr lang="en-US" altLang="zh-CN" sz="1600" dirty="0">
                <a:solidFill>
                  <a:srgbClr val="FF0000"/>
                </a:solidFill>
              </a:rPr>
              <a:t>;</a:t>
            </a: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		if(loop!=index) swap(</a:t>
            </a:r>
            <a:r>
              <a:rPr lang="en-US" altLang="zh-CN" sz="1600" dirty="0" err="1">
                <a:solidFill>
                  <a:srgbClr val="FF0000"/>
                </a:solidFill>
              </a:rPr>
              <a:t>parray+loop,parray+index</a:t>
            </a:r>
            <a:r>
              <a:rPr lang="en-US" altLang="zh-CN" sz="1600" dirty="0">
                <a:solidFill>
                  <a:srgbClr val="FF0000"/>
                </a:solidFill>
              </a:rPr>
              <a:t>);</a:t>
            </a: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	}	</a:t>
            </a: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}</a:t>
            </a: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int main()</a:t>
            </a: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{</a:t>
            </a: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	int array[N] = {78,5,4,23,5,56};</a:t>
            </a: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	print(</a:t>
            </a:r>
            <a:r>
              <a:rPr lang="en-US" altLang="zh-CN" sz="1600" dirty="0" err="1">
                <a:solidFill>
                  <a:srgbClr val="FF0000"/>
                </a:solidFill>
              </a:rPr>
              <a:t>array,N</a:t>
            </a:r>
            <a:r>
              <a:rPr lang="en-US" altLang="zh-CN" sz="1600" dirty="0">
                <a:solidFill>
                  <a:srgbClr val="FF0000"/>
                </a:solidFill>
              </a:rPr>
              <a:t>);</a:t>
            </a: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	</a:t>
            </a:r>
            <a:r>
              <a:rPr lang="en-US" altLang="zh-CN" sz="1600" dirty="0" err="1">
                <a:solidFill>
                  <a:srgbClr val="FF0000"/>
                </a:solidFill>
              </a:rPr>
              <a:t>SelectSort</a:t>
            </a:r>
            <a:r>
              <a:rPr lang="en-US" altLang="zh-CN" sz="1600" dirty="0">
                <a:solidFill>
                  <a:srgbClr val="FF0000"/>
                </a:solidFill>
              </a:rPr>
              <a:t>(array, N);</a:t>
            </a: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	print(</a:t>
            </a:r>
            <a:r>
              <a:rPr lang="en-US" altLang="zh-CN" sz="1600" dirty="0" err="1">
                <a:solidFill>
                  <a:srgbClr val="FF0000"/>
                </a:solidFill>
              </a:rPr>
              <a:t>array,N</a:t>
            </a:r>
            <a:r>
              <a:rPr lang="en-US" altLang="zh-CN" sz="1600" dirty="0">
                <a:solidFill>
                  <a:srgbClr val="FF0000"/>
                </a:solidFill>
              </a:rPr>
              <a:t>);</a:t>
            </a: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    return 0;</a:t>
            </a: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4593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#include &lt;iostream&gt;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#include &lt;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cmath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&gt;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0925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int max (int </a:t>
            </a:r>
            <a:r>
              <a:rPr lang="en-US" altLang="zh-CN" dirty="0" err="1"/>
              <a:t>x,int</a:t>
            </a:r>
            <a:r>
              <a:rPr lang="en-US" altLang="zh-CN" dirty="0"/>
              <a:t> y)</a:t>
            </a:r>
          </a:p>
          <a:p>
            <a:pPr eaLnBrk="1" hangingPunct="1"/>
            <a:r>
              <a:rPr lang="en-US" altLang="zh-CN" dirty="0"/>
              <a:t>{	int  z;</a:t>
            </a:r>
          </a:p>
          <a:p>
            <a:pPr eaLnBrk="1" hangingPunct="1"/>
            <a:r>
              <a:rPr lang="en-US" altLang="zh-CN" dirty="0"/>
              <a:t>	if (x&gt;y) z = x;</a:t>
            </a:r>
          </a:p>
          <a:p>
            <a:pPr eaLnBrk="1" hangingPunct="1"/>
            <a:r>
              <a:rPr lang="en-US" altLang="zh-CN" dirty="0"/>
              <a:t>	else z=y;</a:t>
            </a:r>
          </a:p>
          <a:p>
            <a:pPr eaLnBrk="1" hangingPunct="1"/>
            <a:r>
              <a:rPr lang="en-US" altLang="zh-CN" dirty="0"/>
              <a:t>	return (z) ;   </a:t>
            </a:r>
          </a:p>
          <a:p>
            <a:pPr eaLnBrk="1" hangingPunct="1"/>
            <a:r>
              <a:rPr lang="en-US" altLang="zh-CN" dirty="0"/>
              <a:t>}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int main ( ) </a:t>
            </a:r>
          </a:p>
          <a:p>
            <a:pPr eaLnBrk="1" hangingPunct="1"/>
            <a:r>
              <a:rPr lang="en-US" altLang="zh-CN" dirty="0"/>
              <a:t>{	int max(</a:t>
            </a:r>
            <a:r>
              <a:rPr lang="en-US" altLang="zh-CN" dirty="0" err="1"/>
              <a:t>int,int</a:t>
            </a:r>
            <a:r>
              <a:rPr lang="en-US" altLang="zh-CN" dirty="0"/>
              <a:t>);</a:t>
            </a:r>
          </a:p>
          <a:p>
            <a:pPr eaLnBrk="1" hangingPunct="1"/>
            <a:r>
              <a:rPr lang="en-US" altLang="zh-CN" dirty="0"/>
              <a:t>	int (*p)(</a:t>
            </a:r>
            <a:r>
              <a:rPr lang="en-US" altLang="zh-CN" dirty="0" err="1"/>
              <a:t>int,int</a:t>
            </a:r>
            <a:r>
              <a:rPr lang="en-US" altLang="zh-CN" dirty="0"/>
              <a:t>); </a:t>
            </a:r>
          </a:p>
          <a:p>
            <a:pPr eaLnBrk="1" hangingPunct="1"/>
            <a:r>
              <a:rPr lang="en-US" altLang="zh-CN" dirty="0"/>
              <a:t>	int </a:t>
            </a:r>
            <a:r>
              <a:rPr lang="en-US" altLang="zh-CN" dirty="0" err="1"/>
              <a:t>a,b,c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dirty="0"/>
              <a:t>	p=max; </a:t>
            </a:r>
          </a:p>
          <a:p>
            <a:pPr eaLnBrk="1" hangingPunct="1"/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&gt;&gt;a&gt;&gt;b;</a:t>
            </a:r>
          </a:p>
          <a:p>
            <a:pPr eaLnBrk="1" hangingPunct="1"/>
            <a:r>
              <a:rPr lang="en-US" altLang="zh-CN" dirty="0"/>
              <a:t>	c=(*p) (</a:t>
            </a:r>
            <a:r>
              <a:rPr lang="en-US" altLang="zh-CN" dirty="0" err="1"/>
              <a:t>a,b</a:t>
            </a:r>
            <a:r>
              <a:rPr lang="en-US" altLang="zh-CN" dirty="0"/>
              <a:t>);</a:t>
            </a:r>
          </a:p>
          <a:p>
            <a:pPr eaLnBrk="1" hangingPunct="1"/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&lt;&lt;a&lt;&lt;" "&lt;&lt;b&lt;&lt;" "&lt;&lt;c&lt;&lt;"\n";</a:t>
            </a:r>
          </a:p>
          <a:p>
            <a:pPr eaLnBrk="1" hangingPunct="1"/>
            <a:r>
              <a:rPr lang="en-US" altLang="zh-CN" dirty="0"/>
              <a:t>	return 0;</a:t>
            </a:r>
          </a:p>
          <a:p>
            <a:pPr eaLnBrk="1" hangingPunct="1"/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7601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zh-CN" sz="1600" b="0" dirty="0">
                <a:solidFill>
                  <a:srgbClr val="104E87"/>
                </a:solidFill>
                <a:latin typeface="Comic Sans MS" panose="030F0702030302020204" pitchFamily="66" charset="0"/>
              </a:rPr>
              <a:t>int max(int </a:t>
            </a:r>
            <a:r>
              <a:rPr kumimoji="1" lang="en-US" altLang="zh-CN" sz="1600" b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x,int</a:t>
            </a:r>
            <a:r>
              <a:rPr kumimoji="1" lang="en-US" altLang="zh-CN" sz="1600" b="0" dirty="0">
                <a:solidFill>
                  <a:srgbClr val="104E87"/>
                </a:solidFill>
                <a:latin typeface="Comic Sans MS" panose="030F0702030302020204" pitchFamily="66" charset="0"/>
              </a:rPr>
              <a:t> y)</a:t>
            </a:r>
          </a:p>
          <a:p>
            <a:pPr eaLnBrk="1" hangingPunct="1"/>
            <a:r>
              <a:rPr kumimoji="1" lang="en-US" altLang="zh-CN" sz="1600" b="0" dirty="0">
                <a:solidFill>
                  <a:srgbClr val="104E87"/>
                </a:solidFill>
                <a:latin typeface="Comic Sans MS" panose="030F0702030302020204" pitchFamily="66" charset="0"/>
              </a:rPr>
              <a:t>{int z;</a:t>
            </a:r>
          </a:p>
          <a:p>
            <a:pPr eaLnBrk="1" hangingPunct="1"/>
            <a:r>
              <a:rPr kumimoji="1" lang="en-US" altLang="zh-CN" sz="1600" b="0" dirty="0">
                <a:solidFill>
                  <a:srgbClr val="104E87"/>
                </a:solidFill>
                <a:latin typeface="Comic Sans MS" panose="030F0702030302020204" pitchFamily="66" charset="0"/>
              </a:rPr>
              <a:t>if(x&gt;y) z=x;</a:t>
            </a:r>
          </a:p>
          <a:p>
            <a:pPr eaLnBrk="1" hangingPunct="1"/>
            <a:r>
              <a:rPr kumimoji="1" lang="en-US" altLang="zh-CN" sz="1600" b="0" dirty="0">
                <a:solidFill>
                  <a:srgbClr val="104E87"/>
                </a:solidFill>
                <a:latin typeface="Comic Sans MS" panose="030F0702030302020204" pitchFamily="66" charset="0"/>
              </a:rPr>
              <a:t>else z=y;</a:t>
            </a:r>
          </a:p>
          <a:p>
            <a:pPr eaLnBrk="1" hangingPunct="1"/>
            <a:r>
              <a:rPr kumimoji="1" lang="en-US" altLang="zh-CN" sz="1600" b="0" dirty="0">
                <a:solidFill>
                  <a:srgbClr val="104E87"/>
                </a:solidFill>
                <a:latin typeface="Comic Sans MS" panose="030F0702030302020204" pitchFamily="66" charset="0"/>
              </a:rPr>
              <a:t>return(z);</a:t>
            </a:r>
          </a:p>
          <a:p>
            <a:pPr eaLnBrk="1" hangingPunct="1"/>
            <a:r>
              <a:rPr kumimoji="1" lang="en-US" altLang="zh-CN" sz="1600" b="0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104E87"/>
                </a:solidFill>
                <a:latin typeface="Comic Sans MS" panose="030F0702030302020204" pitchFamily="66" charset="0"/>
              </a:rPr>
              <a:t>int min(int </a:t>
            </a:r>
            <a:r>
              <a:rPr kumimoji="1" lang="en-US" altLang="zh-CN" sz="16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x,int</a:t>
            </a:r>
            <a:r>
              <a:rPr kumimoji="1" lang="en-US" altLang="zh-CN" sz="1600" dirty="0">
                <a:solidFill>
                  <a:srgbClr val="104E87"/>
                </a:solidFill>
                <a:latin typeface="Comic Sans MS" panose="030F0702030302020204" pitchFamily="66" charset="0"/>
              </a:rPr>
              <a:t> y)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104E87"/>
                </a:solidFill>
                <a:latin typeface="Comic Sans MS" panose="030F0702030302020204" pitchFamily="66" charset="0"/>
              </a:rPr>
              <a:t>{int z;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104E87"/>
                </a:solidFill>
                <a:latin typeface="Comic Sans MS" panose="030F0702030302020204" pitchFamily="66" charset="0"/>
              </a:rPr>
              <a:t>if(x&lt;y) z=x;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104E87"/>
                </a:solidFill>
                <a:latin typeface="Comic Sans MS" panose="030F0702030302020204" pitchFamily="66" charset="0"/>
              </a:rPr>
              <a:t>else z=y;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104E87"/>
                </a:solidFill>
                <a:latin typeface="Comic Sans MS" panose="030F0702030302020204" pitchFamily="66" charset="0"/>
              </a:rPr>
              <a:t>return(z);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104E87"/>
                </a:solidFill>
                <a:latin typeface="Comic Sans MS" panose="030F0702030302020204" pitchFamily="66" charset="0"/>
              </a:rPr>
              <a:t>int add(int </a:t>
            </a:r>
            <a:r>
              <a:rPr kumimoji="1" lang="en-US" altLang="zh-CN" sz="16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x,int</a:t>
            </a:r>
            <a:r>
              <a:rPr kumimoji="1" lang="en-US" altLang="zh-CN" sz="1600" dirty="0">
                <a:solidFill>
                  <a:srgbClr val="104E87"/>
                </a:solidFill>
                <a:latin typeface="Comic Sans MS" panose="030F0702030302020204" pitchFamily="66" charset="0"/>
              </a:rPr>
              <a:t> y)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104E87"/>
                </a:solidFill>
                <a:latin typeface="Comic Sans MS" panose="030F0702030302020204" pitchFamily="66" charset="0"/>
              </a:rPr>
              <a:t>{int z;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104E87"/>
                </a:solidFill>
                <a:latin typeface="Comic Sans MS" panose="030F0702030302020204" pitchFamily="66" charset="0"/>
              </a:rPr>
              <a:t>z=</a:t>
            </a:r>
            <a:r>
              <a:rPr kumimoji="1" lang="en-US" altLang="zh-CN" sz="16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x+y</a:t>
            </a:r>
            <a:r>
              <a:rPr kumimoji="1" lang="en-US" altLang="zh-CN" sz="1600" dirty="0">
                <a:solidFill>
                  <a:srgbClr val="104E87"/>
                </a:solidFill>
                <a:latin typeface="Comic Sans MS" panose="030F0702030302020204" pitchFamily="66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104E87"/>
                </a:solidFill>
                <a:latin typeface="Comic Sans MS" panose="030F0702030302020204" pitchFamily="66" charset="0"/>
              </a:rPr>
              <a:t>return(z);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73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0154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#include&lt;iostream&gt;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using namespace std;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class Point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public: 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Point(int xx=0, int </a:t>
            </a:r>
            <a:r>
              <a:rPr lang="en-US" altLang="zh-CN" dirty="0" err="1">
                <a:latin typeface="Arial" panose="020B0604020202020204" pitchFamily="34" charset="0"/>
              </a:rPr>
              <a:t>yy</a:t>
            </a:r>
            <a:r>
              <a:rPr lang="en-US" altLang="zh-CN" dirty="0">
                <a:latin typeface="Arial" panose="020B0604020202020204" pitchFamily="34" charset="0"/>
              </a:rPr>
              <a:t>=0);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Point(Point &amp;p);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void </a:t>
            </a:r>
            <a:r>
              <a:rPr lang="en-US" altLang="zh-CN" dirty="0" err="1">
                <a:latin typeface="Arial" panose="020B0604020202020204" pitchFamily="34" charset="0"/>
              </a:rPr>
              <a:t>setXY</a:t>
            </a:r>
            <a:r>
              <a:rPr lang="en-US" altLang="zh-CN" dirty="0">
                <a:latin typeface="Arial" panose="020B0604020202020204" pitchFamily="34" charset="0"/>
              </a:rPr>
              <a:t>(int xx , int </a:t>
            </a:r>
            <a:r>
              <a:rPr lang="en-US" altLang="zh-CN" dirty="0" err="1">
                <a:latin typeface="Arial" panose="020B0604020202020204" pitchFamily="34" charset="0"/>
              </a:rPr>
              <a:t>yy</a:t>
            </a:r>
            <a:r>
              <a:rPr lang="en-US" altLang="zh-CN" dirty="0">
                <a:latin typeface="Arial" panose="020B0604020202020204" pitchFamily="34" charset="0"/>
              </a:rPr>
              <a:t>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int </a:t>
            </a:r>
            <a:r>
              <a:rPr lang="en-US" altLang="zh-CN" dirty="0" err="1">
                <a:latin typeface="Arial" panose="020B0604020202020204" pitchFamily="34" charset="0"/>
              </a:rPr>
              <a:t>getX</a:t>
            </a:r>
            <a:r>
              <a:rPr lang="en-US" altLang="zh-CN" dirty="0">
                <a:latin typeface="Arial" panose="020B0604020202020204" pitchFamily="34" charset="0"/>
              </a:rPr>
              <a:t>() { return x; 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int </a:t>
            </a:r>
            <a:r>
              <a:rPr lang="en-US" altLang="zh-CN" dirty="0" err="1">
                <a:latin typeface="Arial" panose="020B0604020202020204" pitchFamily="34" charset="0"/>
              </a:rPr>
              <a:t>getY</a:t>
            </a:r>
            <a:r>
              <a:rPr lang="en-US" altLang="zh-CN" dirty="0">
                <a:latin typeface="Arial" panose="020B0604020202020204" pitchFamily="34" charset="0"/>
              </a:rPr>
              <a:t>() { return y; 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private: int x, y;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};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Point::Point(int xx, int </a:t>
            </a:r>
            <a:r>
              <a:rPr lang="en-US" altLang="zh-CN" dirty="0" err="1">
                <a:latin typeface="Arial" panose="020B0604020202020204" pitchFamily="34" charset="0"/>
              </a:rPr>
              <a:t>yy</a:t>
            </a:r>
            <a:r>
              <a:rPr lang="en-US" altLang="zh-CN" dirty="0">
                <a:latin typeface="Arial" panose="020B0604020202020204" pitchFamily="34" charset="0"/>
              </a:rPr>
              <a:t>){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x = xx;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y = </a:t>
            </a:r>
            <a:r>
              <a:rPr lang="en-US" altLang="zh-CN" dirty="0" err="1">
                <a:latin typeface="Arial" panose="020B0604020202020204" pitchFamily="34" charset="0"/>
              </a:rPr>
              <a:t>yy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Point::Point(Point &amp;p)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x = </a:t>
            </a:r>
            <a:r>
              <a:rPr lang="en-US" altLang="zh-CN" dirty="0" err="1">
                <a:latin typeface="Arial" panose="020B0604020202020204" pitchFamily="34" charset="0"/>
              </a:rPr>
              <a:t>p.x</a:t>
            </a:r>
            <a:r>
              <a:rPr lang="en-US" altLang="zh-CN" dirty="0">
                <a:latin typeface="Arial" panose="020B0604020202020204" pitchFamily="34" charset="0"/>
              </a:rPr>
              <a:t>;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y = </a:t>
            </a:r>
            <a:r>
              <a:rPr lang="en-US" altLang="zh-CN" dirty="0" err="1">
                <a:latin typeface="Arial" panose="020B0604020202020204" pitchFamily="34" charset="0"/>
              </a:rPr>
              <a:t>p.y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 &lt;&lt; "Calling the copy constructor of Point\n" 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void Point::</a:t>
            </a:r>
            <a:r>
              <a:rPr lang="en-US" altLang="zh-CN" dirty="0" err="1">
                <a:latin typeface="Arial" panose="020B0604020202020204" pitchFamily="34" charset="0"/>
              </a:rPr>
              <a:t>setXY</a:t>
            </a:r>
            <a:r>
              <a:rPr lang="en-US" altLang="zh-CN" dirty="0">
                <a:latin typeface="Arial" panose="020B0604020202020204" pitchFamily="34" charset="0"/>
              </a:rPr>
              <a:t>(int xx , int </a:t>
            </a:r>
            <a:r>
              <a:rPr lang="en-US" altLang="zh-CN" dirty="0" err="1">
                <a:latin typeface="Arial" panose="020B0604020202020204" pitchFamily="34" charset="0"/>
              </a:rPr>
              <a:t>yy</a:t>
            </a:r>
            <a:r>
              <a:rPr lang="en-US" altLang="zh-CN" dirty="0">
                <a:latin typeface="Arial" panose="020B0604020202020204" pitchFamily="34" charset="0"/>
              </a:rPr>
              <a:t>)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x=xx;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y=</a:t>
            </a:r>
            <a:r>
              <a:rPr lang="en-US" altLang="zh-CN" dirty="0" err="1">
                <a:latin typeface="Arial" panose="020B0604020202020204" pitchFamily="34" charset="0"/>
              </a:rPr>
              <a:t>yy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int main()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	Point  myp1(4, 5);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Point* p = &amp;myp1;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 &lt;&lt; p-&gt;</a:t>
            </a:r>
            <a:r>
              <a:rPr lang="en-US" altLang="zh-CN" dirty="0" err="1">
                <a:latin typeface="Arial" panose="020B0604020202020204" pitchFamily="34" charset="0"/>
              </a:rPr>
              <a:t>getX</a:t>
            </a:r>
            <a:r>
              <a:rPr lang="en-US" altLang="zh-CN" dirty="0">
                <a:latin typeface="Arial" panose="020B0604020202020204" pitchFamily="34" charset="0"/>
              </a:rPr>
              <a:t>()&lt;&lt;","&lt;&lt;p-&gt;</a:t>
            </a:r>
            <a:r>
              <a:rPr lang="en-US" altLang="zh-CN" dirty="0" err="1">
                <a:latin typeface="Arial" panose="020B0604020202020204" pitchFamily="34" charset="0"/>
              </a:rPr>
              <a:t>getY</a:t>
            </a:r>
            <a:r>
              <a:rPr lang="en-US" altLang="zh-CN" dirty="0">
                <a:latin typeface="Arial" panose="020B0604020202020204" pitchFamily="34" charset="0"/>
              </a:rPr>
              <a:t>()&lt;&lt;'\n';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 &lt;&lt; myp1.getX()&lt;&lt;","&lt;&lt;myp1.getY()&lt;&lt;'\n';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return 0;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2966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#include&lt;iostream&gt;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using namespace std;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class Point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public: 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Point(int xx=0, int </a:t>
            </a:r>
            <a:r>
              <a:rPr lang="en-US" altLang="zh-CN" dirty="0" err="1">
                <a:latin typeface="Arial" panose="020B0604020202020204" pitchFamily="34" charset="0"/>
              </a:rPr>
              <a:t>yy</a:t>
            </a:r>
            <a:r>
              <a:rPr lang="en-US" altLang="zh-CN" dirty="0">
                <a:latin typeface="Arial" panose="020B0604020202020204" pitchFamily="34" charset="0"/>
              </a:rPr>
              <a:t>=0);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Point(Point &amp;p);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void </a:t>
            </a:r>
            <a:r>
              <a:rPr lang="en-US" altLang="zh-CN" dirty="0" err="1">
                <a:latin typeface="Arial" panose="020B0604020202020204" pitchFamily="34" charset="0"/>
              </a:rPr>
              <a:t>setXY</a:t>
            </a:r>
            <a:r>
              <a:rPr lang="en-US" altLang="zh-CN" dirty="0">
                <a:latin typeface="Arial" panose="020B0604020202020204" pitchFamily="34" charset="0"/>
              </a:rPr>
              <a:t>(int xx , int </a:t>
            </a:r>
            <a:r>
              <a:rPr lang="en-US" altLang="zh-CN" dirty="0" err="1">
                <a:latin typeface="Arial" panose="020B0604020202020204" pitchFamily="34" charset="0"/>
              </a:rPr>
              <a:t>yy</a:t>
            </a:r>
            <a:r>
              <a:rPr lang="en-US" altLang="zh-CN" dirty="0">
                <a:latin typeface="Arial" panose="020B0604020202020204" pitchFamily="34" charset="0"/>
              </a:rPr>
              <a:t>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int </a:t>
            </a:r>
            <a:r>
              <a:rPr lang="en-US" altLang="zh-CN" dirty="0" err="1">
                <a:latin typeface="Arial" panose="020B0604020202020204" pitchFamily="34" charset="0"/>
              </a:rPr>
              <a:t>getX</a:t>
            </a:r>
            <a:r>
              <a:rPr lang="en-US" altLang="zh-CN" dirty="0">
                <a:latin typeface="Arial" panose="020B0604020202020204" pitchFamily="34" charset="0"/>
              </a:rPr>
              <a:t>() { return x; 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int </a:t>
            </a:r>
            <a:r>
              <a:rPr lang="en-US" altLang="zh-CN" dirty="0" err="1">
                <a:latin typeface="Arial" panose="020B0604020202020204" pitchFamily="34" charset="0"/>
              </a:rPr>
              <a:t>getY</a:t>
            </a:r>
            <a:r>
              <a:rPr lang="en-US" altLang="zh-CN" dirty="0">
                <a:latin typeface="Arial" panose="020B0604020202020204" pitchFamily="34" charset="0"/>
              </a:rPr>
              <a:t>() { return y; 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private: int x, y;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};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Point::Point(int xx, int </a:t>
            </a:r>
            <a:r>
              <a:rPr lang="en-US" altLang="zh-CN" dirty="0" err="1">
                <a:latin typeface="Arial" panose="020B0604020202020204" pitchFamily="34" charset="0"/>
              </a:rPr>
              <a:t>yy</a:t>
            </a:r>
            <a:r>
              <a:rPr lang="en-US" altLang="zh-CN" dirty="0">
                <a:latin typeface="Arial" panose="020B0604020202020204" pitchFamily="34" charset="0"/>
              </a:rPr>
              <a:t>){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x = xx;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y = </a:t>
            </a:r>
            <a:r>
              <a:rPr lang="en-US" altLang="zh-CN" dirty="0" err="1">
                <a:latin typeface="Arial" panose="020B0604020202020204" pitchFamily="34" charset="0"/>
              </a:rPr>
              <a:t>yy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Point::Point(Point &amp;p)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x = </a:t>
            </a:r>
            <a:r>
              <a:rPr lang="en-US" altLang="zh-CN" dirty="0" err="1">
                <a:latin typeface="Arial" panose="020B0604020202020204" pitchFamily="34" charset="0"/>
              </a:rPr>
              <a:t>p.x</a:t>
            </a:r>
            <a:r>
              <a:rPr lang="en-US" altLang="zh-CN" dirty="0">
                <a:latin typeface="Arial" panose="020B0604020202020204" pitchFamily="34" charset="0"/>
              </a:rPr>
              <a:t>;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y = </a:t>
            </a:r>
            <a:r>
              <a:rPr lang="en-US" altLang="zh-CN" dirty="0" err="1">
                <a:latin typeface="Arial" panose="020B0604020202020204" pitchFamily="34" charset="0"/>
              </a:rPr>
              <a:t>p.y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 &lt;&lt; "Calling the copy constructor of Point\n" 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void Point::</a:t>
            </a:r>
            <a:r>
              <a:rPr lang="en-US" altLang="zh-CN" dirty="0" err="1">
                <a:latin typeface="Arial" panose="020B0604020202020204" pitchFamily="34" charset="0"/>
              </a:rPr>
              <a:t>setXY</a:t>
            </a:r>
            <a:r>
              <a:rPr lang="en-US" altLang="zh-CN" dirty="0">
                <a:latin typeface="Arial" panose="020B0604020202020204" pitchFamily="34" charset="0"/>
              </a:rPr>
              <a:t>(int xx , int </a:t>
            </a:r>
            <a:r>
              <a:rPr lang="en-US" altLang="zh-CN" dirty="0" err="1">
                <a:latin typeface="Arial" panose="020B0604020202020204" pitchFamily="34" charset="0"/>
              </a:rPr>
              <a:t>yy</a:t>
            </a:r>
            <a:r>
              <a:rPr lang="en-US" altLang="zh-CN" dirty="0">
                <a:latin typeface="Arial" panose="020B0604020202020204" pitchFamily="34" charset="0"/>
              </a:rPr>
              <a:t>)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x=xx;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y=</a:t>
            </a:r>
            <a:r>
              <a:rPr lang="en-US" altLang="zh-CN" dirty="0" err="1">
                <a:latin typeface="Arial" panose="020B0604020202020204" pitchFamily="34" charset="0"/>
              </a:rPr>
              <a:t>yy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int main()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	Point  myp1(4, 5);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Point* p = &amp;myp1;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 &lt;&lt; p-&gt;</a:t>
            </a:r>
            <a:r>
              <a:rPr lang="en-US" altLang="zh-CN" dirty="0" err="1">
                <a:latin typeface="Arial" panose="020B0604020202020204" pitchFamily="34" charset="0"/>
              </a:rPr>
              <a:t>getX</a:t>
            </a:r>
            <a:r>
              <a:rPr lang="en-US" altLang="zh-CN" dirty="0">
                <a:latin typeface="Arial" panose="020B0604020202020204" pitchFamily="34" charset="0"/>
              </a:rPr>
              <a:t>()&lt;&lt;","&lt;&lt;p-&gt;</a:t>
            </a:r>
            <a:r>
              <a:rPr lang="en-US" altLang="zh-CN" dirty="0" err="1">
                <a:latin typeface="Arial" panose="020B0604020202020204" pitchFamily="34" charset="0"/>
              </a:rPr>
              <a:t>getY</a:t>
            </a:r>
            <a:r>
              <a:rPr lang="en-US" altLang="zh-CN" dirty="0">
                <a:latin typeface="Arial" panose="020B0604020202020204" pitchFamily="34" charset="0"/>
              </a:rPr>
              <a:t>()&lt;&lt;'\n';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 &lt;&lt; myp1.getX()&lt;&lt;","&lt;&lt;myp1.getY()&lt;&lt;'\n';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return 0;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104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调用成员函数时，对象的地址被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0467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tx1"/>
                </a:solidFill>
              </a:rPr>
              <a:t>1</a:t>
            </a:r>
            <a:r>
              <a:rPr kumimoji="1" lang="zh-CN" altLang="en-US" sz="1600" dirty="0">
                <a:solidFill>
                  <a:schemeClr val="tx1"/>
                </a:solidFill>
              </a:rPr>
              <a:t>）用</a:t>
            </a:r>
            <a:r>
              <a:rPr kumimoji="1" lang="en-US" altLang="zh-CN" sz="1600" dirty="0">
                <a:solidFill>
                  <a:schemeClr val="tx1"/>
                </a:solidFill>
              </a:rPr>
              <a:t>new</a:t>
            </a:r>
            <a:r>
              <a:rPr kumimoji="1" lang="zh-CN" altLang="en-US" sz="1600" dirty="0">
                <a:solidFill>
                  <a:schemeClr val="tx1"/>
                </a:solidFill>
              </a:rPr>
              <a:t>申请分配的内存空间，必须用</a:t>
            </a:r>
            <a:r>
              <a:rPr kumimoji="1" lang="en-US" altLang="zh-CN" sz="1600" dirty="0">
                <a:solidFill>
                  <a:schemeClr val="tx1"/>
                </a:solidFill>
              </a:rPr>
              <a:t>delete</a:t>
            </a:r>
            <a:r>
              <a:rPr kumimoji="1" lang="zh-CN" altLang="en-US" sz="1600" dirty="0">
                <a:solidFill>
                  <a:schemeClr val="tx1"/>
                </a:solidFill>
              </a:rPr>
              <a:t>释放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tx1"/>
                </a:solidFill>
              </a:rPr>
              <a:t>2</a:t>
            </a:r>
            <a:r>
              <a:rPr kumimoji="1" lang="zh-CN" altLang="en-US" sz="1600" dirty="0">
                <a:solidFill>
                  <a:schemeClr val="tx1"/>
                </a:solidFill>
              </a:rPr>
              <a:t>）对一个已分配内存的指针，只能用</a:t>
            </a:r>
            <a:r>
              <a:rPr kumimoji="1" lang="en-US" altLang="zh-CN" sz="1600" dirty="0">
                <a:solidFill>
                  <a:schemeClr val="tx1"/>
                </a:solidFill>
              </a:rPr>
              <a:t>delete</a:t>
            </a:r>
            <a:r>
              <a:rPr kumimoji="1" lang="zh-CN" altLang="en-US" sz="1600" dirty="0">
                <a:solidFill>
                  <a:schemeClr val="tx1"/>
                </a:solidFill>
              </a:rPr>
              <a:t>释放一次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tx1"/>
                </a:solidFill>
              </a:rPr>
              <a:t>3</a:t>
            </a:r>
            <a:r>
              <a:rPr kumimoji="1" lang="zh-CN" altLang="en-US" sz="1600" dirty="0">
                <a:solidFill>
                  <a:schemeClr val="tx1"/>
                </a:solidFill>
              </a:rPr>
              <a:t>）</a:t>
            </a:r>
            <a:r>
              <a:rPr kumimoji="1" lang="en-US" altLang="zh-CN" sz="1600" dirty="0">
                <a:solidFill>
                  <a:schemeClr val="tx1"/>
                </a:solidFill>
              </a:rPr>
              <a:t>delete</a:t>
            </a:r>
            <a:r>
              <a:rPr kumimoji="1" lang="zh-CN" altLang="en-US" sz="1600" dirty="0">
                <a:solidFill>
                  <a:schemeClr val="tx1"/>
                </a:solidFill>
              </a:rPr>
              <a:t>作用的指针对象必须是由</a:t>
            </a:r>
            <a:r>
              <a:rPr kumimoji="1" lang="en-US" altLang="zh-CN" sz="1600" dirty="0">
                <a:solidFill>
                  <a:schemeClr val="tx1"/>
                </a:solidFill>
              </a:rPr>
              <a:t>new</a:t>
            </a:r>
            <a:r>
              <a:rPr kumimoji="1" lang="zh-CN" altLang="en-US" sz="1600" dirty="0">
                <a:solidFill>
                  <a:schemeClr val="tx1"/>
                </a:solidFill>
              </a:rPr>
              <a:t>分配内存空间的首地址； </a:t>
            </a:r>
            <a:br>
              <a:rPr kumimoji="1" lang="zh-CN" altLang="en-US" sz="1600" dirty="0">
                <a:solidFill>
                  <a:schemeClr val="tx1"/>
                </a:solidFill>
              </a:rPr>
            </a:br>
            <a:r>
              <a:rPr kumimoji="1" lang="en-US" altLang="zh-CN" sz="1600" dirty="0">
                <a:solidFill>
                  <a:schemeClr val="tx1"/>
                </a:solidFill>
              </a:rPr>
              <a:t>4</a:t>
            </a:r>
            <a:r>
              <a:rPr kumimoji="1" lang="zh-CN" altLang="en-US" sz="1600" dirty="0">
                <a:solidFill>
                  <a:schemeClr val="tx1"/>
                </a:solidFill>
              </a:rPr>
              <a:t>）用</a:t>
            </a:r>
            <a:r>
              <a:rPr kumimoji="1" lang="en-US" altLang="zh-CN" sz="1600" dirty="0">
                <a:solidFill>
                  <a:schemeClr val="tx1"/>
                </a:solidFill>
              </a:rPr>
              <a:t>new</a:t>
            </a:r>
            <a:r>
              <a:rPr kumimoji="1" lang="zh-CN" altLang="en-US" sz="1600" dirty="0">
                <a:solidFill>
                  <a:schemeClr val="tx1"/>
                </a:solidFill>
              </a:rPr>
              <a:t>运算符为多个对象申请分配内存空间时，不能提供初始化。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2073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2153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483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32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9399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80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01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1037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5208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433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903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45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62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172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6096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9600" rtl="0" eaLnBrk="1" latinLnBrk="0" hangingPunct="1">
        <a:spcBef>
          <a:spcPct val="20000"/>
        </a:spcBef>
        <a:buFont typeface="Arial" panose="020B060402020202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9600" rtl="0" eaLnBrk="1" latinLnBrk="0" hangingPunct="1">
        <a:spcBef>
          <a:spcPct val="20000"/>
        </a:spcBef>
        <a:buFont typeface="Arial" panose="020B060402020202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9600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609600" rtl="0" eaLnBrk="1" latinLnBrk="0" hangingPunct="1">
        <a:spcBef>
          <a:spcPct val="20000"/>
        </a:spcBef>
        <a:buFont typeface="Arial" panose="020B060402020202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&amp;ehk=ymfrClsLj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&amp;ehk=ymfrClsLj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&amp;ehk=ymfrClsLj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&amp;ehk=ymfrClsLj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&amp;ehk=ymfrClsLj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&amp;ehk=ymfrClsLj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&amp;ehk=ymfrClsLj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&amp;ehk=ymfrClsLj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&amp;ehk=ymfrClsLj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&amp;ehk=ymfrClsLj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&amp;ehk=ymfrClsLj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&amp;ehk=ymfrClsLj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&amp;ehk=ymfrClsLj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&amp;ehk=ymfrClsLj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&amp;ehk=ymfrClsLj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&amp;ehk=ymfrClsLj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&amp;ehk=ymfrClsLj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&amp;ehk=ymfrClsLj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&amp;ehk=ymfrClsLj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&amp;ehk=ymfrClsLj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baike.baidu.com/item/size_t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&amp;ehk=ymfrClsLj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&amp;ehk=ymfrClsLj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231" y="2388"/>
            <a:ext cx="12190413" cy="29650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875692" y="2998605"/>
            <a:ext cx="8060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第</a:t>
            </a:r>
            <a:r>
              <a:rPr lang="en-US" altLang="zh-CN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8</a:t>
            </a:r>
            <a:r>
              <a:rPr lang="zh-CN" altLang="en-US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讲 数组</a:t>
            </a:r>
            <a:r>
              <a:rPr lang="en-US" altLang="zh-CN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指针</a:t>
            </a:r>
            <a:r>
              <a:rPr lang="en-US" altLang="zh-CN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字符串</a:t>
            </a:r>
            <a:endParaRPr lang="zh-CN" altLang="en-US" sz="6000" b="1" dirty="0">
              <a:latin typeface="华文琥珀" panose="02010800040101010101" pitchFamily="2" charset="-122"/>
              <a:ea typeface="华文琥珀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645249" y="2434852"/>
            <a:ext cx="363125" cy="413514"/>
            <a:chOff x="3170996" y="382686"/>
            <a:chExt cx="807829" cy="807829"/>
          </a:xfrm>
        </p:grpSpPr>
        <p:sp>
          <p:nvSpPr>
            <p:cNvPr id="6" name="椭圆 5"/>
            <p:cNvSpPr/>
            <p:nvPr/>
          </p:nvSpPr>
          <p:spPr>
            <a:xfrm>
              <a:off x="317099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349624" y="443558"/>
              <a:ext cx="450568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5"/>
                  </a:solidFill>
                </a:rPr>
                <a:t>R</a:t>
              </a:r>
              <a:endParaRPr kumimoji="1" lang="zh-CN" altLang="en-US" sz="1800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21733" y="2434852"/>
            <a:ext cx="363124" cy="413514"/>
            <a:chOff x="2173906" y="382686"/>
            <a:chExt cx="807829" cy="807829"/>
          </a:xfrm>
        </p:grpSpPr>
        <p:sp>
          <p:nvSpPr>
            <p:cNvPr id="5" name="椭圆 4"/>
            <p:cNvSpPr/>
            <p:nvPr/>
          </p:nvSpPr>
          <p:spPr>
            <a:xfrm>
              <a:off x="217390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55927" y="443558"/>
              <a:ext cx="443783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rgbClr val="26CCC5"/>
                  </a:solidFill>
                </a:rPr>
                <a:t>P</a:t>
              </a:r>
              <a:endParaRPr kumimoji="1" lang="zh-CN" altLang="en-US" sz="1800" b="1" dirty="0">
                <a:solidFill>
                  <a:srgbClr val="26CCC5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168766" y="2434852"/>
            <a:ext cx="363124" cy="413514"/>
            <a:chOff x="4168089" y="382686"/>
            <a:chExt cx="807830" cy="807829"/>
          </a:xfrm>
        </p:grpSpPr>
        <p:sp>
          <p:nvSpPr>
            <p:cNvPr id="9" name="椭圆 8"/>
            <p:cNvSpPr/>
            <p:nvPr/>
          </p:nvSpPr>
          <p:spPr>
            <a:xfrm>
              <a:off x="4168089" y="382686"/>
              <a:ext cx="807830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04865" y="443558"/>
              <a:ext cx="534260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3"/>
                  </a:solidFill>
                </a:rPr>
                <a:t>O</a:t>
              </a:r>
              <a:endParaRPr kumimoji="1" lang="zh-CN" altLang="en-US" sz="18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92282" y="2434852"/>
            <a:ext cx="363124" cy="413514"/>
            <a:chOff x="5165176" y="382686"/>
            <a:chExt cx="807829" cy="807829"/>
          </a:xfrm>
        </p:grpSpPr>
        <p:sp>
          <p:nvSpPr>
            <p:cNvPr id="15" name="椭圆 14"/>
            <p:cNvSpPr/>
            <p:nvPr/>
          </p:nvSpPr>
          <p:spPr>
            <a:xfrm>
              <a:off x="516517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104D7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301956" y="443558"/>
              <a:ext cx="534259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1"/>
                  </a:solidFill>
                </a:rPr>
                <a:t>G</a:t>
              </a:r>
              <a:endParaRPr kumimoji="1" lang="zh-CN" altLang="en-US" sz="18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215798" y="2434852"/>
            <a:ext cx="363124" cy="413514"/>
            <a:chOff x="6162270" y="382686"/>
            <a:chExt cx="807830" cy="807829"/>
          </a:xfrm>
        </p:grpSpPr>
        <p:sp>
          <p:nvSpPr>
            <p:cNvPr id="18" name="椭圆 17"/>
            <p:cNvSpPr/>
            <p:nvPr/>
          </p:nvSpPr>
          <p:spPr>
            <a:xfrm>
              <a:off x="6162270" y="382686"/>
              <a:ext cx="807830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340893" y="443558"/>
              <a:ext cx="450570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6"/>
                  </a:solidFill>
                </a:rPr>
                <a:t>R</a:t>
              </a:r>
              <a:endParaRPr kumimoji="1" lang="zh-CN" altLang="en-US" sz="18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15346" y="5291201"/>
            <a:ext cx="12082298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b="1" dirty="0"/>
              <a:t>计算机与信息学院</a:t>
            </a:r>
          </a:p>
        </p:txBody>
      </p:sp>
      <p:cxnSp>
        <p:nvCxnSpPr>
          <p:cNvPr id="3" name="直线连接符 2"/>
          <p:cNvCxnSpPr/>
          <p:nvPr/>
        </p:nvCxnSpPr>
        <p:spPr>
          <a:xfrm>
            <a:off x="3462144" y="3946163"/>
            <a:ext cx="5267715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2FF5E2B-968F-4983-AA69-D0255BF69A6B}"/>
              </a:ext>
            </a:extLst>
          </p:cNvPr>
          <p:cNvGrpSpPr/>
          <p:nvPr/>
        </p:nvGrpSpPr>
        <p:grpSpPr>
          <a:xfrm>
            <a:off x="6262830" y="2434852"/>
            <a:ext cx="363125" cy="413514"/>
            <a:chOff x="3170996" y="382686"/>
            <a:chExt cx="807829" cy="807829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9FDA05E-C5DE-4BD3-B147-0A8A8E4A7272}"/>
                </a:ext>
              </a:extLst>
            </p:cNvPr>
            <p:cNvSpPr/>
            <p:nvPr/>
          </p:nvSpPr>
          <p:spPr>
            <a:xfrm>
              <a:off x="317099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C448F4D-31E2-469F-9A7E-C21EECAAABD1}"/>
                </a:ext>
              </a:extLst>
            </p:cNvPr>
            <p:cNvSpPr txBox="1"/>
            <p:nvPr/>
          </p:nvSpPr>
          <p:spPr>
            <a:xfrm>
              <a:off x="3297601" y="443558"/>
              <a:ext cx="554615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5"/>
                  </a:solidFill>
                </a:rPr>
                <a:t>M</a:t>
              </a:r>
              <a:endParaRPr kumimoji="1" lang="zh-CN" altLang="en-US" sz="1800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3B0A5A3-8939-4A4D-A5CE-CA844F988E59}"/>
              </a:ext>
            </a:extLst>
          </p:cNvPr>
          <p:cNvGrpSpPr/>
          <p:nvPr/>
        </p:nvGrpSpPr>
        <p:grpSpPr>
          <a:xfrm>
            <a:off x="5739314" y="2434852"/>
            <a:ext cx="363124" cy="413514"/>
            <a:chOff x="2173906" y="382686"/>
            <a:chExt cx="807829" cy="807829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481AC01-11C7-42EA-B1CC-0DEF571A0498}"/>
                </a:ext>
              </a:extLst>
            </p:cNvPr>
            <p:cNvSpPr/>
            <p:nvPr/>
          </p:nvSpPr>
          <p:spPr>
            <a:xfrm>
              <a:off x="217390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A32D12B-6482-4BB8-9FD4-3FE7F1EE81A0}"/>
                </a:ext>
              </a:extLst>
            </p:cNvPr>
            <p:cNvSpPr txBox="1"/>
            <p:nvPr/>
          </p:nvSpPr>
          <p:spPr>
            <a:xfrm>
              <a:off x="2326521" y="443558"/>
              <a:ext cx="502594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rgbClr val="26CCC5"/>
                  </a:solidFill>
                </a:rPr>
                <a:t>A</a:t>
              </a:r>
              <a:endParaRPr kumimoji="1" lang="zh-CN" altLang="en-US" sz="1800" b="1" dirty="0">
                <a:solidFill>
                  <a:srgbClr val="26CCC5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E928632-5174-4A81-8188-2424A6BCE693}"/>
              </a:ext>
            </a:extLst>
          </p:cNvPr>
          <p:cNvGrpSpPr/>
          <p:nvPr/>
        </p:nvGrpSpPr>
        <p:grpSpPr>
          <a:xfrm>
            <a:off x="6786347" y="2434852"/>
            <a:ext cx="363124" cy="413514"/>
            <a:chOff x="4168089" y="382686"/>
            <a:chExt cx="807830" cy="807829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3F30FF9-B929-4714-AE37-FD8C1E60C9FA}"/>
                </a:ext>
              </a:extLst>
            </p:cNvPr>
            <p:cNvSpPr/>
            <p:nvPr/>
          </p:nvSpPr>
          <p:spPr>
            <a:xfrm>
              <a:off x="4168089" y="382686"/>
              <a:ext cx="807830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367262D-8BB8-4917-83EE-13C6F604B7DB}"/>
                </a:ext>
              </a:extLst>
            </p:cNvPr>
            <p:cNvSpPr txBox="1"/>
            <p:nvPr/>
          </p:nvSpPr>
          <p:spPr>
            <a:xfrm>
              <a:off x="4294687" y="443558"/>
              <a:ext cx="554617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3"/>
                  </a:solidFill>
                </a:rPr>
                <a:t>M</a:t>
              </a:r>
              <a:endParaRPr kumimoji="1" lang="zh-CN" altLang="en-US" sz="18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13B54DD-FA9B-4F67-A1B9-1A5BFBF4C1E8}"/>
              </a:ext>
            </a:extLst>
          </p:cNvPr>
          <p:cNvGrpSpPr/>
          <p:nvPr/>
        </p:nvGrpSpPr>
        <p:grpSpPr>
          <a:xfrm>
            <a:off x="7309863" y="2434852"/>
            <a:ext cx="363124" cy="413514"/>
            <a:chOff x="5165176" y="382686"/>
            <a:chExt cx="807829" cy="807829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74C96447-7AA1-416E-BE12-B2194AA8E056}"/>
                </a:ext>
              </a:extLst>
            </p:cNvPr>
            <p:cNvSpPr/>
            <p:nvPr/>
          </p:nvSpPr>
          <p:spPr>
            <a:xfrm>
              <a:off x="516517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104D7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FC93182-7886-4A62-9FD2-52B8CBCA9AC3}"/>
                </a:ext>
              </a:extLst>
            </p:cNvPr>
            <p:cNvSpPr txBox="1"/>
            <p:nvPr/>
          </p:nvSpPr>
          <p:spPr>
            <a:xfrm>
              <a:off x="5393561" y="443558"/>
              <a:ext cx="351046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1"/>
                  </a:solidFill>
                </a:rPr>
                <a:t>I</a:t>
              </a:r>
              <a:endParaRPr kumimoji="1" lang="zh-CN" altLang="en-US" sz="18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E4F6443-905A-40E2-BC32-00244DBAACB0}"/>
              </a:ext>
            </a:extLst>
          </p:cNvPr>
          <p:cNvGrpSpPr/>
          <p:nvPr/>
        </p:nvGrpSpPr>
        <p:grpSpPr>
          <a:xfrm>
            <a:off x="7833379" y="2434852"/>
            <a:ext cx="363124" cy="413514"/>
            <a:chOff x="6162270" y="382686"/>
            <a:chExt cx="807830" cy="807829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96D3505-14F1-4BF5-8945-C781F2CA3DD7}"/>
                </a:ext>
              </a:extLst>
            </p:cNvPr>
            <p:cNvSpPr/>
            <p:nvPr/>
          </p:nvSpPr>
          <p:spPr>
            <a:xfrm>
              <a:off x="6162270" y="382686"/>
              <a:ext cx="807830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60A2BE7-434A-4388-96A8-24244761BE4C}"/>
                </a:ext>
              </a:extLst>
            </p:cNvPr>
            <p:cNvSpPr txBox="1"/>
            <p:nvPr/>
          </p:nvSpPr>
          <p:spPr>
            <a:xfrm>
              <a:off x="6314879" y="443558"/>
              <a:ext cx="502594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6"/>
                  </a:solidFill>
                </a:rPr>
                <a:t>N</a:t>
              </a:r>
              <a:endParaRPr kumimoji="1" lang="zh-CN" altLang="en-US" sz="18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2608C73-10E9-4E79-A21B-887B7FF64371}"/>
              </a:ext>
            </a:extLst>
          </p:cNvPr>
          <p:cNvGrpSpPr/>
          <p:nvPr/>
        </p:nvGrpSpPr>
        <p:grpSpPr>
          <a:xfrm>
            <a:off x="8356894" y="2434852"/>
            <a:ext cx="363124" cy="413514"/>
            <a:chOff x="2173906" y="382686"/>
            <a:chExt cx="807829" cy="807829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E93575D-B2A7-4436-9F0F-52BCA3D0924E}"/>
                </a:ext>
              </a:extLst>
            </p:cNvPr>
            <p:cNvSpPr/>
            <p:nvPr/>
          </p:nvSpPr>
          <p:spPr>
            <a:xfrm>
              <a:off x="217390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C5A2224-2232-4FF8-97F8-62FF709E299C}"/>
                </a:ext>
              </a:extLst>
            </p:cNvPr>
            <p:cNvSpPr txBox="1"/>
            <p:nvPr/>
          </p:nvSpPr>
          <p:spPr>
            <a:xfrm>
              <a:off x="2310689" y="443558"/>
              <a:ext cx="534259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rgbClr val="26CCC5"/>
                  </a:solidFill>
                </a:rPr>
                <a:t>G</a:t>
              </a:r>
              <a:endParaRPr kumimoji="1" lang="zh-CN" altLang="en-US" sz="1800" b="1" dirty="0">
                <a:solidFill>
                  <a:srgbClr val="26CCC5"/>
                </a:solidFill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05752C65-604A-43C7-8C07-69C85A39E6F4}"/>
              </a:ext>
            </a:extLst>
          </p:cNvPr>
          <p:cNvSpPr txBox="1"/>
          <p:nvPr/>
        </p:nvSpPr>
        <p:spPr>
          <a:xfrm>
            <a:off x="3374649" y="4141914"/>
            <a:ext cx="5498624" cy="4909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2800" b="1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更为“复杂”的数据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967A48E-9E91-4F06-9DC4-744A321DDCD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8.1</a:t>
            </a:r>
            <a:r>
              <a:rPr lang="zh-CN" altLang="en-US" dirty="0">
                <a:sym typeface="+mn-lt"/>
              </a:rPr>
              <a:t>数组的定义与使用</a:t>
            </a:r>
            <a:endParaRPr lang="zh-CN" altLang="en-US" dirty="0"/>
          </a:p>
        </p:txBody>
      </p:sp>
      <p:sp>
        <p:nvSpPr>
          <p:cNvPr id="54" name="Text Box 2">
            <a:extLst>
              <a:ext uri="{FF2B5EF4-FFF2-40B4-BE49-F238E27FC236}">
                <a16:creationId xmlns:a16="http://schemas.microsoft.com/office/drawing/2014/main" id="{585A77A2-48D5-48C1-8512-A1EB95FBA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20" y="1009394"/>
            <a:ext cx="54237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合并两个有序的数组，合并后仍然有序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BC75C93-4420-464A-9803-D34A46526048}"/>
              </a:ext>
            </a:extLst>
          </p:cNvPr>
          <p:cNvSpPr txBox="1"/>
          <p:nvPr/>
        </p:nvSpPr>
        <p:spPr>
          <a:xfrm>
            <a:off x="108858" y="1471059"/>
            <a:ext cx="79165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void merg(int a[],int b[],int q,int r,int c[]){	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int i=0, j=0,k=0;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while(i&lt;q&amp;&amp;j&lt;r)	c[k++] = (a[i]&lt;=b[j])?a[i++]:b[j++];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while(i&lt;q)		c[k++] = a[i++];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while(j&lt;r)		c[k++] = b[j++]; 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E02A17-9CC3-48FB-A9EE-6BA7A18343B5}"/>
              </a:ext>
            </a:extLst>
          </p:cNvPr>
          <p:cNvSpPr txBox="1"/>
          <p:nvPr/>
        </p:nvSpPr>
        <p:spPr>
          <a:xfrm>
            <a:off x="6550548" y="3627825"/>
            <a:ext cx="58482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104E87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	int a[5]={3,4,5,8,12};</a:t>
            </a:r>
          </a:p>
          <a:p>
            <a:r>
              <a:rPr lang="en-US" altLang="zh-CN" dirty="0"/>
              <a:t>	int b[7]={1,2,7,8,10,34,48},c[12];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merg</a:t>
            </a:r>
            <a:r>
              <a:rPr lang="en-US" altLang="zh-CN" dirty="0"/>
              <a:t>(a,b,5,7,c);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=0;i&lt;12;i++) </a:t>
            </a:r>
            <a:r>
              <a:rPr lang="en-US" altLang="zh-CN" dirty="0" err="1"/>
              <a:t>cout</a:t>
            </a:r>
            <a:r>
              <a:rPr lang="en-US" altLang="zh-CN" dirty="0"/>
              <a:t>&lt;&lt;c[</a:t>
            </a:r>
            <a:r>
              <a:rPr lang="en-US" altLang="zh-CN" dirty="0" err="1"/>
              <a:t>i</a:t>
            </a:r>
            <a:r>
              <a:rPr lang="en-US" altLang="zh-CN" dirty="0"/>
              <a:t>]&lt;&lt;" ";	  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96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D1C8FA7-B717-42F2-91D2-8B7FEE600E83}"/>
              </a:ext>
            </a:extLst>
          </p:cNvPr>
          <p:cNvSpPr txBox="1"/>
          <p:nvPr/>
        </p:nvSpPr>
        <p:spPr>
          <a:xfrm>
            <a:off x="247720" y="224527"/>
            <a:ext cx="4536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8.2</a:t>
            </a:r>
            <a:r>
              <a:rPr lang="zh-CN" altLang="en-US" dirty="0">
                <a:sym typeface="+mn-lt"/>
              </a:rPr>
              <a:t>数组做函数参数</a:t>
            </a:r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7A867420-08CA-4E26-A301-79227E8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264" y="920370"/>
            <a:ext cx="122152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/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选择排序思想：</a:t>
            </a:r>
            <a:r>
              <a:rPr lang="zh-CN" altLang="en-US" sz="2400" b="0" kern="0" spc="-19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每次从待排序的数据元素中选出最小</a:t>
            </a:r>
            <a:r>
              <a:rPr lang="en-US" altLang="zh-CN" sz="2400" b="0" kern="0" spc="-19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</a:t>
            </a:r>
            <a:r>
              <a:rPr lang="zh-CN" altLang="en-US" sz="2400" b="0" kern="0" spc="-19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或最大</a:t>
            </a:r>
            <a:r>
              <a:rPr lang="en-US" altLang="zh-CN" sz="2400" b="0" kern="0" spc="-19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</a:t>
            </a:r>
            <a:r>
              <a:rPr lang="zh-CN" altLang="en-US" sz="2400" b="0" kern="0" spc="-19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的元素，存放在已排好序列的起始位置</a:t>
            </a:r>
            <a:r>
              <a:rPr lang="en-US" altLang="zh-CN" sz="2400" b="0" kern="0" spc="-19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</a:t>
            </a:r>
            <a:r>
              <a:rPr lang="zh-CN" altLang="en-US" sz="2400" b="0" kern="0" spc="-19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或末尾位置</a:t>
            </a:r>
            <a:r>
              <a:rPr lang="en-US" altLang="zh-CN" sz="2400" b="0" kern="0" spc="-19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</a:t>
            </a:r>
            <a:r>
              <a:rPr lang="zh-CN" altLang="en-US" sz="2400" b="0" kern="0" spc="-19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，直到全部待排序的数据元素排完。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0775C72-60F3-4A5C-B5FE-2B862A183D72}"/>
              </a:ext>
            </a:extLst>
          </p:cNvPr>
          <p:cNvSpPr txBox="1"/>
          <p:nvPr/>
        </p:nvSpPr>
        <p:spPr>
          <a:xfrm>
            <a:off x="-23264" y="2382996"/>
            <a:ext cx="815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第</a:t>
            </a:r>
            <a:r>
              <a:rPr lang="en-US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1</a:t>
            </a:r>
            <a:r>
              <a:rPr lang="zh-CN" altLang="en-US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趟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18BEAD6-ED0A-4E72-9ECE-CBAD129EFF95}"/>
              </a:ext>
            </a:extLst>
          </p:cNvPr>
          <p:cNvSpPr txBox="1"/>
          <p:nvPr/>
        </p:nvSpPr>
        <p:spPr>
          <a:xfrm>
            <a:off x="725712" y="1867233"/>
            <a:ext cx="5397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04E87"/>
                </a:solidFill>
                <a:effectLst/>
                <a:latin typeface="-apple-system"/>
              </a:rPr>
              <a:t>{</a:t>
            </a:r>
            <a:r>
              <a:rPr lang="en-US" altLang="zh-CN" b="0" i="0" u="sng" dirty="0">
                <a:solidFill>
                  <a:srgbClr val="339933"/>
                </a:solidFill>
                <a:effectLst/>
                <a:latin typeface="-apple-system"/>
              </a:rPr>
              <a:t>49</a:t>
            </a:r>
            <a:r>
              <a:rPr lang="zh-CN" altLang="en-US" b="0" i="0" dirty="0">
                <a:solidFill>
                  <a:srgbClr val="104E87"/>
                </a:solidFill>
                <a:effectLst/>
                <a:latin typeface="-apple-system"/>
              </a:rPr>
              <a:t>、    </a:t>
            </a:r>
            <a:r>
              <a:rPr lang="en-US" altLang="zh-CN" b="0" i="0" dirty="0">
                <a:solidFill>
                  <a:srgbClr val="104E87"/>
                </a:solidFill>
                <a:effectLst/>
                <a:latin typeface="-apple-system"/>
              </a:rPr>
              <a:t>38</a:t>
            </a:r>
            <a:r>
              <a:rPr lang="zh-CN" altLang="en-US" b="0" i="0" dirty="0">
                <a:solidFill>
                  <a:srgbClr val="104E87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04E87"/>
                </a:solidFill>
                <a:effectLst/>
                <a:latin typeface="-apple-system"/>
              </a:rPr>
              <a:t>65</a:t>
            </a:r>
            <a:r>
              <a:rPr lang="zh-CN" altLang="en-US" b="0" i="0" dirty="0">
                <a:solidFill>
                  <a:srgbClr val="104E87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04E87"/>
                </a:solidFill>
                <a:effectLst/>
                <a:latin typeface="-apple-system"/>
              </a:rPr>
              <a:t>97</a:t>
            </a:r>
            <a:r>
              <a:rPr lang="zh-CN" altLang="en-US" b="0" i="0" dirty="0">
                <a:solidFill>
                  <a:srgbClr val="104E87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04E87"/>
                </a:solidFill>
                <a:effectLst/>
                <a:latin typeface="-apple-system"/>
              </a:rPr>
              <a:t>76</a:t>
            </a:r>
            <a:r>
              <a:rPr lang="zh-CN" altLang="en-US" b="0" i="0" dirty="0">
                <a:solidFill>
                  <a:srgbClr val="104E87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13</a:t>
            </a:r>
            <a:r>
              <a:rPr lang="zh-CN" altLang="en-US" b="0" i="0" dirty="0">
                <a:solidFill>
                  <a:srgbClr val="104E87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04E87"/>
                </a:solidFill>
                <a:effectLst/>
                <a:latin typeface="-apple-system"/>
              </a:rPr>
              <a:t>27</a:t>
            </a:r>
            <a:r>
              <a:rPr lang="zh-CN" altLang="en-US" b="0" i="0" dirty="0">
                <a:solidFill>
                  <a:srgbClr val="104E87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04E87"/>
                </a:solidFill>
                <a:effectLst/>
                <a:latin typeface="-apple-system"/>
              </a:rPr>
              <a:t>49}</a:t>
            </a:r>
            <a:endParaRPr lang="zh-CN" altLang="en-US" dirty="0">
              <a:solidFill>
                <a:srgbClr val="104E87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B5B9FB1-842F-4779-B755-117493D900A6}"/>
              </a:ext>
            </a:extLst>
          </p:cNvPr>
          <p:cNvSpPr txBox="1"/>
          <p:nvPr/>
        </p:nvSpPr>
        <p:spPr>
          <a:xfrm>
            <a:off x="725712" y="2350964"/>
            <a:ext cx="5397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04E87"/>
                </a:solidFill>
                <a:effectLst/>
                <a:latin typeface="-apple-system"/>
              </a:rPr>
              <a:t>{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13</a:t>
            </a:r>
            <a:r>
              <a:rPr lang="zh-CN" altLang="en-US" b="0" i="0" dirty="0">
                <a:solidFill>
                  <a:srgbClr val="104E87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04E87"/>
                </a:solidFill>
                <a:effectLst/>
                <a:latin typeface="-apple-system"/>
              </a:rPr>
              <a:t>}   {</a:t>
            </a:r>
            <a:r>
              <a:rPr lang="en-US" altLang="zh-CN" b="0" i="0" u="sng" dirty="0">
                <a:solidFill>
                  <a:srgbClr val="339933"/>
                </a:solidFill>
                <a:effectLst/>
                <a:latin typeface="-apple-system"/>
              </a:rPr>
              <a:t>38</a:t>
            </a:r>
            <a:r>
              <a:rPr lang="zh-CN" altLang="en-US" b="0" i="0" dirty="0">
                <a:solidFill>
                  <a:srgbClr val="104E87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04E87"/>
                </a:solidFill>
                <a:effectLst/>
                <a:latin typeface="-apple-system"/>
              </a:rPr>
              <a:t>65</a:t>
            </a:r>
            <a:r>
              <a:rPr lang="zh-CN" altLang="en-US" b="0" i="0" dirty="0">
                <a:solidFill>
                  <a:srgbClr val="104E87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04E87"/>
                </a:solidFill>
                <a:effectLst/>
                <a:latin typeface="-apple-system"/>
              </a:rPr>
              <a:t>97</a:t>
            </a:r>
            <a:r>
              <a:rPr lang="zh-CN" altLang="en-US" b="0" i="0" dirty="0">
                <a:solidFill>
                  <a:srgbClr val="104E87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04E87"/>
                </a:solidFill>
                <a:effectLst/>
                <a:latin typeface="-apple-system"/>
              </a:rPr>
              <a:t>76</a:t>
            </a:r>
            <a:r>
              <a:rPr lang="zh-CN" altLang="en-US" b="0" i="0" dirty="0">
                <a:solidFill>
                  <a:srgbClr val="104E87"/>
                </a:solidFill>
                <a:effectLst/>
                <a:latin typeface="-apple-system"/>
              </a:rPr>
              <a:t>、</a:t>
            </a:r>
            <a:r>
              <a:rPr lang="en-US" altLang="zh-CN" b="0" i="0" u="sng" dirty="0">
                <a:solidFill>
                  <a:srgbClr val="104E87"/>
                </a:solidFill>
                <a:effectLst/>
                <a:latin typeface="-apple-system"/>
              </a:rPr>
              <a:t>49</a:t>
            </a:r>
            <a:r>
              <a:rPr lang="zh-CN" altLang="en-US" b="0" i="0" dirty="0">
                <a:solidFill>
                  <a:srgbClr val="104E87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27</a:t>
            </a:r>
            <a:r>
              <a:rPr lang="zh-CN" altLang="en-US" b="0" i="0" dirty="0">
                <a:solidFill>
                  <a:srgbClr val="104E87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04E87"/>
                </a:solidFill>
                <a:effectLst/>
                <a:latin typeface="-apple-system"/>
              </a:rPr>
              <a:t>49}</a:t>
            </a:r>
            <a:endParaRPr lang="zh-CN" altLang="en-US" dirty="0">
              <a:solidFill>
                <a:srgbClr val="104E87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7FDA3CA-0B75-434C-B27F-9F1808D19022}"/>
              </a:ext>
            </a:extLst>
          </p:cNvPr>
          <p:cNvSpPr txBox="1"/>
          <p:nvPr/>
        </p:nvSpPr>
        <p:spPr>
          <a:xfrm>
            <a:off x="725712" y="2892892"/>
            <a:ext cx="5397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04E87"/>
                </a:solidFill>
                <a:effectLst/>
                <a:latin typeface="-apple-system"/>
              </a:rPr>
              <a:t>{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13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27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04E87"/>
                </a:solidFill>
                <a:effectLst/>
                <a:latin typeface="-apple-system"/>
              </a:rPr>
              <a:t>}   {</a:t>
            </a:r>
            <a:r>
              <a:rPr lang="en-US" altLang="zh-CN" b="0" i="0" u="sng" dirty="0">
                <a:solidFill>
                  <a:srgbClr val="339933"/>
                </a:solidFill>
                <a:effectLst/>
                <a:latin typeface="-apple-system"/>
              </a:rPr>
              <a:t>65</a:t>
            </a:r>
            <a:r>
              <a:rPr lang="zh-CN" altLang="en-US" b="0" i="0" dirty="0">
                <a:solidFill>
                  <a:srgbClr val="104E87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04E87"/>
                </a:solidFill>
                <a:effectLst/>
                <a:latin typeface="-apple-system"/>
              </a:rPr>
              <a:t>97</a:t>
            </a:r>
            <a:r>
              <a:rPr lang="zh-CN" altLang="en-US" b="0" i="0" dirty="0">
                <a:solidFill>
                  <a:srgbClr val="104E87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04E87"/>
                </a:solidFill>
                <a:effectLst/>
                <a:latin typeface="-apple-system"/>
              </a:rPr>
              <a:t>76</a:t>
            </a:r>
            <a:r>
              <a:rPr lang="zh-CN" altLang="en-US" b="0" i="0" dirty="0">
                <a:solidFill>
                  <a:srgbClr val="104E87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04E87"/>
                </a:solidFill>
                <a:effectLst/>
                <a:latin typeface="-apple-system"/>
              </a:rPr>
              <a:t>49</a:t>
            </a:r>
            <a:r>
              <a:rPr lang="zh-CN" altLang="en-US" b="0" i="0" dirty="0">
                <a:solidFill>
                  <a:srgbClr val="104E87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38</a:t>
            </a:r>
            <a:r>
              <a:rPr lang="zh-CN" altLang="en-US" b="0" i="0" dirty="0">
                <a:solidFill>
                  <a:srgbClr val="104E87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04E87"/>
                </a:solidFill>
                <a:effectLst/>
                <a:latin typeface="-apple-system"/>
              </a:rPr>
              <a:t>49}</a:t>
            </a:r>
            <a:endParaRPr lang="zh-CN" altLang="en-US" dirty="0">
              <a:solidFill>
                <a:srgbClr val="104E87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85A9F21-CFA0-4ABE-B157-2105946F48A9}"/>
              </a:ext>
            </a:extLst>
          </p:cNvPr>
          <p:cNvSpPr txBox="1"/>
          <p:nvPr/>
        </p:nvSpPr>
        <p:spPr>
          <a:xfrm>
            <a:off x="725713" y="3509876"/>
            <a:ext cx="5397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04E87"/>
                </a:solidFill>
                <a:effectLst/>
                <a:latin typeface="-apple-system"/>
              </a:rPr>
              <a:t>{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13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27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38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04E87"/>
                </a:solidFill>
                <a:effectLst/>
                <a:latin typeface="-apple-system"/>
              </a:rPr>
              <a:t>}   {</a:t>
            </a:r>
            <a:r>
              <a:rPr lang="en-US" altLang="zh-CN" b="0" i="0" u="sng" dirty="0">
                <a:solidFill>
                  <a:srgbClr val="339933"/>
                </a:solidFill>
                <a:effectLst/>
                <a:latin typeface="-apple-system"/>
              </a:rPr>
              <a:t>97</a:t>
            </a:r>
            <a:r>
              <a:rPr lang="zh-CN" altLang="en-US" b="0" i="0" dirty="0">
                <a:solidFill>
                  <a:srgbClr val="104E87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04E87"/>
                </a:solidFill>
                <a:effectLst/>
                <a:latin typeface="-apple-system"/>
              </a:rPr>
              <a:t>76</a:t>
            </a:r>
            <a:r>
              <a:rPr lang="zh-CN" altLang="en-US" b="0" i="0" dirty="0">
                <a:solidFill>
                  <a:srgbClr val="104E87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49</a:t>
            </a:r>
            <a:r>
              <a:rPr lang="zh-CN" altLang="en-US" b="0" i="0" dirty="0">
                <a:solidFill>
                  <a:srgbClr val="104E87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04E87"/>
                </a:solidFill>
                <a:effectLst/>
                <a:latin typeface="-apple-system"/>
              </a:rPr>
              <a:t>65</a:t>
            </a:r>
            <a:r>
              <a:rPr lang="zh-CN" altLang="en-US" b="0" i="0" dirty="0">
                <a:solidFill>
                  <a:srgbClr val="104E87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04E87"/>
                </a:solidFill>
                <a:effectLst/>
                <a:latin typeface="-apple-system"/>
              </a:rPr>
              <a:t>49}</a:t>
            </a:r>
            <a:endParaRPr lang="zh-CN" altLang="en-US" dirty="0">
              <a:solidFill>
                <a:srgbClr val="104E87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BDA3375-C5E5-41C6-81E1-38951F13F879}"/>
              </a:ext>
            </a:extLst>
          </p:cNvPr>
          <p:cNvSpPr txBox="1"/>
          <p:nvPr/>
        </p:nvSpPr>
        <p:spPr>
          <a:xfrm>
            <a:off x="725712" y="4106100"/>
            <a:ext cx="5397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04E87"/>
                </a:solidFill>
                <a:effectLst/>
                <a:latin typeface="-apple-system"/>
              </a:rPr>
              <a:t>{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13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27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38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49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04E87"/>
                </a:solidFill>
                <a:effectLst/>
                <a:latin typeface="-apple-system"/>
              </a:rPr>
              <a:t>}   {</a:t>
            </a:r>
            <a:r>
              <a:rPr lang="en-US" altLang="zh-CN" b="0" i="0" u="sng" dirty="0">
                <a:solidFill>
                  <a:srgbClr val="339933"/>
                </a:solidFill>
                <a:effectLst/>
                <a:latin typeface="-apple-system"/>
              </a:rPr>
              <a:t>76</a:t>
            </a:r>
            <a:r>
              <a:rPr lang="zh-CN" altLang="en-US" b="0" i="0" dirty="0">
                <a:solidFill>
                  <a:srgbClr val="104E87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04E87"/>
                </a:solidFill>
                <a:effectLst/>
                <a:latin typeface="-apple-system"/>
              </a:rPr>
              <a:t>97</a:t>
            </a:r>
            <a:r>
              <a:rPr lang="zh-CN" altLang="en-US" b="0" i="0" dirty="0">
                <a:solidFill>
                  <a:srgbClr val="104E87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04E87"/>
                </a:solidFill>
                <a:effectLst/>
                <a:latin typeface="-apple-system"/>
              </a:rPr>
              <a:t>65</a:t>
            </a:r>
            <a:r>
              <a:rPr lang="zh-CN" altLang="en-US" b="0" i="0" dirty="0">
                <a:solidFill>
                  <a:srgbClr val="104E87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49</a:t>
            </a:r>
            <a:r>
              <a:rPr lang="en-US" altLang="zh-CN" b="0" i="0" dirty="0">
                <a:solidFill>
                  <a:srgbClr val="104E87"/>
                </a:solidFill>
                <a:effectLst/>
                <a:latin typeface="-apple-system"/>
              </a:rPr>
              <a:t>}</a:t>
            </a:r>
            <a:endParaRPr lang="zh-CN" altLang="en-US" dirty="0">
              <a:solidFill>
                <a:srgbClr val="104E87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2F370A7-E675-4744-AD85-74CE5287CBB1}"/>
              </a:ext>
            </a:extLst>
          </p:cNvPr>
          <p:cNvSpPr txBox="1"/>
          <p:nvPr/>
        </p:nvSpPr>
        <p:spPr>
          <a:xfrm>
            <a:off x="725712" y="4722563"/>
            <a:ext cx="55593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04E87"/>
                </a:solidFill>
                <a:effectLst/>
                <a:latin typeface="-apple-system"/>
              </a:rPr>
              <a:t>{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13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27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38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49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 49</a:t>
            </a:r>
            <a:r>
              <a:rPr lang="zh-CN" altLang="en-US" b="0" i="0" dirty="0">
                <a:solidFill>
                  <a:srgbClr val="F33B45"/>
                </a:solidFill>
                <a:effectLst/>
                <a:latin typeface="-apple-system"/>
              </a:rPr>
              <a:t> 、</a:t>
            </a:r>
            <a:r>
              <a:rPr lang="en-US" altLang="zh-CN" b="0" i="0" dirty="0">
                <a:solidFill>
                  <a:srgbClr val="104E87"/>
                </a:solidFill>
                <a:effectLst/>
                <a:latin typeface="-apple-system"/>
              </a:rPr>
              <a:t>}   {</a:t>
            </a:r>
            <a:r>
              <a:rPr lang="en-US" altLang="zh-CN" b="0" i="0" u="sng" dirty="0">
                <a:solidFill>
                  <a:srgbClr val="339933"/>
                </a:solidFill>
                <a:effectLst/>
                <a:latin typeface="-apple-system"/>
              </a:rPr>
              <a:t>97</a:t>
            </a:r>
            <a:r>
              <a:rPr lang="zh-CN" altLang="en-US" b="0" i="0" dirty="0">
                <a:solidFill>
                  <a:srgbClr val="104E87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65</a:t>
            </a:r>
            <a:r>
              <a:rPr lang="zh-CN" altLang="en-US" dirty="0">
                <a:solidFill>
                  <a:srgbClr val="104E87"/>
                </a:solidFill>
                <a:latin typeface="-apple-system"/>
              </a:rPr>
              <a:t>、</a:t>
            </a:r>
            <a:r>
              <a:rPr lang="en-US" altLang="zh-CN" dirty="0">
                <a:solidFill>
                  <a:srgbClr val="104E87"/>
                </a:solidFill>
                <a:latin typeface="-apple-system"/>
              </a:rPr>
              <a:t>76</a:t>
            </a:r>
            <a:r>
              <a:rPr lang="en-US" altLang="zh-CN" b="0" i="0" dirty="0">
                <a:solidFill>
                  <a:srgbClr val="104E87"/>
                </a:solidFill>
                <a:effectLst/>
                <a:latin typeface="-apple-system"/>
              </a:rPr>
              <a:t>}</a:t>
            </a:r>
            <a:endParaRPr lang="zh-CN" altLang="en-US" dirty="0">
              <a:solidFill>
                <a:srgbClr val="104E87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AF6EF2F-4572-4E0B-930E-F17B78781BAE}"/>
              </a:ext>
            </a:extLst>
          </p:cNvPr>
          <p:cNvSpPr txBox="1"/>
          <p:nvPr/>
        </p:nvSpPr>
        <p:spPr>
          <a:xfrm>
            <a:off x="725712" y="5339026"/>
            <a:ext cx="5397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33B45"/>
                </a:solidFill>
                <a:effectLst/>
                <a:latin typeface="-apple-system"/>
              </a:rPr>
              <a:t>{13</a:t>
            </a:r>
            <a:r>
              <a:rPr lang="zh-CN" altLang="en-US" b="0" i="0" dirty="0">
                <a:solidFill>
                  <a:srgbClr val="F33B45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F33B45"/>
                </a:solidFill>
                <a:effectLst/>
                <a:latin typeface="-apple-system"/>
              </a:rPr>
              <a:t>27</a:t>
            </a:r>
            <a:r>
              <a:rPr lang="zh-CN" altLang="en-US" b="0" i="0" dirty="0">
                <a:solidFill>
                  <a:srgbClr val="F33B45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F33B45"/>
                </a:solidFill>
                <a:effectLst/>
                <a:latin typeface="-apple-system"/>
              </a:rPr>
              <a:t>38</a:t>
            </a:r>
            <a:r>
              <a:rPr lang="zh-CN" altLang="en-US" b="0" i="0" dirty="0">
                <a:solidFill>
                  <a:srgbClr val="F33B45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F33B45"/>
                </a:solidFill>
                <a:effectLst/>
                <a:latin typeface="-apple-system"/>
              </a:rPr>
              <a:t>49</a:t>
            </a:r>
            <a:r>
              <a:rPr lang="zh-CN" altLang="en-US" b="0" i="0" dirty="0">
                <a:solidFill>
                  <a:srgbClr val="F33B45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F33B45"/>
                </a:solidFill>
                <a:effectLst/>
                <a:latin typeface="-apple-system"/>
              </a:rPr>
              <a:t>49</a:t>
            </a:r>
            <a:r>
              <a:rPr lang="zh-CN" altLang="en-US" b="0" i="0" dirty="0">
                <a:solidFill>
                  <a:srgbClr val="F33B45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F33B45"/>
                </a:solidFill>
                <a:effectLst/>
                <a:latin typeface="-apple-system"/>
              </a:rPr>
              <a:t>65</a:t>
            </a:r>
            <a:r>
              <a:rPr lang="zh-CN" altLang="en-US" b="0" i="0" dirty="0">
                <a:solidFill>
                  <a:srgbClr val="F33B45"/>
                </a:solidFill>
                <a:effectLst/>
                <a:latin typeface="-apple-system"/>
              </a:rPr>
              <a:t> 、</a:t>
            </a:r>
            <a:r>
              <a:rPr lang="en-US" altLang="zh-CN" b="0" i="0" dirty="0">
                <a:solidFill>
                  <a:srgbClr val="F33B45"/>
                </a:solidFill>
                <a:effectLst/>
                <a:latin typeface="-apple-system"/>
              </a:rPr>
              <a:t>}   {</a:t>
            </a:r>
            <a:r>
              <a:rPr lang="en-US" altLang="zh-CN" b="0" i="0" u="sng" dirty="0">
                <a:solidFill>
                  <a:srgbClr val="104E87"/>
                </a:solidFill>
                <a:effectLst/>
                <a:latin typeface="-apple-system"/>
              </a:rPr>
              <a:t>97</a:t>
            </a:r>
            <a:r>
              <a:rPr lang="zh-CN" altLang="en-US" b="0" i="0" dirty="0">
                <a:solidFill>
                  <a:srgbClr val="104E87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76</a:t>
            </a:r>
            <a:r>
              <a:rPr lang="en-US" altLang="zh-CN" b="0" i="0" dirty="0">
                <a:solidFill>
                  <a:srgbClr val="F33B45"/>
                </a:solidFill>
                <a:effectLst/>
                <a:latin typeface="-apple-system"/>
              </a:rPr>
              <a:t>}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5FF7701-F358-48F7-83A9-6269D1D17D27}"/>
              </a:ext>
            </a:extLst>
          </p:cNvPr>
          <p:cNvSpPr txBox="1"/>
          <p:nvPr/>
        </p:nvSpPr>
        <p:spPr>
          <a:xfrm>
            <a:off x="725713" y="5899405"/>
            <a:ext cx="55593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33B45"/>
                </a:solidFill>
                <a:effectLst/>
                <a:latin typeface="-apple-system"/>
              </a:rPr>
              <a:t>{13</a:t>
            </a:r>
            <a:r>
              <a:rPr lang="zh-CN" altLang="en-US" b="0" i="0" dirty="0">
                <a:solidFill>
                  <a:srgbClr val="F33B45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F33B45"/>
                </a:solidFill>
                <a:effectLst/>
                <a:latin typeface="-apple-system"/>
              </a:rPr>
              <a:t>27</a:t>
            </a:r>
            <a:r>
              <a:rPr lang="zh-CN" altLang="en-US" b="0" i="0" dirty="0">
                <a:solidFill>
                  <a:srgbClr val="F33B45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F33B45"/>
                </a:solidFill>
                <a:effectLst/>
                <a:latin typeface="-apple-system"/>
              </a:rPr>
              <a:t>38</a:t>
            </a:r>
            <a:r>
              <a:rPr lang="zh-CN" altLang="en-US" b="0" i="0" dirty="0">
                <a:solidFill>
                  <a:srgbClr val="F33B45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F33B45"/>
                </a:solidFill>
                <a:effectLst/>
                <a:latin typeface="-apple-system"/>
              </a:rPr>
              <a:t>49</a:t>
            </a:r>
            <a:r>
              <a:rPr lang="zh-CN" altLang="en-US" b="0" i="0" dirty="0">
                <a:solidFill>
                  <a:srgbClr val="F33B45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F33B45"/>
                </a:solidFill>
                <a:effectLst/>
                <a:latin typeface="-apple-system"/>
              </a:rPr>
              <a:t>49</a:t>
            </a:r>
            <a:r>
              <a:rPr lang="zh-CN" altLang="en-US" b="0" i="0" dirty="0">
                <a:solidFill>
                  <a:srgbClr val="F33B45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F33B45"/>
                </a:solidFill>
                <a:effectLst/>
                <a:latin typeface="-apple-system"/>
              </a:rPr>
              <a:t>65</a:t>
            </a:r>
            <a:r>
              <a:rPr lang="zh-CN" altLang="en-US" b="0" i="0" dirty="0">
                <a:solidFill>
                  <a:srgbClr val="F33B45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F33B45"/>
                </a:solidFill>
                <a:effectLst/>
                <a:latin typeface="-apple-system"/>
              </a:rPr>
              <a:t>76</a:t>
            </a:r>
            <a:r>
              <a:rPr lang="zh-CN" altLang="en-US" b="0" i="0" dirty="0">
                <a:solidFill>
                  <a:srgbClr val="F33B45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F33B45"/>
                </a:solidFill>
                <a:effectLst/>
                <a:latin typeface="-apple-system"/>
              </a:rPr>
              <a:t>}   {97}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D800017-5716-46F7-92DD-4154CDA0BE33}"/>
              </a:ext>
            </a:extLst>
          </p:cNvPr>
          <p:cNvSpPr txBox="1"/>
          <p:nvPr/>
        </p:nvSpPr>
        <p:spPr>
          <a:xfrm>
            <a:off x="-23264" y="2976482"/>
            <a:ext cx="10268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第</a:t>
            </a:r>
            <a:r>
              <a:rPr lang="en-US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2</a:t>
            </a:r>
            <a:r>
              <a:rPr lang="zh-CN" altLang="en-US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趟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2E97B66-864D-48B4-B1CF-E67685B02E7E}"/>
              </a:ext>
            </a:extLst>
          </p:cNvPr>
          <p:cNvSpPr txBox="1"/>
          <p:nvPr/>
        </p:nvSpPr>
        <p:spPr>
          <a:xfrm>
            <a:off x="-23264" y="3569968"/>
            <a:ext cx="815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第</a:t>
            </a:r>
            <a:r>
              <a:rPr lang="en-US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3</a:t>
            </a:r>
            <a:r>
              <a:rPr lang="zh-CN" altLang="en-US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趟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4D15541-AA94-4D2E-BDD3-F69F4B53A2ED}"/>
              </a:ext>
            </a:extLst>
          </p:cNvPr>
          <p:cNvSpPr txBox="1"/>
          <p:nvPr/>
        </p:nvSpPr>
        <p:spPr>
          <a:xfrm>
            <a:off x="-23264" y="4163454"/>
            <a:ext cx="10268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第</a:t>
            </a:r>
            <a:r>
              <a:rPr lang="en-US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4</a:t>
            </a:r>
            <a:r>
              <a:rPr lang="zh-CN" altLang="en-US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趟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E43EBF4-E132-4750-BF31-234367066D81}"/>
              </a:ext>
            </a:extLst>
          </p:cNvPr>
          <p:cNvSpPr txBox="1"/>
          <p:nvPr/>
        </p:nvSpPr>
        <p:spPr>
          <a:xfrm>
            <a:off x="-23264" y="4756940"/>
            <a:ext cx="815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第</a:t>
            </a:r>
            <a:r>
              <a:rPr lang="en-US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5</a:t>
            </a:r>
            <a:r>
              <a:rPr lang="zh-CN" altLang="en-US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趟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EC51F87-7D84-44D8-A3C0-D07104745960}"/>
              </a:ext>
            </a:extLst>
          </p:cNvPr>
          <p:cNvSpPr txBox="1"/>
          <p:nvPr/>
        </p:nvSpPr>
        <p:spPr>
          <a:xfrm>
            <a:off x="-23264" y="5350426"/>
            <a:ext cx="10268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第</a:t>
            </a:r>
            <a:r>
              <a:rPr lang="en-US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6</a:t>
            </a:r>
            <a:r>
              <a:rPr lang="zh-CN" altLang="en-US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趟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352683F-E0F4-461A-A511-D024FFDBFC08}"/>
              </a:ext>
            </a:extLst>
          </p:cNvPr>
          <p:cNvSpPr txBox="1"/>
          <p:nvPr/>
        </p:nvSpPr>
        <p:spPr>
          <a:xfrm>
            <a:off x="-23264" y="5943914"/>
            <a:ext cx="815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第</a:t>
            </a:r>
            <a:r>
              <a:rPr lang="en-US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7</a:t>
            </a:r>
            <a:r>
              <a:rPr lang="zh-CN" altLang="en-US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趟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28CFD17-B799-4202-875F-C86581FA998E}"/>
              </a:ext>
            </a:extLst>
          </p:cNvPr>
          <p:cNvSpPr txBox="1"/>
          <p:nvPr/>
        </p:nvSpPr>
        <p:spPr>
          <a:xfrm>
            <a:off x="6447099" y="1755568"/>
            <a:ext cx="5744107" cy="37856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void SelectSort(int a[], int n){</a:t>
            </a:r>
          </a:p>
          <a:p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	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for(int loop=0;loop&lt;n-1;loop++){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	</a:t>
            </a:r>
            <a:r>
              <a:rPr lang="zh-CN" altLang="en-US" dirty="0">
                <a:solidFill>
                  <a:srgbClr val="104E87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int index = loop;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	</a:t>
            </a:r>
            <a:r>
              <a:rPr lang="zh-CN" altLang="en-US" dirty="0">
                <a:solidFill>
                  <a:srgbClr val="104E87"/>
                </a:solidFill>
                <a:highlight>
                  <a:srgbClr val="26CCC5"/>
                </a:highlight>
                <a:latin typeface="Comic Sans MS" panose="030F0702030302020204" pitchFamily="66" charset="0"/>
              </a:rPr>
              <a:t>for(int i=loop+1;i&lt;n;i++)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		</a:t>
            </a:r>
            <a:r>
              <a:rPr lang="zh-CN" altLang="en-US" dirty="0">
                <a:solidFill>
                  <a:srgbClr val="104E87"/>
                </a:solidFill>
                <a:highlight>
                  <a:srgbClr val="26CCC5"/>
                </a:highlight>
                <a:latin typeface="Comic Sans MS" panose="030F0702030302020204" pitchFamily="66" charset="0"/>
              </a:rPr>
              <a:t>if(a[i]&lt;a[index])	index = i;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		</a:t>
            </a:r>
            <a:r>
              <a:rPr lang="zh-CN" altLang="en-US" dirty="0">
                <a:solidFill>
                  <a:srgbClr val="104E87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int temp = a[loop];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		</a:t>
            </a:r>
            <a:r>
              <a:rPr lang="zh-CN" altLang="en-US" dirty="0">
                <a:solidFill>
                  <a:srgbClr val="104E87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a[loop] = a[index];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		</a:t>
            </a:r>
            <a:r>
              <a:rPr lang="zh-CN" altLang="en-US" dirty="0">
                <a:solidFill>
                  <a:srgbClr val="104E87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a[index] = temp;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}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266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9" grpId="0"/>
      <p:bldP spid="32" grpId="0"/>
      <p:bldP spid="35" grpId="0"/>
      <p:bldP spid="36" grpId="0"/>
      <p:bldP spid="37" grpId="0"/>
      <p:bldP spid="39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D1C8FA7-B717-42F2-91D2-8B7FEE600E83}"/>
              </a:ext>
            </a:extLst>
          </p:cNvPr>
          <p:cNvSpPr txBox="1"/>
          <p:nvPr/>
        </p:nvSpPr>
        <p:spPr>
          <a:xfrm>
            <a:off x="247720" y="224527"/>
            <a:ext cx="4536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8.2</a:t>
            </a:r>
            <a:r>
              <a:rPr lang="zh-CN" altLang="en-US" dirty="0">
                <a:sym typeface="+mn-lt"/>
              </a:rPr>
              <a:t>数组做函数参数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3B53B0E-11E6-48D9-84BE-9B4E8C622064}"/>
              </a:ext>
            </a:extLst>
          </p:cNvPr>
          <p:cNvSpPr txBox="1"/>
          <p:nvPr/>
        </p:nvSpPr>
        <p:spPr>
          <a:xfrm>
            <a:off x="1587" y="1006172"/>
            <a:ext cx="610529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void print(int a[], int n) {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for(int loop=0;loop&lt;n;loop++)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	cout&lt;&lt;a[loop]&lt;&lt;"  ";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cout&lt;&lt;"\n";	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DC8D2E9-8F7E-4CA4-BFF1-73D3FEAB3E26}"/>
              </a:ext>
            </a:extLst>
          </p:cNvPr>
          <p:cNvSpPr txBox="1"/>
          <p:nvPr/>
        </p:nvSpPr>
        <p:spPr>
          <a:xfrm>
            <a:off x="434900" y="2804840"/>
            <a:ext cx="832713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int main(){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const int max_num = 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8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int loop,array[max_num] = {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49,38,65,97,76,13,27,49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};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print(array,max_num);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	Select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Sort(array, max_num);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print(array,max_num);	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return 0;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734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218A88F-69F2-4569-A8CF-E50BB9C5DF0B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BDB559D3-93BB-4CA8-9CFE-8F41AA302EF1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EC1B9F8-BD24-4330-B1B7-9EF594C0A89D}"/>
              </a:ext>
            </a:extLst>
          </p:cNvPr>
          <p:cNvSpPr txBox="1"/>
          <p:nvPr/>
        </p:nvSpPr>
        <p:spPr>
          <a:xfrm>
            <a:off x="247720" y="224527"/>
            <a:ext cx="4536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8.2</a:t>
            </a:r>
            <a:r>
              <a:rPr lang="zh-CN" altLang="en-US" dirty="0">
                <a:sym typeface="+mn-lt"/>
              </a:rPr>
              <a:t>数组做函数参数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93779-1742-4112-84CD-B629D2D69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299" y="905715"/>
            <a:ext cx="7628114" cy="584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线连接符 6">
            <a:extLst>
              <a:ext uri="{FF2B5EF4-FFF2-40B4-BE49-F238E27FC236}">
                <a16:creationId xmlns:a16="http://schemas.microsoft.com/office/drawing/2014/main" id="{28C2E0A5-1B88-4B2F-AB95-F8F7CF65028E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2">
            <a:extLst>
              <a:ext uri="{FF2B5EF4-FFF2-40B4-BE49-F238E27FC236}">
                <a16:creationId xmlns:a16="http://schemas.microsoft.com/office/drawing/2014/main" id="{32C18485-0519-4745-AA4F-3B2F0692F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5" y="1040071"/>
            <a:ext cx="4141887" cy="306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归并排序思想：</a:t>
            </a:r>
            <a:endParaRPr lang="en-US" altLang="zh-CN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</a:rPr>
              <a:t>采用经典的分</a:t>
            </a: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治策略，即分而治之。</a:t>
            </a:r>
            <a:endParaRPr lang="en-US" altLang="zh-CN" sz="2400" b="0" dirty="0">
              <a:solidFill>
                <a:srgbClr val="104E87"/>
              </a:solidFill>
              <a:effectLst/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</a:rPr>
              <a:t>分的阶段</a:t>
            </a:r>
            <a:r>
              <a:rPr lang="zh-CN" altLang="en-US" sz="2400" b="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</a:rPr>
              <a:t>将问题分成规模小的问题，递归求解；</a:t>
            </a:r>
            <a:endParaRPr lang="en-US" altLang="zh-CN" sz="2400" b="0" dirty="0">
              <a:solidFill>
                <a:srgbClr val="104E87"/>
              </a:solidFill>
              <a:effectLst/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</a:rPr>
              <a:t>治的阶段</a:t>
            </a:r>
            <a:r>
              <a:rPr lang="zh-CN" altLang="en-US" sz="2400" b="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</a:rPr>
              <a:t>将分的阶段得到的各答案</a:t>
            </a:r>
            <a:r>
              <a:rPr lang="en-US" altLang="zh-CN" sz="2400" b="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</a:rPr>
              <a:t>“</a:t>
            </a:r>
            <a:r>
              <a:rPr lang="zh-CN" altLang="en-US" sz="2400" b="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</a:rPr>
              <a:t>归并</a:t>
            </a:r>
            <a:r>
              <a:rPr lang="en-US" altLang="zh-CN" sz="2400" b="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</a:rPr>
              <a:t>”</a:t>
            </a:r>
            <a:r>
              <a:rPr lang="zh-CN" altLang="en-US" sz="2400" b="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</a:rPr>
              <a:t>在一起。</a:t>
            </a:r>
            <a:endParaRPr lang="zh-CN" altLang="en-US" sz="2400" b="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746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218A88F-69F2-4569-A8CF-E50BB9C5DF0B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BDB559D3-93BB-4CA8-9CFE-8F41AA302EF1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EC1B9F8-BD24-4330-B1B7-9EF594C0A89D}"/>
              </a:ext>
            </a:extLst>
          </p:cNvPr>
          <p:cNvSpPr txBox="1"/>
          <p:nvPr/>
        </p:nvSpPr>
        <p:spPr>
          <a:xfrm>
            <a:off x="247720" y="224527"/>
            <a:ext cx="4536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8.2</a:t>
            </a:r>
            <a:r>
              <a:rPr lang="zh-CN" altLang="en-US" dirty="0">
                <a:sym typeface="+mn-lt"/>
              </a:rPr>
              <a:t>数组做函数参数</a:t>
            </a:r>
            <a:endParaRPr lang="zh-CN" altLang="en-US" dirty="0"/>
          </a:p>
        </p:txBody>
      </p:sp>
      <p:cxnSp>
        <p:nvCxnSpPr>
          <p:cNvPr id="6" name="直线连接符 6">
            <a:extLst>
              <a:ext uri="{FF2B5EF4-FFF2-40B4-BE49-F238E27FC236}">
                <a16:creationId xmlns:a16="http://schemas.microsoft.com/office/drawing/2014/main" id="{28C2E0A5-1B88-4B2F-AB95-F8F7CF65028E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7BCBDBA-2D64-4E8B-BA88-C594A0DB1162}"/>
              </a:ext>
            </a:extLst>
          </p:cNvPr>
          <p:cNvSpPr txBox="1"/>
          <p:nvPr/>
        </p:nvSpPr>
        <p:spPr>
          <a:xfrm>
            <a:off x="1588" y="1002128"/>
            <a:ext cx="5495698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104E87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zh-CN" altLang="en-US" spc="-100" dirty="0"/>
              <a:t>void mergsort(int a[],int left,int right){</a:t>
            </a:r>
          </a:p>
          <a:p>
            <a:r>
              <a:rPr lang="zh-CN" altLang="en-US" spc="-100" dirty="0"/>
              <a:t>	if(left==right) return;</a:t>
            </a:r>
          </a:p>
          <a:p>
            <a:r>
              <a:rPr lang="zh-CN" altLang="en-US" spc="-100" dirty="0"/>
              <a:t>	int q = (left+right)/2;</a:t>
            </a:r>
          </a:p>
          <a:p>
            <a:r>
              <a:rPr lang="zh-CN" altLang="en-US" spc="-100" dirty="0"/>
              <a:t>	mergsort(a,left,q);</a:t>
            </a:r>
          </a:p>
          <a:p>
            <a:r>
              <a:rPr lang="zh-CN" altLang="en-US" spc="-100" dirty="0"/>
              <a:t>	mergsort(a,q+1,right);</a:t>
            </a:r>
          </a:p>
          <a:p>
            <a:r>
              <a:rPr lang="zh-CN" altLang="en-US" spc="-100" dirty="0"/>
              <a:t>	merg(a,left,q+1,right);</a:t>
            </a:r>
          </a:p>
          <a:p>
            <a:r>
              <a:rPr lang="zh-CN" altLang="en-US" spc="-100" dirty="0"/>
              <a:t>}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0492595-EA43-482D-9E7C-F415EEC57AE2}"/>
              </a:ext>
            </a:extLst>
          </p:cNvPr>
          <p:cNvSpPr txBox="1"/>
          <p:nvPr/>
        </p:nvSpPr>
        <p:spPr>
          <a:xfrm>
            <a:off x="5699760" y="1472130"/>
            <a:ext cx="6492240" cy="48936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104E87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zh-CN" altLang="en-US" dirty="0"/>
              <a:t>void merg(int a[],int lmin,int rmin,int rmax){</a:t>
            </a:r>
          </a:p>
          <a:p>
            <a:r>
              <a:rPr lang="zh-CN" altLang="en-US" dirty="0"/>
              <a:t>	int temp;</a:t>
            </a:r>
          </a:p>
          <a:p>
            <a:r>
              <a:rPr lang="zh-CN" altLang="en-US" dirty="0"/>
              <a:t>	while(lmin&lt;=rmin-1&amp;&amp;rmin&lt;=rmax){</a:t>
            </a:r>
          </a:p>
          <a:p>
            <a:r>
              <a:rPr lang="zh-CN" altLang="en-US" dirty="0"/>
              <a:t>		if(lmin==rmin) return;</a:t>
            </a:r>
          </a:p>
          <a:p>
            <a:r>
              <a:rPr lang="zh-CN" altLang="en-US" dirty="0"/>
              <a:t>		if(a[lmin]&lt;=a[rmin]) lmin++;	</a:t>
            </a:r>
          </a:p>
          <a:p>
            <a:r>
              <a:rPr lang="zh-CN" altLang="en-US" dirty="0"/>
              <a:t>		else{temp = a[rmin];</a:t>
            </a:r>
          </a:p>
          <a:p>
            <a:r>
              <a:rPr lang="zh-CN" altLang="en-US" dirty="0"/>
              <a:t>			for(int k=rmin;k&gt;=lmin;k--)</a:t>
            </a:r>
          </a:p>
          <a:p>
            <a:r>
              <a:rPr lang="zh-CN" altLang="en-US" dirty="0"/>
              <a:t>				a[k]  = a[k-1];</a:t>
            </a:r>
          </a:p>
          <a:p>
            <a:r>
              <a:rPr lang="zh-CN" altLang="en-US" dirty="0"/>
              <a:t>			a[lmin++] = temp;</a:t>
            </a:r>
          </a:p>
          <a:p>
            <a:r>
              <a:rPr lang="zh-CN" altLang="en-US" dirty="0"/>
              <a:t>			rmin++;			</a:t>
            </a:r>
          </a:p>
          <a:p>
            <a:r>
              <a:rPr lang="zh-CN" altLang="en-US" dirty="0"/>
              <a:t>		}</a:t>
            </a:r>
          </a:p>
          <a:p>
            <a:r>
              <a:rPr lang="zh-CN" altLang="en-US" dirty="0"/>
              <a:t>	}			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F41B2CE-0785-452C-9768-5DF2515D16EF}"/>
              </a:ext>
            </a:extLst>
          </p:cNvPr>
          <p:cNvSpPr txBox="1"/>
          <p:nvPr/>
        </p:nvSpPr>
        <p:spPr>
          <a:xfrm>
            <a:off x="1587" y="3776196"/>
            <a:ext cx="5495698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104E87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zh-CN" altLang="en-US" spc="-100" dirty="0"/>
              <a:t>int main() {</a:t>
            </a:r>
          </a:p>
          <a:p>
            <a:r>
              <a:rPr lang="zh-CN" altLang="en-US" spc="-100" dirty="0"/>
              <a:t>	int a[9]={7,3,4,15,6,2,20,18,3};</a:t>
            </a:r>
          </a:p>
          <a:p>
            <a:r>
              <a:rPr lang="zh-CN" altLang="en-US" spc="-100" dirty="0"/>
              <a:t>	for(int i=0;i&lt;9;i++) cout&lt;&lt;a[i]&lt;&lt;" ";</a:t>
            </a:r>
            <a:endParaRPr lang="en-US" altLang="zh-CN" spc="-100" dirty="0"/>
          </a:p>
          <a:p>
            <a:r>
              <a:rPr lang="en-US" altLang="zh-CN" spc="-100" dirty="0"/>
              <a:t>	</a:t>
            </a:r>
            <a:r>
              <a:rPr lang="zh-CN" altLang="en-US" spc="-100" dirty="0"/>
              <a:t>cout&lt;&lt;"\n";</a:t>
            </a:r>
          </a:p>
          <a:p>
            <a:r>
              <a:rPr lang="zh-CN" altLang="en-US" spc="-100" dirty="0"/>
              <a:t>	mergsort(a,0,8);</a:t>
            </a:r>
          </a:p>
          <a:p>
            <a:r>
              <a:rPr lang="zh-CN" altLang="en-US" spc="-100" dirty="0"/>
              <a:t>	for(int i=0;i&lt;9;i++) cout&lt;&lt;a[i]&lt;&lt;" ";	  </a:t>
            </a:r>
          </a:p>
          <a:p>
            <a:r>
              <a:rPr lang="zh-CN" altLang="en-US" spc="-100" dirty="0"/>
              <a:t>	return 0;</a:t>
            </a:r>
          </a:p>
          <a:p>
            <a:r>
              <a:rPr lang="zh-CN" altLang="en-US" spc="-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656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BF40363-4562-4F24-9628-55A2733A2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20" y="1152424"/>
            <a:ext cx="32209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spcAft>
                <a:spcPts val="1200"/>
              </a:spcAft>
              <a:buFont typeface="Wingdings" panose="05000000000000000000" pitchFamily="2" charset="2"/>
              <a:buNone/>
              <a:defRPr b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defRPr>
            </a:lvl1pPr>
            <a:lvl2pPr marL="742950" indent="-28575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搜索算法</a:t>
            </a:r>
            <a:r>
              <a:rPr lang="en-US" altLang="zh-CN" dirty="0"/>
              <a:t>:</a:t>
            </a:r>
            <a:r>
              <a:rPr lang="zh-CN" altLang="en-US" dirty="0"/>
              <a:t>二分查找法</a:t>
            </a:r>
            <a:endParaRPr lang="en-US" altLang="zh-CN" dirty="0"/>
          </a:p>
        </p:txBody>
      </p:sp>
      <p:sp>
        <p:nvSpPr>
          <p:cNvPr id="3" name="矩形 4">
            <a:extLst>
              <a:ext uri="{FF2B5EF4-FFF2-40B4-BE49-F238E27FC236}">
                <a16:creationId xmlns:a16="http://schemas.microsoft.com/office/drawing/2014/main" id="{A9EDC7B4-B6B0-4E9E-8A9F-D8C781BDF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1653057"/>
            <a:ext cx="518019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在有序数组中查找特定元素的搜索算法，在查找表中不断取中间元素与查找值进行比较，以二分之一的倍率进行表范围的缩小。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EC3337-EF43-4767-B837-DD779AE68B6D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5" name="直线连接符 6">
            <a:extLst>
              <a:ext uri="{FF2B5EF4-FFF2-40B4-BE49-F238E27FC236}">
                <a16:creationId xmlns:a16="http://schemas.microsoft.com/office/drawing/2014/main" id="{8D8486C0-8D71-48E3-B07B-381400C0F8BD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487B166-46C1-4BBE-BF34-5D1CADD0D88E}"/>
              </a:ext>
            </a:extLst>
          </p:cNvPr>
          <p:cNvSpPr txBox="1"/>
          <p:nvPr/>
        </p:nvSpPr>
        <p:spPr>
          <a:xfrm>
            <a:off x="247720" y="224527"/>
            <a:ext cx="4536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8.2</a:t>
            </a:r>
            <a:r>
              <a:rPr lang="zh-CN" altLang="en-US" dirty="0">
                <a:sym typeface="+mn-lt"/>
              </a:rPr>
              <a:t>数组做函数参数</a:t>
            </a:r>
            <a:endParaRPr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85FBC99C-A1BE-4879-AABF-D546348B96E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3">
            <a:extLst>
              <a:ext uri="{FF2B5EF4-FFF2-40B4-BE49-F238E27FC236}">
                <a16:creationId xmlns:a16="http://schemas.microsoft.com/office/drawing/2014/main" id="{EDEF8462-DAC4-4C3F-A919-0F6AFD206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650" y="1374028"/>
            <a:ext cx="46474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dirty="0">
                <a:solidFill>
                  <a:srgbClr val="104E87"/>
                </a:solidFill>
              </a:rPr>
              <a:t>48  56 67   </a:t>
            </a:r>
            <a:r>
              <a:rPr lang="zh-CN" altLang="en-US" sz="2400" dirty="0">
                <a:solidFill>
                  <a:srgbClr val="FF0000"/>
                </a:solidFill>
              </a:rPr>
              <a:t>69</a:t>
            </a: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104E87"/>
                </a:solidFill>
              </a:rPr>
              <a:t>76  85  89  90  93  97 </a:t>
            </a: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D0AAC4F1-A822-47D1-83BD-EC9595305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490" y="842979"/>
            <a:ext cx="6880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</a:rPr>
              <a:t>left </a:t>
            </a: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9607F05A-CD17-437B-8786-EF7E5B389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3197" y="810915"/>
            <a:ext cx="8338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</a:rPr>
              <a:t>right</a:t>
            </a:r>
          </a:p>
        </p:txBody>
      </p:sp>
      <p:sp>
        <p:nvSpPr>
          <p:cNvPr id="11" name="矩形 8">
            <a:extLst>
              <a:ext uri="{FF2B5EF4-FFF2-40B4-BE49-F238E27FC236}">
                <a16:creationId xmlns:a16="http://schemas.microsoft.com/office/drawing/2014/main" id="{F579F826-1130-4FE3-ABA4-ABCFAFD5D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905715"/>
            <a:ext cx="4493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400" dirty="0">
                <a:solidFill>
                  <a:srgbClr val="104E87"/>
                </a:solidFill>
              </a:rPr>
              <a:t> 0   </a:t>
            </a:r>
            <a:r>
              <a:rPr lang="zh-CN" altLang="en-US" sz="2400" dirty="0">
                <a:solidFill>
                  <a:srgbClr val="104E87"/>
                </a:solidFill>
              </a:rPr>
              <a:t> </a:t>
            </a:r>
            <a:r>
              <a:rPr lang="en-US" altLang="zh-CN" sz="2400" dirty="0">
                <a:solidFill>
                  <a:srgbClr val="104E87"/>
                </a:solidFill>
              </a:rPr>
              <a:t>1</a:t>
            </a:r>
            <a:r>
              <a:rPr lang="zh-CN" altLang="en-US" sz="2400" dirty="0">
                <a:solidFill>
                  <a:srgbClr val="104E87"/>
                </a:solidFill>
              </a:rPr>
              <a:t>    </a:t>
            </a:r>
            <a:r>
              <a:rPr lang="en-US" altLang="zh-CN" sz="2400" dirty="0">
                <a:solidFill>
                  <a:srgbClr val="104E87"/>
                </a:solidFill>
              </a:rPr>
              <a:t>2   </a:t>
            </a:r>
            <a:r>
              <a:rPr lang="zh-CN" altLang="en-US" sz="2400" dirty="0">
                <a:solidFill>
                  <a:srgbClr val="104E87"/>
                </a:solidFill>
              </a:rPr>
              <a:t> </a:t>
            </a:r>
            <a:r>
              <a:rPr lang="en-US" altLang="zh-CN" sz="2400" dirty="0">
                <a:solidFill>
                  <a:srgbClr val="104E87"/>
                </a:solidFill>
              </a:rPr>
              <a:t>3</a:t>
            </a:r>
            <a:r>
              <a:rPr lang="zh-CN" altLang="en-US" sz="2400" dirty="0">
                <a:solidFill>
                  <a:srgbClr val="104E87"/>
                </a:solidFill>
              </a:rPr>
              <a:t>   </a:t>
            </a:r>
            <a:r>
              <a:rPr lang="en-US" altLang="zh-CN" sz="2400" dirty="0">
                <a:solidFill>
                  <a:srgbClr val="104E87"/>
                </a:solidFill>
              </a:rPr>
              <a:t>4</a:t>
            </a:r>
            <a:r>
              <a:rPr lang="zh-CN" altLang="en-US" sz="2400" dirty="0">
                <a:solidFill>
                  <a:srgbClr val="104E87"/>
                </a:solidFill>
              </a:rPr>
              <a:t>    </a:t>
            </a:r>
            <a:r>
              <a:rPr lang="en-US" altLang="zh-CN" sz="2400" dirty="0">
                <a:solidFill>
                  <a:srgbClr val="104E87"/>
                </a:solidFill>
              </a:rPr>
              <a:t>5</a:t>
            </a:r>
            <a:r>
              <a:rPr lang="zh-CN" altLang="en-US" sz="2400" dirty="0">
                <a:solidFill>
                  <a:srgbClr val="104E87"/>
                </a:solidFill>
              </a:rPr>
              <a:t>    </a:t>
            </a:r>
            <a:r>
              <a:rPr lang="en-US" altLang="zh-CN" sz="2400" dirty="0">
                <a:solidFill>
                  <a:srgbClr val="104E87"/>
                </a:solidFill>
              </a:rPr>
              <a:t>6</a:t>
            </a:r>
            <a:r>
              <a:rPr lang="zh-CN" altLang="en-US" sz="2400" dirty="0">
                <a:solidFill>
                  <a:srgbClr val="104E87"/>
                </a:solidFill>
              </a:rPr>
              <a:t>    </a:t>
            </a:r>
            <a:r>
              <a:rPr lang="en-US" altLang="zh-CN" sz="2400" dirty="0">
                <a:solidFill>
                  <a:srgbClr val="104E87"/>
                </a:solidFill>
              </a:rPr>
              <a:t>7</a:t>
            </a:r>
            <a:r>
              <a:rPr lang="zh-CN" altLang="en-US" sz="2400" dirty="0">
                <a:solidFill>
                  <a:srgbClr val="104E87"/>
                </a:solidFill>
              </a:rPr>
              <a:t>    </a:t>
            </a:r>
            <a:r>
              <a:rPr lang="en-US" altLang="zh-CN" sz="2400" dirty="0">
                <a:solidFill>
                  <a:srgbClr val="104E87"/>
                </a:solidFill>
              </a:rPr>
              <a:t>8</a:t>
            </a:r>
            <a:r>
              <a:rPr lang="zh-CN" altLang="en-US" sz="2400" dirty="0">
                <a:solidFill>
                  <a:srgbClr val="104E87"/>
                </a:solidFill>
              </a:rPr>
              <a:t>    </a:t>
            </a:r>
            <a:r>
              <a:rPr lang="en-US" altLang="zh-CN" sz="2400" dirty="0">
                <a:solidFill>
                  <a:srgbClr val="104E87"/>
                </a:solidFill>
              </a:rPr>
              <a:t>9</a:t>
            </a:r>
            <a:endParaRPr lang="zh-CN" altLang="en-US" sz="2400" dirty="0">
              <a:solidFill>
                <a:srgbClr val="104E87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3D24034-11A4-49E0-AA0F-ED581297B593}"/>
              </a:ext>
            </a:extLst>
          </p:cNvPr>
          <p:cNvCxnSpPr>
            <a:cxnSpLocks/>
          </p:cNvCxnSpPr>
          <p:nvPr/>
        </p:nvCxnSpPr>
        <p:spPr bwMode="auto">
          <a:xfrm>
            <a:off x="5748337" y="1213690"/>
            <a:ext cx="387350" cy="403225"/>
          </a:xfrm>
          <a:prstGeom prst="straightConnector1">
            <a:avLst/>
          </a:prstGeom>
          <a:ln w="38100" cap="flat" cmpd="sng" algn="ctr">
            <a:solidFill>
              <a:srgbClr val="00CC6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E8FE16D-EDAC-414D-9419-36E774E1757B}"/>
              </a:ext>
            </a:extLst>
          </p:cNvPr>
          <p:cNvCxnSpPr>
            <a:cxnSpLocks/>
          </p:cNvCxnSpPr>
          <p:nvPr/>
        </p:nvCxnSpPr>
        <p:spPr bwMode="auto">
          <a:xfrm flipH="1">
            <a:off x="10491009" y="1143365"/>
            <a:ext cx="401637" cy="392112"/>
          </a:xfrm>
          <a:prstGeom prst="straightConnector1">
            <a:avLst/>
          </a:prstGeom>
          <a:ln w="38100" cap="flat" cmpd="sng" algn="ctr">
            <a:solidFill>
              <a:srgbClr val="00CC6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A04964-CA87-43A6-AD4C-24854370C39E}"/>
              </a:ext>
            </a:extLst>
          </p:cNvPr>
          <p:cNvCxnSpPr>
            <a:cxnSpLocks/>
          </p:cNvCxnSpPr>
          <p:nvPr/>
        </p:nvCxnSpPr>
        <p:spPr bwMode="auto">
          <a:xfrm flipV="1">
            <a:off x="8119222" y="1703573"/>
            <a:ext cx="0" cy="468313"/>
          </a:xfrm>
          <a:prstGeom prst="straightConnector1">
            <a:avLst/>
          </a:prstGeom>
          <a:ln w="38100" cap="flat" cmpd="sng" algn="ctr">
            <a:solidFill>
              <a:srgbClr val="00CC6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矩形 15">
            <a:extLst>
              <a:ext uri="{FF2B5EF4-FFF2-40B4-BE49-F238E27FC236}">
                <a16:creationId xmlns:a16="http://schemas.microsoft.com/office/drawing/2014/main" id="{F1D37864-2CA1-4670-974F-E692BD7D3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9700" y="1735492"/>
            <a:ext cx="6976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400" dirty="0">
                <a:solidFill>
                  <a:srgbClr val="FF0000"/>
                </a:solidFill>
              </a:rPr>
              <a:t>mid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矩形 16">
            <a:extLst>
              <a:ext uri="{FF2B5EF4-FFF2-40B4-BE49-F238E27FC236}">
                <a16:creationId xmlns:a16="http://schemas.microsoft.com/office/drawing/2014/main" id="{EB8E0A72-EE37-4313-B369-2C33252C7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8125" y="3316954"/>
            <a:ext cx="46474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dirty="0">
                <a:solidFill>
                  <a:srgbClr val="104E87"/>
                </a:solidFill>
              </a:rPr>
              <a:t>48  56  67  </a:t>
            </a:r>
            <a:r>
              <a:rPr lang="zh-CN" altLang="en-US" sz="2400" dirty="0">
                <a:solidFill>
                  <a:srgbClr val="FF0000"/>
                </a:solidFill>
              </a:rPr>
              <a:t>69 </a:t>
            </a:r>
            <a:r>
              <a:rPr lang="zh-CN" altLang="en-US" sz="2400" dirty="0">
                <a:solidFill>
                  <a:srgbClr val="104E87"/>
                </a:solidFill>
              </a:rPr>
              <a:t>76  85  89  90  93  97 </a:t>
            </a:r>
          </a:p>
        </p:txBody>
      </p:sp>
      <p:sp>
        <p:nvSpPr>
          <p:cNvPr id="17" name="矩形 17">
            <a:extLst>
              <a:ext uri="{FF2B5EF4-FFF2-40B4-BE49-F238E27FC236}">
                <a16:creationId xmlns:a16="http://schemas.microsoft.com/office/drawing/2014/main" id="{6E2AD4AA-E981-48BF-87B7-F68B5B3DB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9150" y="2505742"/>
            <a:ext cx="6880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>
                <a:solidFill>
                  <a:srgbClr val="FF0000"/>
                </a:solidFill>
              </a:rPr>
              <a:t>left </a:t>
            </a:r>
          </a:p>
        </p:txBody>
      </p:sp>
      <p:sp>
        <p:nvSpPr>
          <p:cNvPr id="18" name="矩形 18">
            <a:extLst>
              <a:ext uri="{FF2B5EF4-FFF2-40B4-BE49-F238E27FC236}">
                <a16:creationId xmlns:a16="http://schemas.microsoft.com/office/drawing/2014/main" id="{2895E23A-6441-4E45-B3F7-80918DC6A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8794" y="2443714"/>
            <a:ext cx="8338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</a:rPr>
              <a:t>right</a:t>
            </a:r>
          </a:p>
        </p:txBody>
      </p:sp>
      <p:sp>
        <p:nvSpPr>
          <p:cNvPr id="19" name="矩形 19">
            <a:extLst>
              <a:ext uri="{FF2B5EF4-FFF2-40B4-BE49-F238E27FC236}">
                <a16:creationId xmlns:a16="http://schemas.microsoft.com/office/drawing/2014/main" id="{05064EF7-B132-46D2-8265-CE96B80BE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887" y="2847054"/>
            <a:ext cx="4493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400" dirty="0">
                <a:solidFill>
                  <a:srgbClr val="104E87"/>
                </a:solidFill>
              </a:rPr>
              <a:t>0   </a:t>
            </a:r>
            <a:r>
              <a:rPr lang="zh-CN" altLang="en-US" sz="2400" dirty="0">
                <a:solidFill>
                  <a:srgbClr val="104E87"/>
                </a:solidFill>
              </a:rPr>
              <a:t> </a:t>
            </a:r>
            <a:r>
              <a:rPr lang="en-US" altLang="zh-CN" sz="2400" dirty="0">
                <a:solidFill>
                  <a:srgbClr val="104E87"/>
                </a:solidFill>
              </a:rPr>
              <a:t>1</a:t>
            </a:r>
            <a:r>
              <a:rPr lang="zh-CN" altLang="en-US" sz="2400" dirty="0">
                <a:solidFill>
                  <a:srgbClr val="104E87"/>
                </a:solidFill>
              </a:rPr>
              <a:t>     </a:t>
            </a:r>
            <a:r>
              <a:rPr lang="en-US" altLang="zh-CN" sz="2400" dirty="0">
                <a:solidFill>
                  <a:srgbClr val="104E87"/>
                </a:solidFill>
              </a:rPr>
              <a:t>2   </a:t>
            </a:r>
            <a:r>
              <a:rPr lang="zh-CN" altLang="en-US" sz="2400" dirty="0">
                <a:solidFill>
                  <a:srgbClr val="104E87"/>
                </a:solidFill>
              </a:rPr>
              <a:t> </a:t>
            </a:r>
            <a:r>
              <a:rPr lang="en-US" altLang="zh-CN" sz="2400" dirty="0">
                <a:solidFill>
                  <a:srgbClr val="104E87"/>
                </a:solidFill>
              </a:rPr>
              <a:t>3</a:t>
            </a:r>
            <a:r>
              <a:rPr lang="zh-CN" altLang="en-US" sz="2400" dirty="0">
                <a:solidFill>
                  <a:srgbClr val="104E87"/>
                </a:solidFill>
              </a:rPr>
              <a:t>   </a:t>
            </a:r>
            <a:r>
              <a:rPr lang="en-US" altLang="zh-CN" sz="2400" dirty="0">
                <a:solidFill>
                  <a:srgbClr val="104E87"/>
                </a:solidFill>
              </a:rPr>
              <a:t>4</a:t>
            </a:r>
            <a:r>
              <a:rPr lang="zh-CN" altLang="en-US" sz="2400" dirty="0">
                <a:solidFill>
                  <a:srgbClr val="104E87"/>
                </a:solidFill>
              </a:rPr>
              <a:t>    </a:t>
            </a:r>
            <a:r>
              <a:rPr lang="en-US" altLang="zh-CN" sz="2400" dirty="0">
                <a:solidFill>
                  <a:srgbClr val="104E87"/>
                </a:solidFill>
              </a:rPr>
              <a:t>5</a:t>
            </a:r>
            <a:r>
              <a:rPr lang="zh-CN" altLang="en-US" sz="2400" dirty="0">
                <a:solidFill>
                  <a:srgbClr val="104E87"/>
                </a:solidFill>
              </a:rPr>
              <a:t>    </a:t>
            </a:r>
            <a:r>
              <a:rPr lang="en-US" altLang="zh-CN" sz="2400" dirty="0">
                <a:solidFill>
                  <a:srgbClr val="104E87"/>
                </a:solidFill>
              </a:rPr>
              <a:t>6</a:t>
            </a:r>
            <a:r>
              <a:rPr lang="zh-CN" altLang="en-US" sz="2400" dirty="0">
                <a:solidFill>
                  <a:srgbClr val="104E87"/>
                </a:solidFill>
              </a:rPr>
              <a:t>    </a:t>
            </a:r>
            <a:r>
              <a:rPr lang="en-US" altLang="zh-CN" sz="2400" dirty="0">
                <a:solidFill>
                  <a:srgbClr val="104E87"/>
                </a:solidFill>
              </a:rPr>
              <a:t>7</a:t>
            </a:r>
            <a:r>
              <a:rPr lang="zh-CN" altLang="en-US" sz="2400" dirty="0">
                <a:solidFill>
                  <a:srgbClr val="104E87"/>
                </a:solidFill>
              </a:rPr>
              <a:t>    </a:t>
            </a:r>
            <a:r>
              <a:rPr lang="en-US" altLang="zh-CN" sz="2400" dirty="0">
                <a:solidFill>
                  <a:srgbClr val="104E87"/>
                </a:solidFill>
              </a:rPr>
              <a:t>8</a:t>
            </a:r>
            <a:r>
              <a:rPr lang="zh-CN" altLang="en-US" sz="2400" dirty="0">
                <a:solidFill>
                  <a:srgbClr val="104E87"/>
                </a:solidFill>
              </a:rPr>
              <a:t>    </a:t>
            </a:r>
            <a:r>
              <a:rPr lang="en-US" altLang="zh-CN" sz="2400" dirty="0">
                <a:solidFill>
                  <a:srgbClr val="104E87"/>
                </a:solidFill>
              </a:rPr>
              <a:t>9</a:t>
            </a:r>
            <a:endParaRPr lang="zh-CN" altLang="en-US" sz="2400" dirty="0">
              <a:solidFill>
                <a:srgbClr val="104E87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3415351-E71E-47EA-894E-5D9D4638274D}"/>
              </a:ext>
            </a:extLst>
          </p:cNvPr>
          <p:cNvCxnSpPr>
            <a:stCxn id="17" idx="2"/>
          </p:cNvCxnSpPr>
          <p:nvPr/>
        </p:nvCxnSpPr>
        <p:spPr bwMode="auto">
          <a:xfrm>
            <a:off x="5913155" y="2967407"/>
            <a:ext cx="427520" cy="465435"/>
          </a:xfrm>
          <a:prstGeom prst="straightConnector1">
            <a:avLst/>
          </a:prstGeom>
          <a:ln w="38100" cap="flat" cmpd="sng" algn="ctr">
            <a:solidFill>
              <a:srgbClr val="00CC6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A450E77-BEE5-4D56-983B-3A58A37F10B5}"/>
              </a:ext>
            </a:extLst>
          </p:cNvPr>
          <p:cNvCxnSpPr>
            <a:cxnSpLocks/>
          </p:cNvCxnSpPr>
          <p:nvPr/>
        </p:nvCxnSpPr>
        <p:spPr bwMode="auto">
          <a:xfrm flipH="1">
            <a:off x="8303948" y="2846685"/>
            <a:ext cx="293688" cy="569913"/>
          </a:xfrm>
          <a:prstGeom prst="straightConnector1">
            <a:avLst/>
          </a:prstGeom>
          <a:ln w="38100" cap="flat" cmpd="sng" algn="ctr">
            <a:solidFill>
              <a:srgbClr val="00CC6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41B8A46-FC1A-4C46-A010-A5855F4EC8EC}"/>
              </a:ext>
            </a:extLst>
          </p:cNvPr>
          <p:cNvCxnSpPr>
            <a:cxnSpLocks/>
          </p:cNvCxnSpPr>
          <p:nvPr/>
        </p:nvCxnSpPr>
        <p:spPr bwMode="auto">
          <a:xfrm flipV="1">
            <a:off x="7430248" y="3696769"/>
            <a:ext cx="0" cy="469900"/>
          </a:xfrm>
          <a:prstGeom prst="straightConnector1">
            <a:avLst/>
          </a:prstGeom>
          <a:ln w="38100" cap="flat" cmpd="sng" algn="ctr">
            <a:solidFill>
              <a:srgbClr val="00CC6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矩形 23">
            <a:extLst>
              <a:ext uri="{FF2B5EF4-FFF2-40B4-BE49-F238E27FC236}">
                <a16:creationId xmlns:a16="http://schemas.microsoft.com/office/drawing/2014/main" id="{44FE4050-955F-4B86-83F5-9EF45CAC0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073" y="3695701"/>
            <a:ext cx="6976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400" dirty="0">
                <a:solidFill>
                  <a:srgbClr val="FF0000"/>
                </a:solidFill>
              </a:rPr>
              <a:t>mid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矩形 25">
            <a:extLst>
              <a:ext uri="{FF2B5EF4-FFF2-40B4-BE49-F238E27FC236}">
                <a16:creationId xmlns:a16="http://schemas.microsoft.com/office/drawing/2014/main" id="{CFFE5D80-32F7-49F3-BA2D-22A72FE89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733" y="5408223"/>
            <a:ext cx="46474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dirty="0">
                <a:solidFill>
                  <a:srgbClr val="104E87"/>
                </a:solidFill>
              </a:rPr>
              <a:t>48  56  67  </a:t>
            </a:r>
            <a:r>
              <a:rPr lang="zh-CN" altLang="en-US" sz="2400" dirty="0">
                <a:solidFill>
                  <a:srgbClr val="FF0000"/>
                </a:solidFill>
              </a:rPr>
              <a:t>69 </a:t>
            </a:r>
            <a:r>
              <a:rPr lang="zh-CN" altLang="en-US" sz="2400" dirty="0">
                <a:solidFill>
                  <a:srgbClr val="104E87"/>
                </a:solidFill>
              </a:rPr>
              <a:t>76  85  89  90  93  97 </a:t>
            </a:r>
          </a:p>
        </p:txBody>
      </p:sp>
      <p:sp>
        <p:nvSpPr>
          <p:cNvPr id="25" name="矩形 26">
            <a:extLst>
              <a:ext uri="{FF2B5EF4-FFF2-40B4-BE49-F238E27FC236}">
                <a16:creationId xmlns:a16="http://schemas.microsoft.com/office/drawing/2014/main" id="{3A0A2D52-3A64-4DD8-B781-817692A1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425" y="4608396"/>
            <a:ext cx="6880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</a:rPr>
              <a:t>left </a:t>
            </a:r>
          </a:p>
        </p:txBody>
      </p:sp>
      <p:sp>
        <p:nvSpPr>
          <p:cNvPr id="26" name="矩形 27">
            <a:extLst>
              <a:ext uri="{FF2B5EF4-FFF2-40B4-BE49-F238E27FC236}">
                <a16:creationId xmlns:a16="http://schemas.microsoft.com/office/drawing/2014/main" id="{D0CDFCDF-3F07-491A-AF76-828049C4F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3948" y="4589843"/>
            <a:ext cx="11763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</a:rPr>
              <a:t>right</a:t>
            </a:r>
          </a:p>
        </p:txBody>
      </p:sp>
      <p:sp>
        <p:nvSpPr>
          <p:cNvPr id="27" name="矩形 28">
            <a:extLst>
              <a:ext uri="{FF2B5EF4-FFF2-40B4-BE49-F238E27FC236}">
                <a16:creationId xmlns:a16="http://schemas.microsoft.com/office/drawing/2014/main" id="{8D3488F0-ED8D-40FB-9AA6-DD0CBD9D2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7496" y="4939910"/>
            <a:ext cx="4493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400" dirty="0">
                <a:solidFill>
                  <a:srgbClr val="104E87"/>
                </a:solidFill>
              </a:rPr>
              <a:t>0   </a:t>
            </a:r>
            <a:r>
              <a:rPr lang="zh-CN" altLang="en-US" sz="2400" dirty="0">
                <a:solidFill>
                  <a:srgbClr val="104E87"/>
                </a:solidFill>
              </a:rPr>
              <a:t> </a:t>
            </a:r>
            <a:r>
              <a:rPr lang="en-US" altLang="zh-CN" sz="2400" dirty="0">
                <a:solidFill>
                  <a:srgbClr val="104E87"/>
                </a:solidFill>
              </a:rPr>
              <a:t>1</a:t>
            </a:r>
            <a:r>
              <a:rPr lang="zh-CN" altLang="en-US" sz="2400" dirty="0">
                <a:solidFill>
                  <a:srgbClr val="104E87"/>
                </a:solidFill>
              </a:rPr>
              <a:t>     </a:t>
            </a:r>
            <a:r>
              <a:rPr lang="en-US" altLang="zh-CN" sz="2400" dirty="0">
                <a:solidFill>
                  <a:srgbClr val="104E87"/>
                </a:solidFill>
              </a:rPr>
              <a:t>2   </a:t>
            </a:r>
            <a:r>
              <a:rPr lang="zh-CN" altLang="en-US" sz="2400" dirty="0">
                <a:solidFill>
                  <a:srgbClr val="104E87"/>
                </a:solidFill>
              </a:rPr>
              <a:t> </a:t>
            </a:r>
            <a:r>
              <a:rPr lang="en-US" altLang="zh-CN" sz="2400" dirty="0">
                <a:solidFill>
                  <a:srgbClr val="104E87"/>
                </a:solidFill>
              </a:rPr>
              <a:t>3</a:t>
            </a:r>
            <a:r>
              <a:rPr lang="zh-CN" altLang="en-US" sz="2400" dirty="0">
                <a:solidFill>
                  <a:srgbClr val="104E87"/>
                </a:solidFill>
              </a:rPr>
              <a:t>   </a:t>
            </a:r>
            <a:r>
              <a:rPr lang="en-US" altLang="zh-CN" sz="2400" dirty="0">
                <a:solidFill>
                  <a:srgbClr val="104E87"/>
                </a:solidFill>
              </a:rPr>
              <a:t>4</a:t>
            </a:r>
            <a:r>
              <a:rPr lang="zh-CN" altLang="en-US" sz="2400" dirty="0">
                <a:solidFill>
                  <a:srgbClr val="104E87"/>
                </a:solidFill>
              </a:rPr>
              <a:t>    </a:t>
            </a:r>
            <a:r>
              <a:rPr lang="en-US" altLang="zh-CN" sz="2400" dirty="0">
                <a:solidFill>
                  <a:srgbClr val="104E87"/>
                </a:solidFill>
              </a:rPr>
              <a:t>5</a:t>
            </a:r>
            <a:r>
              <a:rPr lang="zh-CN" altLang="en-US" sz="2400" dirty="0">
                <a:solidFill>
                  <a:srgbClr val="104E87"/>
                </a:solidFill>
              </a:rPr>
              <a:t>    </a:t>
            </a:r>
            <a:r>
              <a:rPr lang="en-US" altLang="zh-CN" sz="2400" dirty="0">
                <a:solidFill>
                  <a:srgbClr val="104E87"/>
                </a:solidFill>
              </a:rPr>
              <a:t>6</a:t>
            </a:r>
            <a:r>
              <a:rPr lang="zh-CN" altLang="en-US" sz="2400" dirty="0">
                <a:solidFill>
                  <a:srgbClr val="104E87"/>
                </a:solidFill>
              </a:rPr>
              <a:t>    </a:t>
            </a:r>
            <a:r>
              <a:rPr lang="en-US" altLang="zh-CN" sz="2400" dirty="0">
                <a:solidFill>
                  <a:srgbClr val="104E87"/>
                </a:solidFill>
              </a:rPr>
              <a:t>7</a:t>
            </a:r>
            <a:r>
              <a:rPr lang="zh-CN" altLang="en-US" sz="2400" dirty="0">
                <a:solidFill>
                  <a:srgbClr val="104E87"/>
                </a:solidFill>
              </a:rPr>
              <a:t>    </a:t>
            </a:r>
            <a:r>
              <a:rPr lang="en-US" altLang="zh-CN" sz="2400" dirty="0">
                <a:solidFill>
                  <a:srgbClr val="104E87"/>
                </a:solidFill>
              </a:rPr>
              <a:t>8</a:t>
            </a:r>
            <a:r>
              <a:rPr lang="zh-CN" altLang="en-US" sz="2400" dirty="0">
                <a:solidFill>
                  <a:srgbClr val="104E87"/>
                </a:solidFill>
              </a:rPr>
              <a:t>    </a:t>
            </a:r>
            <a:r>
              <a:rPr lang="en-US" altLang="zh-CN" sz="2400" dirty="0">
                <a:solidFill>
                  <a:srgbClr val="104E87"/>
                </a:solidFill>
              </a:rPr>
              <a:t>9</a:t>
            </a:r>
            <a:endParaRPr lang="zh-CN" altLang="en-US" sz="2400" dirty="0">
              <a:solidFill>
                <a:srgbClr val="104E87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1593F42-F654-4B98-947D-D082D8EBC9CB}"/>
              </a:ext>
            </a:extLst>
          </p:cNvPr>
          <p:cNvCxnSpPr>
            <a:cxnSpLocks/>
          </p:cNvCxnSpPr>
          <p:nvPr/>
        </p:nvCxnSpPr>
        <p:spPr bwMode="auto">
          <a:xfrm>
            <a:off x="7499723" y="5033253"/>
            <a:ext cx="385762" cy="403225"/>
          </a:xfrm>
          <a:prstGeom prst="straightConnector1">
            <a:avLst/>
          </a:prstGeom>
          <a:ln w="38100" cap="flat" cmpd="sng" algn="ctr">
            <a:solidFill>
              <a:srgbClr val="00CC6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0E6C441-CA55-4B39-B243-F7897EF2382D}"/>
              </a:ext>
            </a:extLst>
          </p:cNvPr>
          <p:cNvCxnSpPr>
            <a:cxnSpLocks/>
          </p:cNvCxnSpPr>
          <p:nvPr/>
        </p:nvCxnSpPr>
        <p:spPr bwMode="auto">
          <a:xfrm flipH="1">
            <a:off x="8292744" y="4949908"/>
            <a:ext cx="292100" cy="569913"/>
          </a:xfrm>
          <a:prstGeom prst="straightConnector1">
            <a:avLst/>
          </a:prstGeom>
          <a:ln w="38100" cap="flat" cmpd="sng" algn="ctr">
            <a:solidFill>
              <a:srgbClr val="00CC6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59793ED-E6F6-4510-9A14-CA100DCF512A}"/>
              </a:ext>
            </a:extLst>
          </p:cNvPr>
          <p:cNvCxnSpPr>
            <a:cxnSpLocks/>
          </p:cNvCxnSpPr>
          <p:nvPr/>
        </p:nvCxnSpPr>
        <p:spPr bwMode="auto">
          <a:xfrm flipV="1">
            <a:off x="7939359" y="5765306"/>
            <a:ext cx="0" cy="468312"/>
          </a:xfrm>
          <a:prstGeom prst="straightConnector1">
            <a:avLst/>
          </a:prstGeom>
          <a:ln w="38100" cap="flat" cmpd="sng" algn="ctr">
            <a:solidFill>
              <a:srgbClr val="00CC6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矩形 32">
            <a:extLst>
              <a:ext uri="{FF2B5EF4-FFF2-40B4-BE49-F238E27FC236}">
                <a16:creationId xmlns:a16="http://schemas.microsoft.com/office/drawing/2014/main" id="{F0BB6893-87CE-43D6-8B7E-4360D293F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332" y="5796273"/>
            <a:ext cx="6976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400" dirty="0">
                <a:solidFill>
                  <a:srgbClr val="FF0000"/>
                </a:solidFill>
              </a:rPr>
              <a:t>mid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46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3EC3337-EF43-4767-B837-DD779AE68B6D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5" name="直线连接符 6">
            <a:extLst>
              <a:ext uri="{FF2B5EF4-FFF2-40B4-BE49-F238E27FC236}">
                <a16:creationId xmlns:a16="http://schemas.microsoft.com/office/drawing/2014/main" id="{8D8486C0-8D71-48E3-B07B-381400C0F8BD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487B166-46C1-4BBE-BF34-5D1CADD0D88E}"/>
              </a:ext>
            </a:extLst>
          </p:cNvPr>
          <p:cNvSpPr txBox="1"/>
          <p:nvPr/>
        </p:nvSpPr>
        <p:spPr>
          <a:xfrm>
            <a:off x="247720" y="224527"/>
            <a:ext cx="4536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8.2</a:t>
            </a:r>
            <a:r>
              <a:rPr lang="zh-CN" altLang="en-US" dirty="0">
                <a:sym typeface="+mn-lt"/>
              </a:rPr>
              <a:t>数组做函数参数</a:t>
            </a:r>
            <a:endParaRPr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85FBC99C-A1BE-4879-AABF-D546348B96E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2806FD0-5DCD-43FA-80BD-FFA6645E06AD}"/>
              </a:ext>
            </a:extLst>
          </p:cNvPr>
          <p:cNvSpPr txBox="1"/>
          <p:nvPr/>
        </p:nvSpPr>
        <p:spPr>
          <a:xfrm>
            <a:off x="-71719" y="1002128"/>
            <a:ext cx="610564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00">
                <a:solidFill>
                  <a:srgbClr val="104E87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zh-CN" altLang="en-US" dirty="0"/>
              <a:t>int binary_search(int array[],int n,int key){</a:t>
            </a:r>
          </a:p>
          <a:p>
            <a:r>
              <a:rPr lang="zh-CN" altLang="en-US" dirty="0"/>
              <a:t>	int left=0, right=n-1, mid=(right - left)/2;</a:t>
            </a:r>
          </a:p>
          <a:p>
            <a:r>
              <a:rPr lang="zh-CN" altLang="en-US" dirty="0"/>
              <a:t>	while(left&lt;right&amp;&amp;array[mid]!=key){</a:t>
            </a:r>
          </a:p>
          <a:p>
            <a:r>
              <a:rPr lang="zh-CN" altLang="en-US" dirty="0"/>
              <a:t>		if(array[mid]&gt;key)</a:t>
            </a:r>
          </a:p>
          <a:p>
            <a:r>
              <a:rPr lang="zh-CN" altLang="en-US" dirty="0"/>
              <a:t>			right = mid-1;</a:t>
            </a:r>
          </a:p>
          <a:p>
            <a:r>
              <a:rPr lang="zh-CN" altLang="en-US" dirty="0"/>
              <a:t>		else left = mid+1;</a:t>
            </a:r>
          </a:p>
          <a:p>
            <a:r>
              <a:rPr lang="zh-CN" altLang="en-US" dirty="0"/>
              <a:t>		mid=left + (right - left)/2;</a:t>
            </a:r>
          </a:p>
          <a:p>
            <a:r>
              <a:rPr lang="zh-CN" altLang="en-US" dirty="0"/>
              <a:t>		if(array[mid]==key)  return mid;</a:t>
            </a:r>
          </a:p>
          <a:p>
            <a:r>
              <a:rPr lang="zh-CN" altLang="en-US" dirty="0"/>
              <a:t>	}</a:t>
            </a:r>
          </a:p>
          <a:p>
            <a:r>
              <a:rPr lang="zh-CN" altLang="en-US" dirty="0"/>
              <a:t>	return -1;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C16585B-260C-41AD-AE69-581DA50CBD00}"/>
              </a:ext>
            </a:extLst>
          </p:cNvPr>
          <p:cNvSpPr txBox="1"/>
          <p:nvPr/>
        </p:nvSpPr>
        <p:spPr>
          <a:xfrm>
            <a:off x="5590572" y="2255067"/>
            <a:ext cx="6736465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00">
                <a:solidFill>
                  <a:srgbClr val="104E87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zh-CN" altLang="en-US" dirty="0"/>
              <a:t>int main() {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int data[] = {48,56,67,69,76,85,89,90,93,97};</a:t>
            </a:r>
          </a:p>
          <a:p>
            <a:r>
              <a:rPr lang="zh-CN" altLang="en-US" dirty="0"/>
              <a:t>	int key=97;</a:t>
            </a:r>
          </a:p>
          <a:p>
            <a:r>
              <a:rPr lang="zh-CN" altLang="en-US" dirty="0"/>
              <a:t>	int flag = binary_search(data,10,key);</a:t>
            </a:r>
          </a:p>
          <a:p>
            <a:r>
              <a:rPr lang="zh-CN" altLang="en-US" dirty="0"/>
              <a:t>	if(flag!=-1) cout&lt;&lt;key&lt;&lt;":"&lt;&lt;flag&lt;&lt;"\n";</a:t>
            </a:r>
          </a:p>
          <a:p>
            <a:r>
              <a:rPr lang="zh-CN" altLang="en-US" dirty="0"/>
              <a:t>	else cout&lt;&lt;"no exist!";</a:t>
            </a:r>
          </a:p>
          <a:p>
            <a:r>
              <a:rPr lang="zh-CN" altLang="en-US" dirty="0"/>
              <a:t>	return 0;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5556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25BC42C-56C9-4CB3-B801-ADCD0258B0D6}"/>
              </a:ext>
            </a:extLst>
          </p:cNvPr>
          <p:cNvSpPr txBox="1"/>
          <p:nvPr/>
        </p:nvSpPr>
        <p:spPr>
          <a:xfrm>
            <a:off x="247720" y="224527"/>
            <a:ext cx="4536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8.3</a:t>
            </a:r>
            <a:r>
              <a:rPr lang="zh-CN" altLang="en-US" dirty="0"/>
              <a:t>对象</a:t>
            </a:r>
            <a:r>
              <a:rPr lang="zh-CN" altLang="en-US" dirty="0">
                <a:sym typeface="+mn-lt"/>
              </a:rPr>
              <a:t>数组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F25A70-AC85-4242-8656-99CBE328D46A}"/>
              </a:ext>
            </a:extLst>
          </p:cNvPr>
          <p:cNvSpPr/>
          <p:nvPr/>
        </p:nvSpPr>
        <p:spPr>
          <a:xfrm>
            <a:off x="-26988" y="908050"/>
            <a:ext cx="66622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928" indent="-457200">
              <a:buClr>
                <a:srgbClr val="104E87"/>
              </a:buClr>
              <a:buSzPct val="90000"/>
              <a:buFont typeface="+mj-ea"/>
              <a:buAutoNum type="circleNumDbPlain"/>
              <a:defRPr/>
            </a:pP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声明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:</a:t>
            </a:r>
          </a:p>
          <a:p>
            <a:pPr marL="411162" lvl="1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类名 数组名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[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元素个数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]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；</a:t>
            </a:r>
            <a:endParaRPr lang="en-US" altLang="zh-CN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566928" indent="-457200">
              <a:buClr>
                <a:srgbClr val="104E87"/>
              </a:buClr>
              <a:buSzPct val="90000"/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访问方法：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通过下标访问</a:t>
            </a:r>
            <a:endParaRPr lang="en-US" altLang="zh-CN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109728">
              <a:buClr>
                <a:srgbClr val="104E87"/>
              </a:buClr>
              <a:buSzPct val="90000"/>
              <a:defRPr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数组名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[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下标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].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成员名</a:t>
            </a:r>
            <a:endParaRPr lang="en-US" altLang="zh-CN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566928" indent="-457200">
              <a:buClr>
                <a:srgbClr val="104E87"/>
              </a:buClr>
              <a:buSzPct val="90000"/>
              <a:buFont typeface="+mj-ea"/>
              <a:buAutoNum type="circleNumDbPlain" startAt="3"/>
              <a:defRPr/>
            </a:pP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对象数组初始化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C58452-2C76-447C-8DC8-5EB8FFAFEDB7}"/>
              </a:ext>
            </a:extLst>
          </p:cNvPr>
          <p:cNvSpPr/>
          <p:nvPr/>
        </p:nvSpPr>
        <p:spPr>
          <a:xfrm>
            <a:off x="133657" y="2778697"/>
            <a:ext cx="4980721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fontAlgn="auto" hangingPunct="1"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76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每个元素对象被创建时，都会调用类构造函数初始化该对象。</a:t>
            </a:r>
            <a:endParaRPr lang="en-US" altLang="zh-CN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342900" indent="-342900" eaLnBrk="1" fontAlgn="auto" hangingPunct="1"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76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通过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带参构造函数</a:t>
            </a:r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初始化值</a:t>
            </a:r>
            <a:endParaRPr lang="en-US" altLang="zh-CN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76000"/>
              <a:defRPr/>
            </a:pPr>
            <a:endParaRPr lang="en-US" altLang="zh-CN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342900" indent="-342900" eaLnBrk="1" fontAlgn="auto" hangingPunct="1"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76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如果没有为数组元素指定显式初始值，数组元素便使用默认值初始化（缺省构造函数）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EA256B-B7C1-413B-BF9C-42DD27CE7A42}"/>
              </a:ext>
            </a:extLst>
          </p:cNvPr>
          <p:cNvSpPr txBox="1"/>
          <p:nvPr/>
        </p:nvSpPr>
        <p:spPr>
          <a:xfrm>
            <a:off x="7771606" y="185004"/>
            <a:ext cx="4418807" cy="33609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360000" indent="-25200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400" noProof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class Point {	</a:t>
            </a:r>
            <a:endParaRPr lang="zh-CN" altLang="en-US" sz="2400" noProof="1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  <a:cs typeface="Consolas" pitchFamily="49" charset="0"/>
            </a:endParaRPr>
          </a:p>
          <a:p>
            <a:pPr marL="360000" indent="-25200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400" noProof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public:		</a:t>
            </a:r>
            <a:endParaRPr lang="zh-CN" altLang="en-US" sz="2400" noProof="1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  <a:cs typeface="Consolas" pitchFamily="49" charset="0"/>
            </a:endParaRPr>
          </a:p>
          <a:p>
            <a:pPr marL="360000" indent="-25200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2400" noProof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	</a:t>
            </a:r>
            <a:r>
              <a:rPr lang="en-US" altLang="zh-CN" sz="2400" noProof="1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Point();</a:t>
            </a:r>
          </a:p>
          <a:p>
            <a:pPr marL="360000" indent="-25200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400" noProof="1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	Point(int x, int y);</a:t>
            </a:r>
          </a:p>
          <a:p>
            <a:pPr marL="360000" indent="-25200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400" noProof="1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	~Point();</a:t>
            </a:r>
          </a:p>
          <a:p>
            <a:pPr marL="360000" indent="-25200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400" noProof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	void move(int newX,int newY);</a:t>
            </a:r>
          </a:p>
          <a:p>
            <a:pPr marL="360000" indent="-25200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400" noProof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	int getX() const { return x; }</a:t>
            </a:r>
          </a:p>
          <a:p>
            <a:pPr marL="360000" indent="-25200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400" noProof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	int getY() const { return y; }</a:t>
            </a:r>
          </a:p>
          <a:p>
            <a:pPr marL="360000" indent="-25200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400" noProof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private:				</a:t>
            </a:r>
            <a:endParaRPr lang="zh-CN" altLang="en-US" sz="2400" noProof="1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  <a:cs typeface="Consolas" pitchFamily="49" charset="0"/>
            </a:endParaRPr>
          </a:p>
          <a:p>
            <a:pPr marL="360000" indent="-25200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2400" noProof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	</a:t>
            </a:r>
            <a:r>
              <a:rPr lang="en-US" altLang="zh-CN" sz="2400" noProof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int x, y;</a:t>
            </a:r>
          </a:p>
          <a:p>
            <a:pPr marL="360000" indent="-25200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400" noProof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};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7DD28DB-ED88-4C11-82DA-BC6535580D83}"/>
              </a:ext>
            </a:extLst>
          </p:cNvPr>
          <p:cNvSpPr txBox="1"/>
          <p:nvPr/>
        </p:nvSpPr>
        <p:spPr>
          <a:xfrm>
            <a:off x="545220" y="3996239"/>
            <a:ext cx="4418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Point a[2]={Point(1,2),Point(3,4)};</a:t>
            </a:r>
            <a:endParaRPr lang="zh-CN" altLang="en-US" dirty="0"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5" name="矩形 6">
            <a:extLst>
              <a:ext uri="{FF2B5EF4-FFF2-40B4-BE49-F238E27FC236}">
                <a16:creationId xmlns:a16="http://schemas.microsoft.com/office/drawing/2014/main" id="{1C2C14BB-FA28-4317-B7EF-AC3F3F337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891" y="1260731"/>
            <a:ext cx="1582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Point a[2];</a:t>
            </a:r>
            <a:endParaRPr lang="zh-CN" altLang="en-US" dirty="0">
              <a:solidFill>
                <a:srgbClr val="00B050"/>
              </a:solidFill>
              <a:latin typeface="华光行书_CNKI" panose="02000500000000000000" pitchFamily="2" charset="-122"/>
              <a:ea typeface="华光行书_CNKI" panose="02000500000000000000" pitchFamily="2" charset="-122"/>
              <a:cs typeface="Times New Roman" pitchFamily="18" charset="0"/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0A53383A-0E78-47EE-AEC5-27FB24391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943" y="2054912"/>
            <a:ext cx="1609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a[1].</a:t>
            </a:r>
            <a:r>
              <a:rPr lang="en-US" altLang="zh-CN" dirty="0" err="1">
                <a:solidFill>
                  <a:srgbClr val="00B05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getX</a:t>
            </a:r>
            <a:r>
              <a:rPr lang="en-US" altLang="zh-CN" dirty="0">
                <a:solidFill>
                  <a:srgbClr val="00B05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();</a:t>
            </a:r>
            <a:endParaRPr lang="zh-CN" altLang="en-US" dirty="0">
              <a:solidFill>
                <a:srgbClr val="00B050"/>
              </a:solidFill>
              <a:latin typeface="华光行书_CNKI" panose="02000500000000000000" pitchFamily="2" charset="-122"/>
              <a:ea typeface="华光行书_CNKI" panose="02000500000000000000" pitchFamily="2" charset="-122"/>
              <a:cs typeface="Times New Roman" pitchFamily="18" charset="0"/>
            </a:endParaRPr>
          </a:p>
        </p:txBody>
      </p:sp>
      <p:sp>
        <p:nvSpPr>
          <p:cNvPr id="17" name="矩形 4">
            <a:extLst>
              <a:ext uri="{FF2B5EF4-FFF2-40B4-BE49-F238E27FC236}">
                <a16:creationId xmlns:a16="http://schemas.microsoft.com/office/drawing/2014/main" id="{A91A626F-B3CB-4A03-9338-8ACA15A36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523" y="3765406"/>
            <a:ext cx="4980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>
              <a:spcBef>
                <a:spcPts val="600"/>
              </a:spcBef>
              <a:buBlip>
                <a:blip r:embed="rId3"/>
              </a:buBlip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对象数组元素的构造和析构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03AED1A-14EF-4EEF-A968-892FCCF2D4B1}"/>
              </a:ext>
            </a:extLst>
          </p:cNvPr>
          <p:cNvSpPr/>
          <p:nvPr/>
        </p:nvSpPr>
        <p:spPr>
          <a:xfrm>
            <a:off x="5944523" y="4227071"/>
            <a:ext cx="6247477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FF3300"/>
              </a:buClr>
              <a:buSzPct val="76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各元素对象的初值要求相同时，可声明具有默认形参值的构造函数。</a:t>
            </a:r>
          </a:p>
          <a:p>
            <a:pPr marL="342900" indent="-342900">
              <a:spcBef>
                <a:spcPts val="600"/>
              </a:spcBef>
              <a:buClr>
                <a:srgbClr val="FF3300"/>
              </a:buClr>
              <a:buSzPct val="76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各元素对象的初值要求不同时，需声明带形参的构造函数。</a:t>
            </a:r>
            <a:endParaRPr lang="en-US" altLang="zh-CN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342900" indent="-342900">
              <a:spcBef>
                <a:spcPts val="600"/>
              </a:spcBef>
              <a:buClr>
                <a:srgbClr val="FF3300"/>
              </a:buClr>
              <a:buSzPct val="76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当数组中每一个对象元素被删除时，系统都要调用一次析构函数。</a:t>
            </a:r>
          </a:p>
          <a:p>
            <a:pPr marL="342900" indent="-342900">
              <a:spcBef>
                <a:spcPts val="600"/>
              </a:spcBef>
              <a:buClr>
                <a:srgbClr val="FF3300"/>
              </a:buClr>
              <a:buSzPct val="76000"/>
              <a:buFont typeface="Wingdings" panose="05000000000000000000" pitchFamily="2" charset="2"/>
              <a:buChar char="n"/>
            </a:pPr>
            <a:endParaRPr lang="zh-CN" altLang="en-US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159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0255F2D-D267-405A-8024-3EC88E460431}"/>
              </a:ext>
            </a:extLst>
          </p:cNvPr>
          <p:cNvSpPr txBox="1"/>
          <p:nvPr/>
        </p:nvSpPr>
        <p:spPr>
          <a:xfrm>
            <a:off x="0" y="1058568"/>
            <a:ext cx="9566031" cy="4255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Point::Point() {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	x = y = 0;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	cout &lt;&lt; "Default Constructor called." &lt;&lt; endl;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}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Point::Point(int x, int y) : x(x), y(y) {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	cout &lt;&lt; "Constructor called." &lt;&lt; endl;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}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Point::~Point() {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	cout &lt;&lt; "Destructor called." &lt;&lt; endl;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}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void Point::move(int newX,int newY) {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	cout &lt;&lt; "Moving the point to (" &lt;&lt; newX &lt;&lt; ", " &lt;&lt; newY &lt;&lt; ")" &lt;&lt; endl;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	x = newX;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	y = newY;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}</a:t>
            </a:r>
            <a:endParaRPr lang="zh-CN" altLang="en-US" sz="20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5E6BFB-F3FB-4BD2-B865-31886233111B}"/>
              </a:ext>
            </a:extLst>
          </p:cNvPr>
          <p:cNvSpPr txBox="1"/>
          <p:nvPr/>
        </p:nvSpPr>
        <p:spPr>
          <a:xfrm>
            <a:off x="7388470" y="870464"/>
            <a:ext cx="4803530" cy="259301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360000" indent="-252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 sz="200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defRPr>
            </a:lvl1pPr>
          </a:lstStyle>
          <a:p>
            <a:r>
              <a:rPr lang="en-US" altLang="zh-CN" noProof="1"/>
              <a:t>int main() {</a:t>
            </a:r>
          </a:p>
          <a:p>
            <a:r>
              <a:rPr lang="en-US" altLang="zh-CN" noProof="1"/>
              <a:t>	cout &lt;&lt; "Entering main..." &lt;&lt; endl;</a:t>
            </a:r>
          </a:p>
          <a:p>
            <a:r>
              <a:rPr lang="en-US" altLang="zh-CN" noProof="1"/>
              <a:t>	Point a[2];</a:t>
            </a:r>
          </a:p>
          <a:p>
            <a:r>
              <a:rPr lang="en-US" altLang="zh-CN" dirty="0"/>
              <a:t>  Point b[2]={Point(1,2),Point(3,4)};</a:t>
            </a:r>
            <a:endParaRPr lang="en-US" altLang="zh-CN" noProof="1"/>
          </a:p>
          <a:p>
            <a:r>
              <a:rPr lang="en-US" altLang="zh-CN" noProof="1"/>
              <a:t>	for(int i = 0; i &lt; 2; i++)</a:t>
            </a:r>
          </a:p>
          <a:p>
            <a:r>
              <a:rPr lang="en-US" altLang="zh-CN" noProof="1"/>
              <a:t>		a[i].move(i + 10, i + 20);</a:t>
            </a:r>
          </a:p>
          <a:p>
            <a:r>
              <a:rPr lang="en-US" altLang="zh-CN" noProof="1"/>
              <a:t>	cout &lt;&lt; "Exiting main..." &lt;&lt; endl;</a:t>
            </a:r>
          </a:p>
          <a:p>
            <a:r>
              <a:rPr lang="en-US" altLang="zh-CN" noProof="1"/>
              <a:t>	return 0;</a:t>
            </a:r>
          </a:p>
          <a:p>
            <a:r>
              <a:rPr lang="en-US" altLang="zh-CN" noProof="1"/>
              <a:t>}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67C77C5-04A9-4C0D-A4BC-E7C13A5415D8}"/>
              </a:ext>
            </a:extLst>
          </p:cNvPr>
          <p:cNvSpPr txBox="1"/>
          <p:nvPr/>
        </p:nvSpPr>
        <p:spPr>
          <a:xfrm>
            <a:off x="247720" y="224527"/>
            <a:ext cx="4536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8.3</a:t>
            </a:r>
            <a:r>
              <a:rPr lang="zh-CN" altLang="en-US" dirty="0"/>
              <a:t>对象</a:t>
            </a:r>
            <a:r>
              <a:rPr lang="zh-CN" altLang="en-US" dirty="0">
                <a:sym typeface="+mn-lt"/>
              </a:rPr>
              <a:t>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68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EED2793-AE68-400B-9798-4857D54E908A}"/>
              </a:ext>
            </a:extLst>
          </p:cNvPr>
          <p:cNvSpPr txBox="1"/>
          <p:nvPr/>
        </p:nvSpPr>
        <p:spPr>
          <a:xfrm>
            <a:off x="247720" y="224527"/>
            <a:ext cx="4536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8.4 </a:t>
            </a:r>
            <a:r>
              <a:rPr lang="zh-CN" altLang="en-US" dirty="0"/>
              <a:t>指针与指针变量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3B0464A-A382-4B53-9C83-3053ECA9B35B}"/>
              </a:ext>
            </a:extLst>
          </p:cNvPr>
          <p:cNvSpPr/>
          <p:nvPr/>
        </p:nvSpPr>
        <p:spPr>
          <a:xfrm>
            <a:off x="211874" y="1028628"/>
            <a:ext cx="3410557" cy="1403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>
              <a:spcBef>
                <a:spcPts val="600"/>
              </a:spcBef>
              <a:buBlip>
                <a:blip r:embed="rId3"/>
              </a:buBlip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内存空间的访问方式</a:t>
            </a: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342900" indent="-73025">
              <a:spcBef>
                <a:spcPts val="600"/>
              </a:spcBef>
              <a:buSzPct val="77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变量名访问</a:t>
            </a: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342900" indent="-73025">
              <a:spcBef>
                <a:spcPts val="600"/>
              </a:spcBef>
              <a:buSzPct val="77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地址访问</a:t>
            </a:r>
          </a:p>
        </p:txBody>
      </p:sp>
      <p:cxnSp>
        <p:nvCxnSpPr>
          <p:cNvPr id="16" name="直接连接符 29">
            <a:extLst>
              <a:ext uri="{FF2B5EF4-FFF2-40B4-BE49-F238E27FC236}">
                <a16:creationId xmlns:a16="http://schemas.microsoft.com/office/drawing/2014/main" id="{2751BE4B-EECA-4FB3-B46F-984E3A994E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60058" y="5430326"/>
            <a:ext cx="43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EBD54A4F-F1BC-437F-81BE-BF7C798EF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126135"/>
              </p:ext>
            </p:extLst>
          </p:nvPr>
        </p:nvGraphicFramePr>
        <p:xfrm>
          <a:off x="4568490" y="1572708"/>
          <a:ext cx="1152525" cy="30051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919">
                <a:tc>
                  <a:txBody>
                    <a:bodyPr/>
                    <a:lstStyle/>
                    <a:p>
                      <a:endParaRPr lang="zh-CN" altLang="en-US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72" marR="91472" marT="45708" marB="45708">
                    <a:lnL w="12700" cap="flat" cmpd="sng" algn="ctr">
                      <a:solidFill>
                        <a:srgbClr val="1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919">
                <a:tc>
                  <a:txBody>
                    <a:bodyPr/>
                    <a:lstStyle/>
                    <a:p>
                      <a:endParaRPr lang="zh-CN" altLang="en-US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72" marR="91472" marT="45708" marB="45708">
                    <a:lnL w="12700" cap="flat" cmpd="sng" algn="ctr">
                      <a:solidFill>
                        <a:srgbClr val="1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919">
                <a:tc>
                  <a:txBody>
                    <a:bodyPr/>
                    <a:lstStyle/>
                    <a:p>
                      <a:endParaRPr lang="zh-CN" altLang="en-US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72" marR="91472" marT="45708" marB="45708">
                    <a:lnL w="12700" cap="flat" cmpd="sng" algn="ctr">
                      <a:solidFill>
                        <a:srgbClr val="1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919">
                <a:tc>
                  <a:txBody>
                    <a:bodyPr/>
                    <a:lstStyle/>
                    <a:p>
                      <a:endParaRPr lang="zh-CN" altLang="en-US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72" marR="91472" marT="45708" marB="45708">
                    <a:lnL w="12700" cap="flat" cmpd="sng" algn="ctr">
                      <a:solidFill>
                        <a:srgbClr val="1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16">
                <a:tc>
                  <a:txBody>
                    <a:bodyPr/>
                    <a:lstStyle/>
                    <a:p>
                      <a:pPr algn="ctr"/>
                      <a:endParaRPr lang="zh-CN" altLang="en-US" sz="3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72" marR="91472" marT="45708" marB="45708">
                    <a:lnL w="12700" cap="flat" cmpd="sng" algn="ctr">
                      <a:solidFill>
                        <a:srgbClr val="1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845">
                <a:tc>
                  <a:txBody>
                    <a:bodyPr/>
                    <a:lstStyle/>
                    <a:p>
                      <a:endParaRPr lang="zh-CN" altLang="en-US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72" marR="91472" marT="45708" marB="45708">
                    <a:lnL w="12700" cap="flat" cmpd="sng" algn="ctr">
                      <a:solidFill>
                        <a:srgbClr val="1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Line 183">
            <a:extLst>
              <a:ext uri="{FF2B5EF4-FFF2-40B4-BE49-F238E27FC236}">
                <a16:creationId xmlns:a16="http://schemas.microsoft.com/office/drawing/2014/main" id="{C296D4FD-2D9C-4FA6-9E87-1F63772A4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8490" y="1096458"/>
            <a:ext cx="0" cy="3933825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9" name="Line 183">
            <a:extLst>
              <a:ext uri="{FF2B5EF4-FFF2-40B4-BE49-F238E27FC236}">
                <a16:creationId xmlns:a16="http://schemas.microsoft.com/office/drawing/2014/main" id="{B58042A6-58B4-4F5D-9E21-F4E506F5A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9428" y="1096458"/>
            <a:ext cx="0" cy="3933825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20" name="Text Box 184">
            <a:extLst>
              <a:ext uri="{FF2B5EF4-FFF2-40B4-BE49-F238E27FC236}">
                <a16:creationId xmlns:a16="http://schemas.microsoft.com/office/drawing/2014/main" id="{2FB75446-FB31-4B11-A077-919724949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565" y="1579302"/>
            <a:ext cx="1050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2000</a:t>
            </a:r>
          </a:p>
        </p:txBody>
      </p:sp>
      <p:sp>
        <p:nvSpPr>
          <p:cNvPr id="21" name="Text Box 184">
            <a:extLst>
              <a:ext uri="{FF2B5EF4-FFF2-40B4-BE49-F238E27FC236}">
                <a16:creationId xmlns:a16="http://schemas.microsoft.com/office/drawing/2014/main" id="{7076B972-A57A-4C6B-A53A-E5EDDE0D3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2328" y="2048958"/>
            <a:ext cx="1049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2001</a:t>
            </a:r>
          </a:p>
        </p:txBody>
      </p:sp>
      <p:sp>
        <p:nvSpPr>
          <p:cNvPr id="22" name="Text Box 184">
            <a:extLst>
              <a:ext uri="{FF2B5EF4-FFF2-40B4-BE49-F238E27FC236}">
                <a16:creationId xmlns:a16="http://schemas.microsoft.com/office/drawing/2014/main" id="{32EE3FA9-7247-4992-87A8-F7B40DA09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2328" y="2552196"/>
            <a:ext cx="1049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2002</a:t>
            </a:r>
          </a:p>
        </p:txBody>
      </p:sp>
      <p:sp>
        <p:nvSpPr>
          <p:cNvPr id="23" name="Text Box 184">
            <a:extLst>
              <a:ext uri="{FF2B5EF4-FFF2-40B4-BE49-F238E27FC236}">
                <a16:creationId xmlns:a16="http://schemas.microsoft.com/office/drawing/2014/main" id="{4CE1F5B9-4F4C-400A-A7CD-79750F975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565" y="3037971"/>
            <a:ext cx="1050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2003</a:t>
            </a:r>
          </a:p>
        </p:txBody>
      </p:sp>
      <p:sp>
        <p:nvSpPr>
          <p:cNvPr id="24" name="Text Box 184">
            <a:extLst>
              <a:ext uri="{FF2B5EF4-FFF2-40B4-BE49-F238E27FC236}">
                <a16:creationId xmlns:a16="http://schemas.microsoft.com/office/drawing/2014/main" id="{05C2752F-E6A6-41A6-8C37-192752E5D47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317510" y="1508236"/>
            <a:ext cx="10509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……</a:t>
            </a:r>
          </a:p>
        </p:txBody>
      </p:sp>
      <p:sp>
        <p:nvSpPr>
          <p:cNvPr id="25" name="Text Box 184">
            <a:extLst>
              <a:ext uri="{FF2B5EF4-FFF2-40B4-BE49-F238E27FC236}">
                <a16:creationId xmlns:a16="http://schemas.microsoft.com/office/drawing/2014/main" id="{15AF5B6A-2B14-4CD2-8D72-46783FE09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565" y="3511046"/>
            <a:ext cx="1050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2004</a:t>
            </a:r>
          </a:p>
        </p:txBody>
      </p:sp>
      <p:sp>
        <p:nvSpPr>
          <p:cNvPr id="26" name="Text Box 184">
            <a:extLst>
              <a:ext uri="{FF2B5EF4-FFF2-40B4-BE49-F238E27FC236}">
                <a16:creationId xmlns:a16="http://schemas.microsoft.com/office/drawing/2014/main" id="{E815F58F-7B41-422B-BB20-B0AEA0274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565" y="3995233"/>
            <a:ext cx="1050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2005</a:t>
            </a:r>
          </a:p>
        </p:txBody>
      </p:sp>
      <p:sp>
        <p:nvSpPr>
          <p:cNvPr id="27" name="Rectangle 178">
            <a:extLst>
              <a:ext uri="{FF2B5EF4-FFF2-40B4-BE49-F238E27FC236}">
                <a16:creationId xmlns:a16="http://schemas.microsoft.com/office/drawing/2014/main" id="{85A70208-7A1D-4E58-8905-02ACCE44A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55" y="2598313"/>
            <a:ext cx="17637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 x;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char 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ch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x=30;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ch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=‘a’;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FE72014-CAD2-41D8-B3FE-AF73E5F1701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49590" y="1586996"/>
            <a:ext cx="4318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36">
            <a:extLst>
              <a:ext uri="{FF2B5EF4-FFF2-40B4-BE49-F238E27FC236}">
                <a16:creationId xmlns:a16="http://schemas.microsoft.com/office/drawing/2014/main" id="{EE85CC18-609D-48EF-B08E-E12C69F56A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9428" y="3579308"/>
            <a:ext cx="433387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01B196B-E7D4-4664-BAA9-B6107141628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35328" y="1601283"/>
            <a:ext cx="0" cy="576263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B469237-8F4E-4836-97C1-9BDB5F0410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4378" y="2988758"/>
            <a:ext cx="0" cy="576263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308C4BF2-154C-4C7B-BFF2-2D1B06E7CB2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792453" y="2295169"/>
            <a:ext cx="674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x</a:t>
            </a:r>
            <a:endParaRPr lang="zh-CN" altLang="en-US" sz="240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5BA9DE0-0D02-4118-B56E-44794DF4D0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24190" y="4141283"/>
            <a:ext cx="4318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3CC4CB9-1B10-497A-B03B-A3F0AC3C594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647990" y="3592156"/>
            <a:ext cx="674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ch</a:t>
            </a:r>
            <a:endParaRPr lang="zh-CN" altLang="en-US" sz="240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35" name="TextBox 50">
            <a:extLst>
              <a:ext uri="{FF2B5EF4-FFF2-40B4-BE49-F238E27FC236}">
                <a16:creationId xmlns:a16="http://schemas.microsoft.com/office/drawing/2014/main" id="{B80B2A40-4B1F-43D6-A9FB-C07D32326D16}"/>
              </a:ext>
            </a:extLst>
          </p:cNvPr>
          <p:cNvSpPr txBox="1"/>
          <p:nvPr/>
        </p:nvSpPr>
        <p:spPr>
          <a:xfrm>
            <a:off x="4593727" y="1583896"/>
            <a:ext cx="1132249" cy="19827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/>
          <a:lstStyle/>
          <a:p>
            <a:pPr algn="ctr" eaLnBrk="1" hangingPunct="1">
              <a:defRPr/>
            </a:pPr>
            <a:endParaRPr lang="en-US" altLang="zh-CN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algn="ctr" eaLnBrk="1" hangingPunct="1">
              <a:defRPr/>
            </a:pPr>
            <a:endParaRPr lang="en-US" altLang="zh-CN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algn="ctr" eaLnBrk="1" hangingPunct="1">
              <a:defRPr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30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84E8F7C-5C47-4C8A-ADD6-20D5E68E2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8851" y="3617408"/>
            <a:ext cx="10620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‘a’</a:t>
            </a:r>
            <a:endParaRPr lang="zh-CN" altLang="en-US" sz="240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37" name="Rectangle 178">
            <a:extLst>
              <a:ext uri="{FF2B5EF4-FFF2-40B4-BE49-F238E27FC236}">
                <a16:creationId xmlns:a16="http://schemas.microsoft.com/office/drawing/2014/main" id="{E5D094E6-5464-4420-A6E5-576A52C53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167" y="1285828"/>
            <a:ext cx="286775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cout</a:t>
            </a:r>
            <a:r>
              <a:rPr kumimoji="1"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&lt;&lt;x&lt;&lt;</a:t>
            </a:r>
            <a:r>
              <a:rPr kumimoji="1"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endl</a:t>
            </a:r>
            <a:r>
              <a:rPr kumimoji="1"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;</a:t>
            </a:r>
          </a:p>
          <a:p>
            <a:pPr>
              <a:spcBef>
                <a:spcPct val="0"/>
              </a:spcBef>
            </a:pPr>
            <a:r>
              <a:rPr kumimoji="1"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cout</a:t>
            </a:r>
            <a:r>
              <a:rPr kumimoji="1"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&lt;&lt;&amp;x&lt;&lt;</a:t>
            </a:r>
            <a:r>
              <a:rPr kumimoji="1"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endl</a:t>
            </a:r>
            <a:r>
              <a:rPr kumimoji="1"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;</a:t>
            </a:r>
          </a:p>
          <a:p>
            <a:pPr>
              <a:spcBef>
                <a:spcPct val="0"/>
              </a:spcBef>
            </a:pPr>
            <a:r>
              <a:rPr kumimoji="1"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cout</a:t>
            </a:r>
            <a:r>
              <a:rPr kumimoji="1"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&lt;&lt;</a:t>
            </a:r>
            <a:r>
              <a:rPr kumimoji="1"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ch</a:t>
            </a:r>
            <a:r>
              <a:rPr kumimoji="1"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&lt;&lt;</a:t>
            </a:r>
            <a:r>
              <a:rPr kumimoji="1"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endl</a:t>
            </a:r>
            <a:r>
              <a:rPr kumimoji="1"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;</a:t>
            </a:r>
          </a:p>
          <a:p>
            <a:pPr>
              <a:spcBef>
                <a:spcPct val="0"/>
              </a:spcBef>
            </a:pPr>
            <a:r>
              <a:rPr kumimoji="1"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cout</a:t>
            </a:r>
            <a:r>
              <a:rPr kumimoji="1"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&lt;&lt;&amp;</a:t>
            </a:r>
            <a:r>
              <a:rPr kumimoji="1"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ch</a:t>
            </a:r>
            <a:r>
              <a:rPr kumimoji="1"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&lt;&lt;</a:t>
            </a:r>
            <a:r>
              <a:rPr kumimoji="1"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endl</a:t>
            </a:r>
            <a:r>
              <a:rPr kumimoji="1"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;</a:t>
            </a: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F928F006-6D94-4D64-ADFF-5D77C85FC505}"/>
              </a:ext>
            </a:extLst>
          </p:cNvPr>
          <p:cNvSpPr txBox="1">
            <a:spLocks noChangeArrowheads="1"/>
          </p:cNvSpPr>
          <p:nvPr/>
        </p:nvSpPr>
        <p:spPr>
          <a:xfrm>
            <a:off x="6415168" y="3972711"/>
            <a:ext cx="480808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363538">
              <a:spcBef>
                <a:spcPts val="600"/>
              </a:spcBef>
              <a:buFontTx/>
              <a:buBlip>
                <a:blip r:embed="rId3"/>
              </a:buBlip>
              <a:defRPr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defRPr>
            </a:lvl1pPr>
          </a:lstStyle>
          <a:p>
            <a:r>
              <a:rPr lang="zh-CN" altLang="en-US" dirty="0"/>
              <a:t>根据变量的使用属性，变量分：</a:t>
            </a:r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93391E76-90FC-4CC7-B03F-9A4B718A8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93" y="4404207"/>
            <a:ext cx="6124535" cy="16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73025">
              <a:spcBef>
                <a:spcPts val="600"/>
              </a:spcBef>
              <a:buClrTx/>
              <a:buSzPct val="77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值变量：在其存储空间中存放的是该变量的值，按变量名存取变量值；</a:t>
            </a:r>
          </a:p>
          <a:p>
            <a:pPr marL="342900" indent="-73025">
              <a:spcBef>
                <a:spcPts val="600"/>
              </a:spcBef>
              <a:buClrTx/>
              <a:buSzPct val="77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地址变量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指针变量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：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若一个变量专用于存放另一个变量的地址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指针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</a:t>
            </a:r>
            <a:endParaRPr lang="zh-CN" altLang="en-US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41" name="Rectangle 7">
            <a:extLst>
              <a:ext uri="{FF2B5EF4-FFF2-40B4-BE49-F238E27FC236}">
                <a16:creationId xmlns:a16="http://schemas.microsoft.com/office/drawing/2014/main" id="{667E27EC-C7C8-4A1C-B0AF-65DA2DF33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874" y="4882150"/>
            <a:ext cx="459406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363538">
              <a:spcBef>
                <a:spcPts val="600"/>
              </a:spcBef>
              <a:buFontTx/>
              <a:buBlip>
                <a:blip r:embed="rId3"/>
              </a:buBlip>
              <a:defRPr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defRPr>
            </a:lvl1pPr>
          </a:lstStyle>
          <a:p>
            <a:r>
              <a:rPr lang="zh-CN" altLang="en-US" dirty="0"/>
              <a:t>什么指针</a:t>
            </a:r>
            <a:r>
              <a:rPr lang="en-US" altLang="zh-CN" dirty="0"/>
              <a:t>——</a:t>
            </a:r>
            <a:r>
              <a:rPr lang="zh-CN" altLang="en-US" dirty="0"/>
              <a:t>地址。</a:t>
            </a:r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2D013BD3-32CB-4613-8EB6-DD3DD7B11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36" y="5326666"/>
            <a:ext cx="4700095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363538">
              <a:spcBef>
                <a:spcPts val="600"/>
              </a:spcBef>
              <a:buFontTx/>
              <a:buBlip>
                <a:blip r:embed="rId3"/>
              </a:buBlip>
              <a:defRPr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defRPr>
            </a:lvl1pPr>
          </a:lstStyle>
          <a:p>
            <a:r>
              <a:rPr lang="zh-CN" altLang="en-US" dirty="0"/>
              <a:t>什么指针变量</a:t>
            </a:r>
            <a:r>
              <a:rPr lang="en-US" altLang="zh-CN" dirty="0"/>
              <a:t>——</a:t>
            </a:r>
            <a:r>
              <a:rPr lang="zh-CN" altLang="en-US" dirty="0"/>
              <a:t>用于存放地址的变量</a:t>
            </a:r>
            <a:r>
              <a:rPr lang="en-US" altLang="zh-CN" dirty="0"/>
              <a:t>,</a:t>
            </a:r>
            <a:r>
              <a:rPr lang="zh-CN" altLang="en-US" dirty="0"/>
              <a:t>则该变量称为指针变量。</a:t>
            </a:r>
          </a:p>
        </p:txBody>
      </p:sp>
    </p:spTree>
    <p:extLst>
      <p:ext uri="{BB962C8B-B14F-4D97-AF65-F5344CB8AC3E}">
        <p14:creationId xmlns:p14="http://schemas.microsoft.com/office/powerpoint/2010/main" val="59818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32" grpId="0"/>
      <p:bldP spid="34" grpId="0"/>
      <p:bldP spid="36" grpId="0"/>
      <p:bldP spid="38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627" y="193734"/>
            <a:ext cx="12190413" cy="728917"/>
          </a:xfrm>
          <a:prstGeom prst="rect">
            <a:avLst/>
          </a:prstGeom>
          <a:solidFill>
            <a:srgbClr val="104E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0" name="Freeform 14">
            <a:extLst>
              <a:ext uri="{FF2B5EF4-FFF2-40B4-BE49-F238E27FC236}">
                <a16:creationId xmlns:a16="http://schemas.microsoft.com/office/drawing/2014/main" id="{031D8A1C-DFA4-40F6-A708-0970A13FAB9C}"/>
              </a:ext>
            </a:extLst>
          </p:cNvPr>
          <p:cNvSpPr/>
          <p:nvPr/>
        </p:nvSpPr>
        <p:spPr bwMode="auto">
          <a:xfrm>
            <a:off x="153495" y="1628436"/>
            <a:ext cx="3220369" cy="415395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749524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749524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85" name="Freeform 15">
            <a:extLst>
              <a:ext uri="{FF2B5EF4-FFF2-40B4-BE49-F238E27FC236}">
                <a16:creationId xmlns:a16="http://schemas.microsoft.com/office/drawing/2014/main" id="{7B7691AC-C438-47BC-8509-E544B37B15A7}"/>
              </a:ext>
            </a:extLst>
          </p:cNvPr>
          <p:cNvSpPr/>
          <p:nvPr/>
        </p:nvSpPr>
        <p:spPr bwMode="auto">
          <a:xfrm>
            <a:off x="219854" y="1515639"/>
            <a:ext cx="662957" cy="67420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6279375 h 127"/>
              <a:gd name="T6" fmla="*/ 0 w 1038"/>
              <a:gd name="T7" fmla="*/ 76279375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86" name="Rectangle 16">
            <a:extLst>
              <a:ext uri="{FF2B5EF4-FFF2-40B4-BE49-F238E27FC236}">
                <a16:creationId xmlns:a16="http://schemas.microsoft.com/office/drawing/2014/main" id="{F897AD8F-D430-47E1-BA62-3B6B0A71E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05" y="1550626"/>
            <a:ext cx="534086" cy="436056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87" name="Freeform 17">
            <a:extLst>
              <a:ext uri="{FF2B5EF4-FFF2-40B4-BE49-F238E27FC236}">
                <a16:creationId xmlns:a16="http://schemas.microsoft.com/office/drawing/2014/main" id="{50A2CEC5-B2D0-45F7-8DF3-0B11FC9453C9}"/>
              </a:ext>
            </a:extLst>
          </p:cNvPr>
          <p:cNvSpPr/>
          <p:nvPr/>
        </p:nvSpPr>
        <p:spPr bwMode="auto">
          <a:xfrm>
            <a:off x="153495" y="2311856"/>
            <a:ext cx="3220369" cy="415395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749524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749524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88" name="Freeform 18">
            <a:extLst>
              <a:ext uri="{FF2B5EF4-FFF2-40B4-BE49-F238E27FC236}">
                <a16:creationId xmlns:a16="http://schemas.microsoft.com/office/drawing/2014/main" id="{41984CB4-EAC7-451A-A964-C470E624E7A4}"/>
              </a:ext>
            </a:extLst>
          </p:cNvPr>
          <p:cNvSpPr/>
          <p:nvPr/>
        </p:nvSpPr>
        <p:spPr bwMode="auto">
          <a:xfrm>
            <a:off x="219854" y="2199059"/>
            <a:ext cx="662957" cy="67420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6279375 h 127"/>
              <a:gd name="T6" fmla="*/ 0 w 1038"/>
              <a:gd name="T7" fmla="*/ 76279375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94" name="Rectangle 19">
            <a:extLst>
              <a:ext uri="{FF2B5EF4-FFF2-40B4-BE49-F238E27FC236}">
                <a16:creationId xmlns:a16="http://schemas.microsoft.com/office/drawing/2014/main" id="{1B0C4C20-11EE-4CEE-BB0F-9F31547A1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05" y="2234045"/>
            <a:ext cx="534086" cy="436056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95" name="Freeform 20">
            <a:extLst>
              <a:ext uri="{FF2B5EF4-FFF2-40B4-BE49-F238E27FC236}">
                <a16:creationId xmlns:a16="http://schemas.microsoft.com/office/drawing/2014/main" id="{7DBCAB35-B09A-4BBE-97A6-537BEF60F764}"/>
              </a:ext>
            </a:extLst>
          </p:cNvPr>
          <p:cNvSpPr/>
          <p:nvPr/>
        </p:nvSpPr>
        <p:spPr bwMode="auto">
          <a:xfrm>
            <a:off x="153495" y="2873437"/>
            <a:ext cx="3220369" cy="415395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749524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749524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4CF8E703-0D59-4B7F-B6DB-3FF60CE90347}"/>
              </a:ext>
            </a:extLst>
          </p:cNvPr>
          <p:cNvSpPr/>
          <p:nvPr/>
        </p:nvSpPr>
        <p:spPr bwMode="auto">
          <a:xfrm>
            <a:off x="219854" y="2759553"/>
            <a:ext cx="662957" cy="68507"/>
          </a:xfrm>
          <a:custGeom>
            <a:avLst/>
            <a:gdLst>
              <a:gd name="T0" fmla="*/ 58241460 w 1038"/>
              <a:gd name="T1" fmla="*/ 0 h 128"/>
              <a:gd name="T2" fmla="*/ 546306357 w 1038"/>
              <a:gd name="T3" fmla="*/ 0 h 128"/>
              <a:gd name="T4" fmla="*/ 604547817 w 1038"/>
              <a:gd name="T5" fmla="*/ 78143751 h 128"/>
              <a:gd name="T6" fmla="*/ 0 w 1038"/>
              <a:gd name="T7" fmla="*/ 78143751 h 128"/>
              <a:gd name="T8" fmla="*/ 58241460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97" name="Rectangle 22">
            <a:extLst>
              <a:ext uri="{FF2B5EF4-FFF2-40B4-BE49-F238E27FC236}">
                <a16:creationId xmlns:a16="http://schemas.microsoft.com/office/drawing/2014/main" id="{2289766D-CC73-46B9-A675-1D9F94081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05" y="2794539"/>
            <a:ext cx="534086" cy="437143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05" name="Freeform 26">
            <a:extLst>
              <a:ext uri="{FF2B5EF4-FFF2-40B4-BE49-F238E27FC236}">
                <a16:creationId xmlns:a16="http://schemas.microsoft.com/office/drawing/2014/main" id="{11DD7E8B-1E1F-4EFA-A533-A250E76765A1}"/>
              </a:ext>
            </a:extLst>
          </p:cNvPr>
          <p:cNvSpPr/>
          <p:nvPr/>
        </p:nvSpPr>
        <p:spPr bwMode="auto">
          <a:xfrm>
            <a:off x="131409" y="4171363"/>
            <a:ext cx="3242456" cy="415395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166012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166012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06" name="Freeform 27">
            <a:extLst>
              <a:ext uri="{FF2B5EF4-FFF2-40B4-BE49-F238E27FC236}">
                <a16:creationId xmlns:a16="http://schemas.microsoft.com/office/drawing/2014/main" id="{9158D644-FD3C-49FB-B824-5BDBA0158E52}"/>
              </a:ext>
            </a:extLst>
          </p:cNvPr>
          <p:cNvSpPr/>
          <p:nvPr/>
        </p:nvSpPr>
        <p:spPr bwMode="auto">
          <a:xfrm>
            <a:off x="219060" y="4070035"/>
            <a:ext cx="662957" cy="66333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3837831 h 127"/>
              <a:gd name="T6" fmla="*/ 0 w 1038"/>
              <a:gd name="T7" fmla="*/ 73837831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07" name="Rectangle 28">
            <a:extLst>
              <a:ext uri="{FF2B5EF4-FFF2-40B4-BE49-F238E27FC236}">
                <a16:creationId xmlns:a16="http://schemas.microsoft.com/office/drawing/2014/main" id="{985D3888-A412-417B-A8D2-EEBAAEE6D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611" y="4105021"/>
            <a:ext cx="534086" cy="434969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08" name="TextBox 63">
            <a:extLst>
              <a:ext uri="{FF2B5EF4-FFF2-40B4-BE49-F238E27FC236}">
                <a16:creationId xmlns:a16="http://schemas.microsoft.com/office/drawing/2014/main" id="{0D075053-F082-4288-BFD2-4AAFCC9E8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937" y="1686271"/>
            <a:ext cx="2690321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数组的定义与使用</a:t>
            </a:r>
            <a:endParaRPr lang="zh-CN" altLang="en-US" sz="2400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109" name="TextBox 81">
            <a:extLst>
              <a:ext uri="{FF2B5EF4-FFF2-40B4-BE49-F238E27FC236}">
                <a16:creationId xmlns:a16="http://schemas.microsoft.com/office/drawing/2014/main" id="{AB0F524D-136A-4EC6-9722-0DE61E637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82" y="1541733"/>
            <a:ext cx="347826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0" name="TextBox 82">
            <a:extLst>
              <a:ext uri="{FF2B5EF4-FFF2-40B4-BE49-F238E27FC236}">
                <a16:creationId xmlns:a16="http://schemas.microsoft.com/office/drawing/2014/main" id="{92116018-80CD-47EF-808C-95F422B0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769" y="2366404"/>
            <a:ext cx="2572087" cy="43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数组做函数参数</a:t>
            </a:r>
          </a:p>
        </p:txBody>
      </p:sp>
      <p:sp>
        <p:nvSpPr>
          <p:cNvPr id="111" name="TextBox 83">
            <a:extLst>
              <a:ext uri="{FF2B5EF4-FFF2-40B4-BE49-F238E27FC236}">
                <a16:creationId xmlns:a16="http://schemas.microsoft.com/office/drawing/2014/main" id="{39377FD4-0006-4E0A-9740-E2B053C68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82" y="2247772"/>
            <a:ext cx="347826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" name="TextBox 84">
            <a:extLst>
              <a:ext uri="{FF2B5EF4-FFF2-40B4-BE49-F238E27FC236}">
                <a16:creationId xmlns:a16="http://schemas.microsoft.com/office/drawing/2014/main" id="{6774D76C-047A-410D-AB63-F668E49A3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641" y="2918173"/>
            <a:ext cx="1421483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对象数组</a:t>
            </a:r>
            <a:endParaRPr lang="zh-CN" altLang="en-US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113" name="TextBox 85">
            <a:extLst>
              <a:ext uri="{FF2B5EF4-FFF2-40B4-BE49-F238E27FC236}">
                <a16:creationId xmlns:a16="http://schemas.microsoft.com/office/drawing/2014/main" id="{3CCA7AEA-B13C-4A2A-B873-D90237268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82" y="2792683"/>
            <a:ext cx="347826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5" name="TextBox 88">
            <a:extLst>
              <a:ext uri="{FF2B5EF4-FFF2-40B4-BE49-F238E27FC236}">
                <a16:creationId xmlns:a16="http://schemas.microsoft.com/office/drawing/2014/main" id="{85CCA6BC-DCBA-480C-80F4-D72B0538B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769" y="4195811"/>
            <a:ext cx="2054941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几种特殊指针</a:t>
            </a:r>
            <a:endParaRPr lang="zh-CN" altLang="en-US" sz="2000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116" name="TextBox 89">
            <a:extLst>
              <a:ext uri="{FF2B5EF4-FFF2-40B4-BE49-F238E27FC236}">
                <a16:creationId xmlns:a16="http://schemas.microsoft.com/office/drawing/2014/main" id="{658FB828-7898-4A4D-9E82-524418F99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88" y="4120044"/>
            <a:ext cx="347826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8" name="Freeform 26">
            <a:extLst>
              <a:ext uri="{FF2B5EF4-FFF2-40B4-BE49-F238E27FC236}">
                <a16:creationId xmlns:a16="http://schemas.microsoft.com/office/drawing/2014/main" id="{C69CDD64-F9E3-46F5-84E4-4291DBCE4558}"/>
              </a:ext>
            </a:extLst>
          </p:cNvPr>
          <p:cNvSpPr/>
          <p:nvPr/>
        </p:nvSpPr>
        <p:spPr bwMode="auto">
          <a:xfrm>
            <a:off x="3549033" y="1667050"/>
            <a:ext cx="4614716" cy="415395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166012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166012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19" name="Freeform 27">
            <a:extLst>
              <a:ext uri="{FF2B5EF4-FFF2-40B4-BE49-F238E27FC236}">
                <a16:creationId xmlns:a16="http://schemas.microsoft.com/office/drawing/2014/main" id="{7846AA10-FE28-4201-BD83-A2827A51D8F8}"/>
              </a:ext>
            </a:extLst>
          </p:cNvPr>
          <p:cNvSpPr/>
          <p:nvPr/>
        </p:nvSpPr>
        <p:spPr bwMode="auto">
          <a:xfrm>
            <a:off x="3694560" y="1566144"/>
            <a:ext cx="662957" cy="66333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3837831 h 127"/>
              <a:gd name="T6" fmla="*/ 0 w 1038"/>
              <a:gd name="T7" fmla="*/ 73837831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20" name="Rectangle 28">
            <a:extLst>
              <a:ext uri="{FF2B5EF4-FFF2-40B4-BE49-F238E27FC236}">
                <a16:creationId xmlns:a16="http://schemas.microsoft.com/office/drawing/2014/main" id="{49A1DD6A-4C92-4EE7-A21F-3974DD68E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111" y="1601130"/>
            <a:ext cx="534086" cy="434969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22" name="TextBox 89">
            <a:extLst>
              <a:ext uri="{FF2B5EF4-FFF2-40B4-BE49-F238E27FC236}">
                <a16:creationId xmlns:a16="http://schemas.microsoft.com/office/drawing/2014/main" id="{1FFA7799-B740-4B85-BA7D-DE5030C51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788" y="1616153"/>
            <a:ext cx="347826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A0D18D39-EE2F-463B-87BB-41399EDF9A9D}"/>
              </a:ext>
            </a:extLst>
          </p:cNvPr>
          <p:cNvSpPr txBox="1"/>
          <p:nvPr/>
        </p:nvSpPr>
        <p:spPr>
          <a:xfrm>
            <a:off x="729992" y="226553"/>
            <a:ext cx="252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/>
              <a:t>目录</a:t>
            </a:r>
          </a:p>
        </p:txBody>
      </p:sp>
      <p:sp>
        <p:nvSpPr>
          <p:cNvPr id="128" name="Rectangle 5">
            <a:extLst>
              <a:ext uri="{FF2B5EF4-FFF2-40B4-BE49-F238E27FC236}">
                <a16:creationId xmlns:a16="http://schemas.microsoft.com/office/drawing/2014/main" id="{E5C78249-4896-4BB7-9A62-F1354ABBD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7" y="312204"/>
            <a:ext cx="747811" cy="897523"/>
          </a:xfrm>
          <a:prstGeom prst="roundRect">
            <a:avLst/>
          </a:prstGeom>
          <a:solidFill>
            <a:srgbClr val="134F85"/>
          </a:solidFill>
          <a:ln>
            <a:noFill/>
          </a:ln>
        </p:spPr>
        <p:txBody>
          <a:bodyPr lIns="68571" tIns="34285" rIns="68571" bIns="34285"/>
          <a:lstStyle/>
          <a:p>
            <a:endParaRPr lang="zh-CN" altLang="en-US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9" name="Freeform 6">
            <a:extLst>
              <a:ext uri="{FF2B5EF4-FFF2-40B4-BE49-F238E27FC236}">
                <a16:creationId xmlns:a16="http://schemas.microsoft.com/office/drawing/2014/main" id="{EF3F4735-7AFF-4C5A-B62F-79E5B939F1CB}"/>
              </a:ext>
            </a:extLst>
          </p:cNvPr>
          <p:cNvSpPr/>
          <p:nvPr/>
        </p:nvSpPr>
        <p:spPr bwMode="auto">
          <a:xfrm>
            <a:off x="158417" y="385414"/>
            <a:ext cx="571575" cy="718971"/>
          </a:xfrm>
          <a:custGeom>
            <a:avLst/>
            <a:gdLst>
              <a:gd name="T0" fmla="*/ 734716 w 1173"/>
              <a:gd name="T1" fmla="*/ 348495 h 1472"/>
              <a:gd name="T2" fmla="*/ 711330 w 1173"/>
              <a:gd name="T3" fmla="*/ 30615 h 1472"/>
              <a:gd name="T4" fmla="*/ 693141 w 1173"/>
              <a:gd name="T5" fmla="*/ 35175 h 1472"/>
              <a:gd name="T6" fmla="*/ 651565 w 1173"/>
              <a:gd name="T7" fmla="*/ 44295 h 1472"/>
              <a:gd name="T8" fmla="*/ 596997 w 1173"/>
              <a:gd name="T9" fmla="*/ 35175 h 1472"/>
              <a:gd name="T10" fmla="*/ 408609 w 1173"/>
              <a:gd name="T11" fmla="*/ 3257 h 1472"/>
              <a:gd name="T12" fmla="*/ 0 w 1173"/>
              <a:gd name="T13" fmla="*/ 500270 h 1472"/>
              <a:gd name="T14" fmla="*/ 417703 w 1173"/>
              <a:gd name="T15" fmla="*/ 955593 h 1472"/>
              <a:gd name="T16" fmla="*/ 762000 w 1173"/>
              <a:gd name="T17" fmla="*/ 707412 h 1472"/>
              <a:gd name="T18" fmla="*/ 706783 w 1173"/>
              <a:gd name="T19" fmla="*/ 674843 h 1472"/>
              <a:gd name="T20" fmla="*/ 449535 w 1173"/>
              <a:gd name="T21" fmla="*/ 891757 h 1472"/>
              <a:gd name="T22" fmla="*/ 188389 w 1173"/>
              <a:gd name="T23" fmla="*/ 472260 h 1472"/>
              <a:gd name="T24" fmla="*/ 417703 w 1173"/>
              <a:gd name="T25" fmla="*/ 67745 h 1472"/>
              <a:gd name="T26" fmla="*/ 679499 w 1173"/>
              <a:gd name="T27" fmla="*/ 371294 h 1472"/>
              <a:gd name="T28" fmla="*/ 734716 w 1173"/>
              <a:gd name="T29" fmla="*/ 348495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1" tIns="34285" rIns="68571" bIns="34285"/>
          <a:lstStyle/>
          <a:p>
            <a:endParaRPr lang="zh-CN" altLang="en-US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30" name="Freeform 7">
            <a:extLst>
              <a:ext uri="{FF2B5EF4-FFF2-40B4-BE49-F238E27FC236}">
                <a16:creationId xmlns:a16="http://schemas.microsoft.com/office/drawing/2014/main" id="{DDF3AA5B-43DC-4FE2-9F53-6611D0592634}"/>
              </a:ext>
            </a:extLst>
          </p:cNvPr>
          <p:cNvSpPr>
            <a:spLocks noEditPoints="1"/>
          </p:cNvSpPr>
          <p:nvPr/>
        </p:nvSpPr>
        <p:spPr bwMode="auto">
          <a:xfrm>
            <a:off x="922104" y="967070"/>
            <a:ext cx="1192349" cy="210428"/>
          </a:xfrm>
          <a:custGeom>
            <a:avLst/>
            <a:gdLst>
              <a:gd name="T0" fmla="*/ 31788 w 2195"/>
              <a:gd name="T1" fmla="*/ 181488 h 445"/>
              <a:gd name="T2" fmla="*/ 163483 w 2195"/>
              <a:gd name="T3" fmla="*/ 180183 h 445"/>
              <a:gd name="T4" fmla="*/ 98609 w 2195"/>
              <a:gd name="T5" fmla="*/ 289206 h 445"/>
              <a:gd name="T6" fmla="*/ 101204 w 2195"/>
              <a:gd name="T7" fmla="*/ 68548 h 445"/>
              <a:gd name="T8" fmla="*/ 98609 w 2195"/>
              <a:gd name="T9" fmla="*/ 289206 h 445"/>
              <a:gd name="T10" fmla="*/ 431413 w 2195"/>
              <a:gd name="T11" fmla="*/ 283331 h 445"/>
              <a:gd name="T12" fmla="*/ 400922 w 2195"/>
              <a:gd name="T13" fmla="*/ 152764 h 445"/>
              <a:gd name="T14" fmla="*/ 289339 w 2195"/>
              <a:gd name="T15" fmla="*/ 154069 h 445"/>
              <a:gd name="T16" fmla="*/ 259496 w 2195"/>
              <a:gd name="T17" fmla="*/ 284636 h 445"/>
              <a:gd name="T18" fmla="*/ 289339 w 2195"/>
              <a:gd name="T19" fmla="*/ 72465 h 445"/>
              <a:gd name="T20" fmla="*/ 358754 w 2195"/>
              <a:gd name="T21" fmla="*/ 66589 h 445"/>
              <a:gd name="T22" fmla="*/ 581921 w 2195"/>
              <a:gd name="T23" fmla="*/ 265704 h 445"/>
              <a:gd name="T24" fmla="*/ 555971 w 2195"/>
              <a:gd name="T25" fmla="*/ 287901 h 445"/>
              <a:gd name="T26" fmla="*/ 512506 w 2195"/>
              <a:gd name="T27" fmla="*/ 98578 h 445"/>
              <a:gd name="T28" fmla="*/ 483312 w 2195"/>
              <a:gd name="T29" fmla="*/ 72465 h 445"/>
              <a:gd name="T30" fmla="*/ 512506 w 2195"/>
              <a:gd name="T31" fmla="*/ 15668 h 445"/>
              <a:gd name="T32" fmla="*/ 542996 w 2195"/>
              <a:gd name="T33" fmla="*/ 72465 h 445"/>
              <a:gd name="T34" fmla="*/ 581921 w 2195"/>
              <a:gd name="T35" fmla="*/ 98578 h 445"/>
              <a:gd name="T36" fmla="*/ 542996 w 2195"/>
              <a:gd name="T37" fmla="*/ 241549 h 445"/>
              <a:gd name="T38" fmla="*/ 581921 w 2195"/>
              <a:gd name="T39" fmla="*/ 265704 h 445"/>
              <a:gd name="T40" fmla="*/ 787572 w 2195"/>
              <a:gd name="T41" fmla="*/ 162556 h 445"/>
              <a:gd name="T42" fmla="*/ 661716 w 2195"/>
              <a:gd name="T43" fmla="*/ 162556 h 445"/>
              <a:gd name="T44" fmla="*/ 819360 w 2195"/>
              <a:gd name="T45" fmla="*/ 226534 h 445"/>
              <a:gd name="T46" fmla="*/ 626684 w 2195"/>
              <a:gd name="T47" fmla="*/ 181488 h 445"/>
              <a:gd name="T48" fmla="*/ 820658 w 2195"/>
              <a:gd name="T49" fmla="*/ 181488 h 445"/>
              <a:gd name="T50" fmla="*/ 660419 w 2195"/>
              <a:gd name="T51" fmla="*/ 188670 h 445"/>
              <a:gd name="T52" fmla="*/ 787572 w 2195"/>
              <a:gd name="T53" fmla="*/ 218047 h 445"/>
              <a:gd name="T54" fmla="*/ 1054853 w 2195"/>
              <a:gd name="T55" fmla="*/ 283331 h 445"/>
              <a:gd name="T56" fmla="*/ 1025011 w 2195"/>
              <a:gd name="T57" fmla="*/ 152764 h 445"/>
              <a:gd name="T58" fmla="*/ 913428 w 2195"/>
              <a:gd name="T59" fmla="*/ 154069 h 445"/>
              <a:gd name="T60" fmla="*/ 882937 w 2195"/>
              <a:gd name="T61" fmla="*/ 284636 h 445"/>
              <a:gd name="T62" fmla="*/ 913428 w 2195"/>
              <a:gd name="T63" fmla="*/ 72465 h 445"/>
              <a:gd name="T64" fmla="*/ 982843 w 2195"/>
              <a:gd name="T65" fmla="*/ 66589 h 445"/>
              <a:gd name="T66" fmla="*/ 1206010 w 2195"/>
              <a:gd name="T67" fmla="*/ 265704 h 445"/>
              <a:gd name="T68" fmla="*/ 1179412 w 2195"/>
              <a:gd name="T69" fmla="*/ 287901 h 445"/>
              <a:gd name="T70" fmla="*/ 1136595 w 2195"/>
              <a:gd name="T71" fmla="*/ 98578 h 445"/>
              <a:gd name="T72" fmla="*/ 1107401 w 2195"/>
              <a:gd name="T73" fmla="*/ 72465 h 445"/>
              <a:gd name="T74" fmla="*/ 1136595 w 2195"/>
              <a:gd name="T75" fmla="*/ 15668 h 445"/>
              <a:gd name="T76" fmla="*/ 1166437 w 2195"/>
              <a:gd name="T77" fmla="*/ 72465 h 445"/>
              <a:gd name="T78" fmla="*/ 1206010 w 2195"/>
              <a:gd name="T79" fmla="*/ 98578 h 445"/>
              <a:gd name="T80" fmla="*/ 1166437 w 2195"/>
              <a:gd name="T81" fmla="*/ 241549 h 445"/>
              <a:gd name="T82" fmla="*/ 1206010 w 2195"/>
              <a:gd name="T83" fmla="*/ 265704 h 445"/>
              <a:gd name="T84" fmla="*/ 1414256 w 2195"/>
              <a:gd name="T85" fmla="*/ 123386 h 445"/>
              <a:gd name="T86" fmla="*/ 1256612 w 2195"/>
              <a:gd name="T87" fmla="*/ 126650 h 445"/>
              <a:gd name="T88" fmla="*/ 1390901 w 2195"/>
              <a:gd name="T89" fmla="*/ 229798 h 445"/>
              <a:gd name="T90" fmla="*/ 1278020 w 2195"/>
              <a:gd name="T91" fmla="*/ 218047 h 445"/>
              <a:gd name="T92" fmla="*/ 1337704 w 2195"/>
              <a:gd name="T93" fmla="*/ 289206 h 445"/>
              <a:gd name="T94" fmla="*/ 1346138 w 2195"/>
              <a:gd name="T95" fmla="*/ 164515 h 445"/>
              <a:gd name="T96" fmla="*/ 1334461 w 2195"/>
              <a:gd name="T97" fmla="*/ 94661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1" tIns="34285" rIns="68571" bIns="34285"/>
          <a:lstStyle/>
          <a:p>
            <a:endParaRPr lang="zh-CN" alt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8" name="Freeform 26">
            <a:extLst>
              <a:ext uri="{FF2B5EF4-FFF2-40B4-BE49-F238E27FC236}">
                <a16:creationId xmlns:a16="http://schemas.microsoft.com/office/drawing/2014/main" id="{200FB226-BC0C-4B22-9DB3-95091E361C34}"/>
              </a:ext>
            </a:extLst>
          </p:cNvPr>
          <p:cNvSpPr/>
          <p:nvPr/>
        </p:nvSpPr>
        <p:spPr bwMode="auto">
          <a:xfrm>
            <a:off x="3550851" y="2286572"/>
            <a:ext cx="4614716" cy="415395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166012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166012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49" name="Freeform 27">
            <a:extLst>
              <a:ext uri="{FF2B5EF4-FFF2-40B4-BE49-F238E27FC236}">
                <a16:creationId xmlns:a16="http://schemas.microsoft.com/office/drawing/2014/main" id="{0EF38077-CD7A-4228-BB03-2E830D4488AB}"/>
              </a:ext>
            </a:extLst>
          </p:cNvPr>
          <p:cNvSpPr/>
          <p:nvPr/>
        </p:nvSpPr>
        <p:spPr bwMode="auto">
          <a:xfrm>
            <a:off x="3696188" y="2173669"/>
            <a:ext cx="662957" cy="66333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3837831 h 127"/>
              <a:gd name="T6" fmla="*/ 0 w 1038"/>
              <a:gd name="T7" fmla="*/ 73837831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53DF0CFA-7F0F-44DA-92D6-300830018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6739" y="2208655"/>
            <a:ext cx="534086" cy="434969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51" name="TextBox 88">
            <a:extLst>
              <a:ext uri="{FF2B5EF4-FFF2-40B4-BE49-F238E27FC236}">
                <a16:creationId xmlns:a16="http://schemas.microsoft.com/office/drawing/2014/main" id="{E7E6CCA6-5AD9-49FF-83F1-36687F351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473" y="1707490"/>
            <a:ext cx="1421483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指针运算</a:t>
            </a:r>
            <a:endParaRPr lang="zh-CN" altLang="en-US" sz="2000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52" name="TextBox 89">
            <a:extLst>
              <a:ext uri="{FF2B5EF4-FFF2-40B4-BE49-F238E27FC236}">
                <a16:creationId xmlns:a16="http://schemas.microsoft.com/office/drawing/2014/main" id="{3073F45F-5665-4866-8E90-A69C6A203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416" y="2223678"/>
            <a:ext cx="347826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Freeform 26">
            <a:extLst>
              <a:ext uri="{FF2B5EF4-FFF2-40B4-BE49-F238E27FC236}">
                <a16:creationId xmlns:a16="http://schemas.microsoft.com/office/drawing/2014/main" id="{D3064CD5-2375-498F-B841-24C7EA9F756D}"/>
              </a:ext>
            </a:extLst>
          </p:cNvPr>
          <p:cNvSpPr/>
          <p:nvPr/>
        </p:nvSpPr>
        <p:spPr bwMode="auto">
          <a:xfrm>
            <a:off x="3574297" y="2907892"/>
            <a:ext cx="4621831" cy="415395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166012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166012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54" name="Freeform 27">
            <a:extLst>
              <a:ext uri="{FF2B5EF4-FFF2-40B4-BE49-F238E27FC236}">
                <a16:creationId xmlns:a16="http://schemas.microsoft.com/office/drawing/2014/main" id="{87A26F42-D129-449B-A593-9B3BCDD33631}"/>
              </a:ext>
            </a:extLst>
          </p:cNvPr>
          <p:cNvSpPr/>
          <p:nvPr/>
        </p:nvSpPr>
        <p:spPr bwMode="auto">
          <a:xfrm>
            <a:off x="3719635" y="2794989"/>
            <a:ext cx="662957" cy="66333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3837831 h 127"/>
              <a:gd name="T6" fmla="*/ 0 w 1038"/>
              <a:gd name="T7" fmla="*/ 73837831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55" name="Rectangle 28">
            <a:extLst>
              <a:ext uri="{FF2B5EF4-FFF2-40B4-BE49-F238E27FC236}">
                <a16:creationId xmlns:a16="http://schemas.microsoft.com/office/drawing/2014/main" id="{AA55BA6F-657A-432D-8181-3FB7AA16B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186" y="2829975"/>
            <a:ext cx="534086" cy="434969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56" name="TextBox 88">
            <a:extLst>
              <a:ext uri="{FF2B5EF4-FFF2-40B4-BE49-F238E27FC236}">
                <a16:creationId xmlns:a16="http://schemas.microsoft.com/office/drawing/2014/main" id="{13564624-868A-4862-8B8D-F4D7CF5DD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761" y="2932340"/>
            <a:ext cx="2854537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指针数组与数组指针</a:t>
            </a:r>
            <a:endParaRPr lang="zh-CN" altLang="en-US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57" name="TextBox 89">
            <a:extLst>
              <a:ext uri="{FF2B5EF4-FFF2-40B4-BE49-F238E27FC236}">
                <a16:creationId xmlns:a16="http://schemas.microsoft.com/office/drawing/2014/main" id="{29967393-5711-48A5-8B60-D7198CCAD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863" y="2844998"/>
            <a:ext cx="347826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1" name="TextBox 88">
            <a:extLst>
              <a:ext uri="{FF2B5EF4-FFF2-40B4-BE49-F238E27FC236}">
                <a16:creationId xmlns:a16="http://schemas.microsoft.com/office/drawing/2014/main" id="{83D9946A-2FCF-40E8-B871-F3B9DF3F2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390" y="2293805"/>
            <a:ext cx="2249231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用指针处理数组</a:t>
            </a:r>
            <a:endParaRPr lang="zh-CN" altLang="en-US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47" name="Freeform 26">
            <a:extLst>
              <a:ext uri="{FF2B5EF4-FFF2-40B4-BE49-F238E27FC236}">
                <a16:creationId xmlns:a16="http://schemas.microsoft.com/office/drawing/2014/main" id="{9B7342D7-66E2-4EF5-8D2B-43399F2328FC}"/>
              </a:ext>
            </a:extLst>
          </p:cNvPr>
          <p:cNvSpPr/>
          <p:nvPr/>
        </p:nvSpPr>
        <p:spPr bwMode="auto">
          <a:xfrm>
            <a:off x="3561598" y="3517492"/>
            <a:ext cx="4614716" cy="415395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166012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166012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58" name="Freeform 27">
            <a:extLst>
              <a:ext uri="{FF2B5EF4-FFF2-40B4-BE49-F238E27FC236}">
                <a16:creationId xmlns:a16="http://schemas.microsoft.com/office/drawing/2014/main" id="{DAC0D030-0072-4823-B9F6-836399B0A7F8}"/>
              </a:ext>
            </a:extLst>
          </p:cNvPr>
          <p:cNvSpPr/>
          <p:nvPr/>
        </p:nvSpPr>
        <p:spPr bwMode="auto">
          <a:xfrm>
            <a:off x="3706935" y="3404589"/>
            <a:ext cx="662957" cy="66333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3837831 h 127"/>
              <a:gd name="T6" fmla="*/ 0 w 1038"/>
              <a:gd name="T7" fmla="*/ 73837831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59" name="Rectangle 28">
            <a:extLst>
              <a:ext uri="{FF2B5EF4-FFF2-40B4-BE49-F238E27FC236}">
                <a16:creationId xmlns:a16="http://schemas.microsoft.com/office/drawing/2014/main" id="{9C31A940-E472-4189-B51F-ECC3EED09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486" y="3439575"/>
            <a:ext cx="534086" cy="434969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60" name="TextBox 88">
            <a:extLst>
              <a:ext uri="{FF2B5EF4-FFF2-40B4-BE49-F238E27FC236}">
                <a16:creationId xmlns:a16="http://schemas.microsoft.com/office/drawing/2014/main" id="{6544278E-B070-40B5-877F-4C05E6BE5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8061" y="3541940"/>
            <a:ext cx="2854537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指针作为函数参数</a:t>
            </a:r>
            <a:endParaRPr lang="zh-CN" altLang="en-US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61" name="TextBox 89">
            <a:extLst>
              <a:ext uri="{FF2B5EF4-FFF2-40B4-BE49-F238E27FC236}">
                <a16:creationId xmlns:a16="http://schemas.microsoft.com/office/drawing/2014/main" id="{5144E7C9-723B-4B59-8000-3B7E3B3BC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1163" y="3454598"/>
            <a:ext cx="347826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Freeform 26">
            <a:extLst>
              <a:ext uri="{FF2B5EF4-FFF2-40B4-BE49-F238E27FC236}">
                <a16:creationId xmlns:a16="http://schemas.microsoft.com/office/drawing/2014/main" id="{AEBF2E7A-B973-4367-A1B4-C0F84B84817D}"/>
              </a:ext>
            </a:extLst>
          </p:cNvPr>
          <p:cNvSpPr/>
          <p:nvPr/>
        </p:nvSpPr>
        <p:spPr bwMode="auto">
          <a:xfrm>
            <a:off x="3554483" y="4151583"/>
            <a:ext cx="4621831" cy="415395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166012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166012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64" name="Freeform 27">
            <a:extLst>
              <a:ext uri="{FF2B5EF4-FFF2-40B4-BE49-F238E27FC236}">
                <a16:creationId xmlns:a16="http://schemas.microsoft.com/office/drawing/2014/main" id="{EC2C78C2-8E1E-47B0-BA96-EBE768E3A054}"/>
              </a:ext>
            </a:extLst>
          </p:cNvPr>
          <p:cNvSpPr/>
          <p:nvPr/>
        </p:nvSpPr>
        <p:spPr bwMode="auto">
          <a:xfrm>
            <a:off x="3699821" y="4038680"/>
            <a:ext cx="662957" cy="66333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3837831 h 127"/>
              <a:gd name="T6" fmla="*/ 0 w 1038"/>
              <a:gd name="T7" fmla="*/ 73837831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65" name="Rectangle 28">
            <a:extLst>
              <a:ext uri="{FF2B5EF4-FFF2-40B4-BE49-F238E27FC236}">
                <a16:creationId xmlns:a16="http://schemas.microsoft.com/office/drawing/2014/main" id="{02B8E972-EC9D-45EA-BCDE-E4E2F5BC7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372" y="4073666"/>
            <a:ext cx="534086" cy="434969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66" name="TextBox 88">
            <a:extLst>
              <a:ext uri="{FF2B5EF4-FFF2-40B4-BE49-F238E27FC236}">
                <a16:creationId xmlns:a16="http://schemas.microsoft.com/office/drawing/2014/main" id="{152AFD84-BC21-47F7-B5A3-3B40034AD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0947" y="4176031"/>
            <a:ext cx="3795367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指针型函数和指向函数的指针</a:t>
            </a:r>
            <a:endParaRPr lang="zh-CN" altLang="en-US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67" name="TextBox 89">
            <a:extLst>
              <a:ext uri="{FF2B5EF4-FFF2-40B4-BE49-F238E27FC236}">
                <a16:creationId xmlns:a16="http://schemas.microsoft.com/office/drawing/2014/main" id="{6A387B90-F3D8-49B2-BAF1-35012D81E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174" y="4088689"/>
            <a:ext cx="493902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3" name="Freeform 26">
            <a:extLst>
              <a:ext uri="{FF2B5EF4-FFF2-40B4-BE49-F238E27FC236}">
                <a16:creationId xmlns:a16="http://schemas.microsoft.com/office/drawing/2014/main" id="{AF04E193-29EE-4432-A5A8-FADA413E32E2}"/>
              </a:ext>
            </a:extLst>
          </p:cNvPr>
          <p:cNvSpPr/>
          <p:nvPr/>
        </p:nvSpPr>
        <p:spPr bwMode="auto">
          <a:xfrm>
            <a:off x="8413460" y="1667050"/>
            <a:ext cx="3613241" cy="415395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166012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166012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74" name="Freeform 27">
            <a:extLst>
              <a:ext uri="{FF2B5EF4-FFF2-40B4-BE49-F238E27FC236}">
                <a16:creationId xmlns:a16="http://schemas.microsoft.com/office/drawing/2014/main" id="{1A3025AA-F864-4C7C-9A91-AF8290361B68}"/>
              </a:ext>
            </a:extLst>
          </p:cNvPr>
          <p:cNvSpPr/>
          <p:nvPr/>
        </p:nvSpPr>
        <p:spPr bwMode="auto">
          <a:xfrm>
            <a:off x="8558797" y="1554147"/>
            <a:ext cx="662957" cy="66333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3837831 h 127"/>
              <a:gd name="T6" fmla="*/ 0 w 1038"/>
              <a:gd name="T7" fmla="*/ 73837831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75" name="Rectangle 28">
            <a:extLst>
              <a:ext uri="{FF2B5EF4-FFF2-40B4-BE49-F238E27FC236}">
                <a16:creationId xmlns:a16="http://schemas.microsoft.com/office/drawing/2014/main" id="{976F169B-7815-4A4C-AED0-E4120C5EB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348" y="1589133"/>
            <a:ext cx="534086" cy="434969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76" name="TextBox 88">
            <a:extLst>
              <a:ext uri="{FF2B5EF4-FFF2-40B4-BE49-F238E27FC236}">
                <a16:creationId xmlns:a16="http://schemas.microsoft.com/office/drawing/2014/main" id="{710A13E1-83DC-4A7B-B2A6-BA9E3EB70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925" y="1691498"/>
            <a:ext cx="2658704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对象指针与</a:t>
            </a:r>
            <a:r>
              <a:rPr lang="en-US" altLang="zh-CN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this</a:t>
            </a:r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指针</a:t>
            </a:r>
            <a:endParaRPr lang="zh-CN" altLang="en-US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77" name="TextBox 89">
            <a:extLst>
              <a:ext uri="{FF2B5EF4-FFF2-40B4-BE49-F238E27FC236}">
                <a16:creationId xmlns:a16="http://schemas.microsoft.com/office/drawing/2014/main" id="{79D67CCA-62BD-4CD2-A48C-19B86EAA0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5150" y="1604156"/>
            <a:ext cx="493902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Freeform 26">
            <a:extLst>
              <a:ext uri="{FF2B5EF4-FFF2-40B4-BE49-F238E27FC236}">
                <a16:creationId xmlns:a16="http://schemas.microsoft.com/office/drawing/2014/main" id="{9C68C9F3-7F0F-4489-911D-A55DAC5A237C}"/>
              </a:ext>
            </a:extLst>
          </p:cNvPr>
          <p:cNvSpPr/>
          <p:nvPr/>
        </p:nvSpPr>
        <p:spPr bwMode="auto">
          <a:xfrm>
            <a:off x="8431344" y="2261530"/>
            <a:ext cx="3595357" cy="415395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166012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166012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79" name="Freeform 27">
            <a:extLst>
              <a:ext uri="{FF2B5EF4-FFF2-40B4-BE49-F238E27FC236}">
                <a16:creationId xmlns:a16="http://schemas.microsoft.com/office/drawing/2014/main" id="{1215DAD8-8A1A-4214-8E14-D547032C8DEB}"/>
              </a:ext>
            </a:extLst>
          </p:cNvPr>
          <p:cNvSpPr/>
          <p:nvPr/>
        </p:nvSpPr>
        <p:spPr bwMode="auto">
          <a:xfrm>
            <a:off x="8576681" y="2148627"/>
            <a:ext cx="662957" cy="66333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3837831 h 127"/>
              <a:gd name="T6" fmla="*/ 0 w 1038"/>
              <a:gd name="T7" fmla="*/ 73837831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81" name="Rectangle 28">
            <a:extLst>
              <a:ext uri="{FF2B5EF4-FFF2-40B4-BE49-F238E27FC236}">
                <a16:creationId xmlns:a16="http://schemas.microsoft.com/office/drawing/2014/main" id="{33ECF5B3-8198-4AC3-9BB2-6968EC5D5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232" y="2183613"/>
            <a:ext cx="534086" cy="434969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82" name="TextBox 88">
            <a:extLst>
              <a:ext uri="{FF2B5EF4-FFF2-40B4-BE49-F238E27FC236}">
                <a16:creationId xmlns:a16="http://schemas.microsoft.com/office/drawing/2014/main" id="{0F2C8EE6-E8C0-4017-AD56-72A536BC5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7807" y="2285978"/>
            <a:ext cx="2768894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动态内存分配</a:t>
            </a:r>
            <a:endParaRPr lang="zh-CN" altLang="en-US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83" name="TextBox 89">
            <a:extLst>
              <a:ext uri="{FF2B5EF4-FFF2-40B4-BE49-F238E27FC236}">
                <a16:creationId xmlns:a16="http://schemas.microsoft.com/office/drawing/2014/main" id="{1929D13D-0C41-433F-BB48-42F0AC290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3033" y="2198636"/>
            <a:ext cx="509013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4" name="Freeform 26">
            <a:extLst>
              <a:ext uri="{FF2B5EF4-FFF2-40B4-BE49-F238E27FC236}">
                <a16:creationId xmlns:a16="http://schemas.microsoft.com/office/drawing/2014/main" id="{71B6DC79-9110-4C1F-A920-654B03FF035C}"/>
              </a:ext>
            </a:extLst>
          </p:cNvPr>
          <p:cNvSpPr/>
          <p:nvPr/>
        </p:nvSpPr>
        <p:spPr bwMode="auto">
          <a:xfrm>
            <a:off x="8418644" y="2871130"/>
            <a:ext cx="3584825" cy="415395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166012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166012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89" name="Freeform 27">
            <a:extLst>
              <a:ext uri="{FF2B5EF4-FFF2-40B4-BE49-F238E27FC236}">
                <a16:creationId xmlns:a16="http://schemas.microsoft.com/office/drawing/2014/main" id="{7957CFEB-CFBA-4ECC-B592-EE4F8947793C}"/>
              </a:ext>
            </a:extLst>
          </p:cNvPr>
          <p:cNvSpPr/>
          <p:nvPr/>
        </p:nvSpPr>
        <p:spPr bwMode="auto">
          <a:xfrm>
            <a:off x="8563981" y="2758227"/>
            <a:ext cx="662957" cy="66333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3837831 h 127"/>
              <a:gd name="T6" fmla="*/ 0 w 1038"/>
              <a:gd name="T7" fmla="*/ 73837831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90" name="Rectangle 28">
            <a:extLst>
              <a:ext uri="{FF2B5EF4-FFF2-40B4-BE49-F238E27FC236}">
                <a16:creationId xmlns:a16="http://schemas.microsoft.com/office/drawing/2014/main" id="{1A3C1C8B-DCFE-4C01-BA3C-E9D9701C1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532" y="2793213"/>
            <a:ext cx="534086" cy="434969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91" name="TextBox 88">
            <a:extLst>
              <a:ext uri="{FF2B5EF4-FFF2-40B4-BE49-F238E27FC236}">
                <a16:creationId xmlns:a16="http://schemas.microsoft.com/office/drawing/2014/main" id="{2EBC41E2-D23A-4243-97DC-B412064C7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5107" y="2895578"/>
            <a:ext cx="2854537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深复制和浅复制</a:t>
            </a:r>
            <a:endParaRPr lang="zh-CN" altLang="en-US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92" name="TextBox 89">
            <a:extLst>
              <a:ext uri="{FF2B5EF4-FFF2-40B4-BE49-F238E27FC236}">
                <a16:creationId xmlns:a16="http://schemas.microsoft.com/office/drawing/2014/main" id="{279B4DBD-20C4-4AC8-A740-E8CCD9E8D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2291" y="2808236"/>
            <a:ext cx="530358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13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3" name="Freeform 26">
            <a:extLst>
              <a:ext uri="{FF2B5EF4-FFF2-40B4-BE49-F238E27FC236}">
                <a16:creationId xmlns:a16="http://schemas.microsoft.com/office/drawing/2014/main" id="{7349382C-8DDF-4691-953B-1242EA6773E4}"/>
              </a:ext>
            </a:extLst>
          </p:cNvPr>
          <p:cNvSpPr/>
          <p:nvPr/>
        </p:nvSpPr>
        <p:spPr bwMode="auto">
          <a:xfrm>
            <a:off x="8411530" y="3505221"/>
            <a:ext cx="3615172" cy="415395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166012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166012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98" name="Freeform 27">
            <a:extLst>
              <a:ext uri="{FF2B5EF4-FFF2-40B4-BE49-F238E27FC236}">
                <a16:creationId xmlns:a16="http://schemas.microsoft.com/office/drawing/2014/main" id="{0BA57D22-2676-4037-A237-775ECA251A25}"/>
              </a:ext>
            </a:extLst>
          </p:cNvPr>
          <p:cNvSpPr/>
          <p:nvPr/>
        </p:nvSpPr>
        <p:spPr bwMode="auto">
          <a:xfrm>
            <a:off x="8556867" y="3392318"/>
            <a:ext cx="662957" cy="66333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3837831 h 127"/>
              <a:gd name="T6" fmla="*/ 0 w 1038"/>
              <a:gd name="T7" fmla="*/ 73837831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99" name="Rectangle 28">
            <a:extLst>
              <a:ext uri="{FF2B5EF4-FFF2-40B4-BE49-F238E27FC236}">
                <a16:creationId xmlns:a16="http://schemas.microsoft.com/office/drawing/2014/main" id="{4B50878D-85E8-43F2-B025-43913F786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7418" y="3427304"/>
            <a:ext cx="534086" cy="434969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00" name="TextBox 88">
            <a:extLst>
              <a:ext uri="{FF2B5EF4-FFF2-40B4-BE49-F238E27FC236}">
                <a16:creationId xmlns:a16="http://schemas.microsoft.com/office/drawing/2014/main" id="{C50C6C6C-2C67-41B9-9F0B-C2BB5B0B6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7994" y="3529669"/>
            <a:ext cx="2743064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字符串</a:t>
            </a:r>
            <a:endParaRPr lang="zh-CN" altLang="en-US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101" name="TextBox 89">
            <a:extLst>
              <a:ext uri="{FF2B5EF4-FFF2-40B4-BE49-F238E27FC236}">
                <a16:creationId xmlns:a16="http://schemas.microsoft.com/office/drawing/2014/main" id="{07C1480D-A4DA-4B31-AE89-6987B60C6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3220" y="3442327"/>
            <a:ext cx="493902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" name="Freeform 26">
            <a:extLst>
              <a:ext uri="{FF2B5EF4-FFF2-40B4-BE49-F238E27FC236}">
                <a16:creationId xmlns:a16="http://schemas.microsoft.com/office/drawing/2014/main" id="{650F7FC7-7CFF-423D-925F-9E3B128AA692}"/>
              </a:ext>
            </a:extLst>
          </p:cNvPr>
          <p:cNvSpPr/>
          <p:nvPr/>
        </p:nvSpPr>
        <p:spPr bwMode="auto">
          <a:xfrm>
            <a:off x="8413459" y="4120610"/>
            <a:ext cx="3613243" cy="415395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166012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166012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03" name="Freeform 27">
            <a:extLst>
              <a:ext uri="{FF2B5EF4-FFF2-40B4-BE49-F238E27FC236}">
                <a16:creationId xmlns:a16="http://schemas.microsoft.com/office/drawing/2014/main" id="{81384AB5-CF11-4C15-B63B-E20E94715D2A}"/>
              </a:ext>
            </a:extLst>
          </p:cNvPr>
          <p:cNvSpPr/>
          <p:nvPr/>
        </p:nvSpPr>
        <p:spPr bwMode="auto">
          <a:xfrm>
            <a:off x="8558796" y="4007707"/>
            <a:ext cx="662957" cy="66333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3837831 h 127"/>
              <a:gd name="T6" fmla="*/ 0 w 1038"/>
              <a:gd name="T7" fmla="*/ 73837831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04" name="Rectangle 28">
            <a:extLst>
              <a:ext uri="{FF2B5EF4-FFF2-40B4-BE49-F238E27FC236}">
                <a16:creationId xmlns:a16="http://schemas.microsoft.com/office/drawing/2014/main" id="{4A005B52-FA83-4883-B04A-64B3EA0B1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347" y="4042693"/>
            <a:ext cx="534086" cy="434969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14" name="TextBox 88">
            <a:extLst>
              <a:ext uri="{FF2B5EF4-FFF2-40B4-BE49-F238E27FC236}">
                <a16:creationId xmlns:a16="http://schemas.microsoft.com/office/drawing/2014/main" id="{BCB0BF8C-0D56-4B18-BB89-DDEFB1008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923" y="4145058"/>
            <a:ext cx="2786778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对象指针与</a:t>
            </a:r>
            <a:r>
              <a:rPr lang="en-US" altLang="zh-CN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this</a:t>
            </a:r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指针</a:t>
            </a:r>
            <a:endParaRPr lang="zh-CN" altLang="en-US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117" name="TextBox 89">
            <a:extLst>
              <a:ext uri="{FF2B5EF4-FFF2-40B4-BE49-F238E27FC236}">
                <a16:creationId xmlns:a16="http://schemas.microsoft.com/office/drawing/2014/main" id="{99C25C11-F4C6-4254-A7DF-CF81B3E38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5149" y="4057716"/>
            <a:ext cx="493902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3" name="Freeform 26">
            <a:extLst>
              <a:ext uri="{FF2B5EF4-FFF2-40B4-BE49-F238E27FC236}">
                <a16:creationId xmlns:a16="http://schemas.microsoft.com/office/drawing/2014/main" id="{3EBE418D-9184-4AB3-8FBB-F74F4EB30731}"/>
              </a:ext>
            </a:extLst>
          </p:cNvPr>
          <p:cNvSpPr/>
          <p:nvPr/>
        </p:nvSpPr>
        <p:spPr bwMode="auto">
          <a:xfrm>
            <a:off x="137571" y="3490712"/>
            <a:ext cx="3236293" cy="415395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166012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166012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24" name="Freeform 27">
            <a:extLst>
              <a:ext uri="{FF2B5EF4-FFF2-40B4-BE49-F238E27FC236}">
                <a16:creationId xmlns:a16="http://schemas.microsoft.com/office/drawing/2014/main" id="{6EA4F9EC-B54B-4499-8FB9-6F4CFE28B516}"/>
              </a:ext>
            </a:extLst>
          </p:cNvPr>
          <p:cNvSpPr/>
          <p:nvPr/>
        </p:nvSpPr>
        <p:spPr bwMode="auto">
          <a:xfrm>
            <a:off x="213649" y="3389384"/>
            <a:ext cx="668029" cy="66333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3837831 h 127"/>
              <a:gd name="T6" fmla="*/ 0 w 1038"/>
              <a:gd name="T7" fmla="*/ 73837831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25" name="Rectangle 28">
            <a:extLst>
              <a:ext uri="{FF2B5EF4-FFF2-40B4-BE49-F238E27FC236}">
                <a16:creationId xmlns:a16="http://schemas.microsoft.com/office/drawing/2014/main" id="{E2DBD948-EC5D-4E2E-8BFE-03558BD23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200" y="3424370"/>
            <a:ext cx="538172" cy="434969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26" name="TextBox 88">
            <a:extLst>
              <a:ext uri="{FF2B5EF4-FFF2-40B4-BE49-F238E27FC236}">
                <a16:creationId xmlns:a16="http://schemas.microsoft.com/office/drawing/2014/main" id="{E2E66D27-95D3-4065-9F43-7992EC53A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937" y="3515160"/>
            <a:ext cx="2389816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指针与指针变量</a:t>
            </a:r>
            <a:endParaRPr lang="zh-CN" altLang="en-US" sz="2000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131" name="TextBox 89">
            <a:extLst>
              <a:ext uri="{FF2B5EF4-FFF2-40B4-BE49-F238E27FC236}">
                <a16:creationId xmlns:a16="http://schemas.microsoft.com/office/drawing/2014/main" id="{536A88B9-7A56-45A3-84D2-2425772B5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76" y="3439393"/>
            <a:ext cx="350487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5" grpId="0" animBg="1"/>
      <p:bldP spid="86" grpId="0" animBg="1"/>
      <p:bldP spid="87" grpId="0" animBg="1"/>
      <p:bldP spid="88" grpId="0" animBg="1"/>
      <p:bldP spid="94" grpId="0" animBg="1"/>
      <p:bldP spid="95" grpId="0" animBg="1"/>
      <p:bldP spid="96" grpId="0" animBg="1"/>
      <p:bldP spid="97" grpId="0" animBg="1"/>
      <p:bldP spid="105" grpId="0" animBg="1"/>
      <p:bldP spid="106" grpId="0" animBg="1"/>
      <p:bldP spid="107" grpId="0" animBg="1"/>
      <p:bldP spid="108" grpId="0"/>
      <p:bldP spid="109" grpId="0"/>
      <p:bldP spid="110" grpId="0"/>
      <p:bldP spid="111" grpId="0"/>
      <p:bldP spid="112" grpId="0"/>
      <p:bldP spid="113" grpId="0"/>
      <p:bldP spid="115" grpId="0"/>
      <p:bldP spid="116" grpId="0"/>
      <p:bldP spid="118" grpId="0" animBg="1"/>
      <p:bldP spid="119" grpId="0" animBg="1"/>
      <p:bldP spid="120" grpId="0" animBg="1"/>
      <p:bldP spid="122" grpId="0"/>
      <p:bldP spid="127" grpId="0"/>
      <p:bldP spid="128" grpId="0" animBg="1" autoUpdateAnimBg="0"/>
      <p:bldP spid="128" grpId="1" animBg="1"/>
      <p:bldP spid="129" grpId="0" animBg="1"/>
      <p:bldP spid="129" grpId="1" animBg="1"/>
      <p:bldP spid="130" grpId="0" animBg="1"/>
      <p:bldP spid="130" grpId="1" animBg="1"/>
      <p:bldP spid="48" grpId="0" animBg="1"/>
      <p:bldP spid="49" grpId="0" animBg="1"/>
      <p:bldP spid="50" grpId="0" animBg="1"/>
      <p:bldP spid="51" grpId="0"/>
      <p:bldP spid="52" grpId="0"/>
      <p:bldP spid="53" grpId="0" animBg="1"/>
      <p:bldP spid="54" grpId="0" animBg="1"/>
      <p:bldP spid="55" grpId="0" animBg="1"/>
      <p:bldP spid="56" grpId="0"/>
      <p:bldP spid="57" grpId="0"/>
      <p:bldP spid="121" grpId="0"/>
      <p:bldP spid="47" grpId="0" animBg="1"/>
      <p:bldP spid="58" grpId="0" animBg="1"/>
      <p:bldP spid="59" grpId="0" animBg="1"/>
      <p:bldP spid="60" grpId="0"/>
      <p:bldP spid="61" grpId="0"/>
      <p:bldP spid="63" grpId="0" animBg="1"/>
      <p:bldP spid="64" grpId="0" animBg="1"/>
      <p:bldP spid="65" grpId="0" animBg="1"/>
      <p:bldP spid="66" grpId="0"/>
      <p:bldP spid="67" grpId="0"/>
      <p:bldP spid="73" grpId="0" animBg="1"/>
      <p:bldP spid="74" grpId="0" animBg="1"/>
      <p:bldP spid="75" grpId="0" animBg="1"/>
      <p:bldP spid="76" grpId="0"/>
      <p:bldP spid="77" grpId="0"/>
      <p:bldP spid="78" grpId="0" animBg="1"/>
      <p:bldP spid="79" grpId="0" animBg="1"/>
      <p:bldP spid="81" grpId="0" animBg="1"/>
      <p:bldP spid="82" grpId="0"/>
      <p:bldP spid="83" grpId="0"/>
      <p:bldP spid="84" grpId="0" animBg="1"/>
      <p:bldP spid="89" grpId="0" animBg="1"/>
      <p:bldP spid="90" grpId="0" animBg="1"/>
      <p:bldP spid="91" grpId="0"/>
      <p:bldP spid="92" grpId="0"/>
      <p:bldP spid="93" grpId="0" animBg="1"/>
      <p:bldP spid="98" grpId="0" animBg="1"/>
      <p:bldP spid="99" grpId="0" animBg="1"/>
      <p:bldP spid="100" grpId="0"/>
      <p:bldP spid="101" grpId="0"/>
      <p:bldP spid="102" grpId="0" animBg="1"/>
      <p:bldP spid="103" grpId="0" animBg="1"/>
      <p:bldP spid="104" grpId="0" animBg="1"/>
      <p:bldP spid="114" grpId="0"/>
      <p:bldP spid="117" grpId="0"/>
      <p:bldP spid="123" grpId="0" animBg="1"/>
      <p:bldP spid="124" grpId="0" animBg="1"/>
      <p:bldP spid="125" grpId="0" animBg="1"/>
      <p:bldP spid="126" grpId="0"/>
      <p:bldP spid="1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EED2793-AE68-400B-9798-4857D54E908A}"/>
              </a:ext>
            </a:extLst>
          </p:cNvPr>
          <p:cNvSpPr txBox="1"/>
          <p:nvPr/>
        </p:nvSpPr>
        <p:spPr>
          <a:xfrm>
            <a:off x="247720" y="224527"/>
            <a:ext cx="4536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8.4 </a:t>
            </a:r>
            <a:r>
              <a:rPr lang="zh-CN" altLang="en-US" dirty="0"/>
              <a:t>指针与指针变量</a:t>
            </a:r>
          </a:p>
        </p:txBody>
      </p:sp>
      <p:sp>
        <p:nvSpPr>
          <p:cNvPr id="40" name="Text Box 7">
            <a:extLst>
              <a:ext uri="{FF2B5EF4-FFF2-40B4-BE49-F238E27FC236}">
                <a16:creationId xmlns:a16="http://schemas.microsoft.com/office/drawing/2014/main" id="{BC601CE7-A566-496F-B58D-2103F0D74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20" y="1022468"/>
            <a:ext cx="572452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363538">
              <a:spcBef>
                <a:spcPts val="600"/>
              </a:spcBef>
              <a:buBlip>
                <a:blip r:embed="rId6"/>
              </a:buBlip>
              <a:defRPr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指针变量的声明</a:t>
            </a:r>
          </a:p>
        </p:txBody>
      </p:sp>
      <p:sp>
        <p:nvSpPr>
          <p:cNvPr id="45" name="Text Box 14">
            <a:extLst>
              <a:ext uri="{FF2B5EF4-FFF2-40B4-BE49-F238E27FC236}">
                <a16:creationId xmlns:a16="http://schemas.microsoft.com/office/drawing/2014/main" id="{B3C6A1EB-CC7F-4E3A-BEE2-66C6D7420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20" y="1619917"/>
            <a:ext cx="1655763" cy="120032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*pi;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 a=50;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pi = &amp;a;</a:t>
            </a:r>
          </a:p>
        </p:txBody>
      </p:sp>
      <p:grpSp>
        <p:nvGrpSpPr>
          <p:cNvPr id="46" name="Group 5">
            <a:extLst>
              <a:ext uri="{FF2B5EF4-FFF2-40B4-BE49-F238E27FC236}">
                <a16:creationId xmlns:a16="http://schemas.microsoft.com/office/drawing/2014/main" id="{94CC31EC-31A5-48E7-8E6E-DCA5971A5842}"/>
              </a:ext>
            </a:extLst>
          </p:cNvPr>
          <p:cNvGrpSpPr>
            <a:grpSpLocks/>
          </p:cNvGrpSpPr>
          <p:nvPr/>
        </p:nvGrpSpPr>
        <p:grpSpPr bwMode="auto">
          <a:xfrm>
            <a:off x="3024040" y="1445707"/>
            <a:ext cx="3028951" cy="2286000"/>
            <a:chOff x="3833" y="2513"/>
            <a:chExt cx="1908" cy="1440"/>
          </a:xfrm>
        </p:grpSpPr>
        <p:grpSp>
          <p:nvGrpSpPr>
            <p:cNvPr id="47" name="Group 6">
              <a:extLst>
                <a:ext uri="{FF2B5EF4-FFF2-40B4-BE49-F238E27FC236}">
                  <a16:creationId xmlns:a16="http://schemas.microsoft.com/office/drawing/2014/main" id="{4E3E4782-A2F5-4DAB-A538-E6CE19FDC6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2" y="2765"/>
              <a:ext cx="1133" cy="239"/>
              <a:chOff x="4312" y="2792"/>
              <a:chExt cx="680" cy="239"/>
            </a:xfrm>
          </p:grpSpPr>
          <p:sp>
            <p:nvSpPr>
              <p:cNvPr id="57" name="Text Box 7">
                <a:extLst>
                  <a:ext uri="{FF2B5EF4-FFF2-40B4-BE49-F238E27FC236}">
                    <a16:creationId xmlns:a16="http://schemas.microsoft.com/office/drawing/2014/main" id="{687F5ABE-2D82-472F-A8A5-2F304E2D20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798"/>
                <a:ext cx="528" cy="233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rPr>
                  <a:t> </a:t>
                </a:r>
              </a:p>
            </p:txBody>
          </p:sp>
          <p:sp>
            <p:nvSpPr>
              <p:cNvPr id="58" name="Text Box 8">
                <a:extLst>
                  <a:ext uri="{FF2B5EF4-FFF2-40B4-BE49-F238E27FC236}">
                    <a16:creationId xmlns:a16="http://schemas.microsoft.com/office/drawing/2014/main" id="{7BB800D0-2EC3-448B-90C0-1861B17854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2" y="279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 dirty="0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rPr>
                  <a:t> a</a:t>
                </a:r>
              </a:p>
            </p:txBody>
          </p:sp>
        </p:grpSp>
        <p:grpSp>
          <p:nvGrpSpPr>
            <p:cNvPr id="48" name="Group 9">
              <a:extLst>
                <a:ext uri="{FF2B5EF4-FFF2-40B4-BE49-F238E27FC236}">
                  <a16:creationId xmlns:a16="http://schemas.microsoft.com/office/drawing/2014/main" id="{EF96EAA8-69DF-4C49-BE82-C50B134BE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2999"/>
              <a:ext cx="1440" cy="505"/>
              <a:chOff x="4464" y="2784"/>
              <a:chExt cx="864" cy="143"/>
            </a:xfrm>
          </p:grpSpPr>
          <p:sp>
            <p:nvSpPr>
              <p:cNvPr id="55" name="Text Box 10">
                <a:extLst>
                  <a:ext uri="{FF2B5EF4-FFF2-40B4-BE49-F238E27FC236}">
                    <a16:creationId xmlns:a16="http://schemas.microsoft.com/office/drawing/2014/main" id="{99D65F48-E7A6-4D5E-9828-8826ED7B70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786"/>
                <a:ext cx="528" cy="141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 dirty="0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rPr>
                  <a:t>……</a:t>
                </a:r>
              </a:p>
            </p:txBody>
          </p:sp>
          <p:sp>
            <p:nvSpPr>
              <p:cNvPr id="56" name="Text Box 11">
                <a:extLst>
                  <a:ext uri="{FF2B5EF4-FFF2-40B4-BE49-F238E27FC236}">
                    <a16:creationId xmlns:a16="http://schemas.microsoft.com/office/drawing/2014/main" id="{A659F1D2-DF5E-4740-9AD1-70D945C3E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" y="2784"/>
                <a:ext cx="336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zh-CN" altLang="zh-CN" sz="2400" b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</p:grpSp>
        <p:grpSp>
          <p:nvGrpSpPr>
            <p:cNvPr id="49" name="Group 12">
              <a:extLst>
                <a:ext uri="{FF2B5EF4-FFF2-40B4-BE49-F238E27FC236}">
                  <a16:creationId xmlns:a16="http://schemas.microsoft.com/office/drawing/2014/main" id="{C0415FA9-4413-437D-9765-B17E41D4F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3" y="3467"/>
              <a:ext cx="1175" cy="269"/>
              <a:chOff x="4287" y="2769"/>
              <a:chExt cx="705" cy="140"/>
            </a:xfrm>
          </p:grpSpPr>
          <p:sp>
            <p:nvSpPr>
              <p:cNvPr id="53" name="Text Box 13">
                <a:extLst>
                  <a:ext uri="{FF2B5EF4-FFF2-40B4-BE49-F238E27FC236}">
                    <a16:creationId xmlns:a16="http://schemas.microsoft.com/office/drawing/2014/main" id="{12BAD2AB-38F5-4B49-B67D-661026654D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788"/>
                <a:ext cx="528" cy="121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zh-CN" altLang="zh-CN" sz="2400" b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54" name="Text Box 14">
                <a:extLst>
                  <a:ext uri="{FF2B5EF4-FFF2-40B4-BE49-F238E27FC236}">
                    <a16:creationId xmlns:a16="http://schemas.microsoft.com/office/drawing/2014/main" id="{76CEA677-C78B-486E-A90A-D4EB9B1D5E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7" y="2769"/>
                <a:ext cx="336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 dirty="0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rPr>
                  <a:t> pi</a:t>
                </a:r>
              </a:p>
            </p:txBody>
          </p:sp>
        </p:grpSp>
        <p:sp>
          <p:nvSpPr>
            <p:cNvPr id="50" name="Line 15">
              <a:extLst>
                <a:ext uri="{FF2B5EF4-FFF2-40B4-BE49-F238E27FC236}">
                  <a16:creationId xmlns:a16="http://schemas.microsoft.com/office/drawing/2014/main" id="{81DB38BE-0BA5-478A-8AB2-E8E198301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513"/>
              <a:ext cx="0" cy="14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endParaRPr>
            </a:p>
          </p:txBody>
        </p:sp>
        <p:sp>
          <p:nvSpPr>
            <p:cNvPr id="51" name="Line 16">
              <a:extLst>
                <a:ext uri="{FF2B5EF4-FFF2-40B4-BE49-F238E27FC236}">
                  <a16:creationId xmlns:a16="http://schemas.microsoft.com/office/drawing/2014/main" id="{418DA3DA-50CA-41CB-852C-CD861BEC7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0" y="2513"/>
              <a:ext cx="0" cy="14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endParaRPr>
            </a:p>
          </p:txBody>
        </p:sp>
        <p:sp>
          <p:nvSpPr>
            <p:cNvPr id="52" name="Text Box 17">
              <a:extLst>
                <a:ext uri="{FF2B5EF4-FFF2-40B4-BE49-F238E27FC236}">
                  <a16:creationId xmlns:a16="http://schemas.microsoft.com/office/drawing/2014/main" id="{901B9252-883E-4C49-80E7-34E260A27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7" y="2771"/>
              <a:ext cx="584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30606</a:t>
              </a:r>
            </a:p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endParaRPr>
            </a:p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32820</a:t>
              </a:r>
            </a:p>
          </p:txBody>
        </p:sp>
      </p:grpSp>
      <p:grpSp>
        <p:nvGrpSpPr>
          <p:cNvPr id="59" name="Group 18">
            <a:extLst>
              <a:ext uri="{FF2B5EF4-FFF2-40B4-BE49-F238E27FC236}">
                <a16:creationId xmlns:a16="http://schemas.microsoft.com/office/drawing/2014/main" id="{95E7D08C-E0CE-498C-857F-9D6EB8279F12}"/>
              </a:ext>
            </a:extLst>
          </p:cNvPr>
          <p:cNvGrpSpPr>
            <a:grpSpLocks/>
          </p:cNvGrpSpPr>
          <p:nvPr/>
        </p:nvGrpSpPr>
        <p:grpSpPr bwMode="auto">
          <a:xfrm>
            <a:off x="3773339" y="2050841"/>
            <a:ext cx="1493838" cy="1352551"/>
            <a:chOff x="4262" y="2897"/>
            <a:chExt cx="941" cy="852"/>
          </a:xfrm>
        </p:grpSpPr>
        <p:sp>
          <p:nvSpPr>
            <p:cNvPr id="60" name="Line 19">
              <a:extLst>
                <a:ext uri="{FF2B5EF4-FFF2-40B4-BE49-F238E27FC236}">
                  <a16:creationId xmlns:a16="http://schemas.microsoft.com/office/drawing/2014/main" id="{7109C10A-AA02-4F5B-B75C-2FB890EFC1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5" y="3569"/>
              <a:ext cx="23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endParaRPr>
            </a:p>
          </p:txBody>
        </p:sp>
        <p:sp>
          <p:nvSpPr>
            <p:cNvPr id="61" name="Line 20">
              <a:extLst>
                <a:ext uri="{FF2B5EF4-FFF2-40B4-BE49-F238E27FC236}">
                  <a16:creationId xmlns:a16="http://schemas.microsoft.com/office/drawing/2014/main" id="{EF0FE4EB-7C08-4F55-B4B4-D74C2C2C27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3" y="2897"/>
              <a:ext cx="0" cy="6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endParaRPr>
            </a:p>
          </p:txBody>
        </p:sp>
        <p:sp>
          <p:nvSpPr>
            <p:cNvPr id="62" name="Line 21">
              <a:extLst>
                <a:ext uri="{FF2B5EF4-FFF2-40B4-BE49-F238E27FC236}">
                  <a16:creationId xmlns:a16="http://schemas.microsoft.com/office/drawing/2014/main" id="{67647521-2FEE-4E72-B4AE-8604CD4B0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2897"/>
              <a:ext cx="2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endParaRPr>
            </a:p>
          </p:txBody>
        </p:sp>
        <p:sp>
          <p:nvSpPr>
            <p:cNvPr id="63" name="Text Box 22">
              <a:extLst>
                <a:ext uri="{FF2B5EF4-FFF2-40B4-BE49-F238E27FC236}">
                  <a16:creationId xmlns:a16="http://schemas.microsoft.com/office/drawing/2014/main" id="{26F094BB-FB17-410D-A587-4504A1D8D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3516"/>
              <a:ext cx="5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30606</a:t>
              </a:r>
            </a:p>
          </p:txBody>
        </p:sp>
      </p:grpSp>
      <p:sp>
        <p:nvSpPr>
          <p:cNvPr id="64" name="Text Box 23">
            <a:extLst>
              <a:ext uri="{FF2B5EF4-FFF2-40B4-BE49-F238E27FC236}">
                <a16:creationId xmlns:a16="http://schemas.microsoft.com/office/drawing/2014/main" id="{67EF64A8-B58C-4732-B4A3-853BD6168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551" y="1838755"/>
            <a:ext cx="762000" cy="36933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50</a:t>
            </a:r>
          </a:p>
        </p:txBody>
      </p:sp>
      <p:sp>
        <p:nvSpPr>
          <p:cNvPr id="65" name="Text Box 7">
            <a:extLst>
              <a:ext uri="{FF2B5EF4-FFF2-40B4-BE49-F238E27FC236}">
                <a16:creationId xmlns:a16="http://schemas.microsoft.com/office/drawing/2014/main" id="{B9F67C90-5BBE-42CA-8B0B-145E4A2D4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" y="3437590"/>
            <a:ext cx="2812976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当把变量地址存入指针变量后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kumimoji="1" lang="zh-CN" altLang="en-US" sz="2400" u="sng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这个指针指向了该变量</a:t>
            </a:r>
            <a:endParaRPr kumimoji="1" lang="zh-CN" altLang="en-US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69" name="Text Box 14">
            <a:extLst>
              <a:ext uri="{FF2B5EF4-FFF2-40B4-BE49-F238E27FC236}">
                <a16:creationId xmlns:a16="http://schemas.microsoft.com/office/drawing/2014/main" id="{8A3B610B-201A-4812-B3CB-27D31F8B2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5" y="4859139"/>
            <a:ext cx="620962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变量的存取方法：直接存取和间接存取</a:t>
            </a:r>
          </a:p>
        </p:txBody>
      </p:sp>
      <p:grpSp>
        <p:nvGrpSpPr>
          <p:cNvPr id="70" name="Group 15">
            <a:extLst>
              <a:ext uri="{FF2B5EF4-FFF2-40B4-BE49-F238E27FC236}">
                <a16:creationId xmlns:a16="http://schemas.microsoft.com/office/drawing/2014/main" id="{C9C37CE6-C924-4BA7-B1C0-0CE54D976FEC}"/>
              </a:ext>
            </a:extLst>
          </p:cNvPr>
          <p:cNvGrpSpPr>
            <a:grpSpLocks/>
          </p:cNvGrpSpPr>
          <p:nvPr/>
        </p:nvGrpSpPr>
        <p:grpSpPr bwMode="auto">
          <a:xfrm>
            <a:off x="110095" y="5571926"/>
            <a:ext cx="6716889" cy="923925"/>
            <a:chOff x="432" y="3252"/>
            <a:chExt cx="5120" cy="582"/>
          </a:xfrm>
        </p:grpSpPr>
        <p:sp>
          <p:nvSpPr>
            <p:cNvPr id="71" name="Text Box 16">
              <a:extLst>
                <a:ext uri="{FF2B5EF4-FFF2-40B4-BE49-F238E27FC236}">
                  <a16:creationId xmlns:a16="http://schemas.microsoft.com/office/drawing/2014/main" id="{22C08FFB-8215-4337-B0A5-9D37A0A6F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" y="3252"/>
              <a:ext cx="4367" cy="29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Char char="o"/>
                <a:defRPr sz="3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o"/>
                <a:defRPr sz="24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24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直接存取：直接根据变量名存取数据。</a:t>
              </a:r>
              <a:r>
                <a:rPr kumimoji="1" lang="zh-CN" altLang="en-US" sz="2400" b="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 </a:t>
              </a:r>
            </a:p>
          </p:txBody>
        </p:sp>
        <p:sp>
          <p:nvSpPr>
            <p:cNvPr id="72" name="Text Box 17">
              <a:extLst>
                <a:ext uri="{FF2B5EF4-FFF2-40B4-BE49-F238E27FC236}">
                  <a16:creationId xmlns:a16="http://schemas.microsoft.com/office/drawing/2014/main" id="{9CDD9C75-62D3-49EE-9AD0-664C4874C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" y="3543"/>
              <a:ext cx="4979" cy="29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Char char="o"/>
                <a:defRPr sz="3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o"/>
                <a:defRPr sz="24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24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间接存取：通过指针变量存取相应变量的数据</a:t>
              </a:r>
              <a:r>
                <a:rPr kumimoji="1" lang="zh-CN" altLang="en-US" sz="2400" b="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。 </a:t>
              </a:r>
            </a:p>
          </p:txBody>
        </p:sp>
        <p:sp>
          <p:nvSpPr>
            <p:cNvPr id="73" name="AutoShape 18">
              <a:extLst>
                <a:ext uri="{FF2B5EF4-FFF2-40B4-BE49-F238E27FC236}">
                  <a16:creationId xmlns:a16="http://schemas.microsoft.com/office/drawing/2014/main" id="{B24C57A6-F4F6-42D5-8799-BF28C2785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3312"/>
              <a:ext cx="192" cy="429"/>
            </a:xfrm>
            <a:prstGeom prst="leftBrace">
              <a:avLst>
                <a:gd name="adj1" fmla="val 2291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Char char="o"/>
                <a:defRPr sz="3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o"/>
                <a:defRPr sz="24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1" lang="zh-CN" altLang="zh-CN" sz="2400" b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endParaRPr>
            </a:p>
          </p:txBody>
        </p:sp>
      </p:grpSp>
      <p:sp>
        <p:nvSpPr>
          <p:cNvPr id="74" name="Text Box 14">
            <a:extLst>
              <a:ext uri="{FF2B5EF4-FFF2-40B4-BE49-F238E27FC236}">
                <a16:creationId xmlns:a16="http://schemas.microsoft.com/office/drawing/2014/main" id="{CFFC9C84-BCA4-4EE7-A429-F3C7C69B2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5658" y="1112838"/>
            <a:ext cx="3567300" cy="463846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u="sng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与地址相关的两种运算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：</a:t>
            </a:r>
          </a:p>
        </p:txBody>
      </p:sp>
      <p:sp>
        <p:nvSpPr>
          <p:cNvPr id="75" name="Text Box 15">
            <a:extLst>
              <a:ext uri="{FF2B5EF4-FFF2-40B4-BE49-F238E27FC236}">
                <a16:creationId xmlns:a16="http://schemas.microsoft.com/office/drawing/2014/main" id="{A4E4E8AA-875E-4A36-9AFA-3445F0D2F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945" y="1694719"/>
            <a:ext cx="5050078" cy="463846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取地址运算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&amp;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): &amp;a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表示取变量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a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地址</a:t>
            </a:r>
          </a:p>
        </p:txBody>
      </p:sp>
      <p:sp>
        <p:nvSpPr>
          <p:cNvPr id="76" name="Text Box 16">
            <a:extLst>
              <a:ext uri="{FF2B5EF4-FFF2-40B4-BE49-F238E27FC236}">
                <a16:creationId xmlns:a16="http://schemas.microsoft.com/office/drawing/2014/main" id="{C1597739-E6D4-41C5-BB4D-A651EC1BB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945" y="2191806"/>
            <a:ext cx="5577466" cy="463846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取值运算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*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):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*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表示取指针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指向变量值</a:t>
            </a:r>
            <a:endParaRPr kumimoji="1" lang="zh-CN" altLang="en-US" sz="2400" b="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90" name="Text Box 30">
            <a:extLst>
              <a:ext uri="{FF2B5EF4-FFF2-40B4-BE49-F238E27FC236}">
                <a16:creationId xmlns:a16="http://schemas.microsoft.com/office/drawing/2014/main" id="{80E8394B-2266-4D8A-9BC1-5D841D643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95" y="2786997"/>
            <a:ext cx="980102" cy="46384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*pi=2;</a:t>
            </a:r>
          </a:p>
        </p:txBody>
      </p:sp>
      <p:sp>
        <p:nvSpPr>
          <p:cNvPr id="96" name="Text Box 13">
            <a:extLst>
              <a:ext uri="{FF2B5EF4-FFF2-40B4-BE49-F238E27FC236}">
                <a16:creationId xmlns:a16="http://schemas.microsoft.com/office/drawing/2014/main" id="{5D5C6A98-1D37-424F-BBB1-1C139ACFE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984" y="2820246"/>
            <a:ext cx="3559175" cy="392112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&amp;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和 * 为互补运算</a:t>
            </a:r>
            <a:endParaRPr kumimoji="1" lang="zh-CN" altLang="en-US" sz="2400" b="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97" name="Text Box 15">
            <a:extLst>
              <a:ext uri="{FF2B5EF4-FFF2-40B4-BE49-F238E27FC236}">
                <a16:creationId xmlns:a16="http://schemas.microsoft.com/office/drawing/2014/main" id="{BDE39C54-1332-48DB-8821-11A819FE7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5048" y="3284094"/>
            <a:ext cx="2010785" cy="1571842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  a,*pi;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pi=&amp;a;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则：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&amp;*pi 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sym typeface="Symbol" pitchFamily="18" charset="2"/>
              </a:rPr>
              <a:t>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pi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  *&amp;a 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sym typeface="Symbol" pitchFamily="18" charset="2"/>
              </a:rPr>
              <a:t>a</a:t>
            </a:r>
            <a:endParaRPr kumimoji="1" lang="en-US" altLang="zh-CN" sz="2400" b="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98" name="矩形 1">
            <a:extLst>
              <a:ext uri="{FF2B5EF4-FFF2-40B4-BE49-F238E27FC236}">
                <a16:creationId xmlns:a16="http://schemas.microsoft.com/office/drawing/2014/main" id="{B227F2A3-674C-417F-B3A4-3D1FF58BA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121" y="1459851"/>
            <a:ext cx="19136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kumimoji="1" lang="zh-CN" altLang="en-US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指针变量</a:t>
            </a:r>
            <a:r>
              <a:rPr kumimoji="1" lang="en-US" altLang="zh-CN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pi</a:t>
            </a:r>
            <a:r>
              <a:rPr kumimoji="1" lang="zh-CN" altLang="en-US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未确定指向何处</a:t>
            </a:r>
            <a:endParaRPr lang="zh-CN" altLang="en-US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99" name="Text Box 14">
            <a:extLst>
              <a:ext uri="{FF2B5EF4-FFF2-40B4-BE49-F238E27FC236}">
                <a16:creationId xmlns:a16="http://schemas.microsoft.com/office/drawing/2014/main" id="{A54B3697-7ADA-4E33-A703-273C521B9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1971" y="2335196"/>
            <a:ext cx="1759649" cy="710067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0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必须指向对象后才能引用</a:t>
            </a:r>
            <a:endParaRPr kumimoji="1" lang="zh-CN" altLang="en-US" sz="2000" b="0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41" name="Text Box 23">
            <a:extLst>
              <a:ext uri="{FF2B5EF4-FFF2-40B4-BE49-F238E27FC236}">
                <a16:creationId xmlns:a16="http://schemas.microsoft.com/office/drawing/2014/main" id="{29E45DD4-7F9B-4169-BFF3-DDFADD6FD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291" y="1849587"/>
            <a:ext cx="762000" cy="36933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6486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64" grpId="0" animBg="1" autoUpdateAnimBg="0"/>
      <p:bldP spid="69" grpId="0" autoUpdateAnimBg="0"/>
      <p:bldP spid="74" grpId="0" autoUpdateAnimBg="0"/>
      <p:bldP spid="75" grpId="0" autoUpdateAnimBg="0"/>
      <p:bldP spid="76" grpId="0" autoUpdateAnimBg="0"/>
      <p:bldP spid="90" grpId="0" autoUpdateAnimBg="0"/>
      <p:bldP spid="96" grpId="0" autoUpdateAnimBg="0"/>
      <p:bldP spid="97" grpId="0" build="p" autoUpdateAnimBg="0"/>
      <p:bldP spid="98" grpId="0"/>
      <p:bldP spid="99" grpId="0" autoUpdateAnimBg="0"/>
      <p:bldP spid="4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87A51-0554-4D8D-95D6-E0ABE24391BC}"/>
              </a:ext>
            </a:extLst>
          </p:cNvPr>
          <p:cNvSpPr txBox="1"/>
          <p:nvPr/>
        </p:nvSpPr>
        <p:spPr>
          <a:xfrm>
            <a:off x="247720" y="224527"/>
            <a:ext cx="4536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8.4 </a:t>
            </a:r>
            <a:r>
              <a:rPr lang="zh-CN" altLang="en-US" dirty="0"/>
              <a:t>指针与指针变量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F4C4C4A8-415B-4ADE-86B5-91FCBCDE7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8" y="953444"/>
            <a:ext cx="3843337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indent="363538">
              <a:spcBef>
                <a:spcPts val="600"/>
              </a:spcBef>
              <a:buBlip>
                <a:blip r:embed="rId4"/>
              </a:buBlip>
            </a:pPr>
            <a:r>
              <a:rPr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指针的初始化</a:t>
            </a: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3438755E-9656-4366-AD56-3E4012AA2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841" y="1485391"/>
            <a:ext cx="2100553" cy="120251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a;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dirty="0" err="1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*p = &amp;a;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dirty="0" err="1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*q = p;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82E40ED-6CB2-4D08-BF6D-574E2B0AB610}"/>
              </a:ext>
            </a:extLst>
          </p:cNvPr>
          <p:cNvSpPr/>
          <p:nvPr/>
        </p:nvSpPr>
        <p:spPr>
          <a:xfrm>
            <a:off x="128587" y="2766639"/>
            <a:ext cx="270839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注意事项</a:t>
            </a:r>
            <a:endParaRPr lang="en-US" altLang="zh-CN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0" lvl="1" indent="-342900" eaLnBrk="1" hangingPunct="1">
              <a:buSzPct val="77000"/>
              <a:buFontTx/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必须用地址为指针初始化</a:t>
            </a:r>
            <a:endParaRPr lang="en-US" altLang="zh-CN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0" lvl="1" indent="-342900" eaLnBrk="1" hangingPunct="1">
              <a:buSzPct val="77000"/>
              <a:buFontTx/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用变量地址作为初值时，变量类型应与指针类型一致</a:t>
            </a:r>
          </a:p>
          <a:p>
            <a:pPr marL="0" lvl="1" indent="-342900" eaLnBrk="1" hangingPunct="1">
              <a:buSzPct val="77000"/>
              <a:buFontTx/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可以用一个已赋初值的指针去初始化另一个指针变量。</a:t>
            </a:r>
            <a:endParaRPr lang="en-US" altLang="zh-CN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73007460-BCA9-42A4-AEAF-8B2F7323E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331" y="905715"/>
            <a:ext cx="3843337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indent="363538">
              <a:spcBef>
                <a:spcPts val="600"/>
              </a:spcBef>
              <a:buBlip>
                <a:blip r:embed="rId4"/>
              </a:buBlip>
            </a:pPr>
            <a:r>
              <a:rPr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指针赋值</a:t>
            </a:r>
          </a:p>
        </p:txBody>
      </p:sp>
      <p:sp>
        <p:nvSpPr>
          <p:cNvPr id="29" name="Text Box 9">
            <a:extLst>
              <a:ext uri="{FF2B5EF4-FFF2-40B4-BE49-F238E27FC236}">
                <a16:creationId xmlns:a16="http://schemas.microsoft.com/office/drawing/2014/main" id="{7B594402-E32F-4ADD-8D32-15F00C96F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9096" y="993989"/>
            <a:ext cx="2631146" cy="463846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ClrTx/>
              <a:buSzTx/>
              <a:buFontTx/>
              <a:buNone/>
              <a:defRPr kumimoji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int  a=0,b[10] *p;</a:t>
            </a:r>
          </a:p>
        </p:txBody>
      </p:sp>
      <p:sp>
        <p:nvSpPr>
          <p:cNvPr id="30" name="Text Box 11">
            <a:extLst>
              <a:ext uri="{FF2B5EF4-FFF2-40B4-BE49-F238E27FC236}">
                <a16:creationId xmlns:a16="http://schemas.microsoft.com/office/drawing/2014/main" id="{A4742E24-CDF0-459E-9C89-ADDB2F189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383" y="1340762"/>
            <a:ext cx="999289" cy="833178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ClrTx/>
              <a:buSzTx/>
              <a:buFontTx/>
              <a:buNone/>
              <a:defRPr kumimoji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p=&amp;a;</a:t>
            </a:r>
          </a:p>
          <a:p>
            <a:r>
              <a:rPr lang="en-US" altLang="zh-CN" dirty="0"/>
              <a:t>p=b;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ED609CD-CAF8-47FA-B829-E527A9E18169}"/>
              </a:ext>
            </a:extLst>
          </p:cNvPr>
          <p:cNvSpPr/>
          <p:nvPr/>
        </p:nvSpPr>
        <p:spPr>
          <a:xfrm>
            <a:off x="4203316" y="2766639"/>
            <a:ext cx="72787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342900">
              <a:buSzPct val="77000"/>
              <a:buBlip>
                <a:blip r:embed="rId5"/>
              </a:buBlip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“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地址”中存放的数据类型与指针类型必须相符。</a:t>
            </a:r>
          </a:p>
          <a:p>
            <a:pPr marL="0" lvl="1" indent="-342900">
              <a:buSzPct val="77000"/>
              <a:buBlip>
                <a:blip r:embed="rId5"/>
              </a:buBlip>
            </a:pP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向指针变量赋的值必须是地址常量或变量</a:t>
            </a:r>
            <a:endParaRPr lang="en-US" altLang="zh-CN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0" lvl="1" indent="-342900">
              <a:buSzPct val="77000"/>
              <a:buBlip>
                <a:blip r:embed="rId5"/>
              </a:buBlip>
            </a:pP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可以赋值为整数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0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，表示空指针。</a:t>
            </a:r>
          </a:p>
          <a:p>
            <a:pPr marL="0" lvl="1" indent="-342900">
              <a:buSzPct val="77000"/>
              <a:buBlip>
                <a:blip r:embed="rId5"/>
              </a:buBlip>
            </a:pP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允许声明指向 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void 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类型的指针。该指针可以被赋予任何类型对象的地址。</a:t>
            </a:r>
            <a:endParaRPr lang="en-US" altLang="zh-CN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0" lvl="1" indent="-342900">
              <a:buSzPct val="77000"/>
              <a:buBlip>
                <a:blip r:embed="rId5"/>
              </a:buBlip>
            </a:pP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指针的类型是它所指向变量的类型，不是指针本身数据值的类型，任何一个指针本身存放地址，都是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unsigned long int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型</a:t>
            </a:r>
          </a:p>
        </p:txBody>
      </p:sp>
      <p:sp>
        <p:nvSpPr>
          <p:cNvPr id="32" name="矩形 10">
            <a:extLst>
              <a:ext uri="{FF2B5EF4-FFF2-40B4-BE49-F238E27FC236}">
                <a16:creationId xmlns:a16="http://schemas.microsoft.com/office/drawing/2014/main" id="{3BFF0D54-06D0-46D4-9C33-A0F244F48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394" y="5861288"/>
            <a:ext cx="9920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30000"/>
              </a:spcBef>
            </a:pPr>
            <a:r>
              <a:rPr kumimoji="1" lang="en-US" altLang="zh-CN" sz="2400" b="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sizeof</a:t>
            </a:r>
            <a:r>
              <a:rPr kumimoji="1"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(int *) == </a:t>
            </a:r>
            <a:r>
              <a:rPr kumimoji="1" lang="en-US" altLang="zh-CN" sz="2400" b="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sizeof</a:t>
            </a:r>
            <a:r>
              <a:rPr kumimoji="1"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(char *) ==</a:t>
            </a:r>
            <a:r>
              <a:rPr kumimoji="1" lang="en-US" altLang="zh-CN" sz="2400" b="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sizeof</a:t>
            </a:r>
            <a:r>
              <a:rPr kumimoji="1"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(float *) == </a:t>
            </a:r>
            <a:r>
              <a:rPr kumimoji="1" lang="en-US" altLang="zh-CN" sz="2400" b="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sizeof</a:t>
            </a:r>
            <a:r>
              <a:rPr kumimoji="1"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(char **)</a:t>
            </a:r>
          </a:p>
        </p:txBody>
      </p:sp>
    </p:spTree>
    <p:extLst>
      <p:ext uri="{BB962C8B-B14F-4D97-AF65-F5344CB8AC3E}">
        <p14:creationId xmlns:p14="http://schemas.microsoft.com/office/powerpoint/2010/main" val="389489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  <p:bldP spid="25" grpId="0"/>
      <p:bldP spid="29" grpId="0" autoUpdateAnimBg="0"/>
      <p:bldP spid="30" grpId="0" autoUpdateAnimBg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D3A969C-8BB0-4C10-A55F-0444A182E297}"/>
              </a:ext>
            </a:extLst>
          </p:cNvPr>
          <p:cNvSpPr txBox="1"/>
          <p:nvPr/>
        </p:nvSpPr>
        <p:spPr>
          <a:xfrm>
            <a:off x="247720" y="224527"/>
            <a:ext cx="4536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8.4 </a:t>
            </a:r>
            <a:r>
              <a:rPr lang="zh-CN" altLang="en-US" dirty="0"/>
              <a:t>指针与指针变量</a:t>
            </a:r>
          </a:p>
        </p:txBody>
      </p:sp>
      <p:pic>
        <p:nvPicPr>
          <p:cNvPr id="16" name="图片 5">
            <a:extLst>
              <a:ext uri="{FF2B5EF4-FFF2-40B4-BE49-F238E27FC236}">
                <a16:creationId xmlns:a16="http://schemas.microsoft.com/office/drawing/2014/main" id="{A282229E-E146-4D63-B6B1-2A10F45DC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1002128"/>
            <a:ext cx="5183188" cy="5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4">
            <a:extLst>
              <a:ext uri="{FF2B5EF4-FFF2-40B4-BE49-F238E27FC236}">
                <a16:creationId xmlns:a16="http://schemas.microsoft.com/office/drawing/2014/main" id="{A52E6744-4BED-43EE-829F-A42A28CCD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5" y="945507"/>
            <a:ext cx="5559425" cy="2936875"/>
          </a:xfrm>
          <a:prstGeom prst="rect">
            <a:avLst/>
          </a:prstGeom>
          <a:noFill/>
          <a:ln w="9525">
            <a:solidFill>
              <a:srgbClr val="FF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 Box 14">
            <a:extLst>
              <a:ext uri="{FF2B5EF4-FFF2-40B4-BE49-F238E27FC236}">
                <a16:creationId xmlns:a16="http://schemas.microsoft.com/office/drawing/2014/main" id="{E3A6F35C-4769-4531-8B4B-FA925EBDE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3597" y="4052504"/>
            <a:ext cx="5106183" cy="463846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使用指针前，必须赋一个合法的值</a:t>
            </a:r>
            <a:r>
              <a:rPr kumimoji="1" lang="zh-CN" altLang="en-US" sz="2400" dirty="0">
                <a:solidFill>
                  <a:schemeClr val="tx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。</a:t>
            </a:r>
            <a:endParaRPr kumimoji="1" lang="zh-CN" altLang="en-US" sz="2400" b="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37" name="Text Box 9">
            <a:extLst>
              <a:ext uri="{FF2B5EF4-FFF2-40B4-BE49-F238E27FC236}">
                <a16:creationId xmlns:a16="http://schemas.microsoft.com/office/drawing/2014/main" id="{77B1D43F-12E3-4753-AC58-5E0912487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983" y="4633529"/>
            <a:ext cx="4057819" cy="402291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000" dirty="0" err="1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</a:t>
            </a:r>
            <a:r>
              <a:rPr kumimoji="1" lang="en-US" altLang="zh-CN" sz="20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*p;   *p=2;    /* Error!  */</a:t>
            </a:r>
            <a:endParaRPr kumimoji="1" lang="en-US" altLang="zh-CN" sz="2000" b="0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38" name="Text Box 10">
            <a:extLst>
              <a:ext uri="{FF2B5EF4-FFF2-40B4-BE49-F238E27FC236}">
                <a16:creationId xmlns:a16="http://schemas.microsoft.com/office/drawing/2014/main" id="{BE6ACF67-7AE9-4376-B5B0-6975801E2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35845"/>
            <a:ext cx="1384010" cy="402291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00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  a,*p; </a:t>
            </a:r>
          </a:p>
        </p:txBody>
      </p:sp>
      <p:sp>
        <p:nvSpPr>
          <p:cNvPr id="39" name="Text Box 11">
            <a:extLst>
              <a:ext uri="{FF2B5EF4-FFF2-40B4-BE49-F238E27FC236}">
                <a16:creationId xmlns:a16="http://schemas.microsoft.com/office/drawing/2014/main" id="{8CD6FED0-75AE-417E-90B5-8C808AAB5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616845"/>
            <a:ext cx="3102429" cy="402291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p=&amp;a;    /* p</a:t>
            </a:r>
            <a:r>
              <a:rPr kumimoji="1" lang="zh-CN" altLang="en-US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指向</a:t>
            </a:r>
            <a:r>
              <a:rPr kumimoji="1" lang="en-US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a</a:t>
            </a:r>
            <a:r>
              <a:rPr kumimoji="1" lang="zh-CN" altLang="en-US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。 *</a:t>
            </a:r>
            <a:r>
              <a:rPr kumimoji="1" lang="en-US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/</a:t>
            </a:r>
          </a:p>
        </p:txBody>
      </p:sp>
      <p:sp>
        <p:nvSpPr>
          <p:cNvPr id="40" name="Text Box 12">
            <a:extLst>
              <a:ext uri="{FF2B5EF4-FFF2-40B4-BE49-F238E27FC236}">
                <a16:creationId xmlns:a16="http://schemas.microsoft.com/office/drawing/2014/main" id="{780716BC-17B8-4CE2-A30C-4E73A784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074045"/>
            <a:ext cx="822959" cy="402291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00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*p=2;</a:t>
            </a:r>
          </a:p>
        </p:txBody>
      </p:sp>
    </p:spTree>
    <p:extLst>
      <p:ext uri="{BB962C8B-B14F-4D97-AF65-F5344CB8AC3E}">
        <p14:creationId xmlns:p14="http://schemas.microsoft.com/office/powerpoint/2010/main" val="140583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utoUpdateAnimBg="0"/>
      <p:bldP spid="37" grpId="0" autoUpdateAnimBg="0"/>
      <p:bldP spid="38" grpId="0"/>
      <p:bldP spid="39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0B6F19C-0866-4F33-81A8-7309D06B9B5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8.5</a:t>
            </a:r>
            <a:r>
              <a:rPr lang="zh-CN" altLang="en-US" dirty="0"/>
              <a:t>几种特殊的指针</a:t>
            </a:r>
          </a:p>
        </p:txBody>
      </p:sp>
      <p:pic>
        <p:nvPicPr>
          <p:cNvPr id="19" name="图片 5">
            <a:extLst>
              <a:ext uri="{FF2B5EF4-FFF2-40B4-BE49-F238E27FC236}">
                <a16:creationId xmlns:a16="http://schemas.microsoft.com/office/drawing/2014/main" id="{890B90DF-B35B-43EB-913B-EC7AA13B1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2126545"/>
            <a:ext cx="3205162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3">
            <a:extLst>
              <a:ext uri="{FF2B5EF4-FFF2-40B4-BE49-F238E27FC236}">
                <a16:creationId xmlns:a16="http://schemas.microsoft.com/office/drawing/2014/main" id="{FDC114D5-6D36-4AA7-89EC-CA86F152C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" y="1094844"/>
            <a:ext cx="3644290" cy="96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lvl="1" eaLnBrk="1" hangingPunct="1">
              <a:lnSpc>
                <a:spcPct val="120000"/>
              </a:lnSpc>
              <a:buSzPct val="77000"/>
              <a:buFontTx/>
              <a:buBlip>
                <a:blip r:embed="rId4"/>
              </a:buBlip>
            </a:pPr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指向常量的指针：指针指向的对象不能改变</a:t>
            </a:r>
            <a:endParaRPr lang="en-US" altLang="zh-CN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23" name="文本框 6">
            <a:extLst>
              <a:ext uri="{FF2B5EF4-FFF2-40B4-BE49-F238E27FC236}">
                <a16:creationId xmlns:a16="http://schemas.microsoft.com/office/drawing/2014/main" id="{B0607BB0-6D69-435A-8658-24AAB8CC2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73" y="4618141"/>
            <a:ext cx="14303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a = 1;</a:t>
            </a: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sym typeface="Symbol" panose="05050102010706020507" pitchFamily="18" charset="2"/>
              </a:rPr>
              <a:t>     </a:t>
            </a:r>
            <a:endParaRPr lang="en-US" altLang="zh-CN" sz="2400" b="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*p = 1;</a:t>
            </a: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sym typeface="Symbol" panose="05050102010706020507" pitchFamily="18" charset="2"/>
              </a:rPr>
              <a:t>   </a:t>
            </a:r>
            <a:endParaRPr lang="zh-CN" altLang="en-US" sz="2400" b="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pic>
        <p:nvPicPr>
          <p:cNvPr id="24" name="图片 8">
            <a:extLst>
              <a:ext uri="{FF2B5EF4-FFF2-40B4-BE49-F238E27FC236}">
                <a16:creationId xmlns:a16="http://schemas.microsoft.com/office/drawing/2014/main" id="{0233EAF4-398E-4521-B8F1-9D304EE5A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877" y="2055107"/>
            <a:ext cx="337820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框 12">
            <a:extLst>
              <a:ext uri="{FF2B5EF4-FFF2-40B4-BE49-F238E27FC236}">
                <a16:creationId xmlns:a16="http://schemas.microsoft.com/office/drawing/2014/main" id="{10E42580-E96E-496F-8CB4-EF047D01E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92" y="4182182"/>
            <a:ext cx="13922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*p = 1;</a:t>
            </a: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sym typeface="Symbol" panose="05050102010706020507" pitchFamily="18" charset="2"/>
              </a:rPr>
              <a:t>     </a:t>
            </a:r>
            <a:endParaRPr lang="en-US" altLang="zh-CN" sz="2400" b="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 = &amp;b;</a:t>
            </a: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sym typeface="Symbol" panose="05050102010706020507" pitchFamily="18" charset="2"/>
              </a:rPr>
              <a:t>       </a:t>
            </a:r>
            <a:endParaRPr lang="zh-CN" altLang="en-US" sz="2400" b="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29" name="矩形 14">
            <a:extLst>
              <a:ext uri="{FF2B5EF4-FFF2-40B4-BE49-F238E27FC236}">
                <a16:creationId xmlns:a16="http://schemas.microsoft.com/office/drawing/2014/main" id="{F8D5E30E-46F9-4108-8D54-60A372BED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013" y="1003103"/>
            <a:ext cx="3268663" cy="95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>
              <a:lnSpc>
                <a:spcPct val="120000"/>
              </a:lnSpc>
              <a:buSzPct val="77000"/>
              <a:buFontTx/>
              <a:buBlip>
                <a:blip r:embed="rId4"/>
              </a:buBlip>
            </a:pPr>
            <a:r>
              <a:rPr lang="zh-CN" altLang="en-US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常指针：指针指向的位置不能改变</a:t>
            </a:r>
            <a:endParaRPr lang="en-US" altLang="zh-CN" b="1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6C8584B-8193-4111-BE0F-8CA2AC9AB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529" y="4183770"/>
            <a:ext cx="325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78F2B8B-62C6-46D0-BA8D-DD179B9E5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917" y="4583820"/>
            <a:ext cx="450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  <a:latin typeface="Showcard Gothic" panose="04020904020102020604" pitchFamily="82" charset="0"/>
                <a:sym typeface="Symbol" panose="05050102010706020507" pitchFamily="18" charset="2"/>
              </a:rPr>
              <a:t>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1AFF20-1C32-4D05-B39A-53124C65F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073" y="4694341"/>
            <a:ext cx="325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sym typeface="Symbol" panose="05050102010706020507" pitchFamily="18" charset="2"/>
              </a:rPr>
              <a:t></a:t>
            </a:r>
            <a:endParaRPr lang="zh-CN" altLang="en-US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CED864C-2F72-4E80-AC3A-0C378CADD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460" y="5092803"/>
            <a:ext cx="452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sym typeface="Symbol" panose="05050102010706020507" pitchFamily="18" charset="2"/>
              </a:rPr>
              <a:t></a:t>
            </a:r>
            <a:endParaRPr lang="zh-CN" altLang="en-US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38" name="Text Box 8">
            <a:extLst>
              <a:ext uri="{FF2B5EF4-FFF2-40B4-BE49-F238E27FC236}">
                <a16:creationId xmlns:a16="http://schemas.microsoft.com/office/drawing/2014/main" id="{B10D98FB-C083-49C1-A44D-D47DC234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6297" y="1468605"/>
            <a:ext cx="4846026" cy="20928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363538" eaLnBrk="0" hangingPunct="0">
              <a:spcBef>
                <a:spcPts val="600"/>
              </a:spcBef>
              <a:buClr>
                <a:schemeClr val="bg2"/>
              </a:buClr>
              <a:buSzPct val="70000"/>
              <a:buFont typeface="Wingdings" pitchFamily="2" charset="2"/>
              <a:buBlip>
                <a:blip r:embed="rId6"/>
              </a:buBlip>
              <a:defRPr sz="280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indent="176213"/>
            <a:r>
              <a:rPr lang="zh-CN" altLang="en-US" sz="2400" kern="0" spc="-180" dirty="0"/>
              <a:t>单向兼容其他类型指针，即可将其他类型的指针变量赋给</a:t>
            </a:r>
            <a:r>
              <a:rPr lang="en-US" altLang="zh-CN" sz="2400" kern="0" spc="-180" dirty="0"/>
              <a:t>void</a:t>
            </a:r>
            <a:r>
              <a:rPr lang="zh-CN" altLang="en-US" sz="2400" kern="0" spc="-180" dirty="0"/>
              <a:t>指针变量</a:t>
            </a:r>
            <a:endParaRPr lang="en-US" altLang="zh-CN" sz="2400" kern="0" spc="-180" dirty="0"/>
          </a:p>
          <a:p>
            <a:pPr indent="176213"/>
            <a:r>
              <a:rPr lang="zh-CN" altLang="en-US" sz="2400" kern="0" spc="-180" dirty="0"/>
              <a:t>反过来则必须进行强制类型转换</a:t>
            </a:r>
          </a:p>
          <a:p>
            <a:pPr indent="176213"/>
            <a:r>
              <a:rPr lang="en-US" altLang="zh-CN" sz="2400" kern="0" spc="-180" dirty="0"/>
              <a:t>void</a:t>
            </a:r>
            <a:r>
              <a:rPr lang="zh-CN" altLang="en-US" sz="2400" kern="0" spc="-180" dirty="0"/>
              <a:t>指针在没有赋值前不能作为右值被引用。</a:t>
            </a:r>
          </a:p>
        </p:txBody>
      </p:sp>
      <p:sp>
        <p:nvSpPr>
          <p:cNvPr id="39" name="矩形 8">
            <a:extLst>
              <a:ext uri="{FF2B5EF4-FFF2-40B4-BE49-F238E27FC236}">
                <a16:creationId xmlns:a16="http://schemas.microsoft.com/office/drawing/2014/main" id="{780B7C89-B2D9-41F3-8E51-85A433FB6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3205" y="857204"/>
            <a:ext cx="2259012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lvl="1" eaLnBrk="1" hangingPunct="1">
              <a:lnSpc>
                <a:spcPct val="120000"/>
              </a:lnSpc>
              <a:buSzPct val="77000"/>
              <a:buFontTx/>
              <a:buBlip>
                <a:blip r:embed="rId4"/>
              </a:buBlip>
            </a:pPr>
            <a:r>
              <a:rPr lang="zh-CN" altLang="en-US" sz="240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空指针</a:t>
            </a:r>
            <a:r>
              <a:rPr lang="en-US" altLang="zh-CN" sz="240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void</a:t>
            </a:r>
          </a:p>
        </p:txBody>
      </p:sp>
      <p:pic>
        <p:nvPicPr>
          <p:cNvPr id="40" name="图片 9">
            <a:extLst>
              <a:ext uri="{FF2B5EF4-FFF2-40B4-BE49-F238E27FC236}">
                <a16:creationId xmlns:a16="http://schemas.microsoft.com/office/drawing/2014/main" id="{B0E1DFC7-02DC-4A25-AFE3-BB19CD38E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63" y="3888684"/>
            <a:ext cx="555625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10">
            <a:extLst>
              <a:ext uri="{FF2B5EF4-FFF2-40B4-BE49-F238E27FC236}">
                <a16:creationId xmlns:a16="http://schemas.microsoft.com/office/drawing/2014/main" id="{2BEA0CF5-8144-4092-9408-29C6A5924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5712" y="3655217"/>
            <a:ext cx="147508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void *p1;</a:t>
            </a:r>
            <a:b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</a:b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 *p2,a;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p1=&amp;a;</a:t>
            </a:r>
            <a:b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</a:b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p2 = p1;</a:t>
            </a:r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0BA3E8D1-9305-4017-9152-7A789091A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8237" y="4713097"/>
            <a:ext cx="457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ea typeface="宋体" panose="02010600030101010101" pitchFamily="2" charset="-122"/>
                <a:sym typeface="Webdings" panose="05030102010509060703" pitchFamily="18" charset="2"/>
              </a:rPr>
              <a:t></a:t>
            </a:r>
          </a:p>
        </p:txBody>
      </p:sp>
    </p:spTree>
    <p:extLst>
      <p:ext uri="{BB962C8B-B14F-4D97-AF65-F5344CB8AC3E}">
        <p14:creationId xmlns:p14="http://schemas.microsoft.com/office/powerpoint/2010/main" val="18828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7" grpId="0"/>
      <p:bldP spid="30" grpId="0"/>
      <p:bldP spid="31" grpId="0"/>
      <p:bldP spid="32" grpId="0"/>
      <p:bldP spid="33" grpId="0"/>
      <p:bldP spid="41" grpId="0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0B6F19C-0866-4F33-81A8-7309D06B9B57}"/>
              </a:ext>
            </a:extLst>
          </p:cNvPr>
          <p:cNvSpPr txBox="1"/>
          <p:nvPr/>
        </p:nvSpPr>
        <p:spPr>
          <a:xfrm>
            <a:off x="247719" y="224527"/>
            <a:ext cx="3545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8.6 </a:t>
            </a:r>
            <a:r>
              <a:rPr lang="zh-CN" altLang="en-US" dirty="0"/>
              <a:t>指针运算</a:t>
            </a:r>
          </a:p>
        </p:txBody>
      </p:sp>
      <p:sp>
        <p:nvSpPr>
          <p:cNvPr id="69" name="Rectangle 9">
            <a:extLst>
              <a:ext uri="{FF2B5EF4-FFF2-40B4-BE49-F238E27FC236}">
                <a16:creationId xmlns:a16="http://schemas.microsoft.com/office/drawing/2014/main" id="{AE9F8EAE-4D8A-4AE8-893E-0341DB422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" y="1014344"/>
            <a:ext cx="2720441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indent="363538">
              <a:spcBef>
                <a:spcPts val="600"/>
              </a:spcBef>
              <a:buBlip>
                <a:blip r:embed="rId3"/>
              </a:buBlip>
            </a:pPr>
            <a:r>
              <a:rPr lang="zh-CN" altLang="en-US" sz="2800" kern="0" spc="-19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算术运算</a:t>
            </a:r>
          </a:p>
        </p:txBody>
      </p:sp>
      <p:sp>
        <p:nvSpPr>
          <p:cNvPr id="72" name="Text Box 10">
            <a:extLst>
              <a:ext uri="{FF2B5EF4-FFF2-40B4-BE49-F238E27FC236}">
                <a16:creationId xmlns:a16="http://schemas.microsoft.com/office/drawing/2014/main" id="{9C43DCA5-A345-4FA9-BCE9-4232F3D6D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19" y="1551053"/>
            <a:ext cx="2781259" cy="1571842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指针变量存放变量的地址，因此指针的运算一定要符合地址逻辑。</a:t>
            </a:r>
            <a:endParaRPr kumimoji="1" lang="zh-CN" altLang="en-US" sz="2400" b="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83" name="Text Box 7">
            <a:extLst>
              <a:ext uri="{FF2B5EF4-FFF2-40B4-BE49-F238E27FC236}">
                <a16:creationId xmlns:a16="http://schemas.microsoft.com/office/drawing/2014/main" id="{544D4FE9-2AB8-4FFC-8539-809E0CFE6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40" y="3194296"/>
            <a:ext cx="2922615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⑴</a:t>
            </a:r>
            <a:r>
              <a:rPr kumimoji="1" lang="zh-CN" altLang="en-US" sz="2400" u="sng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指针与整型值加减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，表示指针下移或上移存储单元个数之后的内存地址。</a:t>
            </a:r>
          </a:p>
        </p:txBody>
      </p:sp>
      <p:sp>
        <p:nvSpPr>
          <p:cNvPr id="86" name="Text Box 10">
            <a:extLst>
              <a:ext uri="{FF2B5EF4-FFF2-40B4-BE49-F238E27FC236}">
                <a16:creationId xmlns:a16="http://schemas.microsoft.com/office/drawing/2014/main" id="{7E7082A1-14A6-41E5-A3ED-1971CEBE1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037" y="5964868"/>
            <a:ext cx="6974825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(2)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指针与指针的减运算要求相减的两个指针属于同一类型，其结果表示两个指针之间的数据的个数。</a:t>
            </a:r>
            <a:endParaRPr kumimoji="1" lang="zh-CN" altLang="en-US" sz="2400" u="sng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C4880CD-74A0-46E5-AA37-06A793E18E19}"/>
              </a:ext>
            </a:extLst>
          </p:cNvPr>
          <p:cNvGrpSpPr/>
          <p:nvPr/>
        </p:nvGrpSpPr>
        <p:grpSpPr>
          <a:xfrm>
            <a:off x="2936084" y="1043986"/>
            <a:ext cx="4301560" cy="4899025"/>
            <a:chOff x="2936084" y="1043986"/>
            <a:chExt cx="4301560" cy="4899025"/>
          </a:xfrm>
        </p:grpSpPr>
        <p:sp>
          <p:nvSpPr>
            <p:cNvPr id="88" name="Text Box 2">
              <a:extLst>
                <a:ext uri="{FF2B5EF4-FFF2-40B4-BE49-F238E27FC236}">
                  <a16:creationId xmlns:a16="http://schemas.microsoft.com/office/drawing/2014/main" id="{B95103E8-F433-4A1B-B57C-44F69282C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0788" y="2773200"/>
              <a:ext cx="9890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pa</a:t>
              </a:r>
            </a:p>
          </p:txBody>
        </p:sp>
        <p:grpSp>
          <p:nvGrpSpPr>
            <p:cNvPr id="89" name="Group 42">
              <a:extLst>
                <a:ext uri="{FF2B5EF4-FFF2-40B4-BE49-F238E27FC236}">
                  <a16:creationId xmlns:a16="http://schemas.microsoft.com/office/drawing/2014/main" id="{3FD0D532-284E-422C-B9DE-8C1E053496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6084" y="1043986"/>
              <a:ext cx="4301560" cy="4899025"/>
              <a:chOff x="1242" y="610"/>
              <a:chExt cx="4378" cy="3086"/>
            </a:xfrm>
          </p:grpSpPr>
          <p:grpSp>
            <p:nvGrpSpPr>
              <p:cNvPr id="90" name="Group 4">
                <a:extLst>
                  <a:ext uri="{FF2B5EF4-FFF2-40B4-BE49-F238E27FC236}">
                    <a16:creationId xmlns:a16="http://schemas.microsoft.com/office/drawing/2014/main" id="{8F34C43F-F59B-4810-85AC-7298D51FAB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912"/>
                <a:ext cx="1008" cy="2784"/>
                <a:chOff x="1152" y="720"/>
                <a:chExt cx="1008" cy="2784"/>
              </a:xfrm>
            </p:grpSpPr>
            <p:sp>
              <p:nvSpPr>
                <p:cNvPr id="115" name="Rectangle 5">
                  <a:extLst>
                    <a:ext uri="{FF2B5EF4-FFF2-40B4-BE49-F238E27FC236}">
                      <a16:creationId xmlns:a16="http://schemas.microsoft.com/office/drawing/2014/main" id="{CC7D44CA-12C2-464F-B14C-3A40E23422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720"/>
                  <a:ext cx="1008" cy="2784"/>
                </a:xfrm>
                <a:prstGeom prst="rect">
                  <a:avLst/>
                </a:prstGeom>
                <a:noFill/>
                <a:ln w="12699">
                  <a:solidFill>
                    <a:srgbClr val="104E87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0000"/>
                    <a:buFont typeface="Wingdings" panose="05000000000000000000" pitchFamily="2" charset="2"/>
                    <a:buChar char="o"/>
                    <a:defRPr sz="32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n"/>
                    <a:defRPr sz="28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o"/>
                    <a:defRPr sz="24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n"/>
                    <a:defRPr sz="20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o"/>
                    <a:defRPr sz="20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o"/>
                    <a:defRPr sz="20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o"/>
                    <a:defRPr sz="20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o"/>
                    <a:defRPr sz="20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o"/>
                    <a:defRPr sz="20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en-US" sz="2400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endParaRPr>
                </a:p>
              </p:txBody>
            </p:sp>
            <p:sp>
              <p:nvSpPr>
                <p:cNvPr id="116" name="Line 6">
                  <a:extLst>
                    <a:ext uri="{FF2B5EF4-FFF2-40B4-BE49-F238E27FC236}">
                      <a16:creationId xmlns:a16="http://schemas.microsoft.com/office/drawing/2014/main" id="{AD55526A-05A6-4FC9-ABB1-0A53EE1D24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2115"/>
                  <a:ext cx="1008" cy="0"/>
                </a:xfrm>
                <a:prstGeom prst="line">
                  <a:avLst/>
                </a:prstGeom>
                <a:noFill/>
                <a:ln w="12699">
                  <a:solidFill>
                    <a:srgbClr val="104E87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endParaRPr>
                </a:p>
              </p:txBody>
            </p:sp>
            <p:sp>
              <p:nvSpPr>
                <p:cNvPr id="117" name="Line 7">
                  <a:extLst>
                    <a:ext uri="{FF2B5EF4-FFF2-40B4-BE49-F238E27FC236}">
                      <a16:creationId xmlns:a16="http://schemas.microsoft.com/office/drawing/2014/main" id="{4E45B1C4-421F-4FF5-ACE2-F1A795BA51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1413"/>
                  <a:ext cx="1008" cy="0"/>
                </a:xfrm>
                <a:prstGeom prst="line">
                  <a:avLst/>
                </a:prstGeom>
                <a:noFill/>
                <a:ln w="12699">
                  <a:solidFill>
                    <a:srgbClr val="104E87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endParaRPr>
                </a:p>
              </p:txBody>
            </p:sp>
            <p:sp>
              <p:nvSpPr>
                <p:cNvPr id="118" name="Line 8">
                  <a:extLst>
                    <a:ext uri="{FF2B5EF4-FFF2-40B4-BE49-F238E27FC236}">
                      <a16:creationId xmlns:a16="http://schemas.microsoft.com/office/drawing/2014/main" id="{CAE1C9EB-682C-4EFB-AE28-3D73630D23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945"/>
                  <a:ext cx="1008" cy="0"/>
                </a:xfrm>
                <a:prstGeom prst="line">
                  <a:avLst/>
                </a:prstGeom>
                <a:noFill/>
                <a:ln w="12699">
                  <a:solidFill>
                    <a:srgbClr val="104E87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endParaRPr>
                </a:p>
              </p:txBody>
            </p:sp>
            <p:sp>
              <p:nvSpPr>
                <p:cNvPr id="119" name="Line 9">
                  <a:extLst>
                    <a:ext uri="{FF2B5EF4-FFF2-40B4-BE49-F238E27FC236}">
                      <a16:creationId xmlns:a16="http://schemas.microsoft.com/office/drawing/2014/main" id="{B34B9D36-AFFF-4774-ACE0-3844B430A0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1179"/>
                  <a:ext cx="1008" cy="0"/>
                </a:xfrm>
                <a:prstGeom prst="line">
                  <a:avLst/>
                </a:prstGeom>
                <a:noFill/>
                <a:ln w="12699">
                  <a:solidFill>
                    <a:srgbClr val="104E87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endParaRPr>
                </a:p>
              </p:txBody>
            </p:sp>
            <p:sp>
              <p:nvSpPr>
                <p:cNvPr id="120" name="Line 10">
                  <a:extLst>
                    <a:ext uri="{FF2B5EF4-FFF2-40B4-BE49-F238E27FC236}">
                      <a16:creationId xmlns:a16="http://schemas.microsoft.com/office/drawing/2014/main" id="{DB1FA3B2-7C79-408D-AE4F-77C4AB01D6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2817"/>
                  <a:ext cx="1008" cy="0"/>
                </a:xfrm>
                <a:prstGeom prst="line">
                  <a:avLst/>
                </a:prstGeom>
                <a:noFill/>
                <a:ln w="12699">
                  <a:solidFill>
                    <a:srgbClr val="104E87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endParaRPr>
                </a:p>
              </p:txBody>
            </p:sp>
            <p:sp>
              <p:nvSpPr>
                <p:cNvPr id="121" name="Line 11">
                  <a:extLst>
                    <a:ext uri="{FF2B5EF4-FFF2-40B4-BE49-F238E27FC236}">
                      <a16:creationId xmlns:a16="http://schemas.microsoft.com/office/drawing/2014/main" id="{ADFD188D-F6F2-426D-96A6-F9F6493F90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2349"/>
                  <a:ext cx="1008" cy="0"/>
                </a:xfrm>
                <a:prstGeom prst="line">
                  <a:avLst/>
                </a:prstGeom>
                <a:noFill/>
                <a:ln w="12699">
                  <a:solidFill>
                    <a:srgbClr val="104E87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endParaRPr>
                </a:p>
              </p:txBody>
            </p:sp>
            <p:sp>
              <p:nvSpPr>
                <p:cNvPr id="122" name="Line 12">
                  <a:extLst>
                    <a:ext uri="{FF2B5EF4-FFF2-40B4-BE49-F238E27FC236}">
                      <a16:creationId xmlns:a16="http://schemas.microsoft.com/office/drawing/2014/main" id="{FBA78E30-DA39-4DCA-8205-F80AFB9743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2583"/>
                  <a:ext cx="1008" cy="0"/>
                </a:xfrm>
                <a:prstGeom prst="line">
                  <a:avLst/>
                </a:prstGeom>
                <a:noFill/>
                <a:ln w="12699">
                  <a:solidFill>
                    <a:srgbClr val="104E87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endParaRPr>
                </a:p>
              </p:txBody>
            </p:sp>
            <p:sp>
              <p:nvSpPr>
                <p:cNvPr id="123" name="Line 13">
                  <a:extLst>
                    <a:ext uri="{FF2B5EF4-FFF2-40B4-BE49-F238E27FC236}">
                      <a16:creationId xmlns:a16="http://schemas.microsoft.com/office/drawing/2014/main" id="{893796FB-5BA1-47FC-AE95-A8B3019FF4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3285"/>
                  <a:ext cx="1008" cy="0"/>
                </a:xfrm>
                <a:prstGeom prst="line">
                  <a:avLst/>
                </a:prstGeom>
                <a:noFill/>
                <a:ln w="12699">
                  <a:solidFill>
                    <a:srgbClr val="104E87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endParaRPr>
                </a:p>
              </p:txBody>
            </p:sp>
            <p:sp>
              <p:nvSpPr>
                <p:cNvPr id="124" name="Line 14">
                  <a:extLst>
                    <a:ext uri="{FF2B5EF4-FFF2-40B4-BE49-F238E27FC236}">
                      <a16:creationId xmlns:a16="http://schemas.microsoft.com/office/drawing/2014/main" id="{2631554B-43E5-43EA-A520-3B0B7DC343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3051"/>
                  <a:ext cx="1008" cy="0"/>
                </a:xfrm>
                <a:prstGeom prst="line">
                  <a:avLst/>
                </a:prstGeom>
                <a:noFill/>
                <a:ln w="12699">
                  <a:solidFill>
                    <a:srgbClr val="104E87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endParaRPr>
                </a:p>
              </p:txBody>
            </p:sp>
            <p:sp>
              <p:nvSpPr>
                <p:cNvPr id="125" name="Line 15">
                  <a:extLst>
                    <a:ext uri="{FF2B5EF4-FFF2-40B4-BE49-F238E27FC236}">
                      <a16:creationId xmlns:a16="http://schemas.microsoft.com/office/drawing/2014/main" id="{C75FC80C-E0FC-4C8D-8F59-E6551BDE45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1881"/>
                  <a:ext cx="1008" cy="0"/>
                </a:xfrm>
                <a:prstGeom prst="line">
                  <a:avLst/>
                </a:prstGeom>
                <a:noFill/>
                <a:ln w="12699">
                  <a:solidFill>
                    <a:srgbClr val="104E87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endParaRPr>
                </a:p>
              </p:txBody>
            </p:sp>
            <p:sp>
              <p:nvSpPr>
                <p:cNvPr id="126" name="Line 16">
                  <a:extLst>
                    <a:ext uri="{FF2B5EF4-FFF2-40B4-BE49-F238E27FC236}">
                      <a16:creationId xmlns:a16="http://schemas.microsoft.com/office/drawing/2014/main" id="{1C97C622-AD85-4265-876E-71BF96EA42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1647"/>
                  <a:ext cx="1008" cy="0"/>
                </a:xfrm>
                <a:prstGeom prst="line">
                  <a:avLst/>
                </a:prstGeom>
                <a:noFill/>
                <a:ln w="12699">
                  <a:solidFill>
                    <a:srgbClr val="104E87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endParaRPr>
                </a:p>
              </p:txBody>
            </p:sp>
          </p:grpSp>
          <p:sp>
            <p:nvSpPr>
              <p:cNvPr id="91" name="AutoShape 17">
                <a:extLst>
                  <a:ext uri="{FF2B5EF4-FFF2-40B4-BE49-F238E27FC236}">
                    <a16:creationId xmlns:a16="http://schemas.microsoft.com/office/drawing/2014/main" id="{08FDD156-0A33-42F6-9B24-227B579585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4" y="933"/>
                <a:ext cx="96" cy="432"/>
              </a:xfrm>
              <a:prstGeom prst="rightBrace">
                <a:avLst>
                  <a:gd name="adj1" fmla="val 37500"/>
                  <a:gd name="adj2" fmla="val 50000"/>
                </a:avLst>
              </a:prstGeom>
              <a:noFill/>
              <a:ln w="12699">
                <a:solidFill>
                  <a:srgbClr val="104E87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76200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92" name="AutoShape 18">
                <a:extLst>
                  <a:ext uri="{FF2B5EF4-FFF2-40B4-BE49-F238E27FC236}">
                    <a16:creationId xmlns:a16="http://schemas.microsoft.com/office/drawing/2014/main" id="{ABFF14B6-6453-4952-A5B2-C4709CB54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4" y="1399"/>
                <a:ext cx="96" cy="432"/>
              </a:xfrm>
              <a:prstGeom prst="rightBrace">
                <a:avLst>
                  <a:gd name="adj1" fmla="val 37500"/>
                  <a:gd name="adj2" fmla="val 50000"/>
                </a:avLst>
              </a:prstGeom>
              <a:noFill/>
              <a:ln w="12699">
                <a:solidFill>
                  <a:srgbClr val="104E87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76200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93" name="AutoShape 19">
                <a:extLst>
                  <a:ext uri="{FF2B5EF4-FFF2-40B4-BE49-F238E27FC236}">
                    <a16:creationId xmlns:a16="http://schemas.microsoft.com/office/drawing/2014/main" id="{402B3F3F-964D-4A2D-9ED0-9A2D646FB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4" y="1865"/>
                <a:ext cx="96" cy="432"/>
              </a:xfrm>
              <a:prstGeom prst="rightBrace">
                <a:avLst>
                  <a:gd name="adj1" fmla="val 37500"/>
                  <a:gd name="adj2" fmla="val 50000"/>
                </a:avLst>
              </a:prstGeom>
              <a:noFill/>
              <a:ln w="12699">
                <a:solidFill>
                  <a:srgbClr val="104E87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76200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94" name="AutoShape 20">
                <a:extLst>
                  <a:ext uri="{FF2B5EF4-FFF2-40B4-BE49-F238E27FC236}">
                    <a16:creationId xmlns:a16="http://schemas.microsoft.com/office/drawing/2014/main" id="{947EA610-EC3A-4B78-A229-8BB1244B56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4" y="2331"/>
                <a:ext cx="96" cy="432"/>
              </a:xfrm>
              <a:prstGeom prst="rightBrace">
                <a:avLst>
                  <a:gd name="adj1" fmla="val 37500"/>
                  <a:gd name="adj2" fmla="val 50000"/>
                </a:avLst>
              </a:prstGeom>
              <a:noFill/>
              <a:ln w="12699">
                <a:solidFill>
                  <a:srgbClr val="104E87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76200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95" name="AutoShape 21">
                <a:extLst>
                  <a:ext uri="{FF2B5EF4-FFF2-40B4-BE49-F238E27FC236}">
                    <a16:creationId xmlns:a16="http://schemas.microsoft.com/office/drawing/2014/main" id="{D3F5D8BF-E82B-4981-812A-35B1384A2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4" y="2797"/>
                <a:ext cx="96" cy="432"/>
              </a:xfrm>
              <a:prstGeom prst="rightBrace">
                <a:avLst>
                  <a:gd name="adj1" fmla="val 37500"/>
                  <a:gd name="adj2" fmla="val 50000"/>
                </a:avLst>
              </a:prstGeom>
              <a:noFill/>
              <a:ln w="12699">
                <a:solidFill>
                  <a:srgbClr val="104E87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76200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96" name="AutoShape 22">
                <a:extLst>
                  <a:ext uri="{FF2B5EF4-FFF2-40B4-BE49-F238E27FC236}">
                    <a16:creationId xmlns:a16="http://schemas.microsoft.com/office/drawing/2014/main" id="{3E936C76-154C-41AF-A744-0EEAFBA9A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4" y="3264"/>
                <a:ext cx="96" cy="432"/>
              </a:xfrm>
              <a:prstGeom prst="rightBrace">
                <a:avLst>
                  <a:gd name="adj1" fmla="val 37500"/>
                  <a:gd name="adj2" fmla="val 50000"/>
                </a:avLst>
              </a:prstGeom>
              <a:noFill/>
              <a:ln w="12699">
                <a:solidFill>
                  <a:srgbClr val="104E87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76200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97" name="Line 23">
                <a:extLst>
                  <a:ext uri="{FF2B5EF4-FFF2-40B4-BE49-F238E27FC236}">
                    <a16:creationId xmlns:a16="http://schemas.microsoft.com/office/drawing/2014/main" id="{D3205FE6-8D2A-4118-A306-2D3D7B527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336" cy="0"/>
              </a:xfrm>
              <a:prstGeom prst="line">
                <a:avLst/>
              </a:prstGeom>
              <a:noFill/>
              <a:ln w="12700">
                <a:solidFill>
                  <a:srgbClr val="104E87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98" name="Line 24">
                <a:extLst>
                  <a:ext uri="{FF2B5EF4-FFF2-40B4-BE49-F238E27FC236}">
                    <a16:creationId xmlns:a16="http://schemas.microsoft.com/office/drawing/2014/main" id="{841E0022-A2A8-4D17-9589-0D71EFBBD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395"/>
                <a:ext cx="336" cy="0"/>
              </a:xfrm>
              <a:prstGeom prst="line">
                <a:avLst/>
              </a:prstGeom>
              <a:noFill/>
              <a:ln w="12700">
                <a:solidFill>
                  <a:srgbClr val="104E87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99" name="Line 25">
                <a:extLst>
                  <a:ext uri="{FF2B5EF4-FFF2-40B4-BE49-F238E27FC236}">
                    <a16:creationId xmlns:a16="http://schemas.microsoft.com/office/drawing/2014/main" id="{BD0F8FC4-7560-4BAB-BCBB-5BC6D753F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858"/>
                <a:ext cx="336" cy="0"/>
              </a:xfrm>
              <a:prstGeom prst="line">
                <a:avLst/>
              </a:prstGeom>
              <a:noFill/>
              <a:ln w="12700">
                <a:solidFill>
                  <a:srgbClr val="104E87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100" name="Line 26">
                <a:extLst>
                  <a:ext uri="{FF2B5EF4-FFF2-40B4-BE49-F238E27FC236}">
                    <a16:creationId xmlns:a16="http://schemas.microsoft.com/office/drawing/2014/main" id="{F4A0CED2-5F39-49A5-B0CB-8940B5F9F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3320"/>
                <a:ext cx="336" cy="0"/>
              </a:xfrm>
              <a:prstGeom prst="line">
                <a:avLst/>
              </a:prstGeom>
              <a:noFill/>
              <a:ln w="12700">
                <a:solidFill>
                  <a:srgbClr val="104E87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101" name="Line 27">
                <a:extLst>
                  <a:ext uri="{FF2B5EF4-FFF2-40B4-BE49-F238E27FC236}">
                    <a16:creationId xmlns:a16="http://schemas.microsoft.com/office/drawing/2014/main" id="{D2244BB7-1117-4D8E-B684-BD50EEED85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470"/>
                <a:ext cx="336" cy="0"/>
              </a:xfrm>
              <a:prstGeom prst="line">
                <a:avLst/>
              </a:prstGeom>
              <a:noFill/>
              <a:ln w="12700">
                <a:solidFill>
                  <a:srgbClr val="104E87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102" name="Line 28">
                <a:extLst>
                  <a:ext uri="{FF2B5EF4-FFF2-40B4-BE49-F238E27FC236}">
                    <a16:creationId xmlns:a16="http://schemas.microsoft.com/office/drawing/2014/main" id="{117A3734-B874-430E-A00B-DB80977B6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933"/>
                <a:ext cx="336" cy="0"/>
              </a:xfrm>
              <a:prstGeom prst="line">
                <a:avLst/>
              </a:prstGeom>
              <a:noFill/>
              <a:ln w="12700">
                <a:solidFill>
                  <a:srgbClr val="104E87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103" name="Text Box 29">
                <a:extLst>
                  <a:ext uri="{FF2B5EF4-FFF2-40B4-BE49-F238E27FC236}">
                    <a16:creationId xmlns:a16="http://schemas.microsoft.com/office/drawing/2014/main" id="{472C98E5-50B7-4CAD-803C-178EB653B5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4" y="815"/>
                <a:ext cx="78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rPr>
                  <a:t>pa-2</a:t>
                </a:r>
              </a:p>
            </p:txBody>
          </p:sp>
          <p:sp>
            <p:nvSpPr>
              <p:cNvPr id="104" name="Text Box 30">
                <a:extLst>
                  <a:ext uri="{FF2B5EF4-FFF2-40B4-BE49-F238E27FC236}">
                    <a16:creationId xmlns:a16="http://schemas.microsoft.com/office/drawing/2014/main" id="{82CEDEEF-AC85-44E8-9E34-15B55E3DB6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4" y="1232"/>
                <a:ext cx="78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rPr>
                  <a:t>pa-1</a:t>
                </a:r>
              </a:p>
            </p:txBody>
          </p:sp>
          <p:sp>
            <p:nvSpPr>
              <p:cNvPr id="105" name="Text Box 32">
                <a:extLst>
                  <a:ext uri="{FF2B5EF4-FFF2-40B4-BE49-F238E27FC236}">
                    <a16:creationId xmlns:a16="http://schemas.microsoft.com/office/drawing/2014/main" id="{49368D9C-32B7-4DF0-B6B9-7252060334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2190"/>
                <a:ext cx="78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rPr>
                  <a:t>pa+1</a:t>
                </a:r>
              </a:p>
            </p:txBody>
          </p:sp>
          <p:sp>
            <p:nvSpPr>
              <p:cNvPr id="106" name="Text Box 33">
                <a:extLst>
                  <a:ext uri="{FF2B5EF4-FFF2-40B4-BE49-F238E27FC236}">
                    <a16:creationId xmlns:a16="http://schemas.microsoft.com/office/drawing/2014/main" id="{E49FF3BE-41DE-415F-9079-4738DBF686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3" y="2652"/>
                <a:ext cx="8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rPr>
                  <a:t>pa+2</a:t>
                </a:r>
              </a:p>
            </p:txBody>
          </p:sp>
          <p:sp>
            <p:nvSpPr>
              <p:cNvPr id="107" name="Text Box 34">
                <a:extLst>
                  <a:ext uri="{FF2B5EF4-FFF2-40B4-BE49-F238E27FC236}">
                    <a16:creationId xmlns:a16="http://schemas.microsoft.com/office/drawing/2014/main" id="{F9A23496-2ED4-4738-8BC4-77051EA66C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2" y="3123"/>
                <a:ext cx="8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rPr>
                  <a:t>pa+3</a:t>
                </a:r>
              </a:p>
            </p:txBody>
          </p:sp>
          <p:sp>
            <p:nvSpPr>
              <p:cNvPr id="108" name="Text Box 35">
                <a:extLst>
                  <a:ext uri="{FF2B5EF4-FFF2-40B4-BE49-F238E27FC236}">
                    <a16:creationId xmlns:a16="http://schemas.microsoft.com/office/drawing/2014/main" id="{69A6A8AC-70C9-4E9B-8569-3853024DE8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923"/>
                <a:ext cx="23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rPr>
                  <a:t>*(pa-2)</a:t>
                </a:r>
                <a:r>
                  <a:rPr kumimoji="1" lang="zh-CN" altLang="en-US" sz="2000" dirty="0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rPr>
                  <a:t>或</a:t>
                </a:r>
                <a:r>
                  <a:rPr kumimoji="1" lang="en-US" altLang="zh-CN" sz="2000" dirty="0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rPr>
                  <a:t>pa[-2]</a:t>
                </a:r>
              </a:p>
            </p:txBody>
          </p:sp>
          <p:sp>
            <p:nvSpPr>
              <p:cNvPr id="109" name="Text Box 36">
                <a:extLst>
                  <a:ext uri="{FF2B5EF4-FFF2-40B4-BE49-F238E27FC236}">
                    <a16:creationId xmlns:a16="http://schemas.microsoft.com/office/drawing/2014/main" id="{C22641DE-F059-413A-A675-F4EE8B7DEB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8" y="1842"/>
                <a:ext cx="230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rPr>
                  <a:t>*pa</a:t>
                </a:r>
                <a:r>
                  <a:rPr kumimoji="1" lang="zh-CN" altLang="en-US" sz="2000" dirty="0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rPr>
                  <a:t>或</a:t>
                </a:r>
                <a:r>
                  <a:rPr kumimoji="1" lang="en-US" altLang="zh-CN" sz="2000" dirty="0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rPr>
                  <a:t>pa[0]</a:t>
                </a:r>
              </a:p>
            </p:txBody>
          </p:sp>
          <p:sp>
            <p:nvSpPr>
              <p:cNvPr id="110" name="Text Box 37">
                <a:extLst>
                  <a:ext uri="{FF2B5EF4-FFF2-40B4-BE49-F238E27FC236}">
                    <a16:creationId xmlns:a16="http://schemas.microsoft.com/office/drawing/2014/main" id="{D187666F-225B-4021-9FD9-108FC6A26E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7" y="2272"/>
                <a:ext cx="214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rPr>
                  <a:t>*(pa+1)</a:t>
                </a:r>
                <a:r>
                  <a:rPr kumimoji="1" lang="zh-CN" altLang="en-US" sz="2000" dirty="0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rPr>
                  <a:t>或</a:t>
                </a:r>
                <a:r>
                  <a:rPr kumimoji="1" lang="en-US" altLang="zh-CN" sz="2000" dirty="0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rPr>
                  <a:t>pa[1]</a:t>
                </a:r>
              </a:p>
            </p:txBody>
          </p:sp>
          <p:sp>
            <p:nvSpPr>
              <p:cNvPr id="111" name="Text Box 38">
                <a:extLst>
                  <a:ext uri="{FF2B5EF4-FFF2-40B4-BE49-F238E27FC236}">
                    <a16:creationId xmlns:a16="http://schemas.microsoft.com/office/drawing/2014/main" id="{9B45A772-1F7F-46CF-86F3-28A9889654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3" y="2749"/>
                <a:ext cx="214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rPr>
                  <a:t>*(pa+2)</a:t>
                </a:r>
                <a:r>
                  <a:rPr kumimoji="1" lang="zh-CN" altLang="en-US" sz="2000" dirty="0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rPr>
                  <a:t>或</a:t>
                </a:r>
                <a:r>
                  <a:rPr kumimoji="1" lang="en-US" altLang="zh-CN" sz="2000" dirty="0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rPr>
                  <a:t>pa[2]</a:t>
                </a:r>
              </a:p>
            </p:txBody>
          </p:sp>
          <p:sp>
            <p:nvSpPr>
              <p:cNvPr id="112" name="Text Box 39">
                <a:extLst>
                  <a:ext uri="{FF2B5EF4-FFF2-40B4-BE49-F238E27FC236}">
                    <a16:creationId xmlns:a16="http://schemas.microsoft.com/office/drawing/2014/main" id="{CB0BAFD4-BD86-41B8-9E7A-0EB2A25043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3" y="3214"/>
                <a:ext cx="223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rPr>
                  <a:t>*(pa+3)</a:t>
                </a:r>
                <a:r>
                  <a:rPr kumimoji="1" lang="zh-CN" altLang="en-US" sz="2000" dirty="0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rPr>
                  <a:t>或</a:t>
                </a:r>
                <a:r>
                  <a:rPr kumimoji="1" lang="en-US" altLang="zh-CN" sz="2000" dirty="0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rPr>
                  <a:t>pa[3]</a:t>
                </a:r>
              </a:p>
            </p:txBody>
          </p:sp>
          <p:sp>
            <p:nvSpPr>
              <p:cNvPr id="113" name="Text Box 40">
                <a:extLst>
                  <a:ext uri="{FF2B5EF4-FFF2-40B4-BE49-F238E27FC236}">
                    <a16:creationId xmlns:a16="http://schemas.microsoft.com/office/drawing/2014/main" id="{6E121B37-8F3D-41CB-9136-C9C5484C5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3" y="1368"/>
                <a:ext cx="214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rPr>
                  <a:t>*(pa-1)</a:t>
                </a:r>
                <a:r>
                  <a:rPr kumimoji="1" lang="zh-CN" altLang="en-US" sz="2000" dirty="0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rPr>
                  <a:t>或</a:t>
                </a:r>
                <a:r>
                  <a:rPr kumimoji="1" lang="en-US" altLang="zh-CN" sz="2000" dirty="0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rPr>
                  <a:t>pa[-1]</a:t>
                </a:r>
              </a:p>
            </p:txBody>
          </p:sp>
          <p:sp>
            <p:nvSpPr>
              <p:cNvPr id="114" name="Text Box 41">
                <a:extLst>
                  <a:ext uri="{FF2B5EF4-FFF2-40B4-BE49-F238E27FC236}">
                    <a16:creationId xmlns:a16="http://schemas.microsoft.com/office/drawing/2014/main" id="{32E2144A-3411-42B8-8862-577B98EE8C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2" y="610"/>
                <a:ext cx="1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rPr>
                  <a:t>short *pa</a:t>
                </a: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672011-644A-4AC5-B0C5-5398731CEE21}"/>
              </a:ext>
            </a:extLst>
          </p:cNvPr>
          <p:cNvGrpSpPr/>
          <p:nvPr/>
        </p:nvGrpSpPr>
        <p:grpSpPr>
          <a:xfrm>
            <a:off x="7395981" y="896808"/>
            <a:ext cx="5017625" cy="5844755"/>
            <a:chOff x="7677573" y="896808"/>
            <a:chExt cx="5017625" cy="5844755"/>
          </a:xfrm>
        </p:grpSpPr>
        <p:sp>
          <p:nvSpPr>
            <p:cNvPr id="143" name="Line 18">
              <a:extLst>
                <a:ext uri="{FF2B5EF4-FFF2-40B4-BE49-F238E27FC236}">
                  <a16:creationId xmlns:a16="http://schemas.microsoft.com/office/drawing/2014/main" id="{570480DE-0C06-4771-A741-A2345FF8D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9041" y="1431312"/>
              <a:ext cx="533400" cy="0"/>
            </a:xfrm>
            <a:prstGeom prst="line">
              <a:avLst/>
            </a:prstGeom>
            <a:noFill/>
            <a:ln w="12700">
              <a:solidFill>
                <a:srgbClr val="104E87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endParaRPr>
            </a:p>
          </p:txBody>
        </p:sp>
        <p:sp>
          <p:nvSpPr>
            <p:cNvPr id="144" name="Line 19">
              <a:extLst>
                <a:ext uri="{FF2B5EF4-FFF2-40B4-BE49-F238E27FC236}">
                  <a16:creationId xmlns:a16="http://schemas.microsoft.com/office/drawing/2014/main" id="{8F4B03DB-89D0-4D96-85E7-27D592364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1385" y="4193221"/>
              <a:ext cx="533400" cy="0"/>
            </a:xfrm>
            <a:prstGeom prst="line">
              <a:avLst/>
            </a:prstGeom>
            <a:noFill/>
            <a:ln w="12700">
              <a:solidFill>
                <a:srgbClr val="104E87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endParaRPr>
            </a:p>
          </p:txBody>
        </p:sp>
        <p:sp>
          <p:nvSpPr>
            <p:cNvPr id="145" name="Line 20">
              <a:extLst>
                <a:ext uri="{FF2B5EF4-FFF2-40B4-BE49-F238E27FC236}">
                  <a16:creationId xmlns:a16="http://schemas.microsoft.com/office/drawing/2014/main" id="{8519DC4C-1461-43DD-BAA0-8D3289333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9041" y="5523792"/>
              <a:ext cx="533400" cy="0"/>
            </a:xfrm>
            <a:prstGeom prst="line">
              <a:avLst/>
            </a:prstGeom>
            <a:noFill/>
            <a:ln w="12700">
              <a:solidFill>
                <a:srgbClr val="104E87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endParaRPr>
            </a:p>
          </p:txBody>
        </p:sp>
        <p:sp>
          <p:nvSpPr>
            <p:cNvPr id="146" name="Line 21">
              <a:extLst>
                <a:ext uri="{FF2B5EF4-FFF2-40B4-BE49-F238E27FC236}">
                  <a16:creationId xmlns:a16="http://schemas.microsoft.com/office/drawing/2014/main" id="{9C663AFB-6B32-4FFE-AB3C-89F63F2E5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9041" y="2899750"/>
              <a:ext cx="533400" cy="0"/>
            </a:xfrm>
            <a:prstGeom prst="line">
              <a:avLst/>
            </a:prstGeom>
            <a:noFill/>
            <a:ln w="12700">
              <a:solidFill>
                <a:srgbClr val="104E87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endParaRPr>
            </a:p>
          </p:txBody>
        </p:sp>
        <p:sp>
          <p:nvSpPr>
            <p:cNvPr id="147" name="Text Box 22">
              <a:extLst>
                <a:ext uri="{FF2B5EF4-FFF2-40B4-BE49-F238E27FC236}">
                  <a16:creationId xmlns:a16="http://schemas.microsoft.com/office/drawing/2014/main" id="{7FE4DF08-1D6A-4F10-86F6-EDE2BC654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441" y="1064806"/>
              <a:ext cx="762000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pb-1</a:t>
              </a:r>
            </a:p>
          </p:txBody>
        </p:sp>
        <p:sp>
          <p:nvSpPr>
            <p:cNvPr id="148" name="Text Box 24">
              <a:extLst>
                <a:ext uri="{FF2B5EF4-FFF2-40B4-BE49-F238E27FC236}">
                  <a16:creationId xmlns:a16="http://schemas.microsoft.com/office/drawing/2014/main" id="{21C9D075-BD25-446A-89B0-E94391BEA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7573" y="2548914"/>
              <a:ext cx="862013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pb</a:t>
              </a:r>
            </a:p>
          </p:txBody>
        </p:sp>
        <p:sp>
          <p:nvSpPr>
            <p:cNvPr id="149" name="Text Box 25">
              <a:extLst>
                <a:ext uri="{FF2B5EF4-FFF2-40B4-BE49-F238E27FC236}">
                  <a16:creationId xmlns:a16="http://schemas.microsoft.com/office/drawing/2014/main" id="{8330366D-0FB9-4C9D-ADE7-47AA25DC8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7958" y="3856916"/>
              <a:ext cx="672745" cy="3968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pb+1</a:t>
              </a:r>
            </a:p>
          </p:txBody>
        </p:sp>
        <p:sp>
          <p:nvSpPr>
            <p:cNvPr id="150" name="Text Box 26">
              <a:extLst>
                <a:ext uri="{FF2B5EF4-FFF2-40B4-BE49-F238E27FC236}">
                  <a16:creationId xmlns:a16="http://schemas.microsoft.com/office/drawing/2014/main" id="{B5311A5F-A9D6-446E-8AC1-A24AF4BC0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9667" y="5178597"/>
              <a:ext cx="705169" cy="3968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pb+2</a:t>
              </a:r>
            </a:p>
          </p:txBody>
        </p:sp>
        <p:sp>
          <p:nvSpPr>
            <p:cNvPr id="151" name="Text Box 27">
              <a:extLst>
                <a:ext uri="{FF2B5EF4-FFF2-40B4-BE49-F238E27FC236}">
                  <a16:creationId xmlns:a16="http://schemas.microsoft.com/office/drawing/2014/main" id="{9B50785F-A10B-4153-99E4-9FD56E7DF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9186" y="1220300"/>
              <a:ext cx="2386012" cy="4000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*(pb-1)</a:t>
              </a:r>
              <a:r>
                <a:rPr kumimoji="1" lang="zh-CN" altLang="en-US" sz="200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或</a:t>
              </a:r>
              <a:r>
                <a:rPr kumimoji="1" lang="en-US" altLang="zh-CN" sz="200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pb[-1]</a:t>
              </a:r>
            </a:p>
          </p:txBody>
        </p:sp>
        <p:sp>
          <p:nvSpPr>
            <p:cNvPr id="152" name="Text Box 28">
              <a:extLst>
                <a:ext uri="{FF2B5EF4-FFF2-40B4-BE49-F238E27FC236}">
                  <a16:creationId xmlns:a16="http://schemas.microsoft.com/office/drawing/2014/main" id="{00644BBB-11B8-47F4-8F3B-4177D287A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9186" y="2685929"/>
              <a:ext cx="174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*pb</a:t>
              </a:r>
              <a:r>
                <a:rPr kumimoji="1" lang="zh-CN" altLang="en-US" sz="20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或</a:t>
              </a:r>
              <a:r>
                <a:rPr kumimoji="1" lang="en-US" altLang="zh-CN" sz="20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pb[0]</a:t>
              </a:r>
            </a:p>
          </p:txBody>
        </p:sp>
        <p:sp>
          <p:nvSpPr>
            <p:cNvPr id="153" name="Text Box 29">
              <a:extLst>
                <a:ext uri="{FF2B5EF4-FFF2-40B4-BE49-F238E27FC236}">
                  <a16:creationId xmlns:a16="http://schemas.microsoft.com/office/drawing/2014/main" id="{BE46B2C2-9087-41E7-BEE8-5F17D324C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9186" y="4064735"/>
              <a:ext cx="2243137" cy="40011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*(pb+1)</a:t>
              </a:r>
              <a:r>
                <a:rPr kumimoji="1" lang="zh-CN" altLang="en-US" sz="20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或</a:t>
              </a:r>
              <a:r>
                <a:rPr kumimoji="1" lang="en-US" altLang="zh-CN" sz="20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pb[1]</a:t>
              </a:r>
            </a:p>
          </p:txBody>
        </p:sp>
        <p:sp>
          <p:nvSpPr>
            <p:cNvPr id="154" name="Text Box 30">
              <a:extLst>
                <a:ext uri="{FF2B5EF4-FFF2-40B4-BE49-F238E27FC236}">
                  <a16:creationId xmlns:a16="http://schemas.microsoft.com/office/drawing/2014/main" id="{5B916A45-F882-4D74-9293-6CF3D754C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7990" y="5423206"/>
              <a:ext cx="2314575" cy="40011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*(pb+2)</a:t>
              </a:r>
              <a:r>
                <a:rPr kumimoji="1" lang="zh-CN" altLang="en-US" sz="20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或</a:t>
              </a:r>
              <a:r>
                <a:rPr kumimoji="1" lang="en-US" altLang="zh-CN" sz="20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pb[2]</a:t>
              </a: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16E7883-49D7-4FCC-9026-E29673700ABD}"/>
                </a:ext>
              </a:extLst>
            </p:cNvPr>
            <p:cNvGrpSpPr/>
            <p:nvPr/>
          </p:nvGrpSpPr>
          <p:grpSpPr>
            <a:xfrm>
              <a:off x="8832441" y="896808"/>
              <a:ext cx="1480008" cy="5844755"/>
              <a:chOff x="8832441" y="409968"/>
              <a:chExt cx="1828800" cy="6449131"/>
            </a:xfrm>
          </p:grpSpPr>
          <p:sp>
            <p:nvSpPr>
              <p:cNvPr id="127" name="Rectangle 2">
                <a:extLst>
                  <a:ext uri="{FF2B5EF4-FFF2-40B4-BE49-F238E27FC236}">
                    <a16:creationId xmlns:a16="http://schemas.microsoft.com/office/drawing/2014/main" id="{60521683-8E1A-4380-82D4-539DAD407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2441" y="839299"/>
                <a:ext cx="1600200" cy="6019800"/>
              </a:xfrm>
              <a:prstGeom prst="rect">
                <a:avLst/>
              </a:prstGeom>
              <a:noFill/>
              <a:ln w="12699">
                <a:solidFill>
                  <a:srgbClr val="104E87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40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128" name="Line 3">
                <a:extLst>
                  <a:ext uri="{FF2B5EF4-FFF2-40B4-BE49-F238E27FC236}">
                    <a16:creationId xmlns:a16="http://schemas.microsoft.com/office/drawing/2014/main" id="{9351E96C-2CEB-4AB1-9AF5-016EF3C6D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32441" y="3130062"/>
                <a:ext cx="1600200" cy="0"/>
              </a:xfrm>
              <a:prstGeom prst="line">
                <a:avLst/>
              </a:prstGeom>
              <a:noFill/>
              <a:ln w="12699">
                <a:solidFill>
                  <a:srgbClr val="104E87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129" name="Line 4">
                <a:extLst>
                  <a:ext uri="{FF2B5EF4-FFF2-40B4-BE49-F238E27FC236}">
                    <a16:creationId xmlns:a16="http://schemas.microsoft.com/office/drawing/2014/main" id="{928837AB-D855-49C9-B556-F3741D527B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32441" y="2015637"/>
                <a:ext cx="1600200" cy="0"/>
              </a:xfrm>
              <a:prstGeom prst="line">
                <a:avLst/>
              </a:prstGeom>
              <a:noFill/>
              <a:ln w="12699">
                <a:solidFill>
                  <a:srgbClr val="104E87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130" name="Line 5">
                <a:extLst>
                  <a:ext uri="{FF2B5EF4-FFF2-40B4-BE49-F238E27FC236}">
                    <a16:creationId xmlns:a16="http://schemas.microsoft.com/office/drawing/2014/main" id="{A67F8A12-CA1C-4CC4-990D-D339AE886C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32441" y="1272687"/>
                <a:ext cx="1600200" cy="0"/>
              </a:xfrm>
              <a:prstGeom prst="line">
                <a:avLst/>
              </a:prstGeom>
              <a:noFill/>
              <a:ln w="12699">
                <a:solidFill>
                  <a:srgbClr val="104E87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131" name="Line 6">
                <a:extLst>
                  <a:ext uri="{FF2B5EF4-FFF2-40B4-BE49-F238E27FC236}">
                    <a16:creationId xmlns:a16="http://schemas.microsoft.com/office/drawing/2014/main" id="{44056B1D-4336-4C70-8438-D6F541A33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32441" y="1644162"/>
                <a:ext cx="1600200" cy="0"/>
              </a:xfrm>
              <a:prstGeom prst="line">
                <a:avLst/>
              </a:prstGeom>
              <a:noFill/>
              <a:ln w="12699">
                <a:solidFill>
                  <a:srgbClr val="104E87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132" name="Line 7">
                <a:extLst>
                  <a:ext uri="{FF2B5EF4-FFF2-40B4-BE49-F238E27FC236}">
                    <a16:creationId xmlns:a16="http://schemas.microsoft.com/office/drawing/2014/main" id="{27BDD87C-B96D-49D7-9D0E-82B16FC188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32441" y="4244487"/>
                <a:ext cx="1600200" cy="0"/>
              </a:xfrm>
              <a:prstGeom prst="line">
                <a:avLst/>
              </a:prstGeom>
              <a:noFill/>
              <a:ln w="12699">
                <a:solidFill>
                  <a:srgbClr val="104E87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133" name="Line 8">
                <a:extLst>
                  <a:ext uri="{FF2B5EF4-FFF2-40B4-BE49-F238E27FC236}">
                    <a16:creationId xmlns:a16="http://schemas.microsoft.com/office/drawing/2014/main" id="{B31F1742-079E-47B2-BB2D-1CDF3A680E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32441" y="3501537"/>
                <a:ext cx="1600200" cy="0"/>
              </a:xfrm>
              <a:prstGeom prst="line">
                <a:avLst/>
              </a:prstGeom>
              <a:noFill/>
              <a:ln w="12699">
                <a:solidFill>
                  <a:srgbClr val="104E87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134" name="Line 9">
                <a:extLst>
                  <a:ext uri="{FF2B5EF4-FFF2-40B4-BE49-F238E27FC236}">
                    <a16:creationId xmlns:a16="http://schemas.microsoft.com/office/drawing/2014/main" id="{09A055B9-B4C4-41FF-958E-50419D89CD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32441" y="3873012"/>
                <a:ext cx="1600200" cy="0"/>
              </a:xfrm>
              <a:prstGeom prst="line">
                <a:avLst/>
              </a:prstGeom>
              <a:noFill/>
              <a:ln w="12699">
                <a:solidFill>
                  <a:srgbClr val="104E87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135" name="Line 10">
                <a:extLst>
                  <a:ext uri="{FF2B5EF4-FFF2-40B4-BE49-F238E27FC236}">
                    <a16:creationId xmlns:a16="http://schemas.microsoft.com/office/drawing/2014/main" id="{ADFEBDE0-98F8-4C49-97CF-854CD984A0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32441" y="4987437"/>
                <a:ext cx="1600200" cy="0"/>
              </a:xfrm>
              <a:prstGeom prst="line">
                <a:avLst/>
              </a:prstGeom>
              <a:noFill/>
              <a:ln w="12699">
                <a:solidFill>
                  <a:srgbClr val="104E87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136" name="Line 11">
                <a:extLst>
                  <a:ext uri="{FF2B5EF4-FFF2-40B4-BE49-F238E27FC236}">
                    <a16:creationId xmlns:a16="http://schemas.microsoft.com/office/drawing/2014/main" id="{C8DB500F-0B08-41D5-BC14-7118C9770E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32441" y="4615962"/>
                <a:ext cx="1600200" cy="0"/>
              </a:xfrm>
              <a:prstGeom prst="line">
                <a:avLst/>
              </a:prstGeom>
              <a:noFill/>
              <a:ln w="12699">
                <a:solidFill>
                  <a:srgbClr val="104E87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137" name="Line 12">
                <a:extLst>
                  <a:ext uri="{FF2B5EF4-FFF2-40B4-BE49-F238E27FC236}">
                    <a16:creationId xmlns:a16="http://schemas.microsoft.com/office/drawing/2014/main" id="{6EA08A66-CFE6-4FCF-B731-42F19ED5B1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32441" y="2758587"/>
                <a:ext cx="1600200" cy="0"/>
              </a:xfrm>
              <a:prstGeom prst="line">
                <a:avLst/>
              </a:prstGeom>
              <a:noFill/>
              <a:ln w="12699">
                <a:solidFill>
                  <a:srgbClr val="104E87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138" name="Line 13">
                <a:extLst>
                  <a:ext uri="{FF2B5EF4-FFF2-40B4-BE49-F238E27FC236}">
                    <a16:creationId xmlns:a16="http://schemas.microsoft.com/office/drawing/2014/main" id="{1A2B0F55-5749-43F8-BF54-89996F5123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32441" y="2387112"/>
                <a:ext cx="1600200" cy="0"/>
              </a:xfrm>
              <a:prstGeom prst="line">
                <a:avLst/>
              </a:prstGeom>
              <a:noFill/>
              <a:ln w="12699">
                <a:solidFill>
                  <a:srgbClr val="104E87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139" name="AutoShape 14">
                <a:extLst>
                  <a:ext uri="{FF2B5EF4-FFF2-40B4-BE49-F238E27FC236}">
                    <a16:creationId xmlns:a16="http://schemas.microsoft.com/office/drawing/2014/main" id="{48213EAC-1893-4DEA-B5AC-49DFF1656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8841" y="948837"/>
                <a:ext cx="152400" cy="1338262"/>
              </a:xfrm>
              <a:prstGeom prst="rightBrace">
                <a:avLst>
                  <a:gd name="adj1" fmla="val 73177"/>
                  <a:gd name="adj2" fmla="val 50000"/>
                </a:avLst>
              </a:prstGeom>
              <a:noFill/>
              <a:ln w="12699">
                <a:solidFill>
                  <a:srgbClr val="104E87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defTabSz="76200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140" name="AutoShape 15">
                <a:extLst>
                  <a:ext uri="{FF2B5EF4-FFF2-40B4-BE49-F238E27FC236}">
                    <a16:creationId xmlns:a16="http://schemas.microsoft.com/office/drawing/2014/main" id="{38FCD420-5CB8-4D30-AC95-0CAFE620C9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8841" y="2406162"/>
                <a:ext cx="152400" cy="1419225"/>
              </a:xfrm>
              <a:prstGeom prst="rightBrace">
                <a:avLst>
                  <a:gd name="adj1" fmla="val 77604"/>
                  <a:gd name="adj2" fmla="val 50000"/>
                </a:avLst>
              </a:prstGeom>
              <a:noFill/>
              <a:ln w="12699">
                <a:solidFill>
                  <a:srgbClr val="104E87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defTabSz="76200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141" name="AutoShape 16">
                <a:extLst>
                  <a:ext uri="{FF2B5EF4-FFF2-40B4-BE49-F238E27FC236}">
                    <a16:creationId xmlns:a16="http://schemas.microsoft.com/office/drawing/2014/main" id="{8F7A7532-C618-4751-A95C-CFA71D74F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8841" y="3915874"/>
                <a:ext cx="152400" cy="1404938"/>
              </a:xfrm>
              <a:prstGeom prst="rightBrace">
                <a:avLst>
                  <a:gd name="adj1" fmla="val 76823"/>
                  <a:gd name="adj2" fmla="val 50000"/>
                </a:avLst>
              </a:prstGeom>
              <a:noFill/>
              <a:ln w="12699">
                <a:solidFill>
                  <a:srgbClr val="104E87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defTabSz="76200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142" name="AutoShape 17">
                <a:extLst>
                  <a:ext uri="{FF2B5EF4-FFF2-40B4-BE49-F238E27FC236}">
                    <a16:creationId xmlns:a16="http://schemas.microsoft.com/office/drawing/2014/main" id="{F06A4379-C548-426D-81BB-62371FA764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8841" y="5431937"/>
                <a:ext cx="152400" cy="1350962"/>
              </a:xfrm>
              <a:prstGeom prst="rightBrace">
                <a:avLst>
                  <a:gd name="adj1" fmla="val 73872"/>
                  <a:gd name="adj2" fmla="val 50000"/>
                </a:avLst>
              </a:prstGeom>
              <a:noFill/>
              <a:ln w="12699">
                <a:solidFill>
                  <a:srgbClr val="104E87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defTabSz="76200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155" name="Text Box 31">
                <a:extLst>
                  <a:ext uri="{FF2B5EF4-FFF2-40B4-BE49-F238E27FC236}">
                    <a16:creationId xmlns:a16="http://schemas.microsoft.com/office/drawing/2014/main" id="{9CD18976-E9F2-4181-946F-F0C950C445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42512" y="409968"/>
                <a:ext cx="1447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rgbClr val="104E87"/>
                    </a:solidFill>
                    <a:latin typeface="华光行书_CNKI" panose="02000500000000000000" pitchFamily="2" charset="-122"/>
                    <a:ea typeface="华光行书_CNKI" panose="02000500000000000000" pitchFamily="2" charset="-122"/>
                  </a:rPr>
                  <a:t>long *pb</a:t>
                </a:r>
              </a:p>
            </p:txBody>
          </p:sp>
          <p:sp>
            <p:nvSpPr>
              <p:cNvPr id="156" name="Line 32">
                <a:extLst>
                  <a:ext uri="{FF2B5EF4-FFF2-40B4-BE49-F238E27FC236}">
                    <a16:creationId xmlns:a16="http://schemas.microsoft.com/office/drawing/2014/main" id="{47B51F53-FC6B-4C9C-81E7-88BA0938B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32441" y="5339862"/>
                <a:ext cx="1600200" cy="0"/>
              </a:xfrm>
              <a:prstGeom prst="line">
                <a:avLst/>
              </a:prstGeom>
              <a:noFill/>
              <a:ln w="12699">
                <a:solidFill>
                  <a:srgbClr val="104E87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157" name="Line 33">
                <a:extLst>
                  <a:ext uri="{FF2B5EF4-FFF2-40B4-BE49-F238E27FC236}">
                    <a16:creationId xmlns:a16="http://schemas.microsoft.com/office/drawing/2014/main" id="{73D1A484-1BAB-404A-B043-0426133CBD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32441" y="6082812"/>
                <a:ext cx="1600200" cy="0"/>
              </a:xfrm>
              <a:prstGeom prst="line">
                <a:avLst/>
              </a:prstGeom>
              <a:noFill/>
              <a:ln w="12699">
                <a:solidFill>
                  <a:srgbClr val="104E87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158" name="Line 34">
                <a:extLst>
                  <a:ext uri="{FF2B5EF4-FFF2-40B4-BE49-F238E27FC236}">
                    <a16:creationId xmlns:a16="http://schemas.microsoft.com/office/drawing/2014/main" id="{B223C081-ABC6-4A2A-8613-8254FE571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32441" y="5711337"/>
                <a:ext cx="1600200" cy="0"/>
              </a:xfrm>
              <a:prstGeom prst="line">
                <a:avLst/>
              </a:prstGeom>
              <a:noFill/>
              <a:ln w="12699">
                <a:solidFill>
                  <a:srgbClr val="104E87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159" name="Line 35">
                <a:extLst>
                  <a:ext uri="{FF2B5EF4-FFF2-40B4-BE49-F238E27FC236}">
                    <a16:creationId xmlns:a16="http://schemas.microsoft.com/office/drawing/2014/main" id="{492491FD-5B5E-40FD-874A-8B1B85A29F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32441" y="6478099"/>
                <a:ext cx="1600200" cy="0"/>
              </a:xfrm>
              <a:prstGeom prst="line">
                <a:avLst/>
              </a:prstGeom>
              <a:noFill/>
              <a:ln w="12699">
                <a:solidFill>
                  <a:srgbClr val="104E87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094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175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utoUpdateAnimBg="0"/>
      <p:bldP spid="83" grpId="0" autoUpdateAnimBg="0"/>
      <p:bldP spid="8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0B6F19C-0866-4F33-81A8-7309D06B9B57}"/>
              </a:ext>
            </a:extLst>
          </p:cNvPr>
          <p:cNvSpPr txBox="1"/>
          <p:nvPr/>
        </p:nvSpPr>
        <p:spPr>
          <a:xfrm>
            <a:off x="247719" y="224527"/>
            <a:ext cx="3545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8.6 </a:t>
            </a:r>
            <a:r>
              <a:rPr lang="zh-CN" altLang="en-US" dirty="0"/>
              <a:t>指针运算</a:t>
            </a:r>
          </a:p>
        </p:txBody>
      </p:sp>
      <p:sp>
        <p:nvSpPr>
          <p:cNvPr id="69" name="Rectangle 9">
            <a:extLst>
              <a:ext uri="{FF2B5EF4-FFF2-40B4-BE49-F238E27FC236}">
                <a16:creationId xmlns:a16="http://schemas.microsoft.com/office/drawing/2014/main" id="{AE9F8EAE-4D8A-4AE8-893E-0341DB422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1014344"/>
            <a:ext cx="1988365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indent="363538">
              <a:spcBef>
                <a:spcPts val="600"/>
              </a:spcBef>
              <a:buBlip>
                <a:blip r:embed="rId3"/>
              </a:buBlip>
            </a:pPr>
            <a:r>
              <a:rPr lang="zh-CN" altLang="en-US" sz="2800" kern="0" spc="-19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关系运算</a:t>
            </a:r>
          </a:p>
        </p:txBody>
      </p:sp>
      <p:sp>
        <p:nvSpPr>
          <p:cNvPr id="84" name="Text Box 7">
            <a:extLst>
              <a:ext uri="{FF2B5EF4-FFF2-40B4-BE49-F238E27FC236}">
                <a16:creationId xmlns:a16="http://schemas.microsoft.com/office/drawing/2014/main" id="{2F7DD343-504C-4908-9058-6BFA619D6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1628902"/>
            <a:ext cx="356296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类型相同的两个指针进行关系运算，用以确定它们所指向数据的前后顺序。</a:t>
            </a:r>
          </a:p>
        </p:txBody>
      </p:sp>
      <p:sp>
        <p:nvSpPr>
          <p:cNvPr id="85" name="Text Box 8">
            <a:extLst>
              <a:ext uri="{FF2B5EF4-FFF2-40B4-BE49-F238E27FC236}">
                <a16:creationId xmlns:a16="http://schemas.microsoft.com/office/drawing/2014/main" id="{2F26E656-3E73-4E33-9316-EFCF177C3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88288"/>
            <a:ext cx="3346452" cy="17635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当两个指针指向同一数组时，如果指针的值不同，那么取值大的指针所指的元素位于取值小的指针所指元素后 。</a:t>
            </a:r>
          </a:p>
        </p:txBody>
      </p:sp>
      <p:sp>
        <p:nvSpPr>
          <p:cNvPr id="87" name="Text Box 9">
            <a:extLst>
              <a:ext uri="{FF2B5EF4-FFF2-40B4-BE49-F238E27FC236}">
                <a16:creationId xmlns:a16="http://schemas.microsoft.com/office/drawing/2014/main" id="{ED766F4F-FBE1-4120-B1BE-39D5CA5FB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71" y="2883170"/>
            <a:ext cx="2170967" cy="12985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p1 == p2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p2 &gt; p1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p2 &lt; p1</a:t>
            </a:r>
          </a:p>
        </p:txBody>
      </p:sp>
      <p:sp>
        <p:nvSpPr>
          <p:cNvPr id="161" name="Rectangle 9">
            <a:extLst>
              <a:ext uri="{FF2B5EF4-FFF2-40B4-BE49-F238E27FC236}">
                <a16:creationId xmlns:a16="http://schemas.microsoft.com/office/drawing/2014/main" id="{8BDB1262-EEC2-4491-8D95-D14C326EF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9323" y="887985"/>
            <a:ext cx="1988365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indent="363538">
              <a:spcBef>
                <a:spcPts val="600"/>
              </a:spcBef>
              <a:buBlip>
                <a:blip r:embed="rId3"/>
              </a:buBlip>
            </a:pPr>
            <a:r>
              <a:rPr lang="zh-CN" altLang="en-US" sz="2800" kern="0" spc="-19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赋值运算</a:t>
            </a:r>
          </a:p>
        </p:txBody>
      </p:sp>
      <p:sp>
        <p:nvSpPr>
          <p:cNvPr id="162" name="Text Box 7">
            <a:extLst>
              <a:ext uri="{FF2B5EF4-FFF2-40B4-BE49-F238E27FC236}">
                <a16:creationId xmlns:a16="http://schemas.microsoft.com/office/drawing/2014/main" id="{C82988BF-4F67-4831-88D6-1E4F04F75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813" y="1374194"/>
            <a:ext cx="4267199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1)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把一个变量的地址赋予一个指向相同数据类型的指针</a:t>
            </a:r>
            <a:endParaRPr kumimoji="1" lang="en-US" altLang="zh-CN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237F96C9-B4E6-4F1C-ADD6-ED0D847F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367" y="2957242"/>
            <a:ext cx="3922324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kumimoji="1"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Struct student stu1,*</a:t>
            </a:r>
            <a:r>
              <a:rPr kumimoji="1" lang="en-US" altLang="zh-CN" sz="2400" b="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ptr</a:t>
            </a:r>
            <a:r>
              <a:rPr kumimoji="1"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;</a:t>
            </a:r>
          </a:p>
          <a:p>
            <a:r>
              <a:rPr kumimoji="1" lang="en-US" altLang="zh-CN" sz="2400" b="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ptr</a:t>
            </a:r>
            <a:r>
              <a:rPr kumimoji="1"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=&amp;stu1;</a:t>
            </a:r>
          </a:p>
          <a:p>
            <a:pPr eaLnBrk="1" hangingPunct="1"/>
            <a:r>
              <a:rPr kumimoji="1" lang="en-US" altLang="zh-CN" sz="2400" b="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ptr</a:t>
            </a:r>
            <a:r>
              <a:rPr kumimoji="1"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-&gt;score=85.5</a:t>
            </a:r>
          </a:p>
          <a:p>
            <a:pPr eaLnBrk="1" hangingPunct="1"/>
            <a:r>
              <a:rPr kumimoji="1" lang="en-US" altLang="zh-CN" sz="2400" b="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ptr</a:t>
            </a:r>
            <a:r>
              <a:rPr kumimoji="1"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-&gt;age++;</a:t>
            </a:r>
          </a:p>
          <a:p>
            <a:pPr eaLnBrk="1" hangingPunct="1"/>
            <a:r>
              <a:rPr kumimoji="1"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sym typeface="Symbol" panose="05050102010706020507" pitchFamily="18" charset="2"/>
              </a:rPr>
              <a:t>(*p).num+=1;</a:t>
            </a:r>
          </a:p>
        </p:txBody>
      </p:sp>
      <p:sp>
        <p:nvSpPr>
          <p:cNvPr id="165" name="Text Box 7">
            <a:extLst>
              <a:ext uri="{FF2B5EF4-FFF2-40B4-BE49-F238E27FC236}">
                <a16:creationId xmlns:a16="http://schemas.microsoft.com/office/drawing/2014/main" id="{51334082-578A-40DF-9123-8DB1816C7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3572" y="2431555"/>
            <a:ext cx="3798279" cy="3416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2)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把一个指针的值赋予相同数据类型的另一个指针</a:t>
            </a:r>
            <a:endParaRPr kumimoji="1" lang="en-US" altLang="zh-CN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 *p, *q, a,;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q=&amp;a;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p=q;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3)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把数组的地址赋予指向相同数据类型的指针</a:t>
            </a:r>
            <a:endParaRPr kumimoji="1" lang="en-US" altLang="zh-CN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char a[10], *pa;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pa=a;</a:t>
            </a: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4D09A251-0602-4700-A41F-BD3A6B4D8553}"/>
              </a:ext>
            </a:extLst>
          </p:cNvPr>
          <p:cNvSpPr/>
          <p:nvPr/>
        </p:nvSpPr>
        <p:spPr>
          <a:xfrm>
            <a:off x="7714787" y="950617"/>
            <a:ext cx="4477213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Clr>
                <a:srgbClr val="FF0000"/>
              </a:buClr>
              <a:buSzPct val="80000"/>
              <a:defRPr/>
            </a:pP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通过指针访问结构体或对象成员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 </a:t>
            </a:r>
            <a:r>
              <a:rPr lang="zh-CN" altLang="en-US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①指针变量</a:t>
            </a:r>
            <a:r>
              <a:rPr lang="en-US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-&gt;</a:t>
            </a:r>
            <a:r>
              <a:rPr lang="zh-CN" altLang="en-US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成员名</a:t>
            </a:r>
            <a:endParaRPr lang="en-US" altLang="zh-CN" sz="20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 ②</a:t>
            </a:r>
            <a:r>
              <a:rPr lang="en-US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(*</a:t>
            </a:r>
            <a:r>
              <a:rPr lang="zh-CN" altLang="en-US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指针变量</a:t>
            </a:r>
            <a:r>
              <a:rPr lang="en-US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).</a:t>
            </a:r>
            <a:r>
              <a:rPr lang="zh-CN" altLang="en-US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成员名</a:t>
            </a: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6F1EBA70-C392-430E-A72B-2970F287D99B}"/>
              </a:ext>
            </a:extLst>
          </p:cNvPr>
          <p:cNvSpPr txBox="1"/>
          <p:nvPr/>
        </p:nvSpPr>
        <p:spPr>
          <a:xfrm>
            <a:off x="3660345" y="4896234"/>
            <a:ext cx="3922324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fontAlgn="auto" hangingPunct="1">
              <a:spcAft>
                <a:spcPts val="0"/>
              </a:spcAft>
              <a:buClr>
                <a:srgbClr val="FF0000"/>
              </a:buClr>
              <a:buSzPct val="80000"/>
              <a:defRPr/>
            </a:pPr>
            <a:r>
              <a:rPr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Point a(5,10);</a:t>
            </a:r>
          </a:p>
          <a:p>
            <a:pPr eaLnBrk="1" fontAlgn="auto" hangingPunct="1">
              <a:spcAft>
                <a:spcPts val="0"/>
              </a:spcAft>
              <a:buClr>
                <a:srgbClr val="FF0000"/>
              </a:buClr>
              <a:buSzPct val="80000"/>
              <a:defRPr/>
            </a:pPr>
            <a:r>
              <a:rPr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Piont</a:t>
            </a:r>
            <a:r>
              <a:rPr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 *</a:t>
            </a:r>
            <a:r>
              <a:rPr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ptr</a:t>
            </a:r>
            <a:r>
              <a:rPr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Clr>
                <a:srgbClr val="FF0000"/>
              </a:buClr>
              <a:buSzPct val="80000"/>
              <a:defRPr/>
            </a:pPr>
            <a:r>
              <a:rPr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ptr</a:t>
            </a:r>
            <a:r>
              <a:rPr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=&amp;a;</a:t>
            </a:r>
          </a:p>
          <a:p>
            <a:pPr eaLnBrk="1" fontAlgn="auto" hangingPunct="1">
              <a:spcAft>
                <a:spcPts val="0"/>
              </a:spcAft>
              <a:buClr>
                <a:srgbClr val="FF0000"/>
              </a:buClr>
              <a:buSzPct val="80000"/>
              <a:defRPr/>
            </a:pPr>
            <a:r>
              <a:rPr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ptr</a:t>
            </a:r>
            <a:r>
              <a:rPr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-&gt;</a:t>
            </a:r>
            <a:r>
              <a:rPr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getx</a:t>
            </a:r>
            <a:r>
              <a:rPr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()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Clr>
                <a:srgbClr val="FF0000"/>
              </a:buClr>
              <a:buSzPct val="80000"/>
              <a:defRPr/>
            </a:pPr>
            <a:r>
              <a:rPr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(*</a:t>
            </a:r>
            <a:r>
              <a:rPr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ptr</a:t>
            </a:r>
            <a:r>
              <a:rPr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).</a:t>
            </a:r>
            <a:r>
              <a:rPr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getx</a:t>
            </a:r>
            <a:r>
              <a:rPr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();</a:t>
            </a: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A9B0FA58-DCB6-492D-98E3-42B0CA59808D}"/>
              </a:ext>
            </a:extLst>
          </p:cNvPr>
          <p:cNvSpPr txBox="1"/>
          <p:nvPr/>
        </p:nvSpPr>
        <p:spPr>
          <a:xfrm>
            <a:off x="3651367" y="2163256"/>
            <a:ext cx="3940280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char a, *p;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p=&amp;a;</a:t>
            </a:r>
          </a:p>
        </p:txBody>
      </p:sp>
    </p:spTree>
    <p:extLst>
      <p:ext uri="{BB962C8B-B14F-4D97-AF65-F5344CB8AC3E}">
        <p14:creationId xmlns:p14="http://schemas.microsoft.com/office/powerpoint/2010/main" val="260959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utoUpdateAnimBg="0"/>
      <p:bldP spid="85" grpId="0"/>
      <p:bldP spid="87" grpId="0"/>
      <p:bldP spid="16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3" name="直线连接符 6">
            <a:extLst>
              <a:ext uri="{FF2B5EF4-FFF2-40B4-BE49-F238E27FC236}">
                <a16:creationId xmlns:a16="http://schemas.microsoft.com/office/drawing/2014/main" id="{B0EE72FA-E898-4A34-8A29-6C892B3B6CFB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FFF9051-13EA-43B1-AA21-EC0263312674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8.7</a:t>
            </a:r>
            <a:r>
              <a:rPr lang="zh-CN" altLang="en-US" dirty="0"/>
              <a:t>用指针处理数组</a:t>
            </a:r>
          </a:p>
        </p:txBody>
      </p:sp>
      <p:sp>
        <p:nvSpPr>
          <p:cNvPr id="59" name="Text Box 3">
            <a:extLst>
              <a:ext uri="{FF2B5EF4-FFF2-40B4-BE49-F238E27FC236}">
                <a16:creationId xmlns:a16="http://schemas.microsoft.com/office/drawing/2014/main" id="{88EBE4D3-7921-4EBB-92D5-9974D7B72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19" y="1101690"/>
            <a:ext cx="481375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363538" eaLnBrk="0" hangingPunct="0">
              <a:spcBef>
                <a:spcPts val="600"/>
              </a:spcBef>
              <a:buClr>
                <a:schemeClr val="bg2"/>
              </a:buClr>
              <a:buSzPct val="70000"/>
              <a:buFont typeface="Wingdings" pitchFamily="2" charset="2"/>
              <a:buBlip>
                <a:blip r:embed="rId3"/>
              </a:buBlip>
              <a:defRPr sz="2800" kern="0" spc="-19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利用指针访问一维数组元素</a:t>
            </a:r>
          </a:p>
        </p:txBody>
      </p:sp>
      <p:sp>
        <p:nvSpPr>
          <p:cNvPr id="60" name="Rectangle 5">
            <a:extLst>
              <a:ext uri="{FF2B5EF4-FFF2-40B4-BE49-F238E27FC236}">
                <a16:creationId xmlns:a16="http://schemas.microsoft.com/office/drawing/2014/main" id="{1BF53C50-76CE-4492-A053-ED0162DAA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8" y="1713663"/>
            <a:ext cx="5046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数组名实际上是一个指针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常量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</a:t>
            </a:r>
            <a:endParaRPr kumimoji="1" lang="zh-CN" altLang="en-US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5A796925-A6E2-4A72-B3FB-9032C45DA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724" y="1007210"/>
            <a:ext cx="53943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 a[3];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 *pa=a;//</a:t>
            </a:r>
            <a:r>
              <a:rPr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p= &amp;a [0];</a:t>
            </a:r>
          </a:p>
        </p:txBody>
      </p:sp>
      <p:sp>
        <p:nvSpPr>
          <p:cNvPr id="62" name="Rectangle 7">
            <a:extLst>
              <a:ext uri="{FF2B5EF4-FFF2-40B4-BE49-F238E27FC236}">
                <a16:creationId xmlns:a16="http://schemas.microsoft.com/office/drawing/2014/main" id="{3A8B8DB8-4DFE-40ED-8B93-7E28DE774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23" y="4129143"/>
            <a:ext cx="4973748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pa[0],   a[0],    *(a),   *pa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&amp;pa[0],  &amp;a[0],   pa,     a</a:t>
            </a:r>
          </a:p>
        </p:txBody>
      </p:sp>
      <p:sp>
        <p:nvSpPr>
          <p:cNvPr id="63" name="Rectangle 8">
            <a:extLst>
              <a:ext uri="{FF2B5EF4-FFF2-40B4-BE49-F238E27FC236}">
                <a16:creationId xmlns:a16="http://schemas.microsoft.com/office/drawing/2014/main" id="{235F3319-4AAC-41D7-8A03-61BD50EBD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23" y="5010454"/>
            <a:ext cx="4973748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pa[1],     a[1],   *(a+1),  *(pa+1)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&amp;pa[1],   &amp;a[1],   (a+1),   (pa+1)</a:t>
            </a:r>
          </a:p>
        </p:txBody>
      </p:sp>
      <p:sp>
        <p:nvSpPr>
          <p:cNvPr id="64" name="Rectangle 9">
            <a:extLst>
              <a:ext uri="{FF2B5EF4-FFF2-40B4-BE49-F238E27FC236}">
                <a16:creationId xmlns:a16="http://schemas.microsoft.com/office/drawing/2014/main" id="{D4407D63-A6BF-47DD-AD7F-48E6871CF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3" y="5898293"/>
            <a:ext cx="4973748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pa[2],     a[2],   *(a+2), *(pa+2)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&amp;pa[2],   &amp;a[2],   (a+2),  (pa+2)</a:t>
            </a:r>
          </a:p>
        </p:txBody>
      </p:sp>
      <p:sp>
        <p:nvSpPr>
          <p:cNvPr id="68" name="Rectangle 3">
            <a:extLst>
              <a:ext uri="{FF2B5EF4-FFF2-40B4-BE49-F238E27FC236}">
                <a16:creationId xmlns:a16="http://schemas.microsoft.com/office/drawing/2014/main" id="{1219BA03-EB7D-45C1-8CA8-8FBD1F01D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7076" y="3457189"/>
            <a:ext cx="1133119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a[2]</a:t>
            </a:r>
          </a:p>
        </p:txBody>
      </p:sp>
      <p:sp>
        <p:nvSpPr>
          <p:cNvPr id="69" name="Rectangle 4">
            <a:extLst>
              <a:ext uri="{FF2B5EF4-FFF2-40B4-BE49-F238E27FC236}">
                <a16:creationId xmlns:a16="http://schemas.microsoft.com/office/drawing/2014/main" id="{549EC33F-F2E6-4489-9683-B07A96946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7076" y="3076189"/>
            <a:ext cx="1133119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a[1]</a:t>
            </a:r>
          </a:p>
        </p:txBody>
      </p:sp>
      <p:sp>
        <p:nvSpPr>
          <p:cNvPr id="70" name="Rectangle 5">
            <a:extLst>
              <a:ext uri="{FF2B5EF4-FFF2-40B4-BE49-F238E27FC236}">
                <a16:creationId xmlns:a16="http://schemas.microsoft.com/office/drawing/2014/main" id="{4F1B62A5-F1F9-4999-A2FA-6CC53232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7076" y="2695189"/>
            <a:ext cx="1133119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a[0]</a:t>
            </a:r>
          </a:p>
        </p:txBody>
      </p:sp>
      <p:sp>
        <p:nvSpPr>
          <p:cNvPr id="71" name="Line 10">
            <a:extLst>
              <a:ext uri="{FF2B5EF4-FFF2-40B4-BE49-F238E27FC236}">
                <a16:creationId xmlns:a16="http://schemas.microsoft.com/office/drawing/2014/main" id="{17C89711-B0DD-4355-BAEF-73FC1F3685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8801" y="2973602"/>
            <a:ext cx="936625" cy="7937"/>
          </a:xfrm>
          <a:prstGeom prst="line">
            <a:avLst/>
          </a:prstGeom>
          <a:noFill/>
          <a:ln w="38100" cap="sq">
            <a:solidFill>
              <a:srgbClr val="104E87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72" name="Rectangle 11">
            <a:extLst>
              <a:ext uri="{FF2B5EF4-FFF2-40B4-BE49-F238E27FC236}">
                <a16:creationId xmlns:a16="http://schemas.microsoft.com/office/drawing/2014/main" id="{A7216F0B-A812-49D7-95C2-EC386288B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5269" y="2783102"/>
            <a:ext cx="929425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pa</a:t>
            </a:r>
          </a:p>
        </p:txBody>
      </p:sp>
      <p:sp>
        <p:nvSpPr>
          <p:cNvPr id="73" name="Text Box 14">
            <a:extLst>
              <a:ext uri="{FF2B5EF4-FFF2-40B4-BE49-F238E27FC236}">
                <a16:creationId xmlns:a16="http://schemas.microsoft.com/office/drawing/2014/main" id="{8D343020-D3F2-448A-80D7-0D53B9296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6" y="2097818"/>
            <a:ext cx="3335345" cy="20313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引用数组元素三种方法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下标法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:a[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] p[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]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指针法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:*(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p+i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数组名法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:*(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a+i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</a:t>
            </a: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id="{3E4D151F-6445-4528-8B40-4B083B259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5124" y="1713663"/>
            <a:ext cx="6551078" cy="38472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访问数组元素</a:t>
            </a:r>
            <a:endParaRPr kumimoji="1" lang="zh-CN" altLang="en-US" sz="20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a[5] = {1,2,3,4,5}, 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 *pa =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for (</a:t>
            </a:r>
            <a:r>
              <a:rPr kumimoji="1" lang="en-US" altLang="zh-CN" sz="2400" dirty="0" err="1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=0;i&lt;5;i++)   </a:t>
            </a:r>
            <a:r>
              <a:rPr kumimoji="1" lang="en-US" altLang="zh-CN" sz="2400" dirty="0" err="1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cout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&lt;&lt;a[</a:t>
            </a:r>
            <a:r>
              <a:rPr kumimoji="1" lang="en-US" altLang="zh-CN" sz="2400" dirty="0" err="1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]&lt;&lt;'\t';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cout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&lt;&lt;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endl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for (</a:t>
            </a:r>
            <a:r>
              <a:rPr kumimoji="1" lang="en-US" altLang="zh-CN" sz="2400" dirty="0" err="1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=0;i&lt;5;i++)   </a:t>
            </a:r>
            <a:r>
              <a:rPr kumimoji="1" lang="en-US" altLang="zh-CN" sz="2400" dirty="0" err="1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cout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&lt;&lt;*(</a:t>
            </a:r>
            <a:r>
              <a:rPr kumimoji="1" lang="en-US" altLang="zh-CN" sz="2400" dirty="0" err="1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a+i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)&lt;&lt;'\t';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cout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&lt;&lt;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endl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for (</a:t>
            </a:r>
            <a:r>
              <a:rPr kumimoji="1" lang="en-US" altLang="zh-CN" sz="2400" dirty="0" err="1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=0;i&lt;5;i++)   </a:t>
            </a:r>
            <a:r>
              <a:rPr kumimoji="1" lang="en-US" altLang="zh-CN" sz="2400" dirty="0" err="1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cout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&lt;&lt;pa[</a:t>
            </a:r>
            <a:r>
              <a:rPr kumimoji="1" lang="en-US" altLang="zh-CN" sz="2400" dirty="0" err="1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]&lt;&lt;'\t';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cout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&lt;&lt;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endl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for (</a:t>
            </a:r>
            <a:r>
              <a:rPr kumimoji="1" lang="en-US" altLang="zh-CN" sz="2400" dirty="0" err="1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=0;i&lt;5;i++) *pa++=2*</a:t>
            </a:r>
            <a:r>
              <a:rPr kumimoji="1" lang="en-US" altLang="zh-CN" sz="2400" dirty="0" err="1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pa=a;</a:t>
            </a:r>
          </a:p>
        </p:txBody>
      </p:sp>
      <p:sp>
        <p:nvSpPr>
          <p:cNvPr id="79" name="Rectangle 3">
            <a:extLst>
              <a:ext uri="{FF2B5EF4-FFF2-40B4-BE49-F238E27FC236}">
                <a16:creationId xmlns:a16="http://schemas.microsoft.com/office/drawing/2014/main" id="{D43593C9-8AFE-4566-BBC4-80D1BCE15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601" y="5703228"/>
            <a:ext cx="11678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a++;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pa++; </a:t>
            </a:r>
          </a:p>
        </p:txBody>
      </p:sp>
      <p:sp>
        <p:nvSpPr>
          <p:cNvPr id="80" name="Rectangle 17">
            <a:extLst>
              <a:ext uri="{FF2B5EF4-FFF2-40B4-BE49-F238E27FC236}">
                <a16:creationId xmlns:a16="http://schemas.microsoft.com/office/drawing/2014/main" id="{79F1924B-279C-4CCE-88E4-3F624D4C3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531" y="5660952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Webdings" panose="05030102010509060703" pitchFamily="18" charset="2"/>
              </a:rPr>
              <a:t>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228674B-4EA9-4FA1-852F-FDFAE35859EF}"/>
              </a:ext>
            </a:extLst>
          </p:cNvPr>
          <p:cNvSpPr txBox="1"/>
          <p:nvPr/>
        </p:nvSpPr>
        <p:spPr>
          <a:xfrm>
            <a:off x="7934546" y="5660952"/>
            <a:ext cx="40889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cout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&lt;&lt; 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sizeof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(a);//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输出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20</a:t>
            </a:r>
            <a:endParaRPr kumimoji="1" lang="en-US" altLang="en-US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cout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&lt;&lt; 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sizeof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(p);//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输出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915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 animBg="1"/>
      <p:bldP spid="63" grpId="0" animBg="1"/>
      <p:bldP spid="64" grpId="0" animBg="1"/>
      <p:bldP spid="68" grpId="0" animBg="1"/>
      <p:bldP spid="69" grpId="0" animBg="1"/>
      <p:bldP spid="70" grpId="0" animBg="1"/>
      <p:bldP spid="72" grpId="0" animBg="1"/>
      <p:bldP spid="73" grpId="0"/>
      <p:bldP spid="79" grpId="0"/>
      <p:bldP spid="8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3" name="直线连接符 6">
            <a:extLst>
              <a:ext uri="{FF2B5EF4-FFF2-40B4-BE49-F238E27FC236}">
                <a16:creationId xmlns:a16="http://schemas.microsoft.com/office/drawing/2014/main" id="{B0EE72FA-E898-4A34-8A29-6C892B3B6CFB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FFF9051-13EA-43B1-AA21-EC0263312674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8.7</a:t>
            </a:r>
            <a:r>
              <a:rPr lang="zh-CN" altLang="en-US" dirty="0"/>
              <a:t>用指针处理数组</a:t>
            </a:r>
          </a:p>
        </p:txBody>
      </p:sp>
      <p:sp>
        <p:nvSpPr>
          <p:cNvPr id="59" name="Text Box 3">
            <a:extLst>
              <a:ext uri="{FF2B5EF4-FFF2-40B4-BE49-F238E27FC236}">
                <a16:creationId xmlns:a16="http://schemas.microsoft.com/office/drawing/2014/main" id="{88EBE4D3-7921-4EBB-92D5-9974D7B72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18" y="1101690"/>
            <a:ext cx="4722005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363538" eaLnBrk="0" hangingPunct="0">
              <a:spcBef>
                <a:spcPts val="600"/>
              </a:spcBef>
              <a:buClr>
                <a:schemeClr val="bg2"/>
              </a:buClr>
              <a:buSzPct val="70000"/>
              <a:buFont typeface="Wingdings" pitchFamily="2" charset="2"/>
              <a:buBlip>
                <a:blip r:embed="rId3"/>
              </a:buBlip>
              <a:defRPr sz="2800" kern="0" spc="-19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利用指针访问二维数组元素</a:t>
            </a:r>
          </a:p>
        </p:txBody>
      </p:sp>
      <p:grpSp>
        <p:nvGrpSpPr>
          <p:cNvPr id="27" name="组合 20">
            <a:extLst>
              <a:ext uri="{FF2B5EF4-FFF2-40B4-BE49-F238E27FC236}">
                <a16:creationId xmlns:a16="http://schemas.microsoft.com/office/drawing/2014/main" id="{9192ABFC-8ADD-40F6-95FE-FFB8C65C5CEE}"/>
              </a:ext>
            </a:extLst>
          </p:cNvPr>
          <p:cNvGrpSpPr>
            <a:grpSpLocks/>
          </p:cNvGrpSpPr>
          <p:nvPr/>
        </p:nvGrpSpPr>
        <p:grpSpPr bwMode="auto">
          <a:xfrm>
            <a:off x="6122838" y="1095428"/>
            <a:ext cx="5903024" cy="1225838"/>
            <a:chOff x="4068552" y="850977"/>
            <a:chExt cx="5901108" cy="1224763"/>
          </a:xfrm>
        </p:grpSpPr>
        <p:sp>
          <p:nvSpPr>
            <p:cNvPr id="28" name="Text Box 40">
              <a:extLst>
                <a:ext uri="{FF2B5EF4-FFF2-40B4-BE49-F238E27FC236}">
                  <a16:creationId xmlns:a16="http://schemas.microsoft.com/office/drawing/2014/main" id="{4E9698D6-5CA2-4792-90A0-8152A5D83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552" y="857233"/>
              <a:ext cx="541548" cy="119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104E87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	a	</a:t>
              </a:r>
            </a:p>
          </p:txBody>
        </p:sp>
        <p:sp>
          <p:nvSpPr>
            <p:cNvPr id="29" name="AutoShape 41">
              <a:extLst>
                <a:ext uri="{FF2B5EF4-FFF2-40B4-BE49-F238E27FC236}">
                  <a16:creationId xmlns:a16="http://schemas.microsoft.com/office/drawing/2014/main" id="{6D55BD6F-09D8-436D-B0BF-97BEBACF2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959" y="1071548"/>
              <a:ext cx="152400" cy="838200"/>
            </a:xfrm>
            <a:prstGeom prst="leftBracket">
              <a:avLst>
                <a:gd name="adj" fmla="val 45833"/>
              </a:avLst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104E87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0" name="Text Box 42">
              <a:extLst>
                <a:ext uri="{FF2B5EF4-FFF2-40B4-BE49-F238E27FC236}">
                  <a16:creationId xmlns:a16="http://schemas.microsoft.com/office/drawing/2014/main" id="{2A6BE6D3-018A-4AED-9BF4-599C917CA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964" y="1233480"/>
              <a:ext cx="710220" cy="46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104E87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a[1]</a:t>
              </a:r>
            </a:p>
          </p:txBody>
        </p:sp>
        <p:sp>
          <p:nvSpPr>
            <p:cNvPr id="31" name="Text Box 43">
              <a:extLst>
                <a:ext uri="{FF2B5EF4-FFF2-40B4-BE49-F238E27FC236}">
                  <a16:creationId xmlns:a16="http://schemas.microsoft.com/office/drawing/2014/main" id="{C7F01FBB-B980-4B43-9E58-A508F6214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964" y="1614480"/>
              <a:ext cx="759897" cy="46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104E87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a[2]</a:t>
              </a:r>
            </a:p>
          </p:txBody>
        </p:sp>
        <p:sp>
          <p:nvSpPr>
            <p:cNvPr id="32" name="Text Box 44">
              <a:extLst>
                <a:ext uri="{FF2B5EF4-FFF2-40B4-BE49-F238E27FC236}">
                  <a16:creationId xmlns:a16="http://schemas.microsoft.com/office/drawing/2014/main" id="{ADEC8B18-B7CA-4A86-ACF2-F381CCEAF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6307" y="868354"/>
              <a:ext cx="4859048" cy="46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104E87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---a[0][0] a[0][1]  a[0][2] a[0][3]</a:t>
              </a:r>
            </a:p>
          </p:txBody>
        </p:sp>
        <p:sp>
          <p:nvSpPr>
            <p:cNvPr id="33" name="Text Box 45">
              <a:extLst>
                <a:ext uri="{FF2B5EF4-FFF2-40B4-BE49-F238E27FC236}">
                  <a16:creationId xmlns:a16="http://schemas.microsoft.com/office/drawing/2014/main" id="{8BD3C4A1-E1DC-45D2-AF16-784E6434E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9270" y="1198555"/>
              <a:ext cx="4843024" cy="46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104E87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---a[1][0]  a[1][1]  a[1][2]  a[1][3]</a:t>
              </a:r>
            </a:p>
          </p:txBody>
        </p:sp>
        <p:sp>
          <p:nvSpPr>
            <p:cNvPr id="34" name="Text Box 46">
              <a:extLst>
                <a:ext uri="{FF2B5EF4-FFF2-40B4-BE49-F238E27FC236}">
                  <a16:creationId xmlns:a16="http://schemas.microsoft.com/office/drawing/2014/main" id="{9444EA70-1AF4-4C70-83DF-7A77D13C6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9270" y="1579554"/>
              <a:ext cx="4950390" cy="46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104E87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---a[2][0] a[2][1]  a[2][2]  a[2][3]</a:t>
              </a:r>
            </a:p>
          </p:txBody>
        </p:sp>
        <p:sp>
          <p:nvSpPr>
            <p:cNvPr id="35" name="Text Box 40">
              <a:extLst>
                <a:ext uri="{FF2B5EF4-FFF2-40B4-BE49-F238E27FC236}">
                  <a16:creationId xmlns:a16="http://schemas.microsoft.com/office/drawing/2014/main" id="{5B0A8FD5-F636-480D-8B00-E757BED86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0195" y="850977"/>
              <a:ext cx="896793" cy="830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104E87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a[0]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104E87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	</a:t>
              </a: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7EB457E4-717E-4629-8254-4BDC48DD502C}"/>
              </a:ext>
            </a:extLst>
          </p:cNvPr>
          <p:cNvSpPr txBox="1"/>
          <p:nvPr/>
        </p:nvSpPr>
        <p:spPr>
          <a:xfrm>
            <a:off x="4175566" y="1519542"/>
            <a:ext cx="2054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 a[3][4] 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B9C7F57-C624-429C-BAFA-A43DE8B01358}"/>
              </a:ext>
            </a:extLst>
          </p:cNvPr>
          <p:cNvSpPr txBox="1"/>
          <p:nvPr/>
        </p:nvSpPr>
        <p:spPr>
          <a:xfrm>
            <a:off x="163307" y="2280454"/>
            <a:ext cx="961283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把二维数组看作是一种特殊的一维数组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: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它的元素又是一个一维数组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.</a:t>
            </a:r>
          </a:p>
        </p:txBody>
      </p:sp>
      <p:sp>
        <p:nvSpPr>
          <p:cNvPr id="38" name="Text Box 3">
            <a:extLst>
              <a:ext uri="{FF2B5EF4-FFF2-40B4-BE49-F238E27FC236}">
                <a16:creationId xmlns:a16="http://schemas.microsoft.com/office/drawing/2014/main" id="{3D815429-4513-48CD-82F1-7FBC32628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86" y="3015124"/>
            <a:ext cx="537276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体会</a:t>
            </a:r>
            <a:r>
              <a:rPr kumimoji="1" lang="en-US" altLang="zh-CN" sz="2400" dirty="0">
                <a:solidFill>
                  <a:schemeClr val="tx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a</a:t>
            </a:r>
            <a:r>
              <a:rPr kumimoji="1" lang="zh-CN" altLang="en-US" sz="2400" dirty="0">
                <a:solidFill>
                  <a:schemeClr val="tx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与</a:t>
            </a:r>
            <a:r>
              <a:rPr kumimoji="1" lang="en-US" altLang="zh-CN" sz="2400" dirty="0">
                <a:solidFill>
                  <a:schemeClr val="tx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a[0]</a:t>
            </a:r>
            <a:r>
              <a:rPr kumimoji="1" lang="zh-CN" altLang="en-US" sz="2400" dirty="0">
                <a:solidFill>
                  <a:schemeClr val="tx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的异同？</a:t>
            </a:r>
            <a:endParaRPr kumimoji="1" lang="en-US" altLang="zh-CN" sz="2400" dirty="0">
              <a:solidFill>
                <a:schemeClr val="tx1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6672C11-D060-44F6-9C92-BF59016BD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20" y="3499938"/>
            <a:ext cx="25417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0" dirty="0">
                <a:latin typeface="Comic Sans MS" panose="030F0702030302020204" pitchFamily="66" charset="0"/>
              </a:rPr>
              <a:t>cout&lt;&lt;a&lt;&lt;endl;</a:t>
            </a:r>
          </a:p>
          <a:p>
            <a:r>
              <a:rPr lang="zh-CN" altLang="en-US" sz="2400" b="0" dirty="0">
                <a:latin typeface="Comic Sans MS" panose="030F0702030302020204" pitchFamily="66" charset="0"/>
              </a:rPr>
              <a:t>cout&lt;&lt;a[0]&lt;&lt;endl;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4F7850E-6CC9-470C-9C69-A02843135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6" y="3499939"/>
            <a:ext cx="278274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ea typeface="楷体_GB2312" pitchFamily="49" charset="-122"/>
              </a:rPr>
              <a:t>cout&lt;&lt;a</a:t>
            </a:r>
            <a:r>
              <a:rPr lang="en-US" altLang="zh-CN" dirty="0">
                <a:latin typeface="Comic Sans MS" panose="030F0702030302020204" pitchFamily="66" charset="0"/>
                <a:ea typeface="楷体_GB2312" pitchFamily="49" charset="-122"/>
              </a:rPr>
              <a:t>+1</a:t>
            </a:r>
            <a:r>
              <a:rPr lang="zh-CN" altLang="en-US" dirty="0">
                <a:latin typeface="Comic Sans MS" panose="030F0702030302020204" pitchFamily="66" charset="0"/>
                <a:ea typeface="楷体_GB2312" pitchFamily="49" charset="-122"/>
              </a:rPr>
              <a:t>&lt;&lt;endl;</a:t>
            </a:r>
          </a:p>
          <a:p>
            <a:r>
              <a:rPr lang="zh-CN" altLang="en-US" dirty="0">
                <a:latin typeface="Comic Sans MS" panose="030F0702030302020204" pitchFamily="66" charset="0"/>
                <a:ea typeface="楷体_GB2312" pitchFamily="49" charset="-122"/>
              </a:rPr>
              <a:t>cout&lt;&lt;a[0]</a:t>
            </a:r>
            <a:r>
              <a:rPr lang="en-US" altLang="zh-CN" dirty="0">
                <a:latin typeface="Comic Sans MS" panose="030F0702030302020204" pitchFamily="66" charset="0"/>
                <a:ea typeface="楷体_GB2312" pitchFamily="49" charset="-122"/>
              </a:rPr>
              <a:t>+1</a:t>
            </a:r>
            <a:r>
              <a:rPr lang="zh-CN" altLang="en-US" dirty="0">
                <a:latin typeface="Comic Sans MS" panose="030F0702030302020204" pitchFamily="66" charset="0"/>
                <a:ea typeface="楷体_GB2312" pitchFamily="49" charset="-122"/>
              </a:rPr>
              <a:t>&lt;&lt;endl;</a:t>
            </a:r>
          </a:p>
        </p:txBody>
      </p:sp>
      <p:sp>
        <p:nvSpPr>
          <p:cNvPr id="41" name="Text Box 3">
            <a:extLst>
              <a:ext uri="{FF2B5EF4-FFF2-40B4-BE49-F238E27FC236}">
                <a16:creationId xmlns:a16="http://schemas.microsoft.com/office/drawing/2014/main" id="{88D0E183-6EF0-44BE-A456-891C07C57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872" y="3015123"/>
            <a:ext cx="4849757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 kumimoji="1">
                <a:latin typeface="华光行书_CNKI" panose="02000500000000000000" pitchFamily="2" charset="-122"/>
                <a:ea typeface="华光行书_CNKI" panose="020005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理解</a:t>
            </a:r>
            <a:r>
              <a:rPr lang="en-US" altLang="zh-CN" dirty="0"/>
              <a:t>a</a:t>
            </a:r>
            <a:r>
              <a:rPr lang="zh-CN" altLang="en-US" dirty="0"/>
              <a:t>与*</a:t>
            </a:r>
            <a:r>
              <a:rPr lang="en-US" altLang="zh-CN" dirty="0"/>
              <a:t>a</a:t>
            </a:r>
            <a:r>
              <a:rPr lang="zh-CN" altLang="en-US" dirty="0"/>
              <a:t>的异同？</a:t>
            </a:r>
            <a:endParaRPr lang="en-US" altLang="zh-CN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8566E65-D7DB-491C-913C-7F67502D6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873" y="3506717"/>
            <a:ext cx="2257619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  <a:ea typeface="楷体_GB2312" pitchFamily="49" charset="-122"/>
              </a:rPr>
              <a:t>cout</a:t>
            </a:r>
            <a:r>
              <a:rPr lang="en-US" altLang="zh-CN" dirty="0">
                <a:latin typeface="Comic Sans MS" panose="030F0702030302020204" pitchFamily="66" charset="0"/>
                <a:ea typeface="楷体_GB2312" pitchFamily="49" charset="-122"/>
              </a:rPr>
              <a:t>&lt;&lt;a&lt;&lt;</a:t>
            </a:r>
            <a:r>
              <a:rPr lang="en-US" altLang="zh-CN" dirty="0" err="1">
                <a:latin typeface="Comic Sans MS" panose="030F0702030302020204" pitchFamily="66" charset="0"/>
                <a:ea typeface="楷体_GB2312" pitchFamily="49" charset="-122"/>
              </a:rPr>
              <a:t>endl</a:t>
            </a:r>
            <a:r>
              <a:rPr lang="en-US" altLang="zh-CN" dirty="0">
                <a:latin typeface="Comic Sans MS" panose="030F0702030302020204" pitchFamily="66" charset="0"/>
                <a:ea typeface="楷体_GB2312" pitchFamily="49" charset="-122"/>
              </a:rPr>
              <a:t>;</a:t>
            </a:r>
          </a:p>
          <a:p>
            <a:r>
              <a:rPr lang="en-US" altLang="zh-CN" dirty="0" err="1">
                <a:latin typeface="Comic Sans MS" panose="030F0702030302020204" pitchFamily="66" charset="0"/>
                <a:ea typeface="楷体_GB2312" pitchFamily="49" charset="-122"/>
              </a:rPr>
              <a:t>cout</a:t>
            </a:r>
            <a:r>
              <a:rPr lang="en-US" altLang="zh-CN" dirty="0">
                <a:latin typeface="Comic Sans MS" panose="030F0702030302020204" pitchFamily="66" charset="0"/>
                <a:ea typeface="楷体_GB2312" pitchFamily="49" charset="-122"/>
              </a:rPr>
              <a:t>&lt;&lt;*a&lt;&lt;</a:t>
            </a:r>
            <a:r>
              <a:rPr lang="en-US" altLang="zh-CN" dirty="0" err="1">
                <a:latin typeface="Comic Sans MS" panose="030F0702030302020204" pitchFamily="66" charset="0"/>
                <a:ea typeface="楷体_GB2312" pitchFamily="49" charset="-122"/>
              </a:rPr>
              <a:t>endl</a:t>
            </a:r>
            <a:r>
              <a:rPr lang="en-US" altLang="zh-CN" dirty="0">
                <a:latin typeface="Comic Sans MS" panose="030F0702030302020204" pitchFamily="66" charset="0"/>
                <a:ea typeface="楷体_GB2312" pitchFamily="49" charset="-122"/>
              </a:rPr>
              <a:t>;</a:t>
            </a:r>
            <a:endParaRPr lang="zh-CN" altLang="en-US" dirty="0"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8EE6B68-B043-43F1-83E5-EEE43522A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9643" y="3498452"/>
            <a:ext cx="256898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  <a:ea typeface="楷体_GB2312" pitchFamily="49" charset="-122"/>
              </a:rPr>
              <a:t>cout</a:t>
            </a:r>
            <a:r>
              <a:rPr lang="en-US" altLang="zh-CN" dirty="0">
                <a:latin typeface="Comic Sans MS" panose="030F0702030302020204" pitchFamily="66" charset="0"/>
                <a:ea typeface="楷体_GB2312" pitchFamily="49" charset="-122"/>
              </a:rPr>
              <a:t>&lt;&lt;a+1&lt;&lt;</a:t>
            </a:r>
            <a:r>
              <a:rPr lang="en-US" altLang="zh-CN" dirty="0" err="1">
                <a:latin typeface="Comic Sans MS" panose="030F0702030302020204" pitchFamily="66" charset="0"/>
                <a:ea typeface="楷体_GB2312" pitchFamily="49" charset="-122"/>
              </a:rPr>
              <a:t>endl</a:t>
            </a:r>
            <a:r>
              <a:rPr lang="en-US" altLang="zh-CN" dirty="0">
                <a:latin typeface="Comic Sans MS" panose="030F0702030302020204" pitchFamily="66" charset="0"/>
                <a:ea typeface="楷体_GB2312" pitchFamily="49" charset="-122"/>
              </a:rPr>
              <a:t>;</a:t>
            </a:r>
          </a:p>
          <a:p>
            <a:r>
              <a:rPr lang="en-US" altLang="zh-CN" dirty="0" err="1">
                <a:latin typeface="Comic Sans MS" panose="030F0702030302020204" pitchFamily="66" charset="0"/>
                <a:ea typeface="楷体_GB2312" pitchFamily="49" charset="-122"/>
              </a:rPr>
              <a:t>cout</a:t>
            </a:r>
            <a:r>
              <a:rPr lang="en-US" altLang="zh-CN" dirty="0">
                <a:latin typeface="Comic Sans MS" panose="030F0702030302020204" pitchFamily="66" charset="0"/>
                <a:ea typeface="楷体_GB2312" pitchFamily="49" charset="-122"/>
              </a:rPr>
              <a:t>&lt;&lt;*a+1&lt;&lt;</a:t>
            </a:r>
            <a:r>
              <a:rPr lang="en-US" altLang="zh-CN" dirty="0" err="1">
                <a:latin typeface="Comic Sans MS" panose="030F0702030302020204" pitchFamily="66" charset="0"/>
                <a:ea typeface="楷体_GB2312" pitchFamily="49" charset="-122"/>
              </a:rPr>
              <a:t>endl</a:t>
            </a:r>
            <a:r>
              <a:rPr lang="en-US" altLang="zh-CN" dirty="0">
                <a:latin typeface="Comic Sans MS" panose="030F0702030302020204" pitchFamily="66" charset="0"/>
                <a:ea typeface="楷体_GB2312" pitchFamily="49" charset="-122"/>
              </a:rPr>
              <a:t>;</a:t>
            </a:r>
            <a:endParaRPr lang="zh-CN" altLang="en-US" dirty="0">
              <a:latin typeface="Comic Sans MS" panose="030F0702030302020204" pitchFamily="66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04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3" name="直线连接符 6">
            <a:extLst>
              <a:ext uri="{FF2B5EF4-FFF2-40B4-BE49-F238E27FC236}">
                <a16:creationId xmlns:a16="http://schemas.microsoft.com/office/drawing/2014/main" id="{B0EE72FA-E898-4A34-8A29-6C892B3B6CFB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FFF9051-13EA-43B1-AA21-EC0263312674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8.7</a:t>
            </a:r>
            <a:r>
              <a:rPr lang="zh-CN" altLang="en-US" dirty="0"/>
              <a:t>用指针处理数组</a:t>
            </a:r>
          </a:p>
        </p:txBody>
      </p:sp>
      <p:sp>
        <p:nvSpPr>
          <p:cNvPr id="59" name="Text Box 3">
            <a:extLst>
              <a:ext uri="{FF2B5EF4-FFF2-40B4-BE49-F238E27FC236}">
                <a16:creationId xmlns:a16="http://schemas.microsoft.com/office/drawing/2014/main" id="{88EBE4D3-7921-4EBB-92D5-9974D7B72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18" y="1101690"/>
            <a:ext cx="4722005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363538" eaLnBrk="0" hangingPunct="0">
              <a:spcBef>
                <a:spcPts val="600"/>
              </a:spcBef>
              <a:buClr>
                <a:schemeClr val="bg2"/>
              </a:buClr>
              <a:buSzPct val="70000"/>
              <a:buFont typeface="Wingdings" pitchFamily="2" charset="2"/>
              <a:buBlip>
                <a:blip r:embed="rId3"/>
              </a:buBlip>
              <a:defRPr sz="2800" kern="0" spc="-19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利用指针访问二维数组元素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3C74DDF9-F4E9-401A-A1B2-18598543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99" y="1456574"/>
            <a:ext cx="4601496" cy="273100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数组行的起始地址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第 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0 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行的首地址为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a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第 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 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行的首地址为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a + 1,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第 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2  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行的首地址为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a + 2;    </a:t>
            </a: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7CCBB6A9-CCFF-4300-AB37-62E6F0306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97" y="2302246"/>
            <a:ext cx="436245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 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、 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&amp;a[0][0]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、 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a[0]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、*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(a+0)</a:t>
            </a: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34EEC492-A6A1-46E6-A6CE-69BEFF98F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99" y="4822764"/>
            <a:ext cx="2160588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元素地址</a:t>
            </a:r>
          </a:p>
        </p:txBody>
      </p:sp>
      <p:sp>
        <p:nvSpPr>
          <p:cNvPr id="24" name="Text Box 11">
            <a:extLst>
              <a:ext uri="{FF2B5EF4-FFF2-40B4-BE49-F238E27FC236}">
                <a16:creationId xmlns:a16="http://schemas.microsoft.com/office/drawing/2014/main" id="{96571E7E-95D0-4CFB-9CAD-B566AC509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18" y="5379150"/>
            <a:ext cx="435993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&amp;a[</a:t>
            </a:r>
            <a:r>
              <a:rPr kumimoji="1" lang="en-US" altLang="zh-CN" sz="28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i</a:t>
            </a:r>
            <a:r>
              <a:rPr kumimoji="1" lang="en-US" altLang="zh-CN" sz="28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][j], a[</a:t>
            </a:r>
            <a:r>
              <a:rPr kumimoji="1" lang="en-US" altLang="zh-CN" sz="28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i</a:t>
            </a:r>
            <a:r>
              <a:rPr kumimoji="1" lang="en-US" altLang="zh-CN" sz="28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]+j, *(</a:t>
            </a:r>
            <a:r>
              <a:rPr kumimoji="1" lang="en-US" altLang="zh-CN" sz="28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a+i</a:t>
            </a:r>
            <a:r>
              <a:rPr kumimoji="1" lang="en-US" altLang="zh-CN" sz="28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)+j</a:t>
            </a:r>
          </a:p>
        </p:txBody>
      </p:sp>
      <p:sp>
        <p:nvSpPr>
          <p:cNvPr id="25" name="Text Box 12">
            <a:extLst>
              <a:ext uri="{FF2B5EF4-FFF2-40B4-BE49-F238E27FC236}">
                <a16:creationId xmlns:a16="http://schemas.microsoft.com/office/drawing/2014/main" id="{7932337E-C55E-43B0-9213-CAB31D856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18" y="3223643"/>
            <a:ext cx="435983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a+1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&amp;a[1][0]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、 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a[1]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、*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(a+1)</a:t>
            </a:r>
          </a:p>
        </p:txBody>
      </p:sp>
      <p:sp>
        <p:nvSpPr>
          <p:cNvPr id="26" name="Text Box 13">
            <a:extLst>
              <a:ext uri="{FF2B5EF4-FFF2-40B4-BE49-F238E27FC236}">
                <a16:creationId xmlns:a16="http://schemas.microsoft.com/office/drawing/2014/main" id="{9B2C6E1B-54F0-4E2E-933C-5714B4E9F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17" y="4171342"/>
            <a:ext cx="435983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a+2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&amp;a[2][0]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a[2]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、*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(a+2)</a:t>
            </a:r>
          </a:p>
        </p:txBody>
      </p:sp>
      <p:grpSp>
        <p:nvGrpSpPr>
          <p:cNvPr id="27" name="组合 20">
            <a:extLst>
              <a:ext uri="{FF2B5EF4-FFF2-40B4-BE49-F238E27FC236}">
                <a16:creationId xmlns:a16="http://schemas.microsoft.com/office/drawing/2014/main" id="{9192ABFC-8ADD-40F6-95FE-FFB8C65C5CEE}"/>
              </a:ext>
            </a:extLst>
          </p:cNvPr>
          <p:cNvGrpSpPr>
            <a:grpSpLocks/>
          </p:cNvGrpSpPr>
          <p:nvPr/>
        </p:nvGrpSpPr>
        <p:grpSpPr bwMode="auto">
          <a:xfrm>
            <a:off x="6122838" y="1095428"/>
            <a:ext cx="5903024" cy="1225838"/>
            <a:chOff x="4068552" y="850977"/>
            <a:chExt cx="5901108" cy="1224763"/>
          </a:xfrm>
        </p:grpSpPr>
        <p:sp>
          <p:nvSpPr>
            <p:cNvPr id="28" name="Text Box 40">
              <a:extLst>
                <a:ext uri="{FF2B5EF4-FFF2-40B4-BE49-F238E27FC236}">
                  <a16:creationId xmlns:a16="http://schemas.microsoft.com/office/drawing/2014/main" id="{4E9698D6-5CA2-4792-90A0-8152A5D83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552" y="857233"/>
              <a:ext cx="541548" cy="119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104E87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	a	</a:t>
              </a:r>
            </a:p>
          </p:txBody>
        </p:sp>
        <p:sp>
          <p:nvSpPr>
            <p:cNvPr id="29" name="AutoShape 41">
              <a:extLst>
                <a:ext uri="{FF2B5EF4-FFF2-40B4-BE49-F238E27FC236}">
                  <a16:creationId xmlns:a16="http://schemas.microsoft.com/office/drawing/2014/main" id="{6D55BD6F-09D8-436D-B0BF-97BEBACF2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959" y="1071548"/>
              <a:ext cx="152400" cy="838200"/>
            </a:xfrm>
            <a:prstGeom prst="leftBracket">
              <a:avLst>
                <a:gd name="adj" fmla="val 45833"/>
              </a:avLst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104E87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0" name="Text Box 42">
              <a:extLst>
                <a:ext uri="{FF2B5EF4-FFF2-40B4-BE49-F238E27FC236}">
                  <a16:creationId xmlns:a16="http://schemas.microsoft.com/office/drawing/2014/main" id="{2A6BE6D3-018A-4AED-9BF4-599C917CA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964" y="1233480"/>
              <a:ext cx="710220" cy="46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104E87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a[1]</a:t>
              </a:r>
            </a:p>
          </p:txBody>
        </p:sp>
        <p:sp>
          <p:nvSpPr>
            <p:cNvPr id="31" name="Text Box 43">
              <a:extLst>
                <a:ext uri="{FF2B5EF4-FFF2-40B4-BE49-F238E27FC236}">
                  <a16:creationId xmlns:a16="http://schemas.microsoft.com/office/drawing/2014/main" id="{C7F01FBB-B980-4B43-9E58-A508F6214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964" y="1614480"/>
              <a:ext cx="759897" cy="46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104E87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a[2]</a:t>
              </a:r>
            </a:p>
          </p:txBody>
        </p:sp>
        <p:sp>
          <p:nvSpPr>
            <p:cNvPr id="32" name="Text Box 44">
              <a:extLst>
                <a:ext uri="{FF2B5EF4-FFF2-40B4-BE49-F238E27FC236}">
                  <a16:creationId xmlns:a16="http://schemas.microsoft.com/office/drawing/2014/main" id="{ADEC8B18-B7CA-4A86-ACF2-F381CCEAF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6307" y="868354"/>
              <a:ext cx="4859048" cy="46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104E87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---a[0][0] a[0][1]  a[0][2] a[0][3]</a:t>
              </a:r>
            </a:p>
          </p:txBody>
        </p:sp>
        <p:sp>
          <p:nvSpPr>
            <p:cNvPr id="33" name="Text Box 45">
              <a:extLst>
                <a:ext uri="{FF2B5EF4-FFF2-40B4-BE49-F238E27FC236}">
                  <a16:creationId xmlns:a16="http://schemas.microsoft.com/office/drawing/2014/main" id="{8BD3C4A1-E1DC-45D2-AF16-784E6434E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9270" y="1198555"/>
              <a:ext cx="4843024" cy="46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104E87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---a[1][0]  a[1][1]  a[1][2]  a[1][3]</a:t>
              </a:r>
            </a:p>
          </p:txBody>
        </p:sp>
        <p:sp>
          <p:nvSpPr>
            <p:cNvPr id="34" name="Text Box 46">
              <a:extLst>
                <a:ext uri="{FF2B5EF4-FFF2-40B4-BE49-F238E27FC236}">
                  <a16:creationId xmlns:a16="http://schemas.microsoft.com/office/drawing/2014/main" id="{9444EA70-1AF4-4C70-83DF-7A77D13C6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9270" y="1579554"/>
              <a:ext cx="4950390" cy="46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104E87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---a[2][0] a[2][1]  a[2][2]  a[2][3]</a:t>
              </a:r>
            </a:p>
          </p:txBody>
        </p:sp>
        <p:sp>
          <p:nvSpPr>
            <p:cNvPr id="35" name="Text Box 40">
              <a:extLst>
                <a:ext uri="{FF2B5EF4-FFF2-40B4-BE49-F238E27FC236}">
                  <a16:creationId xmlns:a16="http://schemas.microsoft.com/office/drawing/2014/main" id="{5B0A8FD5-F636-480D-8B00-E757BED86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0195" y="850977"/>
              <a:ext cx="896793" cy="830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104E87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a[0]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104E87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	</a:t>
              </a: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7EB457E4-717E-4629-8254-4BDC48DD502C}"/>
              </a:ext>
            </a:extLst>
          </p:cNvPr>
          <p:cNvSpPr txBox="1"/>
          <p:nvPr/>
        </p:nvSpPr>
        <p:spPr>
          <a:xfrm>
            <a:off x="4175566" y="1519542"/>
            <a:ext cx="2054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 a[3][4] </a:t>
            </a:r>
            <a:endParaRPr lang="zh-CN" altLang="en-US" dirty="0"/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92AE675A-DFBB-4698-96D3-8426E730F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923" y="2371621"/>
            <a:ext cx="4321175" cy="29303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引用二维数组元素的方法</a:t>
            </a:r>
            <a:r>
              <a:rPr kumimoji="1"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: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1)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数组元素名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a[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][j]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下标法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*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(a[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]+j)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*(*(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a+i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)+j)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*(&amp;a[0][0]+col*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i+j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</a:t>
            </a:r>
          </a:p>
        </p:txBody>
      </p:sp>
      <p:sp>
        <p:nvSpPr>
          <p:cNvPr id="39" name="Text Box 2">
            <a:extLst>
              <a:ext uri="{FF2B5EF4-FFF2-40B4-BE49-F238E27FC236}">
                <a16:creationId xmlns:a16="http://schemas.microsoft.com/office/drawing/2014/main" id="{16610452-89AF-44C3-9434-EEE9D5CD2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8459" y="2851752"/>
            <a:ext cx="3183327" cy="14899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2)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指针访问二维数组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*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p,a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[3][4];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p=a[0];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093C897-00B1-4523-A1FF-4A39D3EF081F}"/>
              </a:ext>
            </a:extLst>
          </p:cNvPr>
          <p:cNvSpPr txBox="1"/>
          <p:nvPr/>
        </p:nvSpPr>
        <p:spPr>
          <a:xfrm>
            <a:off x="7838459" y="4369088"/>
            <a:ext cx="3183327" cy="5278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 kumimoji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   *(p+4*</a:t>
            </a:r>
            <a:r>
              <a:rPr lang="en-US" altLang="zh-CN" dirty="0" err="1"/>
              <a:t>i+j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2" name="矩形 5">
            <a:extLst>
              <a:ext uri="{FF2B5EF4-FFF2-40B4-BE49-F238E27FC236}">
                <a16:creationId xmlns:a16="http://schemas.microsoft.com/office/drawing/2014/main" id="{384C701D-171B-4AA9-8FBF-CD5680BA6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520531"/>
            <a:ext cx="5651500" cy="95410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如果想通过指针操作二维数组，必须让</a:t>
            </a:r>
            <a:r>
              <a:rPr lang="en-US" altLang="zh-CN" sz="2800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指向</a:t>
            </a:r>
            <a:r>
              <a:rPr lang="en-US" altLang="zh-CN" sz="2800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a[0]</a:t>
            </a:r>
            <a:r>
              <a:rPr lang="zh-CN" altLang="en-US" sz="2800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，而不是</a:t>
            </a:r>
            <a:r>
              <a:rPr lang="en-US" altLang="zh-CN" sz="2800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2323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5" grpId="0" animBg="1"/>
      <p:bldP spid="26" grpId="0" animBg="1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3" name="直线连接符 6">
            <a:extLst>
              <a:ext uri="{FF2B5EF4-FFF2-40B4-BE49-F238E27FC236}">
                <a16:creationId xmlns:a16="http://schemas.microsoft.com/office/drawing/2014/main" id="{B0EE72FA-E898-4A34-8A29-6C892B3B6CFB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FFF9051-13EA-43B1-AA21-EC0263312674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8.7</a:t>
            </a:r>
            <a:r>
              <a:rPr lang="zh-CN" altLang="en-US" dirty="0"/>
              <a:t>用指针处理数组</a:t>
            </a: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F8CA4609-86A6-45E9-9A3F-6D12B0172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27972"/>
            <a:ext cx="882015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给出以下程序的运行结果。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int a[3][5]={1,2,3,4,5,6,7,8,9,10,11,12,13,14,15};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int *p;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for (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p=a[0]</a:t>
            </a:r>
            <a:r>
              <a:rPr kumimoji="1" lang="en-US" altLang="zh-CN" sz="3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;p&lt;a[0]+15;p++)  </a:t>
            </a:r>
            <a:r>
              <a:rPr kumimoji="1" lang="en-US" altLang="zh-CN" sz="30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kumimoji="1" lang="en-US" altLang="zh-CN" sz="3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&lt;&lt;*p&lt;&lt;" 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p = a[0];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</a:t>
            </a:r>
            <a:r>
              <a:rPr kumimoji="1" lang="en-US" altLang="zh-CN" sz="30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kumimoji="1" lang="en-US" altLang="zh-CN" sz="3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</a:t>
            </a:r>
            <a:r>
              <a:rPr kumimoji="1" lang="en-US" altLang="zh-CN" sz="30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kumimoji="1" lang="en-US" altLang="zh-CN" sz="3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return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337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43E0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43E0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43E0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43E0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967A48E-9E91-4F06-9DC4-744A321DDCD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8.1</a:t>
            </a:r>
            <a:r>
              <a:rPr lang="zh-CN" altLang="en-US" dirty="0">
                <a:sym typeface="+mn-lt"/>
              </a:rPr>
              <a:t>数组的定义与使用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B9DF86-1121-4737-82DB-C3E9A6602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49" y="1023938"/>
            <a:ext cx="114285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Aft>
                <a:spcPct val="25000"/>
              </a:spcAft>
              <a:buClr>
                <a:srgbClr val="FF0000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缘起：往往需要对一组相同类型的数据进行类似处理。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3E7E2C0A-F79D-4144-B0C9-01FCA312B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49" y="1648603"/>
            <a:ext cx="1097133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数组定义：放置在连续内存的一组相同类型的数据集合，通过索引引用数组元素</a:t>
            </a:r>
            <a:endParaRPr kumimoji="1"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1052D6D3-1B84-4B3D-A39B-012ED3CFA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49" y="2273268"/>
            <a:ext cx="81131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定义格式：</a:t>
            </a:r>
            <a:r>
              <a:rPr kumimoji="1"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类型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</a:t>
            </a:r>
            <a:r>
              <a:rPr kumimoji="1" lang="zh-CN" altLang="en-US" sz="2400" dirty="0">
                <a:solidFill>
                  <a:srgbClr val="00B05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数组名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[</a:t>
            </a:r>
            <a:r>
              <a:rPr kumimoji="1" lang="zh-CN" altLang="en-US" sz="2400" dirty="0">
                <a:solidFill>
                  <a:srgbClr val="00B05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常量表达式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][</a:t>
            </a:r>
            <a:r>
              <a:rPr kumimoji="1" lang="zh-CN" altLang="en-US" sz="2400" dirty="0">
                <a:solidFill>
                  <a:srgbClr val="00B05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常量表达式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]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…… 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；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841EF0-5087-498B-8DE9-3D20B8F2D6B5}"/>
              </a:ext>
            </a:extLst>
          </p:cNvPr>
          <p:cNvSpPr txBox="1"/>
          <p:nvPr/>
        </p:nvSpPr>
        <p:spPr>
          <a:xfrm>
            <a:off x="114028" y="2830089"/>
            <a:ext cx="42605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float  weight [5];//</a:t>
            </a:r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一维数组</a:t>
            </a:r>
            <a:endParaRPr lang="en-US" altLang="zh-CN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E5A40FFB-F5A0-44FB-B587-F9DCC2EC1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081595"/>
              </p:ext>
            </p:extLst>
          </p:nvPr>
        </p:nvGraphicFramePr>
        <p:xfrm>
          <a:off x="114028" y="3633427"/>
          <a:ext cx="5513050" cy="4616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2610">
                  <a:extLst>
                    <a:ext uri="{9D8B030D-6E8A-4147-A177-3AD203B41FA5}">
                      <a16:colId xmlns:a16="http://schemas.microsoft.com/office/drawing/2014/main" val="708773229"/>
                    </a:ext>
                  </a:extLst>
                </a:gridCol>
                <a:gridCol w="1102610">
                  <a:extLst>
                    <a:ext uri="{9D8B030D-6E8A-4147-A177-3AD203B41FA5}">
                      <a16:colId xmlns:a16="http://schemas.microsoft.com/office/drawing/2014/main" val="1625665171"/>
                    </a:ext>
                  </a:extLst>
                </a:gridCol>
                <a:gridCol w="1102610">
                  <a:extLst>
                    <a:ext uri="{9D8B030D-6E8A-4147-A177-3AD203B41FA5}">
                      <a16:colId xmlns:a16="http://schemas.microsoft.com/office/drawing/2014/main" val="1942169959"/>
                    </a:ext>
                  </a:extLst>
                </a:gridCol>
                <a:gridCol w="1102610">
                  <a:extLst>
                    <a:ext uri="{9D8B030D-6E8A-4147-A177-3AD203B41FA5}">
                      <a16:colId xmlns:a16="http://schemas.microsoft.com/office/drawing/2014/main" val="1039759416"/>
                    </a:ext>
                  </a:extLst>
                </a:gridCol>
                <a:gridCol w="1102610">
                  <a:extLst>
                    <a:ext uri="{9D8B030D-6E8A-4147-A177-3AD203B41FA5}">
                      <a16:colId xmlns:a16="http://schemas.microsoft.com/office/drawing/2014/main" val="1369980515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endParaRPr lang="zh-CN" altLang="en-US" dirty="0">
                        <a:ln w="12700"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12700"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12700"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12700"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12700"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182746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04EC013B-B9B5-4BBC-9F94-C51E7A34866A}"/>
              </a:ext>
            </a:extLst>
          </p:cNvPr>
          <p:cNvSpPr txBox="1"/>
          <p:nvPr/>
        </p:nvSpPr>
        <p:spPr>
          <a:xfrm>
            <a:off x="-32053" y="3291754"/>
            <a:ext cx="864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weight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775D32-0FEF-45FC-A235-880A099622D9}"/>
              </a:ext>
            </a:extLst>
          </p:cNvPr>
          <p:cNvSpPr txBox="1"/>
          <p:nvPr/>
        </p:nvSpPr>
        <p:spPr>
          <a:xfrm>
            <a:off x="1852247" y="3322211"/>
            <a:ext cx="240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内存分配：连续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5BD707A-9EF5-4546-B8A5-33CDA94ED4EE}"/>
              </a:ext>
            </a:extLst>
          </p:cNvPr>
          <p:cNvSpPr txBox="1"/>
          <p:nvPr/>
        </p:nvSpPr>
        <p:spPr>
          <a:xfrm>
            <a:off x="16304" y="4035949"/>
            <a:ext cx="11891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weight[0]</a:t>
            </a:r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D5A289E-C3BE-40D8-A2F8-FFE842C9467A}"/>
              </a:ext>
            </a:extLst>
          </p:cNvPr>
          <p:cNvSpPr txBox="1"/>
          <p:nvPr/>
        </p:nvSpPr>
        <p:spPr>
          <a:xfrm>
            <a:off x="1205441" y="4035949"/>
            <a:ext cx="11891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weight[1]</a:t>
            </a:r>
            <a:endParaRPr lang="zh-CN" altLang="en-US" sz="2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89471F-C57C-498C-B0BE-A2630FA52A30}"/>
              </a:ext>
            </a:extLst>
          </p:cNvPr>
          <p:cNvSpPr txBox="1"/>
          <p:nvPr/>
        </p:nvSpPr>
        <p:spPr>
          <a:xfrm>
            <a:off x="2296854" y="4035949"/>
            <a:ext cx="11891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weight[2]</a:t>
            </a:r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B197410-3A69-4722-BC19-249E07557E1B}"/>
              </a:ext>
            </a:extLst>
          </p:cNvPr>
          <p:cNvSpPr txBox="1"/>
          <p:nvPr/>
        </p:nvSpPr>
        <p:spPr>
          <a:xfrm>
            <a:off x="3416259" y="4035949"/>
            <a:ext cx="11891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weight[3]</a:t>
            </a:r>
            <a:endParaRPr lang="zh-CN" altLang="en-US" sz="2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A58538-FA53-420C-ACE5-568AEC3A5DC3}"/>
              </a:ext>
            </a:extLst>
          </p:cNvPr>
          <p:cNvSpPr txBox="1"/>
          <p:nvPr/>
        </p:nvSpPr>
        <p:spPr>
          <a:xfrm>
            <a:off x="4456608" y="4035949"/>
            <a:ext cx="11891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weight[4]</a:t>
            </a:r>
            <a:endParaRPr lang="zh-CN" altLang="en-US" sz="2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D487F17-2B3F-41D3-A51E-D192CFC505CB}"/>
              </a:ext>
            </a:extLst>
          </p:cNvPr>
          <p:cNvSpPr txBox="1"/>
          <p:nvPr/>
        </p:nvSpPr>
        <p:spPr>
          <a:xfrm>
            <a:off x="7415853" y="2897933"/>
            <a:ext cx="42605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  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score</a:t>
            </a:r>
            <a:r>
              <a:rPr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[2][5];//</a:t>
            </a:r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二维数组</a:t>
            </a:r>
            <a:endParaRPr lang="en-US" altLang="zh-CN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graphicFrame>
        <p:nvGraphicFramePr>
          <p:cNvPr id="25" name="表格 4">
            <a:extLst>
              <a:ext uri="{FF2B5EF4-FFF2-40B4-BE49-F238E27FC236}">
                <a16:creationId xmlns:a16="http://schemas.microsoft.com/office/drawing/2014/main" id="{0D9F8AA1-EC73-4592-A50C-CDEA7DF48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03983"/>
              </p:ext>
            </p:extLst>
          </p:nvPr>
        </p:nvGraphicFramePr>
        <p:xfrm>
          <a:off x="6224954" y="3661404"/>
          <a:ext cx="5950743" cy="4858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8446">
                  <a:extLst>
                    <a:ext uri="{9D8B030D-6E8A-4147-A177-3AD203B41FA5}">
                      <a16:colId xmlns:a16="http://schemas.microsoft.com/office/drawing/2014/main" val="708773229"/>
                    </a:ext>
                  </a:extLst>
                </a:gridCol>
                <a:gridCol w="588446">
                  <a:extLst>
                    <a:ext uri="{9D8B030D-6E8A-4147-A177-3AD203B41FA5}">
                      <a16:colId xmlns:a16="http://schemas.microsoft.com/office/drawing/2014/main" val="4106118926"/>
                    </a:ext>
                  </a:extLst>
                </a:gridCol>
                <a:gridCol w="588446">
                  <a:extLst>
                    <a:ext uri="{9D8B030D-6E8A-4147-A177-3AD203B41FA5}">
                      <a16:colId xmlns:a16="http://schemas.microsoft.com/office/drawing/2014/main" val="2162242135"/>
                    </a:ext>
                  </a:extLst>
                </a:gridCol>
                <a:gridCol w="588446">
                  <a:extLst>
                    <a:ext uri="{9D8B030D-6E8A-4147-A177-3AD203B41FA5}">
                      <a16:colId xmlns:a16="http://schemas.microsoft.com/office/drawing/2014/main" val="1246263801"/>
                    </a:ext>
                  </a:extLst>
                </a:gridCol>
                <a:gridCol w="588446">
                  <a:extLst>
                    <a:ext uri="{9D8B030D-6E8A-4147-A177-3AD203B41FA5}">
                      <a16:colId xmlns:a16="http://schemas.microsoft.com/office/drawing/2014/main" val="553030612"/>
                    </a:ext>
                  </a:extLst>
                </a:gridCol>
                <a:gridCol w="588446">
                  <a:extLst>
                    <a:ext uri="{9D8B030D-6E8A-4147-A177-3AD203B41FA5}">
                      <a16:colId xmlns:a16="http://schemas.microsoft.com/office/drawing/2014/main" val="3329763491"/>
                    </a:ext>
                  </a:extLst>
                </a:gridCol>
                <a:gridCol w="654729">
                  <a:extLst>
                    <a:ext uri="{9D8B030D-6E8A-4147-A177-3AD203B41FA5}">
                      <a16:colId xmlns:a16="http://schemas.microsoft.com/office/drawing/2014/main" val="1625665171"/>
                    </a:ext>
                  </a:extLst>
                </a:gridCol>
                <a:gridCol w="588446">
                  <a:extLst>
                    <a:ext uri="{9D8B030D-6E8A-4147-A177-3AD203B41FA5}">
                      <a16:colId xmlns:a16="http://schemas.microsoft.com/office/drawing/2014/main" val="1942169959"/>
                    </a:ext>
                  </a:extLst>
                </a:gridCol>
                <a:gridCol w="588446">
                  <a:extLst>
                    <a:ext uri="{9D8B030D-6E8A-4147-A177-3AD203B41FA5}">
                      <a16:colId xmlns:a16="http://schemas.microsoft.com/office/drawing/2014/main" val="1039759416"/>
                    </a:ext>
                  </a:extLst>
                </a:gridCol>
                <a:gridCol w="588446">
                  <a:extLst>
                    <a:ext uri="{9D8B030D-6E8A-4147-A177-3AD203B41FA5}">
                      <a16:colId xmlns:a16="http://schemas.microsoft.com/office/drawing/2014/main" val="1369980515"/>
                    </a:ext>
                  </a:extLst>
                </a:gridCol>
              </a:tblGrid>
              <a:tr h="485860">
                <a:tc>
                  <a:txBody>
                    <a:bodyPr/>
                    <a:lstStyle/>
                    <a:p>
                      <a:endParaRPr lang="zh-CN" altLang="en-US" dirty="0">
                        <a:ln w="12700"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12700"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12700"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12700"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12700"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12700"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12700"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12700"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12700"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12700"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182746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ED234B0D-78CC-45E4-AA37-7F013F581E8A}"/>
              </a:ext>
            </a:extLst>
          </p:cNvPr>
          <p:cNvSpPr txBox="1"/>
          <p:nvPr/>
        </p:nvSpPr>
        <p:spPr>
          <a:xfrm>
            <a:off x="6050418" y="3221821"/>
            <a:ext cx="1014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score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21E538C-4792-4844-A414-1BE38C660480}"/>
              </a:ext>
            </a:extLst>
          </p:cNvPr>
          <p:cNvSpPr txBox="1"/>
          <p:nvPr/>
        </p:nvSpPr>
        <p:spPr>
          <a:xfrm>
            <a:off x="7861091" y="3322211"/>
            <a:ext cx="240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内存分配：连续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9E5D890-311D-4A46-B003-8A622652EB11}"/>
              </a:ext>
            </a:extLst>
          </p:cNvPr>
          <p:cNvSpPr txBox="1"/>
          <p:nvPr/>
        </p:nvSpPr>
        <p:spPr>
          <a:xfrm>
            <a:off x="5533314" y="4123068"/>
            <a:ext cx="13239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score[0]</a:t>
            </a:r>
            <a:r>
              <a:rPr lang="en-US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[0]</a:t>
            </a:r>
            <a:endParaRPr lang="zh-CN" altLang="en-US" sz="2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317130C-DADE-4CC3-9FBF-5982552B6B63}"/>
              </a:ext>
            </a:extLst>
          </p:cNvPr>
          <p:cNvSpPr txBox="1"/>
          <p:nvPr/>
        </p:nvSpPr>
        <p:spPr>
          <a:xfrm>
            <a:off x="8689874" y="4395508"/>
            <a:ext cx="13239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score[1]</a:t>
            </a:r>
            <a:r>
              <a:rPr lang="en-US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[0]</a:t>
            </a:r>
            <a:endParaRPr lang="zh-CN" altLang="en-US" sz="2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1E6A494-BCA2-47BD-9C07-B136FB5FE45B}"/>
              </a:ext>
            </a:extLst>
          </p:cNvPr>
          <p:cNvSpPr txBox="1"/>
          <p:nvPr/>
        </p:nvSpPr>
        <p:spPr>
          <a:xfrm>
            <a:off x="6743638" y="4114901"/>
            <a:ext cx="644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kern="0" spc="-1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[0][1]</a:t>
            </a:r>
            <a:endParaRPr lang="zh-CN" altLang="en-US" sz="2000" kern="0" spc="-1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5C0FE3E-A764-4DB1-BD08-FCDE5343B300}"/>
              </a:ext>
            </a:extLst>
          </p:cNvPr>
          <p:cNvSpPr txBox="1"/>
          <p:nvPr/>
        </p:nvSpPr>
        <p:spPr>
          <a:xfrm>
            <a:off x="7304753" y="4114901"/>
            <a:ext cx="6726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kern="0" spc="-1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[0][2]</a:t>
            </a:r>
            <a:endParaRPr lang="zh-CN" altLang="en-US" sz="2000" kern="0" spc="-1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D6E77BF-0483-4AC3-9207-E648A0D814FB}"/>
              </a:ext>
            </a:extLst>
          </p:cNvPr>
          <p:cNvSpPr txBox="1"/>
          <p:nvPr/>
        </p:nvSpPr>
        <p:spPr>
          <a:xfrm>
            <a:off x="7894453" y="4114901"/>
            <a:ext cx="6781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kern="0" spc="-1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[0][3]</a:t>
            </a:r>
            <a:endParaRPr lang="zh-CN" altLang="en-US" sz="2000" kern="0" spc="-1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3A479A2-E1FD-4B97-B0A0-EDC38C1C1494}"/>
              </a:ext>
            </a:extLst>
          </p:cNvPr>
          <p:cNvSpPr txBox="1"/>
          <p:nvPr/>
        </p:nvSpPr>
        <p:spPr>
          <a:xfrm>
            <a:off x="8489721" y="4114901"/>
            <a:ext cx="6726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kern="0" spc="-1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[0][4]</a:t>
            </a:r>
            <a:endParaRPr lang="zh-CN" altLang="en-US" sz="2000" kern="0" spc="-1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03FD1C3-0DBA-44B1-A191-558D25EF96E1}"/>
              </a:ext>
            </a:extLst>
          </p:cNvPr>
          <p:cNvSpPr txBox="1"/>
          <p:nvPr/>
        </p:nvSpPr>
        <p:spPr>
          <a:xfrm>
            <a:off x="9861038" y="4395606"/>
            <a:ext cx="644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kern="0" spc="-1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[1][1]</a:t>
            </a:r>
            <a:endParaRPr lang="zh-CN" altLang="en-US" sz="2000" kern="0" spc="-1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1915891-2FE0-4E42-8268-0BA68B44F62E}"/>
              </a:ext>
            </a:extLst>
          </p:cNvPr>
          <p:cNvSpPr txBox="1"/>
          <p:nvPr/>
        </p:nvSpPr>
        <p:spPr>
          <a:xfrm>
            <a:off x="10422153" y="4395606"/>
            <a:ext cx="6726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kern="0" spc="-1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[1][2]</a:t>
            </a:r>
            <a:endParaRPr lang="zh-CN" altLang="en-US" sz="2000" kern="0" spc="-1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A6D7ED0-3C08-4D10-96A4-518FE9FF33E3}"/>
              </a:ext>
            </a:extLst>
          </p:cNvPr>
          <p:cNvSpPr txBox="1"/>
          <p:nvPr/>
        </p:nvSpPr>
        <p:spPr>
          <a:xfrm>
            <a:off x="11011853" y="4395606"/>
            <a:ext cx="6781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kern="0" spc="-1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[1][3]</a:t>
            </a:r>
            <a:endParaRPr lang="zh-CN" altLang="en-US" sz="2000" kern="0" spc="-1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C50C955-60FA-4EC7-B742-C2A005CD3407}"/>
              </a:ext>
            </a:extLst>
          </p:cNvPr>
          <p:cNvSpPr txBox="1"/>
          <p:nvPr/>
        </p:nvSpPr>
        <p:spPr>
          <a:xfrm>
            <a:off x="11607121" y="4395606"/>
            <a:ext cx="6726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kern="0" spc="-1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[1][4]</a:t>
            </a:r>
            <a:endParaRPr lang="zh-CN" altLang="en-US" sz="2000" kern="0" spc="-100" dirty="0"/>
          </a:p>
        </p:txBody>
      </p:sp>
      <p:sp>
        <p:nvSpPr>
          <p:cNvPr id="38" name="Text Box 40">
            <a:extLst>
              <a:ext uri="{FF2B5EF4-FFF2-40B4-BE49-F238E27FC236}">
                <a16:creationId xmlns:a16="http://schemas.microsoft.com/office/drawing/2014/main" id="{198D3EB3-6DBE-44A4-9C85-2563FCEC0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59" y="5450863"/>
            <a:ext cx="1136279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score	</a:t>
            </a:r>
          </a:p>
        </p:txBody>
      </p:sp>
      <p:sp>
        <p:nvSpPr>
          <p:cNvPr id="39" name="AutoShape 41">
            <a:extLst>
              <a:ext uri="{FF2B5EF4-FFF2-40B4-BE49-F238E27FC236}">
                <a16:creationId xmlns:a16="http://schemas.microsoft.com/office/drawing/2014/main" id="{DDF9AE2A-0E25-4053-8DDC-BE33437549F5}"/>
              </a:ext>
            </a:extLst>
          </p:cNvPr>
          <p:cNvSpPr>
            <a:spLocks/>
          </p:cNvSpPr>
          <p:nvPr/>
        </p:nvSpPr>
        <p:spPr bwMode="auto">
          <a:xfrm>
            <a:off x="1046338" y="5263925"/>
            <a:ext cx="152400" cy="838200"/>
          </a:xfrm>
          <a:prstGeom prst="leftBracket">
            <a:avLst>
              <a:gd name="adj" fmla="val 45833"/>
            </a:avLst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000">
              <a:solidFill>
                <a:srgbClr val="104E87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sp>
        <p:nvSpPr>
          <p:cNvPr id="40" name="Text Box 42">
            <a:extLst>
              <a:ext uri="{FF2B5EF4-FFF2-40B4-BE49-F238E27FC236}">
                <a16:creationId xmlns:a16="http://schemas.microsoft.com/office/drawing/2014/main" id="{2E165D73-EA7B-41B6-ADC6-84A57CA91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171" y="5007581"/>
            <a:ext cx="1388522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score[0]</a:t>
            </a:r>
            <a:endParaRPr kumimoji="1" lang="en-US" altLang="zh-CN" sz="2400" b="0" dirty="0">
              <a:solidFill>
                <a:srgbClr val="FF0000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sp>
        <p:nvSpPr>
          <p:cNvPr id="41" name="Text Box 43">
            <a:extLst>
              <a:ext uri="{FF2B5EF4-FFF2-40B4-BE49-F238E27FC236}">
                <a16:creationId xmlns:a16="http://schemas.microsoft.com/office/drawing/2014/main" id="{75A24BD4-8991-424A-8104-08C57AEC6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040" y="5797325"/>
            <a:ext cx="1338828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score[1]</a:t>
            </a:r>
            <a:endParaRPr kumimoji="1" lang="en-US" altLang="zh-CN" sz="2400" b="0" dirty="0">
              <a:solidFill>
                <a:srgbClr val="FF0000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sp>
        <p:nvSpPr>
          <p:cNvPr id="54" name="Text Box 45">
            <a:extLst>
              <a:ext uri="{FF2B5EF4-FFF2-40B4-BE49-F238E27FC236}">
                <a16:creationId xmlns:a16="http://schemas.microsoft.com/office/drawing/2014/main" id="{7603F6A5-0D79-4706-A538-22E248FED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106" y="5021562"/>
            <a:ext cx="97371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---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score[0]</a:t>
            </a:r>
            <a:r>
              <a:rPr kumimoji="1" lang="en-US" altLang="zh-CN" sz="2400" dirty="0">
                <a:solidFill>
                  <a:srgbClr val="339933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[0]   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score[0]</a:t>
            </a:r>
            <a:r>
              <a:rPr kumimoji="1" lang="en-US" altLang="zh-CN" sz="2400" dirty="0">
                <a:solidFill>
                  <a:srgbClr val="339933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[1]   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score[0]</a:t>
            </a:r>
            <a:r>
              <a:rPr kumimoji="1" lang="en-US" altLang="zh-CN" sz="2400" dirty="0">
                <a:solidFill>
                  <a:srgbClr val="339933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[2]  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score[0]</a:t>
            </a:r>
            <a:r>
              <a:rPr kumimoji="1" lang="en-US" altLang="zh-CN" sz="2400" dirty="0">
                <a:solidFill>
                  <a:srgbClr val="339933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[3]  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score[0]</a:t>
            </a:r>
            <a:r>
              <a:rPr kumimoji="1" lang="en-US" altLang="zh-CN" sz="2400" dirty="0">
                <a:solidFill>
                  <a:srgbClr val="339933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[4]</a:t>
            </a:r>
          </a:p>
        </p:txBody>
      </p:sp>
      <p:sp>
        <p:nvSpPr>
          <p:cNvPr id="55" name="Text Box 46">
            <a:extLst>
              <a:ext uri="{FF2B5EF4-FFF2-40B4-BE49-F238E27FC236}">
                <a16:creationId xmlns:a16="http://schemas.microsoft.com/office/drawing/2014/main" id="{6C3B1CAF-0316-423F-958D-0519F942F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5601" y="5816609"/>
            <a:ext cx="950577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---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score[1]</a:t>
            </a:r>
            <a:r>
              <a:rPr kumimoji="1" lang="en-US" altLang="zh-CN" sz="2400" dirty="0">
                <a:solidFill>
                  <a:srgbClr val="339933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[0]   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score[1]</a:t>
            </a:r>
            <a:r>
              <a:rPr kumimoji="1" lang="en-US" altLang="zh-CN" sz="2400" dirty="0">
                <a:solidFill>
                  <a:srgbClr val="339933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[1]    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score[1]</a:t>
            </a:r>
            <a:r>
              <a:rPr kumimoji="1" lang="en-US" altLang="zh-CN" sz="2400" dirty="0">
                <a:solidFill>
                  <a:srgbClr val="339933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[2]   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score[1]</a:t>
            </a:r>
            <a:r>
              <a:rPr kumimoji="1" lang="en-US" altLang="zh-CN" sz="2400" dirty="0">
                <a:solidFill>
                  <a:srgbClr val="339933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[3]   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score[1]</a:t>
            </a:r>
            <a:r>
              <a:rPr kumimoji="1" lang="en-US" altLang="zh-CN" sz="2400" dirty="0">
                <a:solidFill>
                  <a:srgbClr val="339933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[4]</a:t>
            </a:r>
            <a:endParaRPr kumimoji="1" lang="en-US" altLang="zh-CN" sz="2400" b="0" dirty="0">
              <a:solidFill>
                <a:srgbClr val="339933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956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/>
      <p:bldP spid="17" grpId="0"/>
      <p:bldP spid="13" grpId="0"/>
      <p:bldP spid="18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34" grpId="0"/>
      <p:bldP spid="43" grpId="0"/>
      <p:bldP spid="44" grpId="0"/>
      <p:bldP spid="45" grpId="0"/>
      <p:bldP spid="46" grpId="0"/>
      <p:bldP spid="38" grpId="0"/>
      <p:bldP spid="39" grpId="0" animBg="1"/>
      <p:bldP spid="40" grpId="0"/>
      <p:bldP spid="41" grpId="0"/>
      <p:bldP spid="54" grpId="0" autoUpdateAnimBg="0"/>
      <p:bldP spid="5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3" name="直线连接符 6">
            <a:extLst>
              <a:ext uri="{FF2B5EF4-FFF2-40B4-BE49-F238E27FC236}">
                <a16:creationId xmlns:a16="http://schemas.microsoft.com/office/drawing/2014/main" id="{B0EE72FA-E898-4A34-8A29-6C892B3B6CFB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FFF9051-13EA-43B1-AA21-EC0263312674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8.8</a:t>
            </a:r>
            <a:r>
              <a:rPr lang="zh-CN" altLang="en-US" dirty="0"/>
              <a:t> 指针数组与数组指针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2F6EEA74-380B-451F-BBF9-C5B3E3D3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1002128"/>
            <a:ext cx="12099132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指针数组：每个元素都是指针变量，并指向相同的数据类型。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指针数组定义语法格式：数据类型 *指针数组名</a:t>
            </a:r>
            <a:r>
              <a:rPr kumimoji="1" lang="en-US" altLang="zh-CN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[</a:t>
            </a:r>
            <a:r>
              <a:rPr kumimoji="1"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常量表达式</a:t>
            </a:r>
            <a:r>
              <a:rPr kumimoji="1" lang="en-US" altLang="zh-CN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]</a:t>
            </a:r>
            <a:r>
              <a:rPr kumimoji="1"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8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kumimoji="1" lang="en-US" altLang="zh-CN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*p[4]</a:t>
            </a:r>
            <a:r>
              <a:rPr kumimoji="1"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；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CD0182B-A04D-4CEC-A095-E2600FB44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099" y="1961290"/>
            <a:ext cx="5403170" cy="51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09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55600" lvl="1" indent="-177800" eaLnBrk="1" hangingPunct="1">
              <a:lnSpc>
                <a:spcPct val="120000"/>
              </a:lnSpc>
              <a:buFont typeface="Georgia" panose="02040502050405020303" pitchFamily="18" charset="0"/>
              <a:buNone/>
            </a:pP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由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p[0],p[1],p[2],p[3]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四个指针组成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5" name="Line 7">
            <a:extLst>
              <a:ext uri="{FF2B5EF4-FFF2-40B4-BE49-F238E27FC236}">
                <a16:creationId xmlns:a16="http://schemas.microsoft.com/office/drawing/2014/main" id="{D5BCD4EB-4FC4-4DD6-A051-990948474C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91183" y="1990231"/>
            <a:ext cx="580034" cy="122332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6" name="矩形 5">
            <a:extLst>
              <a:ext uri="{FF2B5EF4-FFF2-40B4-BE49-F238E27FC236}">
                <a16:creationId xmlns:a16="http://schemas.microsoft.com/office/drawing/2014/main" id="{E388A41D-7FB5-4719-9E86-BD1ACCFFB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38" y="3013004"/>
            <a:ext cx="1308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pLine</a:t>
            </a:r>
            <a:endParaRPr lang="zh-CN" altLang="en-US" sz="2400" dirty="0">
              <a:solidFill>
                <a:srgbClr val="104E87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graphicFrame>
        <p:nvGraphicFramePr>
          <p:cNvPr id="27" name="Group 4">
            <a:extLst>
              <a:ext uri="{FF2B5EF4-FFF2-40B4-BE49-F238E27FC236}">
                <a16:creationId xmlns:a16="http://schemas.microsoft.com/office/drawing/2014/main" id="{82E41563-1C9D-44FF-9F8D-773B58E38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152772"/>
              </p:ext>
            </p:extLst>
          </p:nvPr>
        </p:nvGraphicFramePr>
        <p:xfrm>
          <a:off x="1837350" y="3110712"/>
          <a:ext cx="3784599" cy="504825"/>
        </p:xfrm>
        <a:graphic>
          <a:graphicData uri="http://schemas.openxmlformats.org/drawingml/2006/table">
            <a:tbl>
              <a:tblPr/>
              <a:tblGrid>
                <a:gridCol w="1261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400" dirty="0" err="1">
                          <a:solidFill>
                            <a:schemeClr val="tx1"/>
                          </a:solidFill>
                          <a:ea typeface="黑体" panose="02010609060101010101" pitchFamily="49" charset="-122"/>
                        </a:rPr>
                        <a:t>pLine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ea typeface="黑体" panose="02010609060101010101" pitchFamily="49" charset="-122"/>
                        </a:rPr>
                        <a:t>[0]</a:t>
                      </a:r>
                      <a:endParaRPr lang="zh-CN" altLang="en-US" sz="2400" dirty="0"/>
                    </a:p>
                  </a:txBody>
                  <a:tcPr marL="90013" marR="90013" marT="46934" marB="469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400" kern="1200" dirty="0" err="1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pLine</a:t>
                      </a:r>
                      <a:r>
                        <a:rPr kumimoji="1"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[1]</a:t>
                      </a:r>
                      <a:endParaRPr kumimoji="1"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0013" marR="90013" marT="46934" marB="469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400" kern="1200" dirty="0" err="1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pLine</a:t>
                      </a:r>
                      <a:r>
                        <a:rPr kumimoji="1"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[2]</a:t>
                      </a:r>
                      <a:endParaRPr kumimoji="1"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0013" marR="90013" marT="46934" marB="469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4">
            <a:extLst>
              <a:ext uri="{FF2B5EF4-FFF2-40B4-BE49-F238E27FC236}">
                <a16:creationId xmlns:a16="http://schemas.microsoft.com/office/drawing/2014/main" id="{719082D2-C032-4D46-A03C-121B88088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62853"/>
              </p:ext>
            </p:extLst>
          </p:nvPr>
        </p:nvGraphicFramePr>
        <p:xfrm>
          <a:off x="524488" y="4674399"/>
          <a:ext cx="1581150" cy="428625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9963" marR="89963" marT="46801" marB="468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9963" marR="89963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9963" marR="89963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4">
            <a:extLst>
              <a:ext uri="{FF2B5EF4-FFF2-40B4-BE49-F238E27FC236}">
                <a16:creationId xmlns:a16="http://schemas.microsoft.com/office/drawing/2014/main" id="{8360DB10-E4A1-4092-A8DF-408B7949E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867094"/>
              </p:ext>
            </p:extLst>
          </p:nvPr>
        </p:nvGraphicFramePr>
        <p:xfrm>
          <a:off x="2337413" y="4658524"/>
          <a:ext cx="1589088" cy="444500"/>
        </p:xfrm>
        <a:graphic>
          <a:graphicData uri="http://schemas.openxmlformats.org/drawingml/2006/table">
            <a:tbl>
              <a:tblPr/>
              <a:tblGrid>
                <a:gridCol w="52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0038" marR="90038" marT="46882" marB="468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0038" marR="90038" marT="46882" marB="468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0038" marR="90038" marT="46882" marB="468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接箭头连接符 12">
            <a:extLst>
              <a:ext uri="{FF2B5EF4-FFF2-40B4-BE49-F238E27FC236}">
                <a16:creationId xmlns:a16="http://schemas.microsoft.com/office/drawing/2014/main" id="{9F729224-02FB-4626-A1B3-32AD5C86136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57838" y="3552036"/>
            <a:ext cx="1269999" cy="776203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箭头连接符 14">
            <a:extLst>
              <a:ext uri="{FF2B5EF4-FFF2-40B4-BE49-F238E27FC236}">
                <a16:creationId xmlns:a16="http://schemas.microsoft.com/office/drawing/2014/main" id="{8530BD37-5846-4AD0-9475-161E3812DCF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26325" y="3607599"/>
            <a:ext cx="714377" cy="796132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7BB7033-40E9-4F65-8FD7-5B19FC654AC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250351" y="3626649"/>
            <a:ext cx="403224" cy="720725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矩形 12">
            <a:extLst>
              <a:ext uri="{FF2B5EF4-FFF2-40B4-BE49-F238E27FC236}">
                <a16:creationId xmlns:a16="http://schemas.microsoft.com/office/drawing/2014/main" id="{109DEABA-9E4E-4EB0-A6A1-5DFAE4674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38" y="4310862"/>
            <a:ext cx="8242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kumimoji="1" lang="en-US" altLang="zh-CN" sz="2400" b="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line1</a:t>
            </a:r>
            <a:endParaRPr lang="zh-CN" altLang="en-US" b="0" dirty="0">
              <a:latin typeface="Comic Sans MS" panose="030F0702030302020204" pitchFamily="66" charset="0"/>
            </a:endParaRPr>
          </a:p>
        </p:txBody>
      </p:sp>
      <p:sp>
        <p:nvSpPr>
          <p:cNvPr id="34" name="矩形 13">
            <a:extLst>
              <a:ext uri="{FF2B5EF4-FFF2-40B4-BE49-F238E27FC236}">
                <a16:creationId xmlns:a16="http://schemas.microsoft.com/office/drawing/2014/main" id="{AA8AC14D-C4CA-4D7B-A664-477A1FE34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125" y="4294987"/>
            <a:ext cx="873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line2</a:t>
            </a:r>
            <a:endParaRPr kumimoji="1" lang="zh-CN" altLang="en-US" dirty="0">
              <a:solidFill>
                <a:srgbClr val="000000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sp>
        <p:nvSpPr>
          <p:cNvPr id="35" name="矩形 14">
            <a:extLst>
              <a:ext uri="{FF2B5EF4-FFF2-40B4-BE49-F238E27FC236}">
                <a16:creationId xmlns:a16="http://schemas.microsoft.com/office/drawing/2014/main" id="{711A13DF-0E05-4151-B1CD-91B92D101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1125" y="4252124"/>
            <a:ext cx="873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line3</a:t>
            </a:r>
            <a:endParaRPr kumimoji="1" lang="zh-CN" altLang="en-US" dirty="0">
              <a:solidFill>
                <a:srgbClr val="000000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graphicFrame>
        <p:nvGraphicFramePr>
          <p:cNvPr id="36" name="Group 4">
            <a:extLst>
              <a:ext uri="{FF2B5EF4-FFF2-40B4-BE49-F238E27FC236}">
                <a16:creationId xmlns:a16="http://schemas.microsoft.com/office/drawing/2014/main" id="{F9B70F4C-BA2C-45E9-BCF0-4E9064C1E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854195"/>
              </p:ext>
            </p:extLst>
          </p:nvPr>
        </p:nvGraphicFramePr>
        <p:xfrm>
          <a:off x="4133783" y="4623599"/>
          <a:ext cx="1798638" cy="479425"/>
        </p:xfrm>
        <a:graphic>
          <a:graphicData uri="http://schemas.openxmlformats.org/drawingml/2006/table">
            <a:tbl>
              <a:tblPr/>
              <a:tblGrid>
                <a:gridCol w="599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0002" marR="90002" marT="46887" marB="468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0002" marR="90002" marT="46887" marB="468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0002" marR="90002" marT="46887" marB="468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 Box 2">
            <a:extLst>
              <a:ext uri="{FF2B5EF4-FFF2-40B4-BE49-F238E27FC236}">
                <a16:creationId xmlns:a16="http://schemas.microsoft.com/office/drawing/2014/main" id="{482FC494-07D3-4B75-8B1B-A8650CAC0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8034" y="1944721"/>
            <a:ext cx="5252089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int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{    int line1[] = {1,2,3};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int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line2[] = {4,5,6};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int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line3[] = {7,8,9};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</a:t>
            </a:r>
            <a:r>
              <a:rPr kumimoji="1"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int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*</a:t>
            </a:r>
            <a:r>
              <a:rPr kumimoji="1"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pLine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[3]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= {line1, line2, line3};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for(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int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=0;i&lt;3;i++){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    for(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int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j=0; j&lt;3;j++)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        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cout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&lt;&lt;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pLine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[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][j]&lt;&lt;"  ";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    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cout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&lt;&lt;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endl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return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C0E5EB50-2D1C-4FF6-BE7A-CB2C54CE8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174" y="5600556"/>
            <a:ext cx="4181816" cy="461665"/>
          </a:xfrm>
          <a:prstGeom prst="rect">
            <a:avLst/>
          </a:prstGeom>
          <a:noFill/>
          <a:ln>
            <a:noFill/>
          </a:ln>
        </p:spPr>
        <p:txBody>
          <a:bodyPr wrap="square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指针数组实现二维数组的操作</a:t>
            </a:r>
          </a:p>
        </p:txBody>
      </p:sp>
    </p:spTree>
    <p:extLst>
      <p:ext uri="{BB962C8B-B14F-4D97-AF65-F5344CB8AC3E}">
        <p14:creationId xmlns:p14="http://schemas.microsoft.com/office/powerpoint/2010/main" val="16908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33" grpId="0"/>
      <p:bldP spid="34" grpId="0"/>
      <p:bldP spid="35" grpId="0"/>
      <p:bldP spid="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3" name="直线连接符 6">
            <a:extLst>
              <a:ext uri="{FF2B5EF4-FFF2-40B4-BE49-F238E27FC236}">
                <a16:creationId xmlns:a16="http://schemas.microsoft.com/office/drawing/2014/main" id="{B0EE72FA-E898-4A34-8A29-6C892B3B6CFB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FFF9051-13EA-43B1-AA21-EC0263312674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8.8</a:t>
            </a:r>
            <a:r>
              <a:rPr lang="zh-CN" altLang="en-US" dirty="0"/>
              <a:t> 指针数组与数组指针</a:t>
            </a:r>
          </a:p>
        </p:txBody>
      </p:sp>
      <p:sp>
        <p:nvSpPr>
          <p:cNvPr id="24" name="Text Box 3">
            <a:extLst>
              <a:ext uri="{FF2B5EF4-FFF2-40B4-BE49-F238E27FC236}">
                <a16:creationId xmlns:a16="http://schemas.microsoft.com/office/drawing/2014/main" id="{23E3FC15-3A9F-4514-93DE-DA25C12BA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35503"/>
            <a:ext cx="5651500" cy="15696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一般形式：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类型说明符 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(*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指针名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)[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长度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]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例：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(*p)[4]</a:t>
            </a:r>
          </a:p>
        </p:txBody>
      </p:sp>
      <p:sp>
        <p:nvSpPr>
          <p:cNvPr id="25" name="AutoShape 4">
            <a:extLst>
              <a:ext uri="{FF2B5EF4-FFF2-40B4-BE49-F238E27FC236}">
                <a16:creationId xmlns:a16="http://schemas.microsoft.com/office/drawing/2014/main" id="{082F21EC-9923-473E-8765-808A8E180B7F}"/>
              </a:ext>
            </a:extLst>
          </p:cNvPr>
          <p:cNvSpPr>
            <a:spLocks/>
          </p:cNvSpPr>
          <p:nvPr/>
        </p:nvSpPr>
        <p:spPr bwMode="auto">
          <a:xfrm>
            <a:off x="3061494" y="2240605"/>
            <a:ext cx="3479008" cy="504825"/>
          </a:xfrm>
          <a:prstGeom prst="accentCallout2">
            <a:avLst>
              <a:gd name="adj1" fmla="val 73565"/>
              <a:gd name="adj2" fmla="val -2593"/>
              <a:gd name="adj3" fmla="val 11540"/>
              <a:gd name="adj4" fmla="val -21099"/>
              <a:gd name="adj5" fmla="val 52498"/>
              <a:gd name="adj6" fmla="val -32425"/>
            </a:avLst>
          </a:prstGeom>
          <a:noFill/>
          <a:ln w="22225">
            <a:solidFill>
              <a:srgbClr val="339933"/>
            </a:solidFill>
            <a:miter lim="800000"/>
            <a:headEnd/>
            <a:tailEnd type="triangle" w="lg" len="med"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指向长度为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4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的整型数组</a:t>
            </a: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C20C5F2A-2E82-45F5-A312-B38F840FE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4031"/>
            <a:ext cx="12190413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数组指针：定义一个指针，而指针所指的对象是一个数组。  </a:t>
            </a:r>
          </a:p>
        </p:txBody>
      </p:sp>
      <p:sp>
        <p:nvSpPr>
          <p:cNvPr id="27" name="AutoShape 19">
            <a:extLst>
              <a:ext uri="{FF2B5EF4-FFF2-40B4-BE49-F238E27FC236}">
                <a16:creationId xmlns:a16="http://schemas.microsoft.com/office/drawing/2014/main" id="{D18CBBB8-1395-4D1C-9B60-5849A37077BC}"/>
              </a:ext>
            </a:extLst>
          </p:cNvPr>
          <p:cNvSpPr>
            <a:spLocks/>
          </p:cNvSpPr>
          <p:nvPr/>
        </p:nvSpPr>
        <p:spPr bwMode="auto">
          <a:xfrm>
            <a:off x="3241675" y="2991266"/>
            <a:ext cx="4535488" cy="577850"/>
          </a:xfrm>
          <a:prstGeom prst="accentCallout2">
            <a:avLst>
              <a:gd name="adj1" fmla="val 27588"/>
              <a:gd name="adj2" fmla="val -2074"/>
              <a:gd name="adj3" fmla="val 24282"/>
              <a:gd name="adj4" fmla="val -31148"/>
              <a:gd name="adj5" fmla="val -55648"/>
              <a:gd name="adj6" fmla="val -44876"/>
            </a:avLst>
          </a:prstGeom>
          <a:noFill/>
          <a:ln w="22225">
            <a:solidFill>
              <a:srgbClr val="339933"/>
            </a:solidFill>
            <a:miter lim="800000"/>
            <a:headEnd/>
            <a:tailEnd type="triangle" w="lg" len="med"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不能少，否则是指针数组</a:t>
            </a:r>
          </a:p>
        </p:txBody>
      </p:sp>
      <p:sp>
        <p:nvSpPr>
          <p:cNvPr id="28" name="Rectangle 1028">
            <a:extLst>
              <a:ext uri="{FF2B5EF4-FFF2-40B4-BE49-F238E27FC236}">
                <a16:creationId xmlns:a16="http://schemas.microsoft.com/office/drawing/2014/main" id="{DFF419EF-2310-4EB3-9E90-7B8EFCC05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19" y="4070893"/>
            <a:ext cx="11525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40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</a:t>
            </a:r>
          </a:p>
        </p:txBody>
      </p:sp>
      <p:sp>
        <p:nvSpPr>
          <p:cNvPr id="29" name="AutoShape 1029">
            <a:extLst>
              <a:ext uri="{FF2B5EF4-FFF2-40B4-BE49-F238E27FC236}">
                <a16:creationId xmlns:a16="http://schemas.microsoft.com/office/drawing/2014/main" id="{BEDE57E2-171F-4F3A-85C5-31BD1D75B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245" y="4191000"/>
            <a:ext cx="961956" cy="311693"/>
          </a:xfrm>
          <a:prstGeom prst="rightArrow">
            <a:avLst>
              <a:gd name="adj1" fmla="val 50000"/>
              <a:gd name="adj2" fmla="val 137088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30" name="Rectangle 1030">
            <a:extLst>
              <a:ext uri="{FF2B5EF4-FFF2-40B4-BE49-F238E27FC236}">
                <a16:creationId xmlns:a16="http://schemas.microsoft.com/office/drawing/2014/main" id="{B0510277-858A-44AD-9020-EF188941E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19" y="4720181"/>
            <a:ext cx="11525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40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P+1</a:t>
            </a:r>
          </a:p>
        </p:txBody>
      </p:sp>
      <p:sp>
        <p:nvSpPr>
          <p:cNvPr id="31" name="AutoShape 1031">
            <a:extLst>
              <a:ext uri="{FF2B5EF4-FFF2-40B4-BE49-F238E27FC236}">
                <a16:creationId xmlns:a16="http://schemas.microsoft.com/office/drawing/2014/main" id="{6CC7BB2C-6DB9-42E0-A532-A7D26B3F3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245" y="4863056"/>
            <a:ext cx="961956" cy="288925"/>
          </a:xfrm>
          <a:prstGeom prst="rightArrow">
            <a:avLst>
              <a:gd name="adj1" fmla="val 50000"/>
              <a:gd name="adj2" fmla="val 137088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32" name="Rectangle 1032">
            <a:extLst>
              <a:ext uri="{FF2B5EF4-FFF2-40B4-BE49-F238E27FC236}">
                <a16:creationId xmlns:a16="http://schemas.microsoft.com/office/drawing/2014/main" id="{8EF7080A-FE9D-4D27-A3CB-77F013711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19" y="5367881"/>
            <a:ext cx="11525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40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P+2</a:t>
            </a:r>
          </a:p>
        </p:txBody>
      </p:sp>
      <p:sp>
        <p:nvSpPr>
          <p:cNvPr id="33" name="AutoShape 1033">
            <a:extLst>
              <a:ext uri="{FF2B5EF4-FFF2-40B4-BE49-F238E27FC236}">
                <a16:creationId xmlns:a16="http://schemas.microsoft.com/office/drawing/2014/main" id="{21E306C8-4D63-46F4-ADCF-7F4C75CC9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245" y="5510756"/>
            <a:ext cx="961956" cy="288925"/>
          </a:xfrm>
          <a:prstGeom prst="rightArrow">
            <a:avLst>
              <a:gd name="adj1" fmla="val 50000"/>
              <a:gd name="adj2" fmla="val 137088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34" name="Rectangle 1034">
            <a:extLst>
              <a:ext uri="{FF2B5EF4-FFF2-40B4-BE49-F238E27FC236}">
                <a16:creationId xmlns:a16="http://schemas.microsoft.com/office/drawing/2014/main" id="{CD0CE51A-16AA-453D-92CC-E6265DF8A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19" y="6017168"/>
            <a:ext cx="11525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40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P+3</a:t>
            </a:r>
          </a:p>
        </p:txBody>
      </p:sp>
      <p:sp>
        <p:nvSpPr>
          <p:cNvPr id="35" name="AutoShape 1035">
            <a:extLst>
              <a:ext uri="{FF2B5EF4-FFF2-40B4-BE49-F238E27FC236}">
                <a16:creationId xmlns:a16="http://schemas.microsoft.com/office/drawing/2014/main" id="{2F0010FD-B30D-4E5F-946B-0631CBB1B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245" y="6160043"/>
            <a:ext cx="961956" cy="288925"/>
          </a:xfrm>
          <a:prstGeom prst="rightArrow">
            <a:avLst>
              <a:gd name="adj1" fmla="val 50000"/>
              <a:gd name="adj2" fmla="val 137088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grpSp>
        <p:nvGrpSpPr>
          <p:cNvPr id="37" name="Group 1036">
            <a:extLst>
              <a:ext uri="{FF2B5EF4-FFF2-40B4-BE49-F238E27FC236}">
                <a16:creationId xmlns:a16="http://schemas.microsoft.com/office/drawing/2014/main" id="{962D79D1-798E-4E8B-8EAA-7FF21EFA9559}"/>
              </a:ext>
            </a:extLst>
          </p:cNvPr>
          <p:cNvGrpSpPr>
            <a:grpSpLocks/>
          </p:cNvGrpSpPr>
          <p:nvPr/>
        </p:nvGrpSpPr>
        <p:grpSpPr bwMode="auto">
          <a:xfrm>
            <a:off x="3067119" y="4147093"/>
            <a:ext cx="3505200" cy="381000"/>
            <a:chOff x="2976" y="2496"/>
            <a:chExt cx="2208" cy="24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8" name="Rectangle 1037">
              <a:extLst>
                <a:ext uri="{FF2B5EF4-FFF2-40B4-BE49-F238E27FC236}">
                  <a16:creationId xmlns:a16="http://schemas.microsoft.com/office/drawing/2014/main" id="{132A6BB5-9249-4F65-8ABD-C677A4384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96"/>
              <a:ext cx="2208" cy="240"/>
            </a:xfrm>
            <a:prstGeom prst="rect">
              <a:avLst/>
            </a:prstGeom>
            <a:grpFill/>
            <a:ln w="952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39" name="Line 1038">
              <a:extLst>
                <a:ext uri="{FF2B5EF4-FFF2-40B4-BE49-F238E27FC236}">
                  <a16:creationId xmlns:a16="http://schemas.microsoft.com/office/drawing/2014/main" id="{B0535BCD-F013-48FC-BE25-97971E918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496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40" name="Line 1039">
              <a:extLst>
                <a:ext uri="{FF2B5EF4-FFF2-40B4-BE49-F238E27FC236}">
                  <a16:creationId xmlns:a16="http://schemas.microsoft.com/office/drawing/2014/main" id="{A2B81D10-3B30-4DC4-9945-53D5628C4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496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41" name="Line 1040">
              <a:extLst>
                <a:ext uri="{FF2B5EF4-FFF2-40B4-BE49-F238E27FC236}">
                  <a16:creationId xmlns:a16="http://schemas.microsoft.com/office/drawing/2014/main" id="{AFF924BB-2FC6-4D20-A2C2-98476597F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96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42" name="Line 1041">
              <a:extLst>
                <a:ext uri="{FF2B5EF4-FFF2-40B4-BE49-F238E27FC236}">
                  <a16:creationId xmlns:a16="http://schemas.microsoft.com/office/drawing/2014/main" id="{FD0B73AC-E92C-4E71-9C53-1F22B4BEB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496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43" name="Line 1042">
              <a:extLst>
                <a:ext uri="{FF2B5EF4-FFF2-40B4-BE49-F238E27FC236}">
                  <a16:creationId xmlns:a16="http://schemas.microsoft.com/office/drawing/2014/main" id="{F9BAFF3A-9003-454C-8FDA-19C6724FC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496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44" name="Line 1043">
              <a:extLst>
                <a:ext uri="{FF2B5EF4-FFF2-40B4-BE49-F238E27FC236}">
                  <a16:creationId xmlns:a16="http://schemas.microsoft.com/office/drawing/2014/main" id="{EF9F6D89-B5D7-4410-9025-D59E64691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45" name="Line 1044">
              <a:extLst>
                <a:ext uri="{FF2B5EF4-FFF2-40B4-BE49-F238E27FC236}">
                  <a16:creationId xmlns:a16="http://schemas.microsoft.com/office/drawing/2014/main" id="{7767D0E0-1C99-44FD-AE58-192676F51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496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</p:grpSp>
      <p:grpSp>
        <p:nvGrpSpPr>
          <p:cNvPr id="46" name="Group 1045">
            <a:extLst>
              <a:ext uri="{FF2B5EF4-FFF2-40B4-BE49-F238E27FC236}">
                <a16:creationId xmlns:a16="http://schemas.microsoft.com/office/drawing/2014/main" id="{1516A019-83E8-4637-88A8-D53730CA7CC5}"/>
              </a:ext>
            </a:extLst>
          </p:cNvPr>
          <p:cNvGrpSpPr>
            <a:grpSpLocks/>
          </p:cNvGrpSpPr>
          <p:nvPr/>
        </p:nvGrpSpPr>
        <p:grpSpPr bwMode="auto">
          <a:xfrm>
            <a:off x="3067119" y="4756693"/>
            <a:ext cx="3505200" cy="381000"/>
            <a:chOff x="2976" y="2496"/>
            <a:chExt cx="2208" cy="240"/>
          </a:xfrm>
        </p:grpSpPr>
        <p:sp>
          <p:nvSpPr>
            <p:cNvPr id="47" name="Rectangle 1046">
              <a:extLst>
                <a:ext uri="{FF2B5EF4-FFF2-40B4-BE49-F238E27FC236}">
                  <a16:creationId xmlns:a16="http://schemas.microsoft.com/office/drawing/2014/main" id="{BAC47AE2-3C06-41A2-8E48-A332E34DB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96"/>
              <a:ext cx="2208" cy="2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48" name="Line 1047">
              <a:extLst>
                <a:ext uri="{FF2B5EF4-FFF2-40B4-BE49-F238E27FC236}">
                  <a16:creationId xmlns:a16="http://schemas.microsoft.com/office/drawing/2014/main" id="{8FEB75A6-F873-41A7-93FB-6CA285D11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49" name="Line 1048">
              <a:extLst>
                <a:ext uri="{FF2B5EF4-FFF2-40B4-BE49-F238E27FC236}">
                  <a16:creationId xmlns:a16="http://schemas.microsoft.com/office/drawing/2014/main" id="{59BD8CD5-C6A9-4D30-90B6-BA3EA4A1B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50" name="Line 1049">
              <a:extLst>
                <a:ext uri="{FF2B5EF4-FFF2-40B4-BE49-F238E27FC236}">
                  <a16:creationId xmlns:a16="http://schemas.microsoft.com/office/drawing/2014/main" id="{EAD0C0F7-28BD-47F5-AA74-EB5E0D9D9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51" name="Line 1050">
              <a:extLst>
                <a:ext uri="{FF2B5EF4-FFF2-40B4-BE49-F238E27FC236}">
                  <a16:creationId xmlns:a16="http://schemas.microsoft.com/office/drawing/2014/main" id="{13D88601-00BD-4256-91ED-A0D7A1ECE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52" name="Line 1051">
              <a:extLst>
                <a:ext uri="{FF2B5EF4-FFF2-40B4-BE49-F238E27FC236}">
                  <a16:creationId xmlns:a16="http://schemas.microsoft.com/office/drawing/2014/main" id="{297A080D-FBBB-4F0F-A3CC-D6EDC1ABD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53" name="Line 1052">
              <a:extLst>
                <a:ext uri="{FF2B5EF4-FFF2-40B4-BE49-F238E27FC236}">
                  <a16:creationId xmlns:a16="http://schemas.microsoft.com/office/drawing/2014/main" id="{99538B1E-7CA9-4A45-AC45-EB0A020B4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54" name="Line 1053">
              <a:extLst>
                <a:ext uri="{FF2B5EF4-FFF2-40B4-BE49-F238E27FC236}">
                  <a16:creationId xmlns:a16="http://schemas.microsoft.com/office/drawing/2014/main" id="{8AE20824-1624-47EF-BFDF-8BDAE6983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</p:grpSp>
      <p:grpSp>
        <p:nvGrpSpPr>
          <p:cNvPr id="55" name="Group 1054">
            <a:extLst>
              <a:ext uri="{FF2B5EF4-FFF2-40B4-BE49-F238E27FC236}">
                <a16:creationId xmlns:a16="http://schemas.microsoft.com/office/drawing/2014/main" id="{70C61EFB-4F1C-4690-BFD8-D27ED0EFBAB5}"/>
              </a:ext>
            </a:extLst>
          </p:cNvPr>
          <p:cNvGrpSpPr>
            <a:grpSpLocks/>
          </p:cNvGrpSpPr>
          <p:nvPr/>
        </p:nvGrpSpPr>
        <p:grpSpPr bwMode="auto">
          <a:xfrm>
            <a:off x="3067119" y="5442493"/>
            <a:ext cx="3505200" cy="381000"/>
            <a:chOff x="2976" y="2496"/>
            <a:chExt cx="2208" cy="240"/>
          </a:xfrm>
        </p:grpSpPr>
        <p:sp>
          <p:nvSpPr>
            <p:cNvPr id="56" name="Rectangle 1055">
              <a:extLst>
                <a:ext uri="{FF2B5EF4-FFF2-40B4-BE49-F238E27FC236}">
                  <a16:creationId xmlns:a16="http://schemas.microsoft.com/office/drawing/2014/main" id="{DBA37CB4-43D9-4892-BD10-5ED0B2E21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96"/>
              <a:ext cx="2208" cy="2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57" name="Line 1056">
              <a:extLst>
                <a:ext uri="{FF2B5EF4-FFF2-40B4-BE49-F238E27FC236}">
                  <a16:creationId xmlns:a16="http://schemas.microsoft.com/office/drawing/2014/main" id="{8573E806-5D50-40D3-B20D-7DF011239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58" name="Line 1057">
              <a:extLst>
                <a:ext uri="{FF2B5EF4-FFF2-40B4-BE49-F238E27FC236}">
                  <a16:creationId xmlns:a16="http://schemas.microsoft.com/office/drawing/2014/main" id="{5316C10C-CAD5-4CBA-8109-1A9A72194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59" name="Line 1058">
              <a:extLst>
                <a:ext uri="{FF2B5EF4-FFF2-40B4-BE49-F238E27FC236}">
                  <a16:creationId xmlns:a16="http://schemas.microsoft.com/office/drawing/2014/main" id="{941AA4AF-3EBE-41A2-A5A6-A0BBF67D7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60" name="Line 1059">
              <a:extLst>
                <a:ext uri="{FF2B5EF4-FFF2-40B4-BE49-F238E27FC236}">
                  <a16:creationId xmlns:a16="http://schemas.microsoft.com/office/drawing/2014/main" id="{EF414967-C15C-4A25-9311-27CB780D2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61" name="Line 1060">
              <a:extLst>
                <a:ext uri="{FF2B5EF4-FFF2-40B4-BE49-F238E27FC236}">
                  <a16:creationId xmlns:a16="http://schemas.microsoft.com/office/drawing/2014/main" id="{BF2B63A5-68E9-4658-99A1-A3FC9D428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62" name="Line 1061">
              <a:extLst>
                <a:ext uri="{FF2B5EF4-FFF2-40B4-BE49-F238E27FC236}">
                  <a16:creationId xmlns:a16="http://schemas.microsoft.com/office/drawing/2014/main" id="{FDB4F3DC-ECED-4E0A-9C63-ABB796BAD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63" name="Line 1062">
              <a:extLst>
                <a:ext uri="{FF2B5EF4-FFF2-40B4-BE49-F238E27FC236}">
                  <a16:creationId xmlns:a16="http://schemas.microsoft.com/office/drawing/2014/main" id="{D051DC7C-0977-42A3-AD71-D99B72B92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</p:grpSp>
      <p:grpSp>
        <p:nvGrpSpPr>
          <p:cNvPr id="64" name="Group 1063">
            <a:extLst>
              <a:ext uri="{FF2B5EF4-FFF2-40B4-BE49-F238E27FC236}">
                <a16:creationId xmlns:a16="http://schemas.microsoft.com/office/drawing/2014/main" id="{31630DAB-08D0-4265-9D82-EA83F7EC9954}"/>
              </a:ext>
            </a:extLst>
          </p:cNvPr>
          <p:cNvGrpSpPr>
            <a:grpSpLocks/>
          </p:cNvGrpSpPr>
          <p:nvPr/>
        </p:nvGrpSpPr>
        <p:grpSpPr bwMode="auto">
          <a:xfrm>
            <a:off x="3067119" y="6128293"/>
            <a:ext cx="3505200" cy="381000"/>
            <a:chOff x="2976" y="2496"/>
            <a:chExt cx="2208" cy="24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5" name="Rectangle 1064">
              <a:extLst>
                <a:ext uri="{FF2B5EF4-FFF2-40B4-BE49-F238E27FC236}">
                  <a16:creationId xmlns:a16="http://schemas.microsoft.com/office/drawing/2014/main" id="{EDA4C5AE-B9FC-4807-980F-C8D99EDA1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96"/>
              <a:ext cx="2208" cy="240"/>
            </a:xfrm>
            <a:prstGeom prst="rect">
              <a:avLst/>
            </a:prstGeom>
            <a:grpFill/>
            <a:ln w="952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66" name="Line 1065">
              <a:extLst>
                <a:ext uri="{FF2B5EF4-FFF2-40B4-BE49-F238E27FC236}">
                  <a16:creationId xmlns:a16="http://schemas.microsoft.com/office/drawing/2014/main" id="{2FD4F457-A36F-488B-AE51-54240B455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496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67" name="Line 1066">
              <a:extLst>
                <a:ext uri="{FF2B5EF4-FFF2-40B4-BE49-F238E27FC236}">
                  <a16:creationId xmlns:a16="http://schemas.microsoft.com/office/drawing/2014/main" id="{2F4BA2CE-D752-490D-8900-D39A7D822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496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68" name="Line 1067">
              <a:extLst>
                <a:ext uri="{FF2B5EF4-FFF2-40B4-BE49-F238E27FC236}">
                  <a16:creationId xmlns:a16="http://schemas.microsoft.com/office/drawing/2014/main" id="{80E1E48E-53D2-4ACE-9C17-817A6D9ED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96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69" name="Line 1068">
              <a:extLst>
                <a:ext uri="{FF2B5EF4-FFF2-40B4-BE49-F238E27FC236}">
                  <a16:creationId xmlns:a16="http://schemas.microsoft.com/office/drawing/2014/main" id="{25847E0F-A689-472C-A4EA-5EF07BF584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496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70" name="Line 1069">
              <a:extLst>
                <a:ext uri="{FF2B5EF4-FFF2-40B4-BE49-F238E27FC236}">
                  <a16:creationId xmlns:a16="http://schemas.microsoft.com/office/drawing/2014/main" id="{A4D68855-6CC6-4094-8197-D20860E5C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496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71" name="Line 1070">
              <a:extLst>
                <a:ext uri="{FF2B5EF4-FFF2-40B4-BE49-F238E27FC236}">
                  <a16:creationId xmlns:a16="http://schemas.microsoft.com/office/drawing/2014/main" id="{84605B9E-35A7-4873-BAF1-2A8B4216A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72" name="Line 1071">
              <a:extLst>
                <a:ext uri="{FF2B5EF4-FFF2-40B4-BE49-F238E27FC236}">
                  <a16:creationId xmlns:a16="http://schemas.microsoft.com/office/drawing/2014/main" id="{1E934AF2-2AD1-40C9-BB66-257CDF026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496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</p:grpSp>
      <p:sp>
        <p:nvSpPr>
          <p:cNvPr id="73" name="Rectangle 1072">
            <a:extLst>
              <a:ext uri="{FF2B5EF4-FFF2-40B4-BE49-F238E27FC236}">
                <a16:creationId xmlns:a16="http://schemas.microsoft.com/office/drawing/2014/main" id="{F4D76BAF-AF19-4ED4-9B08-BC3B6E375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0187" y="3462338"/>
            <a:ext cx="3429000" cy="5334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  <a:defRPr/>
            </a:pPr>
            <a:r>
              <a:rPr lang="zh-CN" altLang="en-US" sz="240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例如：</a:t>
            </a:r>
            <a:r>
              <a:rPr lang="en-US" altLang="zh-CN" sz="240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(*p)[8]</a:t>
            </a:r>
          </a:p>
        </p:txBody>
      </p:sp>
    </p:spTree>
    <p:extLst>
      <p:ext uri="{BB962C8B-B14F-4D97-AF65-F5344CB8AC3E}">
        <p14:creationId xmlns:p14="http://schemas.microsoft.com/office/powerpoint/2010/main" val="140313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 autoUpdateAnimBg="0"/>
      <p:bldP spid="26" grpId="0"/>
      <p:bldP spid="27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3" name="直线连接符 6">
            <a:extLst>
              <a:ext uri="{FF2B5EF4-FFF2-40B4-BE49-F238E27FC236}">
                <a16:creationId xmlns:a16="http://schemas.microsoft.com/office/drawing/2014/main" id="{B0EE72FA-E898-4A34-8A29-6C892B3B6CFB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FFF9051-13EA-43B1-AA21-EC0263312674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8.9</a:t>
            </a:r>
            <a:r>
              <a:rPr lang="zh-CN" altLang="en-US" dirty="0"/>
              <a:t> 指针作为函数参数</a:t>
            </a:r>
          </a:p>
        </p:txBody>
      </p:sp>
      <p:sp>
        <p:nvSpPr>
          <p:cNvPr id="74" name="Text Box 11">
            <a:extLst>
              <a:ext uri="{FF2B5EF4-FFF2-40B4-BE49-F238E27FC236}">
                <a16:creationId xmlns:a16="http://schemas.microsoft.com/office/drawing/2014/main" id="{12144C2D-38AD-4B4D-A13F-EF406F033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91" y="1002128"/>
            <a:ext cx="4930709" cy="441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Swap(int&amp; p, int&amp; q)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{ int temp=p;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p=q;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q=temp;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cout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&lt;&lt;"p="&lt;&lt;p&lt;&lt;", q="&lt;&lt;q&lt;&lt;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endl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{ int x=2, y=3;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swap(x, y);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cout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&lt;&lt;"x="&lt;&lt;x&lt;&lt;", y="&lt;&lt;y&lt;&lt;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endl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return 0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；</a:t>
            </a:r>
            <a:endParaRPr kumimoji="1"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5" name="Text Box 8">
            <a:extLst>
              <a:ext uri="{FF2B5EF4-FFF2-40B4-BE49-F238E27FC236}">
                <a16:creationId xmlns:a16="http://schemas.microsoft.com/office/drawing/2014/main" id="{2324B541-75BA-4EB2-B60C-284002F3C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271" y="1002128"/>
            <a:ext cx="4930709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 kumimoji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void swap(int *</a:t>
            </a:r>
            <a:r>
              <a:rPr lang="en-US" altLang="zh-CN" dirty="0" err="1"/>
              <a:t>p,int</a:t>
            </a:r>
            <a:r>
              <a:rPr lang="en-US" altLang="zh-CN" dirty="0"/>
              <a:t> *q)</a:t>
            </a:r>
          </a:p>
          <a:p>
            <a:r>
              <a:rPr lang="en-US" altLang="zh-CN" dirty="0"/>
              <a:t>{int temp = *p;</a:t>
            </a:r>
          </a:p>
          <a:p>
            <a:r>
              <a:rPr lang="en-US" altLang="zh-CN" dirty="0"/>
              <a:t>*p = *q;</a:t>
            </a:r>
          </a:p>
          <a:p>
            <a:r>
              <a:rPr lang="en-US" altLang="zh-CN" dirty="0"/>
              <a:t>*q = temp;</a:t>
            </a:r>
          </a:p>
          <a:p>
            <a:r>
              <a:rPr lang="en-US" altLang="zh-CN" dirty="0" err="1"/>
              <a:t>cout</a:t>
            </a:r>
            <a:r>
              <a:rPr lang="en-US" altLang="zh-CN" dirty="0"/>
              <a:t>&lt;&lt;“*p=“&lt;&lt;*p&lt;&lt;“,  *q = ”&lt;&lt;*q;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64A89AB-0EE0-40F1-AE91-D476C7262534}"/>
              </a:ext>
            </a:extLst>
          </p:cNvPr>
          <p:cNvSpPr txBox="1"/>
          <p:nvPr/>
        </p:nvSpPr>
        <p:spPr>
          <a:xfrm>
            <a:off x="5240271" y="3332883"/>
            <a:ext cx="218909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swap(&amp;x, &amp;y);</a:t>
            </a:r>
            <a:endParaRPr lang="zh-CN" altLang="en-US" dirty="0"/>
          </a:p>
        </p:txBody>
      </p:sp>
      <p:sp>
        <p:nvSpPr>
          <p:cNvPr id="77" name="Rectangle 11">
            <a:extLst>
              <a:ext uri="{FF2B5EF4-FFF2-40B4-BE49-F238E27FC236}">
                <a16:creationId xmlns:a16="http://schemas.microsoft.com/office/drawing/2014/main" id="{FEF10C0B-64A2-4EF6-809E-A03A138BA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900" y="4189162"/>
            <a:ext cx="4846638" cy="52322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形参是指针，实参一定是地址</a:t>
            </a:r>
          </a:p>
        </p:txBody>
      </p:sp>
    </p:spTree>
    <p:extLst>
      <p:ext uri="{BB962C8B-B14F-4D97-AF65-F5344CB8AC3E}">
        <p14:creationId xmlns:p14="http://schemas.microsoft.com/office/powerpoint/2010/main" val="174786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 animBg="1"/>
      <p:bldP spid="7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3" name="直线连接符 6">
            <a:extLst>
              <a:ext uri="{FF2B5EF4-FFF2-40B4-BE49-F238E27FC236}">
                <a16:creationId xmlns:a16="http://schemas.microsoft.com/office/drawing/2014/main" id="{B0EE72FA-E898-4A34-8A29-6C892B3B6CFB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FFF9051-13EA-43B1-AA21-EC0263312674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8.9</a:t>
            </a:r>
            <a:r>
              <a:rPr lang="zh-CN" altLang="en-US" dirty="0"/>
              <a:t> 指针作为函数参数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4917B2-3B0A-4E5D-A8CB-3DE306A87215}"/>
              </a:ext>
            </a:extLst>
          </p:cNvPr>
          <p:cNvSpPr/>
          <p:nvPr/>
        </p:nvSpPr>
        <p:spPr>
          <a:xfrm>
            <a:off x="377825" y="1003184"/>
            <a:ext cx="11496675" cy="878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问题：写一个函数，输入浮点数，输出小数部分和整数部分</a:t>
            </a:r>
            <a:endParaRPr lang="en-US" altLang="zh-CN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  <a:cs typeface="Consolas" pitchFamily="49" charset="0"/>
            </a:endParaRP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在主函数里读入三个浮点数，通过调用函数将整数和小数部分分别输出</a:t>
            </a:r>
            <a:endParaRPr lang="en-US" altLang="zh-CN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  <a:cs typeface="Consolas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0681A4-1C9D-43FD-BE9A-85F303222FF3}"/>
              </a:ext>
            </a:extLst>
          </p:cNvPr>
          <p:cNvSpPr/>
          <p:nvPr/>
        </p:nvSpPr>
        <p:spPr>
          <a:xfrm>
            <a:off x="377825" y="1979354"/>
            <a:ext cx="7335838" cy="490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分析：如何让一个函数返回多个结果？</a:t>
            </a:r>
            <a:endParaRPr lang="en-US" altLang="zh-CN" sz="2800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9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3" name="直线连接符 6">
            <a:extLst>
              <a:ext uri="{FF2B5EF4-FFF2-40B4-BE49-F238E27FC236}">
                <a16:creationId xmlns:a16="http://schemas.microsoft.com/office/drawing/2014/main" id="{B0EE72FA-E898-4A34-8A29-6C892B3B6CFB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FFF9051-13EA-43B1-AA21-EC0263312674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8.9</a:t>
            </a:r>
            <a:r>
              <a:rPr lang="zh-CN" altLang="en-US" dirty="0"/>
              <a:t> 指针作为函数参数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6C353F-8C14-482B-A241-47DECDA17BB2}"/>
              </a:ext>
            </a:extLst>
          </p:cNvPr>
          <p:cNvSpPr txBox="1"/>
          <p:nvPr/>
        </p:nvSpPr>
        <p:spPr>
          <a:xfrm>
            <a:off x="21034" y="905715"/>
            <a:ext cx="8113713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 main()</a:t>
            </a:r>
          </a:p>
          <a:p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{</a:t>
            </a:r>
          </a:p>
          <a:p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float fnum,  frapart;</a:t>
            </a:r>
          </a:p>
          <a:p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int intpart;</a:t>
            </a:r>
          </a:p>
          <a:p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cout&lt;&lt;"请输入三个浮点数\n"; </a:t>
            </a:r>
          </a:p>
          <a:p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for(int i=0;i&lt;3;i++){</a:t>
            </a:r>
          </a:p>
          <a:p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	cin&gt;&gt;fnum;</a:t>
            </a:r>
          </a:p>
          <a:p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	Splitfloat(fnum,&amp;intpart,&amp;frapart);</a:t>
            </a:r>
          </a:p>
          <a:p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	cout&lt;&lt;fnum&lt;&lt;"的整数部分="&lt;&lt;intpart&lt;&lt;'\n';</a:t>
            </a:r>
          </a:p>
          <a:p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	cout&lt;&lt;fnum&lt;&lt;"的小数部分="&lt;&lt;frapart&lt;&lt;'\n';</a:t>
            </a:r>
          </a:p>
          <a:p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}</a:t>
            </a:r>
          </a:p>
          <a:p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  return 0;</a:t>
            </a:r>
          </a:p>
          <a:p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EECF54-EC1E-41F4-A6D7-4328D6BFE777}"/>
              </a:ext>
            </a:extLst>
          </p:cNvPr>
          <p:cNvSpPr txBox="1"/>
          <p:nvPr/>
        </p:nvSpPr>
        <p:spPr>
          <a:xfrm>
            <a:off x="5332017" y="905713"/>
            <a:ext cx="6878637" cy="21930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r>
              <a:rPr lang="zh-CN" altLang="en-US" dirty="0">
                <a:solidFill>
                  <a:srgbClr val="104E87"/>
                </a:solidFill>
              </a:rPr>
              <a:t>void Splitfloat(float fnum,int* pint,float* pfra){</a:t>
            </a:r>
          </a:p>
          <a:p>
            <a:r>
              <a:rPr lang="zh-CN" altLang="en-US" dirty="0">
                <a:solidFill>
                  <a:srgbClr val="104E87"/>
                </a:solidFill>
              </a:rPr>
              <a:t>	*pint = int(fnum);</a:t>
            </a:r>
          </a:p>
          <a:p>
            <a:r>
              <a:rPr lang="zh-CN" altLang="en-US" dirty="0">
                <a:solidFill>
                  <a:srgbClr val="104E87"/>
                </a:solidFill>
              </a:rPr>
              <a:t>	*pfra = fnum - *pint;</a:t>
            </a:r>
          </a:p>
          <a:p>
            <a:r>
              <a:rPr lang="zh-CN" altLang="en-US" dirty="0">
                <a:solidFill>
                  <a:srgbClr val="104E87"/>
                </a:solidFill>
              </a:rPr>
              <a:t>}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63437E7B-98E8-4961-A4FB-0F2EE9FDA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194" y="2135002"/>
            <a:ext cx="4200723" cy="878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accent3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当需要返回多个数值时，可定义指针变量作为形参</a:t>
            </a:r>
          </a:p>
        </p:txBody>
      </p:sp>
    </p:spTree>
    <p:extLst>
      <p:ext uri="{BB962C8B-B14F-4D97-AF65-F5344CB8AC3E}">
        <p14:creationId xmlns:p14="http://schemas.microsoft.com/office/powerpoint/2010/main" val="400750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3" name="直线连接符 6">
            <a:extLst>
              <a:ext uri="{FF2B5EF4-FFF2-40B4-BE49-F238E27FC236}">
                <a16:creationId xmlns:a16="http://schemas.microsoft.com/office/drawing/2014/main" id="{B0EE72FA-E898-4A34-8A29-6C892B3B6CFB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FFF9051-13EA-43B1-AA21-EC0263312674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8.9</a:t>
            </a:r>
            <a:r>
              <a:rPr lang="zh-CN" altLang="en-US" dirty="0"/>
              <a:t> 指针作为函数参数</a:t>
            </a:r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60DCCB91-2521-452A-8F12-3063414F0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22473"/>
            <a:ext cx="3776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指向常量的指针做形参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FD9B949-5A7E-4258-A8A8-04CD214C3A0B}"/>
              </a:ext>
            </a:extLst>
          </p:cNvPr>
          <p:cNvSpPr txBox="1"/>
          <p:nvPr/>
        </p:nvSpPr>
        <p:spPr>
          <a:xfrm>
            <a:off x="104001" y="1786753"/>
            <a:ext cx="46597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void print(</a:t>
            </a:r>
            <a:r>
              <a:rPr lang="zh-CN" alt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const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int* p, int n){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cout&lt;&lt;"{";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for(int i=0;i&lt;n;i++)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	cout&lt;&lt;*(p+i)&lt;&lt;",";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cout&lt;&lt;"\b}";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E7F8FB-8486-4B69-8110-BFD163F4514B}"/>
              </a:ext>
            </a:extLst>
          </p:cNvPr>
          <p:cNvSpPr txBox="1"/>
          <p:nvPr/>
        </p:nvSpPr>
        <p:spPr>
          <a:xfrm>
            <a:off x="104001" y="4239358"/>
            <a:ext cx="61056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int main()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{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	const int N = 6;</a:t>
            </a:r>
            <a:endParaRPr lang="zh-CN" altLang="en-US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	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int array[N] = {1,1,2,3,5,8};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print(array,N);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  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	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return 0;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80345CCD-1B50-4920-9D8E-0D85030CC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414" y="1209621"/>
            <a:ext cx="7167794" cy="1266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accent3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当用指针作为形参时，实参与形参指向同一块内存</a:t>
            </a:r>
            <a:r>
              <a:rPr lang="zh-CN" altLang="en-US" sz="28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Consolas" pitchFamily="49" charset="0"/>
              </a:rPr>
              <a:t>，如果不希望实参在函数里被改变时，可定义常量指针作为形参</a:t>
            </a:r>
          </a:p>
        </p:txBody>
      </p:sp>
    </p:spTree>
    <p:extLst>
      <p:ext uri="{BB962C8B-B14F-4D97-AF65-F5344CB8AC3E}">
        <p14:creationId xmlns:p14="http://schemas.microsoft.com/office/powerpoint/2010/main" val="5701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B477712-6475-4A8F-894C-6B5EFEF4B55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8.9</a:t>
            </a:r>
            <a:r>
              <a:rPr lang="zh-CN" altLang="en-US" dirty="0"/>
              <a:t> 指针作为函数参数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D7E0EF-C623-413E-94B4-23D7FE8FF9C6}"/>
              </a:ext>
            </a:extLst>
          </p:cNvPr>
          <p:cNvSpPr txBox="1"/>
          <p:nvPr/>
        </p:nvSpPr>
        <p:spPr>
          <a:xfrm>
            <a:off x="0" y="898581"/>
            <a:ext cx="737018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defRPr>
            </a:lvl1pPr>
          </a:lstStyle>
          <a:p>
            <a:r>
              <a:rPr lang="zh-CN" altLang="en-US" dirty="0"/>
              <a:t>void SelectSort(int* const parray, int n){</a:t>
            </a:r>
          </a:p>
          <a:p>
            <a:r>
              <a:rPr lang="zh-CN" altLang="en-US" dirty="0"/>
              <a:t>	int index, temp;</a:t>
            </a:r>
          </a:p>
          <a:p>
            <a:r>
              <a:rPr lang="zh-CN" altLang="en-US" dirty="0"/>
              <a:t>	for(int loop=0;loop&lt;n-1;loop++){</a:t>
            </a:r>
          </a:p>
          <a:p>
            <a:r>
              <a:rPr lang="zh-CN" altLang="en-US" dirty="0"/>
              <a:t>		index = loop;</a:t>
            </a:r>
          </a:p>
          <a:p>
            <a:r>
              <a:rPr lang="zh-CN" altLang="en-US" dirty="0"/>
              <a:t>		for(int i=loop+1;i&lt;n;i++)</a:t>
            </a:r>
          </a:p>
          <a:p>
            <a:r>
              <a:rPr lang="zh-CN" altLang="en-US" dirty="0"/>
              <a:t>			if(parray[i]&lt;parray[index])	index = i;</a:t>
            </a:r>
          </a:p>
          <a:p>
            <a:r>
              <a:rPr lang="zh-CN" altLang="en-US" dirty="0"/>
              <a:t>		if(loop!=index) swap(parray+loop,parray+index);</a:t>
            </a:r>
          </a:p>
          <a:p>
            <a:r>
              <a:rPr lang="zh-CN" altLang="en-US" dirty="0"/>
              <a:t>	}	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BFEA1E4-F2BA-4DAC-B528-D8C1D5553114}"/>
              </a:ext>
            </a:extLst>
          </p:cNvPr>
          <p:cNvSpPr txBox="1"/>
          <p:nvPr/>
        </p:nvSpPr>
        <p:spPr>
          <a:xfrm>
            <a:off x="7370181" y="889123"/>
            <a:ext cx="4821820" cy="3416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 main()</a:t>
            </a:r>
          </a:p>
          <a:p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{</a:t>
            </a:r>
          </a:p>
          <a:p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int array[N] = {78,5,4,23,5,56};</a:t>
            </a:r>
          </a:p>
          <a:p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print(array,N);</a:t>
            </a:r>
          </a:p>
          <a:p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SelectSort(array, N);</a:t>
            </a:r>
          </a:p>
          <a:p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print(array,N);</a:t>
            </a:r>
          </a:p>
          <a:p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  return 0;</a:t>
            </a:r>
          </a:p>
          <a:p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691B9B3-AE80-4934-B588-CCA95D0DE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433" y="4351744"/>
            <a:ext cx="6488747" cy="1070314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kern="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当需要传递一组数给调用函数或返回多个值时，形参可是指针</a:t>
            </a:r>
            <a:r>
              <a:rPr lang="en-US" altLang="zh-CN" sz="3200" kern="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</a:t>
            </a:r>
            <a:r>
              <a:rPr lang="zh-CN" altLang="en-US" sz="3200" kern="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数组</a:t>
            </a:r>
            <a:r>
              <a:rPr lang="en-US" altLang="zh-CN" sz="3200" kern="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</a:t>
            </a:r>
            <a:endParaRPr lang="zh-CN" altLang="en-US" sz="3200" kern="0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973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">
            <a:extLst>
              <a:ext uri="{FF2B5EF4-FFF2-40B4-BE49-F238E27FC236}">
                <a16:creationId xmlns:a16="http://schemas.microsoft.com/office/drawing/2014/main" id="{ACB04A19-EAE4-4A5D-B04D-1B93F9C97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31" y="791266"/>
            <a:ext cx="765110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lnSpc>
                <a:spcPct val="150000"/>
              </a:lnSpc>
              <a:buFontTx/>
              <a:buBlip>
                <a:blip r:embed="rId3"/>
              </a:buBlip>
              <a:defRPr sz="2800" b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defRPr>
            </a:lvl1pPr>
            <a:lvl2pPr marL="742950" indent="-28575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3200" dirty="0"/>
              <a:t>指针型函数</a:t>
            </a:r>
            <a:r>
              <a:rPr lang="en-US" altLang="zh-CN" sz="3200" dirty="0"/>
              <a:t>——</a:t>
            </a:r>
            <a:r>
              <a:rPr lang="zh-CN" altLang="en-US" sz="3200" dirty="0"/>
              <a:t>函数返回值是地址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745CC3CE-601D-4664-969D-E7C2D33DF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057" y="1044411"/>
            <a:ext cx="28485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Courier New" panose="02070309020205020404" pitchFamily="49" charset="0"/>
              </a:rPr>
              <a:t>int *f(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Courier New" panose="02070309020205020404" pitchFamily="49" charset="0"/>
              </a:rPr>
              <a:t>int </a:t>
            </a:r>
            <a:r>
              <a:rPr lang="zh-CN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Courier New" panose="02070309020205020404" pitchFamily="49" charset="0"/>
              </a:rPr>
              <a:t>x，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Courier New" panose="02070309020205020404" pitchFamily="49" charset="0"/>
              </a:rPr>
              <a:t>int </a:t>
            </a:r>
            <a:r>
              <a:rPr lang="zh-CN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Courier New" panose="02070309020205020404" pitchFamily="49" charset="0"/>
              </a:rPr>
              <a:t>y);</a:t>
            </a:r>
            <a:r>
              <a:rPr lang="zh-CN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endParaRPr lang="zh-CN" altLang="zh-CN" sz="60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7C989364-C641-4091-AA8E-661383B1B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394" y="1557534"/>
            <a:ext cx="3097212" cy="23082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*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max (int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x,int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y)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  int  z;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if (x&gt;y) z = 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else z=y;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return &amp;z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9EBAAAB-9FF4-457B-98B1-05D131BC70DE}"/>
              </a:ext>
            </a:extLst>
          </p:cNvPr>
          <p:cNvSpPr/>
          <p:nvPr/>
        </p:nvSpPr>
        <p:spPr>
          <a:xfrm>
            <a:off x="4866045" y="3388579"/>
            <a:ext cx="2145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注意：一定要返回合法地址</a:t>
            </a:r>
            <a:endParaRPr lang="en-US" altLang="zh-CN" sz="2400" dirty="0">
              <a:solidFill>
                <a:srgbClr val="FF0000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26744D13-22CF-4B40-AD2B-F39FA9F79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495853"/>
            <a:ext cx="30972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max (int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x,int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y)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  int  z;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if (x&gt;y) z = 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else z=y;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return (z)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CDAF9794-3D91-42E3-872B-A695002EE7B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27438" y="2652219"/>
            <a:ext cx="360362" cy="388938"/>
          </a:xfrm>
          <a:prstGeom prst="downArrow">
            <a:avLst>
              <a:gd name="adj1" fmla="val 50000"/>
              <a:gd name="adj2" fmla="val 4997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7CAC4556-9CAC-4066-A0E5-C25751EFDD3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188075" y="2975110"/>
            <a:ext cx="823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  <a:sym typeface="Webdings" panose="05030102010509060703" pitchFamily="18" charset="2"/>
              </a:rPr>
              <a:t>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FC6942B-B9B9-42C5-A057-CB3D7BEBCA14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8.10</a:t>
            </a:r>
            <a:r>
              <a:rPr lang="zh-CN" altLang="en-US" dirty="0"/>
              <a:t> 指针型的函数和指向函数的指针</a:t>
            </a:r>
          </a:p>
        </p:txBody>
      </p:sp>
      <p:sp>
        <p:nvSpPr>
          <p:cNvPr id="28" name="矩形 2">
            <a:extLst>
              <a:ext uri="{FF2B5EF4-FFF2-40B4-BE49-F238E27FC236}">
                <a16:creationId xmlns:a16="http://schemas.microsoft.com/office/drawing/2014/main" id="{E373AA4E-2DFE-44C4-868B-E65B7A5C5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4" y="4496991"/>
            <a:ext cx="3278819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int z; 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int *max(int  x ,int  y)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{    z=x&gt;=y? x : y ;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     return  &amp;z;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29" name="矩形 3">
            <a:extLst>
              <a:ext uri="{FF2B5EF4-FFF2-40B4-BE49-F238E27FC236}">
                <a16:creationId xmlns:a16="http://schemas.microsoft.com/office/drawing/2014/main" id="{077B5AEF-7232-4E0B-9065-9B2588B95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9585" y="1576757"/>
            <a:ext cx="309721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int main()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{	int a,b,*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p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	cin&gt;&gt; a&gt;&gt;b;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p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=max( a , b);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	cout&lt;&lt;*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p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&lt;&lt;"\n";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	return 0;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30" name="矩形 1">
            <a:extLst>
              <a:ext uri="{FF2B5EF4-FFF2-40B4-BE49-F238E27FC236}">
                <a16:creationId xmlns:a16="http://schemas.microsoft.com/office/drawing/2014/main" id="{F4326F71-AABA-4E8C-AACD-05131B789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556" y="4401080"/>
            <a:ext cx="4746574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int *max (int x[], int len){  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	int  index = 0;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	for (int i=0; i&lt;len; i++) 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	if (x[i]&gt;x[index]) {index = i;}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	return &amp;x[index] ;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31" name="矩形 4">
            <a:extLst>
              <a:ext uri="{FF2B5EF4-FFF2-40B4-BE49-F238E27FC236}">
                <a16:creationId xmlns:a16="http://schemas.microsoft.com/office/drawing/2014/main" id="{B98E63A0-0ECF-4220-82ED-789A846EB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6492" y="4312325"/>
            <a:ext cx="3915508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int main(){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	int a[] = {1,2,3,2,1},*p; 	p = max( a , 5);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	cout&lt;&lt;*p&lt;&lt;"\n";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	return 0;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803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/>
      <p:bldP spid="22" grpId="0" animBg="1"/>
      <p:bldP spid="23" grpId="0"/>
      <p:bldP spid="28" grpId="0" animBg="1"/>
      <p:bldP spid="29" grpId="0" animBg="1"/>
      <p:bldP spid="30" grpId="0" animBg="1"/>
      <p:bldP spid="3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">
            <a:extLst>
              <a:ext uri="{FF2B5EF4-FFF2-40B4-BE49-F238E27FC236}">
                <a16:creationId xmlns:a16="http://schemas.microsoft.com/office/drawing/2014/main" id="{ACB04A19-EAE4-4A5D-B04D-1B93F9C97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31" y="791266"/>
            <a:ext cx="765110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lnSpc>
                <a:spcPct val="150000"/>
              </a:lnSpc>
              <a:buFontTx/>
              <a:buBlip>
                <a:blip r:embed="rId3"/>
              </a:buBlip>
              <a:defRPr sz="2800" b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defRPr>
            </a:lvl1pPr>
            <a:lvl2pPr marL="742950" indent="-28575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3200" dirty="0"/>
              <a:t>函数指针</a:t>
            </a:r>
            <a:r>
              <a:rPr lang="en-US" altLang="zh-CN" sz="3200" dirty="0"/>
              <a:t>——</a:t>
            </a:r>
            <a:r>
              <a:rPr lang="zh-CN" altLang="en-US" sz="3200" dirty="0"/>
              <a:t>指向函数的指针变量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FC6942B-B9B9-42C5-A057-CB3D7BEBCA14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8.10</a:t>
            </a:r>
            <a:r>
              <a:rPr lang="zh-CN" altLang="en-US" dirty="0"/>
              <a:t> 指针型的函数和指向函数的指针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8C74C7-2217-4C95-B6C0-B3A8BD86E120}"/>
              </a:ext>
            </a:extLst>
          </p:cNvPr>
          <p:cNvSpPr txBox="1"/>
          <p:nvPr/>
        </p:nvSpPr>
        <p:spPr>
          <a:xfrm>
            <a:off x="502364" y="1568213"/>
            <a:ext cx="108292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</a:rPr>
              <a:t>每个函数都占用一段内存单元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</a:t>
            </a:r>
            <a:r>
              <a:rPr lang="zh-CN" altLang="en-US" b="0" i="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</a:rPr>
              <a:t>有一个起始地址，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</a:rPr>
              <a:t>函数指针</a:t>
            </a:r>
            <a:r>
              <a:rPr lang="zh-CN" altLang="en-US" b="0" i="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</a:rPr>
              <a:t>指向函数入口地址，可以通过函数指针调用函数。</a:t>
            </a:r>
            <a:endParaRPr lang="zh-CN" altLang="en-US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E3B71376-A10A-4CFC-AA1F-135245809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64" y="2438278"/>
            <a:ext cx="70674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定义格式： 函数类型 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(*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指针变量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)(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函数参数类型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；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E69266BC-145B-47F8-BD1C-41CF4E819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32" y="3429000"/>
            <a:ext cx="30972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6600"/>
                </a:solidFill>
                <a:latin typeface="Comic Sans MS" panose="030F0702030302020204" pitchFamily="66" charset="0"/>
              </a:rPr>
              <a:t>int max (int </a:t>
            </a:r>
            <a:r>
              <a:rPr kumimoji="1" lang="en-US" altLang="zh-CN" sz="2400" dirty="0" err="1">
                <a:solidFill>
                  <a:srgbClr val="006600"/>
                </a:solidFill>
                <a:latin typeface="Comic Sans MS" panose="030F0702030302020204" pitchFamily="66" charset="0"/>
              </a:rPr>
              <a:t>x,int</a:t>
            </a:r>
            <a:r>
              <a:rPr kumimoji="1" lang="en-US" altLang="zh-CN" sz="2400" dirty="0">
                <a:solidFill>
                  <a:srgbClr val="006600"/>
                </a:solidFill>
                <a:latin typeface="Comic Sans MS" panose="030F0702030302020204" pitchFamily="66" charset="0"/>
              </a:rPr>
              <a:t> y)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6600"/>
                </a:solidFill>
                <a:latin typeface="Comic Sans MS" panose="030F0702030302020204" pitchFamily="66" charset="0"/>
              </a:rPr>
              <a:t>{  int  z;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6600"/>
                </a:solidFill>
                <a:latin typeface="Comic Sans MS" panose="030F0702030302020204" pitchFamily="66" charset="0"/>
              </a:rPr>
              <a:t>if (x&gt;y) z = 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6600"/>
                </a:solidFill>
                <a:latin typeface="Comic Sans MS" panose="030F0702030302020204" pitchFamily="66" charset="0"/>
              </a:rPr>
              <a:t>else z=y;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6600"/>
                </a:solidFill>
                <a:latin typeface="Comic Sans MS" panose="030F0702030302020204" pitchFamily="66" charset="0"/>
              </a:rPr>
              <a:t>return (z) ;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6600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16DB6F73-3873-4733-A8B3-A7F3A1A41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838" y="2899943"/>
            <a:ext cx="574516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6600"/>
                </a:solidFill>
                <a:latin typeface="Comic Sans MS" panose="030F0702030302020204" pitchFamily="66" charset="0"/>
              </a:rPr>
              <a:t>int main ( 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6600"/>
                </a:solidFill>
                <a:latin typeface="Comic Sans MS" panose="030F0702030302020204" pitchFamily="66" charset="0"/>
              </a:rPr>
              <a:t>{ int max(</a:t>
            </a:r>
            <a:r>
              <a:rPr kumimoji="1" lang="en-US" altLang="zh-CN" sz="2400" dirty="0" err="1">
                <a:solidFill>
                  <a:srgbClr val="006600"/>
                </a:solidFill>
                <a:latin typeface="Comic Sans MS" panose="030F0702030302020204" pitchFamily="66" charset="0"/>
              </a:rPr>
              <a:t>int,int</a:t>
            </a:r>
            <a:r>
              <a:rPr kumimoji="1" lang="en-US" altLang="zh-CN" sz="2400" dirty="0">
                <a:solidFill>
                  <a:srgbClr val="006600"/>
                </a:solidFill>
                <a:latin typeface="Comic Sans MS" panose="030F0702030302020204" pitchFamily="66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66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int (*p)(</a:t>
            </a:r>
            <a:r>
              <a:rPr kumimoji="1"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int,int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6600"/>
                </a:solidFill>
                <a:latin typeface="Comic Sans MS" panose="030F0702030302020204" pitchFamily="66" charset="0"/>
              </a:rPr>
              <a:t>int </a:t>
            </a:r>
            <a:r>
              <a:rPr kumimoji="1" lang="en-US" altLang="zh-CN" sz="2400" dirty="0" err="1">
                <a:solidFill>
                  <a:srgbClr val="006600"/>
                </a:solidFill>
                <a:latin typeface="Comic Sans MS" panose="030F0702030302020204" pitchFamily="66" charset="0"/>
              </a:rPr>
              <a:t>a,b,c</a:t>
            </a:r>
            <a:r>
              <a:rPr kumimoji="1" lang="en-US" altLang="zh-CN" sz="2400" dirty="0">
                <a:solidFill>
                  <a:srgbClr val="006600"/>
                </a:solidFill>
                <a:latin typeface="Comic Sans MS" panose="030F0702030302020204" pitchFamily="66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6600"/>
                </a:solidFill>
                <a:latin typeface="Comic Sans MS" panose="030F0702030302020204" pitchFamily="66" charset="0"/>
              </a:rPr>
              <a:t> p=max;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 err="1">
                <a:solidFill>
                  <a:srgbClr val="006600"/>
                </a:solidFill>
                <a:latin typeface="Comic Sans MS" panose="030F0702030302020204" pitchFamily="66" charset="0"/>
              </a:rPr>
              <a:t>cin</a:t>
            </a:r>
            <a:r>
              <a:rPr kumimoji="1" lang="en-US" altLang="zh-CN" sz="2400" dirty="0">
                <a:solidFill>
                  <a:srgbClr val="006600"/>
                </a:solidFill>
                <a:latin typeface="Comic Sans MS" panose="030F0702030302020204" pitchFamily="66" charset="0"/>
              </a:rPr>
              <a:t>&gt;&gt;a&gt;&gt;b;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6600"/>
                </a:solidFill>
                <a:latin typeface="Comic Sans MS" panose="030F0702030302020204" pitchFamily="66" charset="0"/>
              </a:rPr>
              <a:t>c=(*p) (</a:t>
            </a:r>
            <a:r>
              <a:rPr kumimoji="1" lang="en-US" altLang="zh-CN" sz="2400" dirty="0" err="1">
                <a:solidFill>
                  <a:srgbClr val="006600"/>
                </a:solidFill>
                <a:latin typeface="Comic Sans MS" panose="030F0702030302020204" pitchFamily="66" charset="0"/>
              </a:rPr>
              <a:t>a,b</a:t>
            </a:r>
            <a:r>
              <a:rPr kumimoji="1" lang="en-US" altLang="zh-CN" sz="2400" dirty="0">
                <a:solidFill>
                  <a:srgbClr val="006600"/>
                </a:solidFill>
                <a:latin typeface="Comic Sans MS" panose="030F0702030302020204" pitchFamily="66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pt-BR" altLang="zh-CN" sz="2400" dirty="0">
                <a:solidFill>
                  <a:srgbClr val="006600"/>
                </a:solidFill>
                <a:latin typeface="Comic Sans MS" panose="030F0702030302020204" pitchFamily="66" charset="0"/>
              </a:rPr>
              <a:t>cout&lt;&lt;a&lt;&lt;" "&lt;&lt;b&lt;&lt;" "&lt;&lt;c&lt;&lt;"\n"</a:t>
            </a:r>
            <a:r>
              <a:rPr kumimoji="1" lang="en-US" altLang="zh-CN" sz="2400" dirty="0">
                <a:solidFill>
                  <a:srgbClr val="006600"/>
                </a:solidFill>
                <a:latin typeface="Comic Sans MS" panose="030F0702030302020204" pitchFamily="66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6600"/>
                </a:solidFill>
                <a:latin typeface="Comic Sans MS" panose="030F0702030302020204" pitchFamily="66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6600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E48D20A1-92B3-43AC-9664-D75809FDE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184" y="3223109"/>
            <a:ext cx="574502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注意</a:t>
            </a:r>
            <a:r>
              <a:rPr kumimoji="1"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:</a:t>
            </a:r>
            <a:r>
              <a:rPr kumimoji="1"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括弧不可省略</a:t>
            </a:r>
            <a:r>
              <a:rPr kumimoji="1"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kumimoji="1"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表示</a:t>
            </a:r>
            <a:r>
              <a:rPr kumimoji="1"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</a:t>
            </a:r>
            <a:r>
              <a:rPr kumimoji="1"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先与*结合</a:t>
            </a:r>
            <a:r>
              <a:rPr kumimoji="1"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kumimoji="1"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是指针变量</a:t>
            </a:r>
            <a:r>
              <a:rPr kumimoji="1"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kumimoji="1"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然后再与后面的</a:t>
            </a:r>
            <a:r>
              <a:rPr kumimoji="1"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()</a:t>
            </a:r>
            <a:r>
              <a:rPr kumimoji="1"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结合</a:t>
            </a:r>
            <a:r>
              <a:rPr kumimoji="1"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kumimoji="1"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表示此指针指向函数。</a:t>
            </a:r>
          </a:p>
        </p:txBody>
      </p:sp>
    </p:spTree>
    <p:extLst>
      <p:ext uri="{BB962C8B-B14F-4D97-AF65-F5344CB8AC3E}">
        <p14:creationId xmlns:p14="http://schemas.microsoft.com/office/powerpoint/2010/main" val="163371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25" grpId="0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">
            <a:extLst>
              <a:ext uri="{FF2B5EF4-FFF2-40B4-BE49-F238E27FC236}">
                <a16:creationId xmlns:a16="http://schemas.microsoft.com/office/drawing/2014/main" id="{ACB04A19-EAE4-4A5D-B04D-1B93F9C97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1630" y="39861"/>
            <a:ext cx="40506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lnSpc>
                <a:spcPct val="150000"/>
              </a:lnSpc>
              <a:buFontTx/>
              <a:buBlip>
                <a:blip r:embed="rId3"/>
              </a:buBlip>
              <a:defRPr sz="2800" b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defRPr>
            </a:lvl1pPr>
            <a:lvl2pPr marL="742950" indent="-28575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3200" dirty="0"/>
              <a:t>函数指针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FC6942B-B9B9-42C5-A057-CB3D7BEBCA14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8.10</a:t>
            </a:r>
            <a:r>
              <a:rPr lang="zh-CN" altLang="en-US" dirty="0"/>
              <a:t> 指针型的函数和指向函数的指针</a:t>
            </a:r>
          </a:p>
        </p:txBody>
      </p:sp>
      <p:sp>
        <p:nvSpPr>
          <p:cNvPr id="18" name="矩形 1">
            <a:extLst>
              <a:ext uri="{FF2B5EF4-FFF2-40B4-BE49-F238E27FC236}">
                <a16:creationId xmlns:a16="http://schemas.microsoft.com/office/drawing/2014/main" id="{9AC84758-6543-49AD-8CC7-AFA9F60D3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784699"/>
            <a:ext cx="3229338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int max(int </a:t>
            </a:r>
            <a:r>
              <a:rPr kumimoji="1"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x,int</a:t>
            </a: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 y)</a:t>
            </a:r>
          </a:p>
          <a:p>
            <a:pPr eaLnBrk="1" hangingPunct="1"/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{int z;</a:t>
            </a:r>
          </a:p>
          <a:p>
            <a:pPr eaLnBrk="1" hangingPunct="1"/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if(x&gt;y) z=x;</a:t>
            </a:r>
          </a:p>
          <a:p>
            <a:pPr eaLnBrk="1" hangingPunct="1"/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else z=y;</a:t>
            </a:r>
          </a:p>
          <a:p>
            <a:pPr eaLnBrk="1" hangingPunct="1"/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return(z);</a:t>
            </a:r>
          </a:p>
          <a:p>
            <a:pPr eaLnBrk="1" hangingPunct="1"/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29ED27D0-6D2D-4137-B7AC-643154BBE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9403" y="1281064"/>
            <a:ext cx="3649184" cy="45243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int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{int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a,b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int  (*fun)(</a:t>
            </a:r>
            <a:r>
              <a:rPr kumimoji="1"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int,int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cin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&gt;&gt;a&gt;&gt;b;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fun = max;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cout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&lt;&lt;"max="&lt;&lt;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fun(</a:t>
            </a:r>
            <a:r>
              <a:rPr kumimoji="1"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a,b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fun = min;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cout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&lt;&lt;“\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nmin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="&lt;&lt;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fun(</a:t>
            </a:r>
            <a:r>
              <a:rPr kumimoji="1"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a,b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fun = add;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cout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&lt;&lt;“\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nsum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="&lt;&lt;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fun(</a:t>
            </a:r>
            <a:r>
              <a:rPr kumimoji="1"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a,b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4B81820-FF7B-404A-89E5-A19F7280D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51" y="2628137"/>
            <a:ext cx="3021786" cy="2308225"/>
          </a:xfrm>
          <a:prstGeom prst="rect">
            <a:avLst/>
          </a:prstGeom>
          <a:solidFill>
            <a:srgbClr val="B7D6E8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int min(int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x,int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 y)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{int z;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if(x&lt;y) z=x;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else z=y;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return(z);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E53BDC53-D17D-4150-8144-E82D004F7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88" y="4695136"/>
            <a:ext cx="2783149" cy="1938337"/>
          </a:xfrm>
          <a:prstGeom prst="rect">
            <a:avLst/>
          </a:prstGeom>
          <a:solidFill>
            <a:srgbClr val="B7D3E8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int add(int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x,int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 y)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{int z;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z=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x+y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return(z);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0F17606-7B7B-4874-97B4-32015E71AAD7}"/>
              </a:ext>
            </a:extLst>
          </p:cNvPr>
          <p:cNvSpPr txBox="1"/>
          <p:nvPr/>
        </p:nvSpPr>
        <p:spPr>
          <a:xfrm>
            <a:off x="7116279" y="946239"/>
            <a:ext cx="5074928" cy="19389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spc="-120" dirty="0">
                <a:latin typeface="Comic Sans MS" panose="030F0702030302020204" pitchFamily="66" charset="0"/>
                <a:ea typeface="华光行书_CNKI" panose="02000500000000000000" pitchFamily="2" charset="-122"/>
              </a:rPr>
              <a:t>int process(int </a:t>
            </a:r>
            <a:r>
              <a:rPr kumimoji="1" lang="en-US" altLang="zh-CN" sz="2400" spc="-120" dirty="0" err="1">
                <a:latin typeface="Comic Sans MS" panose="030F0702030302020204" pitchFamily="66" charset="0"/>
                <a:ea typeface="华光行书_CNKI" panose="02000500000000000000" pitchFamily="2" charset="-122"/>
              </a:rPr>
              <a:t>x,int</a:t>
            </a:r>
            <a:r>
              <a:rPr kumimoji="1" lang="en-US" altLang="zh-CN" sz="2400" spc="-120" dirty="0"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kumimoji="1" lang="en-US" altLang="zh-CN" sz="2400" spc="-120" dirty="0" err="1">
                <a:latin typeface="Comic Sans MS" panose="030F0702030302020204" pitchFamily="66" charset="0"/>
                <a:ea typeface="华光行书_CNKI" panose="02000500000000000000" pitchFamily="2" charset="-122"/>
              </a:rPr>
              <a:t>y,</a:t>
            </a:r>
            <a:r>
              <a:rPr kumimoji="1" lang="en-US" altLang="zh-CN" sz="2400" spc="-120" dirty="0" err="1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kumimoji="1" lang="en-US" altLang="zh-CN" sz="2400" spc="-12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(*fun)(</a:t>
            </a:r>
            <a:r>
              <a:rPr kumimoji="1" lang="en-US" altLang="zh-CN" sz="2400" spc="-120" dirty="0" err="1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int,int</a:t>
            </a:r>
            <a:r>
              <a:rPr kumimoji="1" lang="en-US" altLang="zh-CN" sz="2400" spc="-12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spc="-120" dirty="0">
                <a:latin typeface="Comic Sans MS" panose="030F0702030302020204" pitchFamily="66" charset="0"/>
                <a:ea typeface="华光行书_CNKI" panose="02000500000000000000" pitchFamily="2" charset="-122"/>
              </a:rPr>
              <a:t>{int result;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spc="-120" dirty="0">
                <a:latin typeface="Comic Sans MS" panose="030F0702030302020204" pitchFamily="66" charset="0"/>
                <a:ea typeface="华光行书_CNKI" panose="02000500000000000000" pitchFamily="2" charset="-122"/>
              </a:rPr>
              <a:t>result=(*fun)(</a:t>
            </a:r>
            <a:r>
              <a:rPr kumimoji="1" lang="en-US" altLang="zh-CN" sz="2400" spc="-120" dirty="0" err="1">
                <a:latin typeface="Comic Sans MS" panose="030F0702030302020204" pitchFamily="66" charset="0"/>
                <a:ea typeface="华光行书_CNKI" panose="02000500000000000000" pitchFamily="2" charset="-122"/>
              </a:rPr>
              <a:t>x,y</a:t>
            </a:r>
            <a:r>
              <a:rPr kumimoji="1" lang="en-US" altLang="zh-CN" sz="2400" spc="-120" dirty="0">
                <a:latin typeface="Comic Sans MS" panose="030F0702030302020204" pitchFamily="66" charset="0"/>
                <a:ea typeface="华光行书_CNKI" panose="02000500000000000000" pitchFamily="2" charset="-12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pc="-120" dirty="0">
                <a:latin typeface="Comic Sans MS" panose="030F0702030302020204" pitchFamily="66" charset="0"/>
                <a:ea typeface="华光行书_CNKI" panose="02000500000000000000" pitchFamily="2" charset="-122"/>
              </a:rPr>
              <a:t>r</a:t>
            </a:r>
            <a:r>
              <a:rPr kumimoji="1" lang="en-US" altLang="zh-CN" sz="2400" spc="-120" dirty="0">
                <a:latin typeface="Comic Sans MS" panose="030F0702030302020204" pitchFamily="66" charset="0"/>
                <a:ea typeface="华光行书_CNKI" panose="02000500000000000000" pitchFamily="2" charset="-122"/>
              </a:rPr>
              <a:t>eturn result;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spc="-120" dirty="0"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  <a:endParaRPr lang="zh-CN" altLang="en-US" spc="-120" dirty="0"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E68E2B0-EB68-446E-A41F-5F380B8A8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279" y="2925754"/>
            <a:ext cx="5075723" cy="3046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main()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{int </a:t>
            </a:r>
            <a:r>
              <a:rPr kumimoji="1" lang="en-US" altLang="zh-CN" sz="2400" dirty="0" err="1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a,b</a:t>
            </a:r>
            <a:r>
              <a:rPr kumimoji="1" lang="en-US" altLang="zh-CN" sz="2400" dirty="0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 err="1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cin</a:t>
            </a:r>
            <a:r>
              <a:rPr kumimoji="1" lang="en-US" altLang="zh-CN" sz="2400" dirty="0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&gt;&gt;a&gt;&gt;b;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spc="-60" dirty="0" err="1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kumimoji="1" lang="en-US" altLang="zh-CN" sz="2400" spc="-60" dirty="0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&lt;&lt;“max=”&lt;&lt;process(</a:t>
            </a:r>
            <a:r>
              <a:rPr kumimoji="1" lang="en-US" altLang="zh-CN" sz="2400" spc="-60" dirty="0" err="1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a,b,max</a:t>
            </a:r>
            <a:r>
              <a:rPr kumimoji="1" lang="en-US" altLang="zh-CN" sz="2400" spc="-60" dirty="0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spc="-60" dirty="0" err="1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kumimoji="1" lang="en-US" altLang="zh-CN" sz="2400" spc="-60" dirty="0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&lt;&lt;“\</a:t>
            </a:r>
            <a:r>
              <a:rPr kumimoji="1" lang="en-US" altLang="zh-CN" sz="2400" spc="-60" dirty="0" err="1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nmin</a:t>
            </a:r>
            <a:r>
              <a:rPr kumimoji="1" lang="en-US" altLang="zh-CN" sz="2400" spc="-60" dirty="0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=”&lt;&lt;process(</a:t>
            </a:r>
            <a:r>
              <a:rPr kumimoji="1" lang="en-US" altLang="zh-CN" sz="2400" spc="-60" dirty="0" err="1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a,b,min</a:t>
            </a:r>
            <a:r>
              <a:rPr kumimoji="1" lang="en-US" altLang="zh-CN" sz="2400" spc="-60" dirty="0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spc="-60" dirty="0" err="1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kumimoji="1" lang="en-US" altLang="zh-CN" sz="2400" spc="-60" dirty="0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&lt;&lt;“\</a:t>
            </a:r>
            <a:r>
              <a:rPr kumimoji="1" lang="en-US" altLang="zh-CN" sz="2400" spc="-60" dirty="0" err="1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nsum</a:t>
            </a:r>
            <a:r>
              <a:rPr kumimoji="1" lang="en-US" altLang="zh-CN" sz="2400" spc="-60" dirty="0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=”&lt;&lt;process(</a:t>
            </a:r>
            <a:r>
              <a:rPr kumimoji="1" lang="en-US" altLang="zh-CN" sz="2400" spc="-60" dirty="0" err="1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a,b,add</a:t>
            </a:r>
            <a:r>
              <a:rPr kumimoji="1" lang="en-US" altLang="zh-CN" sz="2400" spc="-60" dirty="0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return 0;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197AC784-4296-4AE4-879B-1CAA89530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974" y="1236205"/>
            <a:ext cx="2654233" cy="66675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kern="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作为函数参数</a:t>
            </a:r>
          </a:p>
        </p:txBody>
      </p:sp>
    </p:spTree>
    <p:extLst>
      <p:ext uri="{BB962C8B-B14F-4D97-AF65-F5344CB8AC3E}">
        <p14:creationId xmlns:p14="http://schemas.microsoft.com/office/powerpoint/2010/main" val="278119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967A48E-9E91-4F06-9DC4-744A321DDCD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8.1</a:t>
            </a:r>
            <a:r>
              <a:rPr lang="zh-CN" altLang="en-US" dirty="0">
                <a:sym typeface="+mn-lt"/>
              </a:rPr>
              <a:t>数组的定义与使用</a:t>
            </a:r>
            <a:endParaRPr lang="zh-CN" altLang="en-US" dirty="0"/>
          </a:p>
        </p:txBody>
      </p:sp>
      <p:sp>
        <p:nvSpPr>
          <p:cNvPr id="47" name="Text Box 5">
            <a:extLst>
              <a:ext uri="{FF2B5EF4-FFF2-40B4-BE49-F238E27FC236}">
                <a16:creationId xmlns:a16="http://schemas.microsoft.com/office/drawing/2014/main" id="{57EF6314-D176-4EB8-86E4-E45C3FE44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19" y="1449807"/>
            <a:ext cx="189254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a[0][3]; </a:t>
            </a:r>
          </a:p>
        </p:txBody>
      </p:sp>
      <p:sp>
        <p:nvSpPr>
          <p:cNvPr id="48" name="Text Box 6">
            <a:extLst>
              <a:ext uri="{FF2B5EF4-FFF2-40B4-BE49-F238E27FC236}">
                <a16:creationId xmlns:a16="http://schemas.microsoft.com/office/drawing/2014/main" id="{FCFFDAE7-313B-44FD-9AFE-1450CBBC0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20" y="2185226"/>
            <a:ext cx="299537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363538">
              <a:spcBef>
                <a:spcPts val="600"/>
              </a:spcBef>
              <a:buFontTx/>
              <a:buBlip>
                <a:blip r:embed="rId3"/>
              </a:buBlip>
              <a:defRPr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常量表达式的值必须是大于</a:t>
            </a:r>
            <a:r>
              <a:rPr lang="en-US" altLang="zh-CN" dirty="0"/>
              <a:t>0</a:t>
            </a:r>
            <a:r>
              <a:rPr lang="zh-CN" altLang="en-US" dirty="0"/>
              <a:t>的正整数</a:t>
            </a:r>
          </a:p>
        </p:txBody>
      </p:sp>
      <p:sp>
        <p:nvSpPr>
          <p:cNvPr id="49" name="Text Box 7">
            <a:extLst>
              <a:ext uri="{FF2B5EF4-FFF2-40B4-BE49-F238E27FC236}">
                <a16:creationId xmlns:a16="http://schemas.microsoft.com/office/drawing/2014/main" id="{97697440-5F28-486D-BD88-B45E42B13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5069" y="1279582"/>
            <a:ext cx="2446261" cy="9451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=3 , j=4 ;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a[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][j] ;</a:t>
            </a:r>
          </a:p>
        </p:txBody>
      </p:sp>
      <p:sp>
        <p:nvSpPr>
          <p:cNvPr id="50" name="Text Box 8">
            <a:extLst>
              <a:ext uri="{FF2B5EF4-FFF2-40B4-BE49-F238E27FC236}">
                <a16:creationId xmlns:a16="http://schemas.microsoft.com/office/drawing/2014/main" id="{92F0439B-B531-4415-84BF-BE280985C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284" y="2246571"/>
            <a:ext cx="3509742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363538">
              <a:spcBef>
                <a:spcPts val="600"/>
              </a:spcBef>
              <a:buFontTx/>
              <a:buBlip>
                <a:blip r:embed="rId3"/>
              </a:buBlip>
              <a:defRPr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定义数组元素个数必须是常量</a:t>
            </a:r>
            <a:r>
              <a:rPr lang="en-US" altLang="zh-CN" dirty="0"/>
              <a:t>,</a:t>
            </a:r>
            <a:r>
              <a:rPr lang="zh-CN" altLang="en-US" dirty="0"/>
              <a:t>不能使用变量</a:t>
            </a:r>
          </a:p>
        </p:txBody>
      </p:sp>
      <p:sp>
        <p:nvSpPr>
          <p:cNvPr id="51" name="Text Box 16">
            <a:extLst>
              <a:ext uri="{FF2B5EF4-FFF2-40B4-BE49-F238E27FC236}">
                <a16:creationId xmlns:a16="http://schemas.microsoft.com/office/drawing/2014/main" id="{1D8C2FFC-476D-4561-B22F-27CBD36CF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6753" y="1437078"/>
            <a:ext cx="9780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  <a:sym typeface="Webdings" panose="05030102010509060703" pitchFamily="18" charset="2"/>
              </a:rPr>
              <a:t></a:t>
            </a:r>
          </a:p>
        </p:txBody>
      </p:sp>
      <p:sp>
        <p:nvSpPr>
          <p:cNvPr id="52" name="Text Box 16">
            <a:extLst>
              <a:ext uri="{FF2B5EF4-FFF2-40B4-BE49-F238E27FC236}">
                <a16:creationId xmlns:a16="http://schemas.microsoft.com/office/drawing/2014/main" id="{F0E38C5D-BE86-4870-85C3-9B98B3DAB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840" y="1690405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  <a:sym typeface="Webdings" panose="05030102010509060703" pitchFamily="18" charset="2"/>
              </a:rPr>
              <a:t></a:t>
            </a:r>
          </a:p>
        </p:txBody>
      </p:sp>
      <p:sp>
        <p:nvSpPr>
          <p:cNvPr id="53" name="Text Box 11">
            <a:extLst>
              <a:ext uri="{FF2B5EF4-FFF2-40B4-BE49-F238E27FC236}">
                <a16:creationId xmlns:a16="http://schemas.microsoft.com/office/drawing/2014/main" id="{D9837A27-DBDA-4381-8DD5-6E0BACEF5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6704" y="1594995"/>
            <a:ext cx="5189718" cy="17235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363538">
              <a:spcBef>
                <a:spcPts val="600"/>
              </a:spcBef>
              <a:buFontTx/>
              <a:buBlip>
                <a:blip r:embed="rId3"/>
              </a:buBlip>
              <a:defRPr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数组名</a:t>
            </a:r>
            <a:r>
              <a:rPr lang="zh-CN" altLang="en-US" dirty="0"/>
              <a:t>代表数组的</a:t>
            </a:r>
            <a:r>
              <a:rPr lang="zh-CN" altLang="en-US" dirty="0">
                <a:solidFill>
                  <a:srgbClr val="FF0000"/>
                </a:solidFill>
              </a:rPr>
              <a:t>起始地址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数组元素在内存中是连续存储的。</a:t>
            </a:r>
            <a:endParaRPr lang="en-US" altLang="zh-CN" dirty="0"/>
          </a:p>
          <a:p>
            <a:r>
              <a:rPr lang="zh-CN" altLang="en-US" dirty="0"/>
              <a:t>数组元素个数是固定的</a:t>
            </a:r>
            <a:r>
              <a:rPr lang="en-US" altLang="zh-CN" dirty="0"/>
              <a:t>,</a:t>
            </a:r>
            <a:r>
              <a:rPr lang="zh-CN" altLang="en-US" dirty="0"/>
              <a:t>在程序执行中固定不变</a:t>
            </a:r>
          </a:p>
        </p:txBody>
      </p:sp>
    </p:spTree>
    <p:extLst>
      <p:ext uri="{BB962C8B-B14F-4D97-AF65-F5344CB8AC3E}">
        <p14:creationId xmlns:p14="http://schemas.microsoft.com/office/powerpoint/2010/main" val="85323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1" grpId="0" autoUpdateAnimBg="0"/>
      <p:bldP spid="52" grpId="0" autoUpdateAnimBg="0"/>
      <p:bldP spid="5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">
            <a:extLst>
              <a:ext uri="{FF2B5EF4-FFF2-40B4-BE49-F238E27FC236}">
                <a16:creationId xmlns:a16="http://schemas.microsoft.com/office/drawing/2014/main" id="{ACB04A19-EAE4-4A5D-B04D-1B93F9C97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1" y="761354"/>
            <a:ext cx="40506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lnSpc>
                <a:spcPct val="150000"/>
              </a:lnSpc>
              <a:buFontTx/>
              <a:buBlip>
                <a:blip r:embed="rId3"/>
              </a:buBlip>
              <a:defRPr sz="2800" b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defRPr>
            </a:lvl1pPr>
            <a:lvl2pPr marL="742950" indent="-28575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3200" dirty="0"/>
              <a:t>对象指针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FC6942B-B9B9-42C5-A057-CB3D7BEBCA14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8.11</a:t>
            </a:r>
            <a:r>
              <a:rPr lang="zh-CN" altLang="en-US" dirty="0"/>
              <a:t> 对象指针与</a:t>
            </a:r>
            <a:r>
              <a:rPr lang="en-US" altLang="zh-CN" dirty="0"/>
              <a:t>this</a:t>
            </a:r>
            <a:r>
              <a:rPr lang="zh-CN" altLang="en-US" dirty="0"/>
              <a:t>指针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E3407C-B62D-496A-B4E0-DF4ED60F0E08}"/>
              </a:ext>
            </a:extLst>
          </p:cNvPr>
          <p:cNvSpPr/>
          <p:nvPr/>
        </p:nvSpPr>
        <p:spPr>
          <a:xfrm>
            <a:off x="1588" y="1386433"/>
            <a:ext cx="33087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eaLnBrk="1" fontAlgn="auto" hangingPunct="1">
              <a:lnSpc>
                <a:spcPct val="120000"/>
              </a:lnSpc>
              <a:spcAft>
                <a:spcPts val="0"/>
              </a:spcAft>
              <a:buClr>
                <a:srgbClr val="FF0000"/>
              </a:buClr>
              <a:buSzPct val="80000"/>
              <a:buFont typeface="宋体" panose="02010600030101010101" pitchFamily="2" charset="-122"/>
              <a:buChar char="〓"/>
              <a:defRPr/>
            </a:pP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声明形式：</a:t>
            </a:r>
            <a:endParaRPr lang="en-US" altLang="zh-CN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Clr>
                <a:srgbClr val="FF0000"/>
              </a:buClr>
              <a:buSzPct val="80000"/>
              <a:defRPr/>
            </a:pPr>
            <a:r>
              <a:rPr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</a:t>
            </a:r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类名 *对象指针名；</a:t>
            </a:r>
          </a:p>
          <a:p>
            <a:pPr marL="411162" lvl="1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Point a(5,10);</a:t>
            </a:r>
          </a:p>
          <a:p>
            <a:pPr marL="109537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  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Piont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 *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ptr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;</a:t>
            </a:r>
          </a:p>
          <a:p>
            <a:pPr marL="109537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  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ptr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=&amp;a;</a:t>
            </a:r>
          </a:p>
          <a:p>
            <a:pPr marL="266700" indent="-266700" eaLnBrk="1" fontAlgn="auto" hangingPunct="1">
              <a:lnSpc>
                <a:spcPct val="120000"/>
              </a:lnSpc>
              <a:spcAft>
                <a:spcPts val="0"/>
              </a:spcAft>
              <a:buClr>
                <a:srgbClr val="FF0000"/>
              </a:buClr>
              <a:buSzPct val="80000"/>
              <a:buFont typeface="宋体" panose="02010600030101010101" pitchFamily="2" charset="-122"/>
              <a:buChar char="〓"/>
              <a:defRPr/>
            </a:pPr>
            <a:r>
              <a:rPr lang="zh-CN" altLang="en-US" spc="-15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通过指针访问对象成员</a:t>
            </a:r>
          </a:p>
          <a:p>
            <a:pPr marL="411162" lvl="1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None/>
              <a:defRPr/>
            </a:pPr>
            <a:r>
              <a:rPr lang="zh-CN" altLang="en-US" sz="2400" spc="-13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对象指针名</a:t>
            </a:r>
            <a:r>
              <a:rPr lang="en-US" altLang="zh-CN" sz="2400" spc="-13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-&gt;</a:t>
            </a:r>
            <a:r>
              <a:rPr lang="zh-CN" altLang="en-US" sz="2400" spc="-13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成员名</a:t>
            </a:r>
          </a:p>
          <a:p>
            <a:pPr marL="109537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ptr</a:t>
            </a:r>
            <a:r>
              <a:rPr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-&gt;</a:t>
            </a:r>
            <a:r>
              <a:rPr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getx</a:t>
            </a:r>
            <a:r>
              <a:rPr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() </a:t>
            </a:r>
            <a:endParaRPr lang="en-US" altLang="zh-CN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109537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等价于</a:t>
            </a:r>
            <a:endParaRPr lang="en-US" altLang="zh-CN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109537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</a:t>
            </a:r>
            <a:r>
              <a:rPr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</a:t>
            </a:r>
            <a:r>
              <a:rPr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(*</a:t>
            </a:r>
            <a:r>
              <a:rPr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ptr</a:t>
            </a:r>
            <a:r>
              <a:rPr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).</a:t>
            </a:r>
            <a:r>
              <a:rPr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getx</a:t>
            </a:r>
            <a:r>
              <a:rPr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itchFamily="18" charset="0"/>
              </a:rPr>
              <a:t>();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D8748D-7B17-4A3E-8E79-0CB7D1AD85E7}"/>
              </a:ext>
            </a:extLst>
          </p:cNvPr>
          <p:cNvSpPr txBox="1"/>
          <p:nvPr/>
        </p:nvSpPr>
        <p:spPr>
          <a:xfrm>
            <a:off x="3379195" y="782713"/>
            <a:ext cx="4387769" cy="3416320"/>
          </a:xfrm>
          <a:prstGeom prst="rect">
            <a:avLst/>
          </a:prstGeom>
          <a:solidFill>
            <a:srgbClr val="B7D3E8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class Point {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public:  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Point(int xx=0, int yy=0); 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Point(Point &amp;p);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   void setXY(int xx , int yy);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int getX() { return x; }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int getY() { return y; }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private: int x, y;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};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DFDF7FA-6144-43BA-BD9C-E06B2D93117C}"/>
              </a:ext>
            </a:extLst>
          </p:cNvPr>
          <p:cNvSpPr txBox="1"/>
          <p:nvPr/>
        </p:nvSpPr>
        <p:spPr>
          <a:xfrm>
            <a:off x="7773209" y="0"/>
            <a:ext cx="4387770" cy="1569660"/>
          </a:xfrm>
          <a:prstGeom prst="rect">
            <a:avLst/>
          </a:prstGeom>
          <a:solidFill>
            <a:srgbClr val="B7D3E8"/>
          </a:solidFill>
          <a:ln>
            <a:solidFill>
              <a:schemeClr val="accent1"/>
            </a:solidFill>
          </a:ln>
        </p:spPr>
        <p:txBody>
          <a:bodyPr wrap="square" lIns="0" rIns="0">
            <a:spAutoFit/>
          </a:bodyPr>
          <a:lstStyle/>
          <a:p>
            <a:r>
              <a:rPr lang="zh-CN" altLang="en-US" spc="-100" dirty="0">
                <a:solidFill>
                  <a:srgbClr val="104E87"/>
                </a:solidFill>
                <a:latin typeface="Comic Sans MS" panose="030F0702030302020204" pitchFamily="66" charset="0"/>
              </a:rPr>
              <a:t>void Point::setXY(int xx , int yy) {</a:t>
            </a:r>
          </a:p>
          <a:p>
            <a:r>
              <a:rPr lang="zh-CN" altLang="en-US" spc="-100" dirty="0">
                <a:solidFill>
                  <a:srgbClr val="104E87"/>
                </a:solidFill>
                <a:latin typeface="Comic Sans MS" panose="030F0702030302020204" pitchFamily="66" charset="0"/>
              </a:rPr>
              <a:t>	x=xx; </a:t>
            </a:r>
          </a:p>
          <a:p>
            <a:r>
              <a:rPr lang="zh-CN" altLang="en-US" spc="-100" dirty="0">
                <a:solidFill>
                  <a:srgbClr val="104E87"/>
                </a:solidFill>
                <a:latin typeface="Comic Sans MS" panose="030F0702030302020204" pitchFamily="66" charset="0"/>
              </a:rPr>
              <a:t>	y=yy;</a:t>
            </a:r>
          </a:p>
          <a:p>
            <a:r>
              <a:rPr lang="zh-CN" altLang="en-US" spc="-100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086269A-1537-4D6F-A416-70B96FDFB1FE}"/>
              </a:ext>
            </a:extLst>
          </p:cNvPr>
          <p:cNvSpPr txBox="1"/>
          <p:nvPr/>
        </p:nvSpPr>
        <p:spPr>
          <a:xfrm>
            <a:off x="7940233" y="1219461"/>
            <a:ext cx="4220745" cy="1569660"/>
          </a:xfrm>
          <a:prstGeom prst="rect">
            <a:avLst/>
          </a:prstGeom>
          <a:solidFill>
            <a:srgbClr val="B7D3E8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Point::Point(Point &amp;p) {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x = p.x; 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y = p.y;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93DA619-EC06-4FF5-A4C0-CD24737CBB32}"/>
              </a:ext>
            </a:extLst>
          </p:cNvPr>
          <p:cNvSpPr txBox="1"/>
          <p:nvPr/>
        </p:nvSpPr>
        <p:spPr>
          <a:xfrm>
            <a:off x="3379195" y="4205116"/>
            <a:ext cx="8804816" cy="2428357"/>
          </a:xfrm>
          <a:prstGeom prst="rect">
            <a:avLst/>
          </a:prstGeom>
          <a:solidFill>
            <a:srgbClr val="B7D3E8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 main()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{	Point  myp1(4, 5);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Point* p = &amp;myp1;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cout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&lt;&lt; p-&gt;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getX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()&lt;&lt;","&lt;&lt;p-&gt;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getY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()&lt;&lt;'\n';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cout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&lt;&lt; myp1.getX()&lt;&lt;","&lt;&lt;myp1.getY()&lt;&lt;'\n';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return 0;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}</a:t>
            </a:r>
            <a:endParaRPr lang="zh-CN" altLang="en-US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50A4C16-D9B5-4B5D-841A-F6077E505C4F}"/>
              </a:ext>
            </a:extLst>
          </p:cNvPr>
          <p:cNvSpPr txBox="1"/>
          <p:nvPr/>
        </p:nvSpPr>
        <p:spPr>
          <a:xfrm>
            <a:off x="8174620" y="2436594"/>
            <a:ext cx="3986359" cy="1569660"/>
          </a:xfrm>
          <a:prstGeom prst="rect">
            <a:avLst/>
          </a:prstGeom>
          <a:solidFill>
            <a:srgbClr val="B7D3E8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Point::Point(int xx, int yy){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x = xx; 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y = yy;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408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5" grpId="0" animBg="1"/>
      <p:bldP spid="27" grpId="0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">
            <a:extLst>
              <a:ext uri="{FF2B5EF4-FFF2-40B4-BE49-F238E27FC236}">
                <a16:creationId xmlns:a16="http://schemas.microsoft.com/office/drawing/2014/main" id="{ACB04A19-EAE4-4A5D-B04D-1B93F9C97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1" y="761354"/>
            <a:ext cx="40506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lnSpc>
                <a:spcPct val="150000"/>
              </a:lnSpc>
              <a:buFontTx/>
              <a:buBlip>
                <a:blip r:embed="rId3"/>
              </a:buBlip>
              <a:defRPr sz="2800" b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defRPr>
            </a:lvl1pPr>
            <a:lvl2pPr marL="742950" indent="-28575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3200" dirty="0"/>
              <a:t>对象的</a:t>
            </a:r>
            <a:r>
              <a:rPr lang="en-US" altLang="zh-CN" sz="3200" dirty="0"/>
              <a:t>this</a:t>
            </a:r>
            <a:r>
              <a:rPr lang="zh-CN" altLang="en-US" sz="3200" dirty="0"/>
              <a:t>指针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FC6942B-B9B9-42C5-A057-CB3D7BEBCA14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8.11</a:t>
            </a:r>
            <a:r>
              <a:rPr lang="zh-CN" altLang="en-US" dirty="0"/>
              <a:t> 对象指针与</a:t>
            </a:r>
            <a:r>
              <a:rPr lang="en-US" altLang="zh-CN" dirty="0"/>
              <a:t>this</a:t>
            </a:r>
            <a:r>
              <a:rPr lang="zh-CN" altLang="en-US" dirty="0"/>
              <a:t>指针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0A9A96B-3F61-4C48-8BAB-CB921512E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19" y="3927017"/>
            <a:ext cx="2865871" cy="545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+mj-cs"/>
              </a:rPr>
              <a:t>神秘的</a:t>
            </a:r>
            <a:r>
              <a:rPr lang="en-US" altLang="zh-CN" sz="2800" b="1" kern="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+mj-cs"/>
              </a:rPr>
              <a:t>this</a:t>
            </a:r>
            <a:r>
              <a:rPr lang="zh-CN" altLang="en-US" sz="2800" b="1" kern="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+mj-cs"/>
              </a:rPr>
              <a:t>指针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192798-DBF7-4183-869C-822BABD1C2F2}"/>
              </a:ext>
            </a:extLst>
          </p:cNvPr>
          <p:cNvSpPr txBox="1"/>
          <p:nvPr/>
        </p:nvSpPr>
        <p:spPr>
          <a:xfrm>
            <a:off x="247719" y="1988025"/>
            <a:ext cx="30742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成员函数是类对象共享的，</a:t>
            </a:r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类的所有对象调用的都是同一段代码，那么如何知道哪个对象在调用成员呢？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CCA77CF3-F4A1-40A8-9A18-B0223B292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19" y="1472730"/>
            <a:ext cx="2865871" cy="545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zh-CN" altLang="en-US" b="0" kern="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+mj-cs"/>
              </a:rPr>
              <a:t>思考一个问题：</a:t>
            </a:r>
          </a:p>
        </p:txBody>
      </p:sp>
      <p:sp>
        <p:nvSpPr>
          <p:cNvPr id="19" name="矩形 2">
            <a:extLst>
              <a:ext uri="{FF2B5EF4-FFF2-40B4-BE49-F238E27FC236}">
                <a16:creationId xmlns:a16="http://schemas.microsoft.com/office/drawing/2014/main" id="{DC86A708-E8E0-4592-8BA9-29FB8DFC5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070" y="933639"/>
            <a:ext cx="8088550" cy="2988510"/>
          </a:xfrm>
          <a:prstGeom prst="rect">
            <a:avLst/>
          </a:prstGeom>
          <a:solidFill>
            <a:srgbClr val="B7D3E8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class Clock{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public: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void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setTime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(int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newH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int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newM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int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newS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{hour =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newH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 minute =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newM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 second =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newS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 }          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void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showTime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</a:t>
            </a:r>
          </a:p>
          <a:p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{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&lt;&lt;hour&lt;&lt;“:”&lt;&lt;minute&lt;&lt;“:”&lt;&lt;second&lt;&lt;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 }     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private: int hour, minute, second;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F73248-0016-4C01-8E2A-7C203493BE8D}"/>
              </a:ext>
            </a:extLst>
          </p:cNvPr>
          <p:cNvSpPr/>
          <p:nvPr/>
        </p:nvSpPr>
        <p:spPr>
          <a:xfrm>
            <a:off x="4262105" y="1635031"/>
            <a:ext cx="7903515" cy="766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40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void </a:t>
            </a:r>
            <a:r>
              <a:rPr lang="en-US" altLang="zh-CN" sz="2400" spc="-1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setTime</a:t>
            </a:r>
            <a:r>
              <a:rPr lang="en-US" altLang="zh-CN" sz="240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(Clock </a:t>
            </a:r>
            <a:r>
              <a:rPr lang="zh-CN" altLang="en-US" sz="240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*</a:t>
            </a:r>
            <a:r>
              <a:rPr lang="en-US" altLang="zh-CN" sz="240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this, int </a:t>
            </a:r>
            <a:r>
              <a:rPr lang="en-US" altLang="zh-CN" sz="2400" spc="-1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newH</a:t>
            </a:r>
            <a:r>
              <a:rPr lang="en-US" altLang="zh-CN" sz="240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int </a:t>
            </a:r>
            <a:r>
              <a:rPr lang="en-US" altLang="zh-CN" sz="2400" spc="-1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newM</a:t>
            </a:r>
            <a:r>
              <a:rPr lang="en-US" altLang="zh-CN" sz="240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int </a:t>
            </a:r>
            <a:r>
              <a:rPr lang="en-US" altLang="zh-CN" sz="2400" spc="-1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newS</a:t>
            </a:r>
            <a:r>
              <a:rPr lang="en-US" altLang="zh-CN" sz="240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40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{this-&gt;hour=</a:t>
            </a:r>
            <a:r>
              <a:rPr lang="en-US" altLang="zh-CN" sz="2400" spc="-1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newH</a:t>
            </a:r>
            <a:r>
              <a:rPr lang="en-US" altLang="zh-CN" sz="240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 this-&gt;minute=</a:t>
            </a:r>
            <a:r>
              <a:rPr lang="en-US" altLang="zh-CN" sz="2400" spc="-1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newM</a:t>
            </a:r>
            <a:r>
              <a:rPr lang="en-US" altLang="zh-CN" sz="240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 this-&gt;second=</a:t>
            </a:r>
            <a:r>
              <a:rPr lang="en-US" altLang="zh-CN" sz="2400" spc="-1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newS</a:t>
            </a:r>
            <a:r>
              <a:rPr lang="en-US" altLang="zh-CN" sz="240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;}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45F03A9-0D93-48B2-A70C-194BA0870A25}"/>
              </a:ext>
            </a:extLst>
          </p:cNvPr>
          <p:cNvSpPr/>
          <p:nvPr/>
        </p:nvSpPr>
        <p:spPr>
          <a:xfrm>
            <a:off x="4262104" y="2336423"/>
            <a:ext cx="7903515" cy="7571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40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void </a:t>
            </a:r>
            <a:r>
              <a:rPr lang="en-US" altLang="zh-CN" sz="2400" spc="-1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showTime</a:t>
            </a:r>
            <a:r>
              <a:rPr lang="en-US" altLang="zh-CN" sz="240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(Clock </a:t>
            </a:r>
            <a:r>
              <a:rPr lang="zh-CN" altLang="en-US" sz="240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*</a:t>
            </a:r>
            <a:r>
              <a:rPr lang="en-US" altLang="zh-CN" sz="240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this)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</a:t>
            </a:r>
            <a:r>
              <a:rPr lang="en-US" altLang="zh-CN" spc="-1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&lt;&lt;this-&gt;hour&lt;&lt;‘:’&lt;&lt; this-&gt;minute&lt;&lt;‘:’&lt;&lt;this-&gt;second&lt;&lt;</a:t>
            </a:r>
            <a:r>
              <a:rPr lang="en-US" altLang="zh-CN" spc="-1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zh-CN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  <a:r>
              <a:rPr lang="en-US" altLang="zh-CN" sz="240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4A9A8DA-DCFA-44F8-86F7-75A9E53F0312}"/>
              </a:ext>
            </a:extLst>
          </p:cNvPr>
          <p:cNvSpPr txBox="1"/>
          <p:nvPr/>
        </p:nvSpPr>
        <p:spPr>
          <a:xfrm>
            <a:off x="52087" y="4708390"/>
            <a:ext cx="27374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Clock  </a:t>
            </a:r>
            <a:r>
              <a:rPr kumimoji="1"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p,q</a:t>
            </a: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p.settime</a:t>
            </a: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(0,0,0);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q.settime</a:t>
            </a: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(12,0,0);</a:t>
            </a:r>
          </a:p>
          <a:p>
            <a:pPr>
              <a:spcBef>
                <a:spcPct val="0"/>
              </a:spcBef>
            </a:pPr>
            <a:r>
              <a:rPr kumimoji="1"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p.showTime</a:t>
            </a:r>
            <a:r>
              <a:rPr kumimoji="1"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()</a:t>
            </a:r>
          </a:p>
          <a:p>
            <a:pPr>
              <a:spcBef>
                <a:spcPct val="0"/>
              </a:spcBef>
            </a:pPr>
            <a:r>
              <a:rPr kumimoji="1"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q.showTime</a:t>
            </a:r>
            <a:r>
              <a:rPr kumimoji="1"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()</a:t>
            </a:r>
          </a:p>
        </p:txBody>
      </p:sp>
      <p:sp>
        <p:nvSpPr>
          <p:cNvPr id="36" name="Text Box 16">
            <a:extLst>
              <a:ext uri="{FF2B5EF4-FFF2-40B4-BE49-F238E27FC236}">
                <a16:creationId xmlns:a16="http://schemas.microsoft.com/office/drawing/2014/main" id="{E93A7547-5966-4BAA-86FA-AB201208E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483" y="3934354"/>
            <a:ext cx="65263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7" name="Text Box 17">
            <a:extLst>
              <a:ext uri="{FF2B5EF4-FFF2-40B4-BE49-F238E27FC236}">
                <a16:creationId xmlns:a16="http://schemas.microsoft.com/office/drawing/2014/main" id="{DA15501F-CACC-48E8-9F17-E09073BEB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881" y="5452882"/>
            <a:ext cx="914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8C568E7-3DAC-48A3-9B4E-DCF2D860A2DE}"/>
              </a:ext>
            </a:extLst>
          </p:cNvPr>
          <p:cNvGrpSpPr/>
          <p:nvPr/>
        </p:nvGrpSpPr>
        <p:grpSpPr>
          <a:xfrm>
            <a:off x="2703923" y="3369621"/>
            <a:ext cx="2391307" cy="1703611"/>
            <a:chOff x="3085890" y="3427494"/>
            <a:chExt cx="2391307" cy="1703611"/>
          </a:xfrm>
        </p:grpSpPr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id="{A0A4AFC7-96B5-490E-89EE-93E519279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979" y="3930776"/>
              <a:ext cx="1724218" cy="1200329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1" hangingPunct="1">
                <a:spcBef>
                  <a:spcPts val="0"/>
                </a:spcBef>
                <a:defRPr/>
              </a:pPr>
              <a:r>
                <a:rPr kumimoji="1" lang="en-US" altLang="zh-CN" b="0" dirty="0">
                  <a:solidFill>
                    <a:srgbClr val="104E8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</a:rPr>
                <a:t>hour</a:t>
              </a:r>
            </a:p>
            <a:p>
              <a:pPr eaLnBrk="1" hangingPunct="1">
                <a:spcBef>
                  <a:spcPts val="0"/>
                </a:spcBef>
                <a:defRPr/>
              </a:pPr>
              <a:r>
                <a:rPr kumimoji="1" lang="en-US" altLang="zh-CN" b="0" dirty="0" err="1">
                  <a:solidFill>
                    <a:srgbClr val="104E8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</a:rPr>
                <a:t>mintue</a:t>
              </a:r>
              <a:endParaRPr kumimoji="1" lang="en-US" altLang="zh-CN" b="0" dirty="0">
                <a:solidFill>
                  <a:srgbClr val="104E8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endParaRPr>
            </a:p>
            <a:p>
              <a:pPr eaLnBrk="1" hangingPunct="1">
                <a:spcBef>
                  <a:spcPts val="0"/>
                </a:spcBef>
                <a:defRPr/>
              </a:pPr>
              <a:r>
                <a:rPr kumimoji="1" lang="en-US" altLang="zh-CN" b="0" dirty="0">
                  <a:solidFill>
                    <a:srgbClr val="104E8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</a:rPr>
                <a:t>second</a:t>
              </a:r>
            </a:p>
          </p:txBody>
        </p:sp>
        <p:sp>
          <p:nvSpPr>
            <p:cNvPr id="31" name="Text Box 10">
              <a:extLst>
                <a:ext uri="{FF2B5EF4-FFF2-40B4-BE49-F238E27FC236}">
                  <a16:creationId xmlns:a16="http://schemas.microsoft.com/office/drawing/2014/main" id="{7744F4E8-74A7-47FC-BF4D-BEBAF5AF4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2617" y="3427494"/>
              <a:ext cx="866775" cy="383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104E87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38" name="Text Box 20">
              <a:extLst>
                <a:ext uri="{FF2B5EF4-FFF2-40B4-BE49-F238E27FC236}">
                  <a16:creationId xmlns:a16="http://schemas.microsoft.com/office/drawing/2014/main" id="{AD968C16-E2A2-4DD3-8807-710E77BC1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5890" y="3943003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104E87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100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D44FD3-B06B-494D-8EE1-52D66B098E36}"/>
              </a:ext>
            </a:extLst>
          </p:cNvPr>
          <p:cNvGrpSpPr/>
          <p:nvPr/>
        </p:nvGrpSpPr>
        <p:grpSpPr>
          <a:xfrm>
            <a:off x="2667299" y="4974340"/>
            <a:ext cx="2427931" cy="1616366"/>
            <a:chOff x="3049266" y="5032213"/>
            <a:chExt cx="2427931" cy="1616366"/>
          </a:xfrm>
        </p:grpSpPr>
        <p:sp>
          <p:nvSpPr>
            <p:cNvPr id="39" name="Text Box 21">
              <a:extLst>
                <a:ext uri="{FF2B5EF4-FFF2-40B4-BE49-F238E27FC236}">
                  <a16:creationId xmlns:a16="http://schemas.microsoft.com/office/drawing/2014/main" id="{0BBEAA7A-1A9E-40AD-B2AD-55ACCA306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9266" y="5374180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104E87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200</a:t>
              </a:r>
            </a:p>
          </p:txBody>
        </p:sp>
        <p:sp>
          <p:nvSpPr>
            <p:cNvPr id="40" name="Rectangle 9">
              <a:extLst>
                <a:ext uri="{FF2B5EF4-FFF2-40B4-BE49-F238E27FC236}">
                  <a16:creationId xmlns:a16="http://schemas.microsoft.com/office/drawing/2014/main" id="{73B09AFA-EE53-41AE-B8DB-4901FE9B2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979" y="5448250"/>
              <a:ext cx="1724218" cy="1200329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1" hangingPunct="1">
                <a:spcBef>
                  <a:spcPts val="0"/>
                </a:spcBef>
                <a:defRPr/>
              </a:pPr>
              <a:r>
                <a:rPr kumimoji="1" lang="en-US" altLang="zh-CN" b="0" dirty="0">
                  <a:solidFill>
                    <a:srgbClr val="104E8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</a:rPr>
                <a:t>hour</a:t>
              </a:r>
            </a:p>
            <a:p>
              <a:pPr eaLnBrk="1" hangingPunct="1">
                <a:spcBef>
                  <a:spcPts val="0"/>
                </a:spcBef>
                <a:defRPr/>
              </a:pPr>
              <a:r>
                <a:rPr kumimoji="1" lang="en-US" altLang="zh-CN" b="0" dirty="0" err="1">
                  <a:solidFill>
                    <a:srgbClr val="104E8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</a:rPr>
                <a:t>mintue</a:t>
              </a:r>
              <a:endParaRPr kumimoji="1" lang="en-US" altLang="zh-CN" b="0" dirty="0">
                <a:solidFill>
                  <a:srgbClr val="104E8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endParaRPr>
            </a:p>
            <a:p>
              <a:pPr eaLnBrk="1" hangingPunct="1">
                <a:spcBef>
                  <a:spcPts val="0"/>
                </a:spcBef>
                <a:defRPr/>
              </a:pPr>
              <a:r>
                <a:rPr kumimoji="1" lang="en-US" altLang="zh-CN" b="0" dirty="0">
                  <a:solidFill>
                    <a:srgbClr val="104E8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</a:rPr>
                <a:t>second</a:t>
              </a:r>
            </a:p>
          </p:txBody>
        </p:sp>
        <p:sp>
          <p:nvSpPr>
            <p:cNvPr id="41" name="Text Box 10">
              <a:extLst>
                <a:ext uri="{FF2B5EF4-FFF2-40B4-BE49-F238E27FC236}">
                  <a16:creationId xmlns:a16="http://schemas.microsoft.com/office/drawing/2014/main" id="{517D7231-433F-4F59-99A6-A32F8E3C9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7269" y="5032213"/>
              <a:ext cx="8667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104E87"/>
                  </a:solidFill>
                  <a:latin typeface="Comic Sans MS" panose="030F0702030302020204" pitchFamily="66" charset="0"/>
                </a:rPr>
                <a:t>q</a:t>
              </a:r>
            </a:p>
          </p:txBody>
        </p:sp>
      </p:grpSp>
      <p:sp>
        <p:nvSpPr>
          <p:cNvPr id="42" name="Rectangle 18">
            <a:extLst>
              <a:ext uri="{FF2B5EF4-FFF2-40B4-BE49-F238E27FC236}">
                <a16:creationId xmlns:a16="http://schemas.microsoft.com/office/drawing/2014/main" id="{89FF8451-C852-441D-AEE3-D48D3508F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0940" y="4466255"/>
            <a:ext cx="6988973" cy="42517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spc="-1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this          void </a:t>
            </a:r>
            <a:r>
              <a:rPr kumimoji="1" lang="en-US" altLang="zh-CN" sz="2400" b="0" spc="-1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settime</a:t>
            </a:r>
            <a:r>
              <a:rPr kumimoji="1" lang="en-US" altLang="zh-CN" sz="2400" b="0" spc="-1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(int </a:t>
            </a:r>
            <a:r>
              <a:rPr kumimoji="1" lang="en-US" altLang="zh-CN" sz="2400" b="0" spc="-1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newH</a:t>
            </a:r>
            <a:r>
              <a:rPr kumimoji="1" lang="en-US" altLang="zh-CN" sz="2400" b="0" spc="-1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 int </a:t>
            </a:r>
            <a:r>
              <a:rPr kumimoji="1" lang="en-US" altLang="zh-CN" sz="2400" b="0" spc="-1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newM</a:t>
            </a:r>
            <a:r>
              <a:rPr kumimoji="1" lang="en-US" altLang="zh-CN" sz="2400" b="0" spc="-1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 int </a:t>
            </a:r>
            <a:r>
              <a:rPr kumimoji="1" lang="en-US" altLang="zh-CN" sz="2400" b="0" spc="-1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newS</a:t>
            </a:r>
            <a:r>
              <a:rPr kumimoji="1" lang="en-US" altLang="zh-CN" sz="2400" b="0" spc="-1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44" name="Text Box 22">
            <a:extLst>
              <a:ext uri="{FF2B5EF4-FFF2-40B4-BE49-F238E27FC236}">
                <a16:creationId xmlns:a16="http://schemas.microsoft.com/office/drawing/2014/main" id="{5962AFD1-690B-4213-A33A-E2925C837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095" y="4466255"/>
            <a:ext cx="708494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45" name="Text Box 26">
            <a:extLst>
              <a:ext uri="{FF2B5EF4-FFF2-40B4-BE49-F238E27FC236}">
                <a16:creationId xmlns:a16="http://schemas.microsoft.com/office/drawing/2014/main" id="{5EA10755-3D79-4969-AF54-28DD46631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969" y="4477557"/>
            <a:ext cx="745330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200</a:t>
            </a:r>
          </a:p>
        </p:txBody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4AD1894F-2ADD-460C-AEF9-F43E3D210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46" y="5543713"/>
            <a:ext cx="3888682" cy="392304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this          void showtime()</a:t>
            </a:r>
          </a:p>
        </p:txBody>
      </p:sp>
      <p:sp>
        <p:nvSpPr>
          <p:cNvPr id="48" name="Text Box 33">
            <a:extLst>
              <a:ext uri="{FF2B5EF4-FFF2-40B4-BE49-F238E27FC236}">
                <a16:creationId xmlns:a16="http://schemas.microsoft.com/office/drawing/2014/main" id="{2FACB64B-3FC1-4E84-9D84-DB14C16C4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7720" y="5504004"/>
            <a:ext cx="690943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49" name="Text Box 34">
            <a:extLst>
              <a:ext uri="{FF2B5EF4-FFF2-40B4-BE49-F238E27FC236}">
                <a16:creationId xmlns:a16="http://schemas.microsoft.com/office/drawing/2014/main" id="{0BD475F8-94D1-4BC5-8DF2-6CDF1281A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2605" y="5516692"/>
            <a:ext cx="756058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200</a:t>
            </a:r>
          </a:p>
        </p:txBody>
      </p:sp>
      <p:sp>
        <p:nvSpPr>
          <p:cNvPr id="50" name="Line 24">
            <a:extLst>
              <a:ext uri="{FF2B5EF4-FFF2-40B4-BE49-F238E27FC236}">
                <a16:creationId xmlns:a16="http://schemas.microsoft.com/office/drawing/2014/main" id="{838B1AEE-77FA-4139-AC0D-E5C0C9DA65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48537" y="3745840"/>
            <a:ext cx="2447463" cy="618989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Line 24">
            <a:extLst>
              <a:ext uri="{FF2B5EF4-FFF2-40B4-BE49-F238E27FC236}">
                <a16:creationId xmlns:a16="http://schemas.microsoft.com/office/drawing/2014/main" id="{EC2187D0-4C7E-43B0-8D37-BE5EC17841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499" y="4799498"/>
            <a:ext cx="2297470" cy="525272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Line 24">
            <a:extLst>
              <a:ext uri="{FF2B5EF4-FFF2-40B4-BE49-F238E27FC236}">
                <a16:creationId xmlns:a16="http://schemas.microsoft.com/office/drawing/2014/main" id="{DED2ADC2-DBF7-40DF-B96E-518E67B28F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91201" y="3792894"/>
            <a:ext cx="2496248" cy="1788868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24">
            <a:extLst>
              <a:ext uri="{FF2B5EF4-FFF2-40B4-BE49-F238E27FC236}">
                <a16:creationId xmlns:a16="http://schemas.microsoft.com/office/drawing/2014/main" id="{99B7C74A-1973-49DD-B868-2DAA535547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25688" y="5362588"/>
            <a:ext cx="2222032" cy="283229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3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/>
      <p:bldP spid="19" grpId="0" animBg="1"/>
      <p:bldP spid="20" grpId="0" animBg="1"/>
      <p:bldP spid="22" grpId="0" animBg="1"/>
      <p:bldP spid="23" grpId="0"/>
      <p:bldP spid="36" grpId="0" autoUpdateAnimBg="0"/>
      <p:bldP spid="37" grpId="0" autoUpdateAnimBg="0"/>
      <p:bldP spid="44" grpId="0" animBg="1" autoUpdateAnimBg="0"/>
      <p:bldP spid="45" grpId="0" animBg="1" autoUpdateAnimBg="0"/>
      <p:bldP spid="48" grpId="0" animBg="1" autoUpdateAnimBg="0"/>
      <p:bldP spid="49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">
            <a:extLst>
              <a:ext uri="{FF2B5EF4-FFF2-40B4-BE49-F238E27FC236}">
                <a16:creationId xmlns:a16="http://schemas.microsoft.com/office/drawing/2014/main" id="{ACB04A19-EAE4-4A5D-B04D-1B93F9C97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1" y="761354"/>
            <a:ext cx="40506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lnSpc>
                <a:spcPct val="150000"/>
              </a:lnSpc>
              <a:buFontTx/>
              <a:buBlip>
                <a:blip r:embed="rId3"/>
              </a:buBlip>
              <a:defRPr sz="2800" b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defRPr>
            </a:lvl1pPr>
            <a:lvl2pPr marL="742950" indent="-28575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3200" dirty="0"/>
              <a:t>对象的</a:t>
            </a:r>
            <a:r>
              <a:rPr lang="en-US" altLang="zh-CN" sz="3200" dirty="0"/>
              <a:t>this</a:t>
            </a:r>
            <a:r>
              <a:rPr lang="zh-CN" altLang="en-US" sz="3200" dirty="0"/>
              <a:t>指针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FC6942B-B9B9-42C5-A057-CB3D7BEBCA14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8.11</a:t>
            </a:r>
            <a:r>
              <a:rPr lang="zh-CN" altLang="en-US" dirty="0"/>
              <a:t> 对象指针与</a:t>
            </a:r>
            <a:r>
              <a:rPr lang="en-US" altLang="zh-CN" dirty="0"/>
              <a:t>this</a:t>
            </a:r>
            <a:r>
              <a:rPr lang="zh-CN" altLang="en-US" dirty="0"/>
              <a:t>指针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C88C1876-2398-4986-BE79-38F46C1CB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10" y="1459012"/>
            <a:ext cx="11713579" cy="512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buClr>
                <a:srgbClr val="104E87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kern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C++</a:t>
            </a:r>
            <a:r>
              <a:rPr lang="zh-CN" altLang="en-US" kern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为每个对象提供一个指针</a:t>
            </a:r>
            <a:r>
              <a:rPr lang="en-US" altLang="zh-CN" kern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this</a:t>
            </a:r>
            <a:r>
              <a:rPr lang="zh-CN" altLang="en-US" kern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，记录该对象的地址。</a:t>
            </a:r>
            <a:endParaRPr lang="en-US" altLang="zh-CN" kern="0" spc="-1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150000"/>
              </a:lnSpc>
              <a:buClr>
                <a:srgbClr val="104E87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kern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当通过对象来调用类的成员函数时，</a:t>
            </a:r>
            <a:r>
              <a:rPr lang="en-US" altLang="zh-CN" kern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this</a:t>
            </a:r>
            <a:r>
              <a:rPr lang="zh-CN" altLang="en-US" kern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指针作为一个隐式参数传递给成员函数</a:t>
            </a:r>
            <a:endParaRPr lang="en-US" altLang="zh-CN" kern="0" spc="-1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150000"/>
              </a:lnSpc>
              <a:buClr>
                <a:srgbClr val="104E87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kern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创建对象时</a:t>
            </a:r>
            <a:r>
              <a:rPr lang="en-US" altLang="zh-CN" kern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lang="zh-CN" altLang="en-US" kern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系统把</a:t>
            </a:r>
            <a:r>
              <a:rPr lang="en-US" altLang="zh-CN" kern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this</a:t>
            </a:r>
            <a:r>
              <a:rPr lang="zh-CN" altLang="en-US" kern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指针初始化为指向该对象</a:t>
            </a:r>
            <a:r>
              <a:rPr lang="en-US" altLang="zh-CN" kern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.</a:t>
            </a:r>
          </a:p>
          <a:p>
            <a:pPr>
              <a:lnSpc>
                <a:spcPct val="150000"/>
              </a:lnSpc>
              <a:buClr>
                <a:srgbClr val="104E87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kern="0" spc="-1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this </a:t>
            </a:r>
            <a:r>
              <a:rPr lang="zh-CN" altLang="en-US" kern="0" spc="-1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指针是一个常指针</a:t>
            </a:r>
            <a:r>
              <a:rPr lang="en-US" altLang="zh-CN" kern="0" spc="-1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lang="zh-CN" altLang="en-US" kern="0" spc="-1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不能在程序中修改或赋值</a:t>
            </a:r>
            <a:endParaRPr lang="en-US" altLang="zh-CN" kern="0" spc="-100" dirty="0">
              <a:solidFill>
                <a:srgbClr val="FF0000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150000"/>
              </a:lnSpc>
              <a:buClr>
                <a:srgbClr val="104E87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kern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不同的对象调用同一个成员函数时</a:t>
            </a:r>
            <a:r>
              <a:rPr lang="en-US" altLang="zh-CN" kern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lang="zh-CN" altLang="en-US" kern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编译器依据成员函数的</a:t>
            </a:r>
            <a:r>
              <a:rPr lang="en-US" altLang="zh-CN" kern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this</a:t>
            </a:r>
            <a:r>
              <a:rPr lang="zh-CN" altLang="en-US" kern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指针所指向，确定哪一个对象在调用该成员函数。</a:t>
            </a:r>
            <a:endParaRPr lang="en-US" altLang="zh-CN" kern="0" spc="-1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150000"/>
              </a:lnSpc>
              <a:buClr>
                <a:srgbClr val="104E87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kern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this</a:t>
            </a:r>
            <a:r>
              <a:rPr lang="zh-CN" altLang="en-US" kern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指针是一个局部数据</a:t>
            </a:r>
            <a:r>
              <a:rPr lang="en-US" altLang="zh-CN" kern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lang="zh-CN" altLang="en-US" kern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其作用域仅在一个对象内部</a:t>
            </a:r>
            <a:r>
              <a:rPr lang="en-US" altLang="zh-CN" kern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.</a:t>
            </a:r>
          </a:p>
          <a:p>
            <a:pPr>
              <a:lnSpc>
                <a:spcPct val="150000"/>
              </a:lnSpc>
              <a:buClr>
                <a:srgbClr val="104E87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kern="0" spc="-1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简单得说</a:t>
            </a:r>
            <a:r>
              <a:rPr lang="en-US" altLang="zh-CN" kern="0" spc="-1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this</a:t>
            </a:r>
            <a:r>
              <a:rPr lang="zh-CN" altLang="en-US" kern="0" spc="-1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就是指向对象自身的一个指针 </a:t>
            </a:r>
            <a:r>
              <a:rPr lang="en-US" altLang="zh-CN" kern="0" spc="-1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lang="zh-CN" altLang="en-US" kern="0" spc="-1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在运行时有效</a:t>
            </a:r>
          </a:p>
          <a:p>
            <a:pPr>
              <a:lnSpc>
                <a:spcPct val="150000"/>
              </a:lnSpc>
              <a:buClr>
                <a:srgbClr val="104E87"/>
              </a:buClr>
              <a:buSzPct val="70000"/>
              <a:buFont typeface="Wingdings" pitchFamily="2" charset="2"/>
              <a:buChar char="n"/>
              <a:defRPr/>
            </a:pPr>
            <a:endParaRPr lang="en-US" altLang="zh-CN" kern="0" spc="-1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150000"/>
              </a:lnSpc>
              <a:buClr>
                <a:srgbClr val="104E87"/>
              </a:buClr>
              <a:buSzPct val="70000"/>
              <a:buFont typeface="Wingdings" pitchFamily="2" charset="2"/>
              <a:buChar char="n"/>
              <a:defRPr/>
            </a:pPr>
            <a:endParaRPr lang="en-US" altLang="zh-CN" kern="0" spc="-1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217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">
            <a:extLst>
              <a:ext uri="{FF2B5EF4-FFF2-40B4-BE49-F238E27FC236}">
                <a16:creationId xmlns:a16="http://schemas.microsoft.com/office/drawing/2014/main" id="{ACB04A19-EAE4-4A5D-B04D-1B93F9C97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1" y="761354"/>
            <a:ext cx="40506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lnSpc>
                <a:spcPct val="150000"/>
              </a:lnSpc>
              <a:buFontTx/>
              <a:buBlip>
                <a:blip r:embed="rId3"/>
              </a:buBlip>
              <a:defRPr sz="2800" b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defRPr>
            </a:lvl1pPr>
            <a:lvl2pPr marL="742950" indent="-28575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3200" dirty="0"/>
              <a:t>原因与实现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FC6942B-B9B9-42C5-A057-CB3D7BEBCA14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8.12</a:t>
            </a:r>
            <a:r>
              <a:rPr lang="zh-CN" altLang="en-US" dirty="0"/>
              <a:t> 动态内存分配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0C97EB9-A43B-457F-9F91-C5377995F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5131" y="1146074"/>
            <a:ext cx="2056998" cy="9247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+mn-lt"/>
                <a:ea typeface="+mn-ea"/>
                <a:cs typeface="楷体_GB2312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+mn-lt"/>
                <a:ea typeface="+mn-ea"/>
                <a:cs typeface="楷体_GB2312"/>
              </a:defRPr>
            </a:lvl2pPr>
            <a:lvl3pPr marL="1377950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+mn-lt"/>
                <a:ea typeface="+mn-ea"/>
                <a:cs typeface="楷体_GB2312"/>
              </a:defRPr>
            </a:lvl3pPr>
            <a:lvl4pPr marL="1827213" indent="-438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+mn-lt"/>
                <a:ea typeface="+mn-ea"/>
                <a:cs typeface="楷体_GB2312"/>
              </a:defRPr>
            </a:lvl4pPr>
            <a:lvl5pPr marL="2297113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  <a:cs typeface="楷体_GB2312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104E87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</a:t>
            </a:r>
          </a:p>
          <a:p>
            <a:pPr eaLnBrk="1" hangingPunct="1">
              <a:buClr>
                <a:srgbClr val="104E87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delete</a:t>
            </a: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A27C674-222B-491A-B806-0FB5CB59E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006" y="2119440"/>
            <a:ext cx="504497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--------</a:t>
            </a:r>
            <a:r>
              <a:rPr lang="zh-CN" altLang="en-US" sz="3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动态分配和释放内存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AB71070-2435-428D-B5CC-534E13ADA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12" y="1678558"/>
            <a:ext cx="4814245" cy="9247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+mn-lt"/>
                <a:ea typeface="+mn-ea"/>
                <a:cs typeface="楷体_GB2312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+mn-lt"/>
                <a:ea typeface="+mn-ea"/>
                <a:cs typeface="楷体_GB2312"/>
              </a:defRPr>
            </a:lvl2pPr>
            <a:lvl3pPr marL="1377950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+mn-lt"/>
                <a:ea typeface="+mn-ea"/>
                <a:cs typeface="楷体_GB2312"/>
              </a:defRPr>
            </a:lvl3pPr>
            <a:lvl4pPr marL="1827213" indent="-438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+mn-lt"/>
                <a:ea typeface="+mn-ea"/>
                <a:cs typeface="楷体_GB2312"/>
              </a:defRPr>
            </a:lvl4pPr>
            <a:lvl5pPr marL="2297113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  <a:cs typeface="楷体_GB2312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104E87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实现不确定需要多大内存</a:t>
            </a:r>
            <a:endParaRPr lang="en-US" altLang="zh-CN" sz="2400" kern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buClr>
                <a:srgbClr val="104E87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需要的内存特别大</a:t>
            </a:r>
            <a:endParaRPr lang="en-US" altLang="zh-CN" sz="2400" kern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5A59F8-6ACB-451E-8AF2-E11A52E24F8C}"/>
              </a:ext>
            </a:extLst>
          </p:cNvPr>
          <p:cNvSpPr/>
          <p:nvPr/>
        </p:nvSpPr>
        <p:spPr>
          <a:xfrm>
            <a:off x="371213" y="2751034"/>
            <a:ext cx="40966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itchFamily="18" charset="0"/>
              </a:rPr>
              <a:t>new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itchFamily="18" charset="0"/>
              </a:rPr>
              <a:t>：</a:t>
            </a:r>
            <a:endParaRPr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使用格式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:</a:t>
            </a:r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指针变量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=new 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类型</a:t>
            </a:r>
            <a:endParaRPr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类型 指针 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= new 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类型</a:t>
            </a:r>
            <a:endParaRPr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功能：在程序执行期间，申请某种类型的变量或对象空间，并用指针指向。</a:t>
            </a:r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结果值：</a:t>
            </a:r>
            <a:endParaRPr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成功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——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指针指向新分配的内存；失败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——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抛出异常。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C10100F-40AF-4E13-916E-E5A0A9971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457" y="2895550"/>
            <a:ext cx="708370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的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3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种使用方式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（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）给单个对象申请分配内存 </a:t>
            </a:r>
            <a:b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</a:b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   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 *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ip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 </a:t>
            </a:r>
            <a:b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</a:b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   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ip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=new int;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（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2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）给单个对象申请分配内存的同时初始化该对象 </a:t>
            </a:r>
            <a:b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</a:b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   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 *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ip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 </a:t>
            </a:r>
            <a:b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</a:b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   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ip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=new int(68);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（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3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）同时给多个对象申请分配内存 </a:t>
            </a:r>
            <a:b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</a:b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   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 *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ip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 </a:t>
            </a:r>
            <a:b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</a:b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   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ip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=new int [5]; 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2526030A-CA9F-4489-AF76-220A2FCCE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8552" y="3625224"/>
            <a:ext cx="2130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rgbClr val="0000C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delete ip;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0EE63BAE-63B3-4930-93B4-A42211B6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6952" y="6271586"/>
            <a:ext cx="21320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rgbClr val="0000C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delete[] ip;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340DCAAC-2949-4F09-AA98-4612208CC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5527" y="4903161"/>
            <a:ext cx="21320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rgbClr val="0000C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delete ip;</a:t>
            </a:r>
          </a:p>
        </p:txBody>
      </p:sp>
    </p:spTree>
    <p:extLst>
      <p:ext uri="{BB962C8B-B14F-4D97-AF65-F5344CB8AC3E}">
        <p14:creationId xmlns:p14="http://schemas.microsoft.com/office/powerpoint/2010/main" val="416205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FC6942B-B9B9-42C5-A057-CB3D7BEBCA14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8.12</a:t>
            </a:r>
            <a:r>
              <a:rPr lang="zh-CN" altLang="en-US" dirty="0"/>
              <a:t> 动态内存分配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020302F7-5106-4660-813D-A879BCD17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34" y="1002128"/>
            <a:ext cx="8964612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创建一维动态数组</a:t>
            </a:r>
            <a:endParaRPr kumimoji="1" lang="en-US" altLang="zh-CN" sz="2400" dirty="0">
              <a:solidFill>
                <a:srgbClr val="FF0000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= 10;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*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lpBuf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 </a:t>
            </a:r>
            <a:b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</a:b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lpBuf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= new int[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];//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申请上可以存放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10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个整型数的内存空间</a:t>
            </a:r>
            <a:endParaRPr kumimoji="1"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for(int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=0;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 num;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++)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cin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&gt;&gt;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lpBuf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[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]; //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cin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&gt;&gt; *(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lpBuf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+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);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		……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b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</a:b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delete[]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lpBuf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 //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用完一定要释放： </a:t>
            </a:r>
            <a:endParaRPr kumimoji="1"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18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FC6942B-B9B9-42C5-A057-CB3D7BEBCA14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8.12</a:t>
            </a:r>
            <a:r>
              <a:rPr lang="zh-CN" altLang="en-US" dirty="0"/>
              <a:t> 动态内存分配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020302F7-5106-4660-813D-A879BCD17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19" y="1002128"/>
            <a:ext cx="9752808" cy="537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创建二维动态数组</a:t>
            </a:r>
            <a:endParaRPr kumimoji="1" lang="en-US" altLang="zh-CN" sz="2400" dirty="0">
              <a:solidFill>
                <a:srgbClr val="FF0000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spcBef>
                <a:spcPts val="600"/>
              </a:spcBef>
              <a:buClrTx/>
              <a:buSzTx/>
              <a:buNone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n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=5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>
              <a:spcBef>
                <a:spcPts val="600"/>
              </a:spcBef>
              <a:buClrTx/>
              <a:buSzTx/>
              <a:buNone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long**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pdata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= new long*[n]; 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//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申请可以存放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个指针的数组</a:t>
            </a:r>
          </a:p>
          <a:p>
            <a:pPr>
              <a:spcBef>
                <a:spcPts val="600"/>
              </a:spcBef>
              <a:buClrTx/>
              <a:buSzTx/>
              <a:buNone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for(int j=0;j&lt;n;j++)</a:t>
            </a:r>
          </a:p>
          <a:p>
            <a:pPr>
              <a:spcBef>
                <a:spcPts val="600"/>
              </a:spcBef>
              <a:buClrTx/>
              <a:buSz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pdata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[j] = new long[n];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//</a:t>
            </a:r>
          </a:p>
          <a:p>
            <a:pPr>
              <a:spcBef>
                <a:spcPts val="600"/>
              </a:spcBef>
              <a:buClrTx/>
              <a:buSzTx/>
              <a:buNone/>
            </a:pPr>
            <a:endParaRPr kumimoji="1" lang="zh-CN" altLang="en-US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spcBef>
                <a:spcPts val="600"/>
              </a:spcBef>
              <a:buClrTx/>
              <a:buSz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for (int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=0;i&lt;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n;i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++)</a:t>
            </a:r>
          </a:p>
          <a:p>
            <a:pPr>
              <a:spcBef>
                <a:spcPts val="600"/>
              </a:spcBef>
              <a:buClrTx/>
              <a:buSz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for (int j=0;j&lt;i+1;j++) 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cin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&gt;&gt;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pdata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[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][j];</a:t>
            </a:r>
          </a:p>
          <a:p>
            <a:pPr>
              <a:spcBef>
                <a:spcPts val="600"/>
              </a:spcBef>
              <a:buClrTx/>
              <a:buSz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……</a:t>
            </a:r>
          </a:p>
          <a:p>
            <a:pPr>
              <a:spcBef>
                <a:spcPts val="600"/>
              </a:spcBef>
              <a:buClrTx/>
              <a:buSzTx/>
              <a:buNone/>
            </a:pPr>
            <a:endParaRPr kumimoji="1"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spcBef>
                <a:spcPts val="600"/>
              </a:spcBef>
              <a:buClrTx/>
              <a:buSzTx/>
              <a:buNone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for(int i=0;i&lt;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 i++)  delete[]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pdata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[i];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//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用完一定要释放： </a:t>
            </a:r>
            <a:endParaRPr kumimoji="1"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spcBef>
                <a:spcPts val="600"/>
              </a:spcBef>
              <a:buClrTx/>
              <a:buSzTx/>
              <a:buNone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delete[]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pdata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8397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CBBEA3C-E3C9-4DC0-8847-F6F7EBC2D9B0}"/>
              </a:ext>
            </a:extLst>
          </p:cNvPr>
          <p:cNvSpPr txBox="1"/>
          <p:nvPr/>
        </p:nvSpPr>
        <p:spPr>
          <a:xfrm>
            <a:off x="315410" y="278155"/>
            <a:ext cx="7682696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buClrTx/>
              <a:buSzTx/>
              <a:buFontTx/>
              <a:buNone/>
              <a:defRPr kumimoji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int n</a:t>
            </a:r>
            <a:r>
              <a:rPr lang="en-US" altLang="zh-CN" dirty="0"/>
              <a:t>=5</a:t>
            </a:r>
            <a:r>
              <a:rPr lang="zh-CN" altLang="en-US" dirty="0"/>
              <a:t>;</a:t>
            </a:r>
          </a:p>
          <a:p>
            <a:r>
              <a:rPr lang="zh-CN" altLang="en-US" dirty="0"/>
              <a:t>long**</a:t>
            </a:r>
            <a:r>
              <a:rPr lang="en-US" altLang="zh-CN" dirty="0" err="1"/>
              <a:t>pdata</a:t>
            </a:r>
            <a:r>
              <a:rPr lang="zh-CN" altLang="en-US" dirty="0"/>
              <a:t> = new long*[n]; </a:t>
            </a:r>
          </a:p>
          <a:p>
            <a:r>
              <a:rPr lang="zh-CN" altLang="en-US" dirty="0"/>
              <a:t>for(int j=0;j&lt;n;j++)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pdata</a:t>
            </a:r>
            <a:r>
              <a:rPr lang="zh-CN" altLang="en-US" dirty="0"/>
              <a:t>[j] = new long[n];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for 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for (int j=0;j&lt;i+1;j++)  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 err="1"/>
              <a:t>pdata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][j];</a:t>
            </a:r>
          </a:p>
          <a:p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……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for(int i=0;i&lt;</a:t>
            </a:r>
            <a:r>
              <a:rPr lang="en-US" altLang="zh-CN" dirty="0"/>
              <a:t>n</a:t>
            </a:r>
            <a:r>
              <a:rPr lang="zh-CN" altLang="en-US" dirty="0"/>
              <a:t>; i++)  delete[] </a:t>
            </a:r>
            <a:r>
              <a:rPr lang="en-US" altLang="zh-CN" dirty="0" err="1"/>
              <a:t>pdata</a:t>
            </a:r>
            <a:r>
              <a:rPr lang="zh-CN" altLang="en-US" dirty="0"/>
              <a:t>[i];</a:t>
            </a:r>
            <a:endParaRPr lang="en-US" altLang="zh-CN" dirty="0"/>
          </a:p>
          <a:p>
            <a:r>
              <a:rPr lang="zh-CN" altLang="en-US" dirty="0"/>
              <a:t>delete[] </a:t>
            </a:r>
            <a:r>
              <a:rPr lang="en-US" altLang="zh-CN" dirty="0" err="1"/>
              <a:t>pdata</a:t>
            </a:r>
            <a:r>
              <a:rPr lang="zh-CN" alt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409012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FC6942B-B9B9-42C5-A057-CB3D7BEBCA14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8.13</a:t>
            </a:r>
            <a:r>
              <a:rPr lang="zh-CN" altLang="en-US" dirty="0"/>
              <a:t> 深复制和浅复制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020302F7-5106-4660-813D-A879BCD17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34" y="1021485"/>
            <a:ext cx="89646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深浅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--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sym typeface="Wingdings" panose="05000000000000000000" pitchFamily="2" charset="2"/>
              </a:rPr>
              <a:t>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sym typeface="Wingdings" panose="05000000000000000000" pitchFamily="2" charset="2"/>
              </a:rPr>
              <a:t>指针</a:t>
            </a:r>
            <a:endParaRPr kumimoji="1"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A320CC6C-9C49-4BCD-B878-89B3683FC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384" y="956918"/>
            <a:ext cx="7315433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浅复制：实现对象间数据元素的一一对应复制。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深复制：当被复制的对象数据成员有指针时，不是复制该指针成员本身，而是将指针所指内容进行复制。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F1FB923-7F96-4FFE-9E83-E0DC0E4B4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" y="2154670"/>
            <a:ext cx="2973107" cy="3231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class Name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public: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Name();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Name(char *s);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~Name();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void set(char *s);     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void show();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private: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char *p;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9" name="矩形 12">
            <a:extLst>
              <a:ext uri="{FF2B5EF4-FFF2-40B4-BE49-F238E27FC236}">
                <a16:creationId xmlns:a16="http://schemas.microsoft.com/office/drawing/2014/main" id="{F4BE63D6-7A21-4E06-A659-D0E9DAFBA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19723"/>
            <a:ext cx="2974694" cy="7201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Name::Name()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{p=NULL;}</a:t>
            </a:r>
          </a:p>
        </p:txBody>
      </p:sp>
      <p:sp>
        <p:nvSpPr>
          <p:cNvPr id="10" name="矩形 4">
            <a:extLst>
              <a:ext uri="{FF2B5EF4-FFF2-40B4-BE49-F238E27FC236}">
                <a16:creationId xmlns:a16="http://schemas.microsoft.com/office/drawing/2014/main" id="{CFFD52EF-F803-40D3-85BB-C29F37F66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730" y="2158358"/>
            <a:ext cx="4211637" cy="1348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Name::Name(char *s)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{  p=new char[strlen(s)+1];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strcpy(p,s);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1" name="矩形 14">
            <a:extLst>
              <a:ext uri="{FF2B5EF4-FFF2-40B4-BE49-F238E27FC236}">
                <a16:creationId xmlns:a16="http://schemas.microsoft.com/office/drawing/2014/main" id="{D2065738-802A-41E9-BD56-FD6A0771A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730" y="3538571"/>
            <a:ext cx="4211637" cy="1348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Name::~Name()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{ cout&lt;&lt;"Destructing."&lt;&lt;endl;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if(p!=NULL) delete [] p;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2" name="矩形 13">
            <a:extLst>
              <a:ext uri="{FF2B5EF4-FFF2-40B4-BE49-F238E27FC236}">
                <a16:creationId xmlns:a16="http://schemas.microsoft.com/office/drawing/2014/main" id="{B359743A-635C-478C-8C84-C3C3F924C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697" y="5701654"/>
            <a:ext cx="4219606" cy="7201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Name::set(char *s)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{strcpy(p,s);}</a:t>
            </a:r>
          </a:p>
        </p:txBody>
      </p:sp>
      <p:sp>
        <p:nvSpPr>
          <p:cNvPr id="13" name="矩形 5">
            <a:extLst>
              <a:ext uri="{FF2B5EF4-FFF2-40B4-BE49-F238E27FC236}">
                <a16:creationId xmlns:a16="http://schemas.microsoft.com/office/drawing/2014/main" id="{DD83213C-9670-48A0-B074-944BA7E67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698" y="4920373"/>
            <a:ext cx="4211637" cy="7201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Name::show()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{cout&lt;&lt;p&lt;&lt;endl;}</a:t>
            </a:r>
          </a:p>
        </p:txBody>
      </p:sp>
      <p:sp>
        <p:nvSpPr>
          <p:cNvPr id="16" name="矩形 8">
            <a:extLst>
              <a:ext uri="{FF2B5EF4-FFF2-40B4-BE49-F238E27FC236}">
                <a16:creationId xmlns:a16="http://schemas.microsoft.com/office/drawing/2014/main" id="{82A2CD14-F768-42AA-9E3C-34F07B565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70" y="2142050"/>
            <a:ext cx="4211637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main()</a:t>
            </a:r>
          </a:p>
          <a:p>
            <a:pPr eaLnBrk="1" hangingPunct="1"/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{</a:t>
            </a:r>
            <a:r>
              <a:rPr lang="zh-CN" altLang="en-US" sz="2400" b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char temp_str[20]="wang"</a:t>
            </a:r>
            <a:r>
              <a:rPr lang="en-US" altLang="zh-CN" sz="2400" b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 eaLnBrk="1" hangingPunct="1"/>
            <a:r>
              <a:rPr lang="zh-CN" altLang="en-US" sz="2400" b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Name myname(temp_str)</a:t>
            </a:r>
            <a:r>
              <a:rPr lang="en-US" altLang="zh-CN" sz="2400" b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;</a:t>
            </a:r>
          </a:p>
          <a:p>
            <a:r>
              <a:rPr lang="zh-CN" altLang="en-US" sz="2400" b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Name yourname(myname);</a:t>
            </a:r>
            <a:r>
              <a:rPr lang="zh-CN" altLang="en-US" sz="2400" b="0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myname.show(); 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yourname.show();</a:t>
            </a:r>
          </a:p>
          <a:p>
            <a:pPr eaLnBrk="1" hangingPunct="1"/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cin&gt;&gt;temp_str;</a:t>
            </a:r>
          </a:p>
          <a:p>
            <a:pPr eaLnBrk="1" hangingPunct="1"/>
            <a:r>
              <a:rPr lang="zh-CN" altLang="en-US" sz="2400" b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yourname.set(temp_str);</a:t>
            </a:r>
          </a:p>
          <a:p>
            <a:pPr eaLnBrk="1" hangingPunct="1"/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myname.show();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yourname.show();	</a:t>
            </a:r>
          </a:p>
          <a:p>
            <a:pPr eaLnBrk="1" hangingPunct="1"/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return 0;</a:t>
            </a:r>
          </a:p>
          <a:p>
            <a:pPr eaLnBrk="1" hangingPunct="1"/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67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FC6942B-B9B9-42C5-A057-CB3D7BEBCA14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8.13</a:t>
            </a:r>
            <a:r>
              <a:rPr lang="zh-CN" altLang="en-US" dirty="0"/>
              <a:t> 深复制和浅复制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838E19A2-DB8B-4DE2-A287-BD2B37E59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3495675"/>
            <a:ext cx="1693863" cy="531813"/>
          </a:xfrm>
          <a:prstGeom prst="rect">
            <a:avLst/>
          </a:prstGeom>
          <a:noFill/>
          <a:ln w="9525">
            <a:solidFill>
              <a:srgbClr val="104E8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19471942-7549-4746-9E8D-C1B969D70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262" y="3484563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kumimoji="1" b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p</a:t>
            </a: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8E420C21-279E-44B2-87C1-BF573EB33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987" y="3556000"/>
            <a:ext cx="719138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104E87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kumimoji="1"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9" name="Text Box 9">
            <a:extLst>
              <a:ext uri="{FF2B5EF4-FFF2-40B4-BE49-F238E27FC236}">
                <a16:creationId xmlns:a16="http://schemas.microsoft.com/office/drawing/2014/main" id="{742C7572-EA36-479A-8D6D-7AE075373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3550" y="3967163"/>
            <a:ext cx="1651000" cy="466725"/>
          </a:xfrm>
          <a:prstGeom prst="rect">
            <a:avLst/>
          </a:prstGeom>
          <a:solidFill>
            <a:schemeClr val="tx1"/>
          </a:solidFill>
          <a:ln w="9525">
            <a:solidFill>
              <a:srgbClr val="104E87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rgbClr val="104E87"/>
                </a:solidFill>
                <a:ea typeface="宋体" panose="02010600030101010101" pitchFamily="2" charset="-122"/>
              </a:rPr>
              <a:t>wang</a:t>
            </a:r>
          </a:p>
        </p:txBody>
      </p:sp>
      <p:sp>
        <p:nvSpPr>
          <p:cNvPr id="20" name="Line 12">
            <a:extLst>
              <a:ext uri="{FF2B5EF4-FFF2-40B4-BE49-F238E27FC236}">
                <a16:creationId xmlns:a16="http://schemas.microsoft.com/office/drawing/2014/main" id="{F7189842-F9C3-4FCB-B1D4-02DCADB94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2962" y="3752850"/>
            <a:ext cx="2090738" cy="336550"/>
          </a:xfrm>
          <a:prstGeom prst="line">
            <a:avLst/>
          </a:prstGeom>
          <a:noFill/>
          <a:ln w="9525">
            <a:solidFill>
              <a:srgbClr val="104E8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13">
            <a:extLst>
              <a:ext uri="{FF2B5EF4-FFF2-40B4-BE49-F238E27FC236}">
                <a16:creationId xmlns:a16="http://schemas.microsoft.com/office/drawing/2014/main" id="{F76A72ED-BED9-4A5C-8FC9-0F7FCCEE4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2944813"/>
            <a:ext cx="21971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</a:rPr>
              <a:t>myname</a:t>
            </a:r>
            <a:endParaRPr kumimoji="1" lang="en-US" altLang="zh-CN" sz="2800" dirty="0">
              <a:solidFill>
                <a:srgbClr val="104E87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2E624515-B0E4-4F60-8BC4-6B5A58FFB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4689475"/>
            <a:ext cx="1693863" cy="614363"/>
          </a:xfrm>
          <a:prstGeom prst="rect">
            <a:avLst/>
          </a:prstGeom>
          <a:noFill/>
          <a:ln w="9525">
            <a:solidFill>
              <a:srgbClr val="104E8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" name="Text Box 16">
            <a:extLst>
              <a:ext uri="{FF2B5EF4-FFF2-40B4-BE49-F238E27FC236}">
                <a16:creationId xmlns:a16="http://schemas.microsoft.com/office/drawing/2014/main" id="{BC2C0C3A-2BF6-48F7-BC56-7541EE3BB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4697413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4699C662-3BED-4E80-97D7-B0951368B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475" y="4802188"/>
            <a:ext cx="719137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104E87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kumimoji="1"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5" name="Text Box 19">
            <a:extLst>
              <a:ext uri="{FF2B5EF4-FFF2-40B4-BE49-F238E27FC236}">
                <a16:creationId xmlns:a16="http://schemas.microsoft.com/office/drawing/2014/main" id="{6714EE2E-6A37-4309-A92F-97565B9C4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4151313"/>
            <a:ext cx="194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sz="2800">
                <a:solidFill>
                  <a:srgbClr val="104E87"/>
                </a:solidFill>
                <a:latin typeface="Comic Sans MS" panose="030F0702030302020204" pitchFamily="66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your</a:t>
            </a:r>
            <a:r>
              <a:rPr lang="zh-CN" altLang="en-US" dirty="0"/>
              <a:t>name</a:t>
            </a:r>
            <a:endParaRPr lang="en-US" altLang="zh-CN" dirty="0"/>
          </a:p>
        </p:txBody>
      </p:sp>
      <p:sp>
        <p:nvSpPr>
          <p:cNvPr id="27" name="Line 20">
            <a:extLst>
              <a:ext uri="{FF2B5EF4-FFF2-40B4-BE49-F238E27FC236}">
                <a16:creationId xmlns:a16="http://schemas.microsoft.com/office/drawing/2014/main" id="{EFA72FCA-070D-40E3-B891-16B6C8A6DE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12962" y="4122737"/>
            <a:ext cx="2090738" cy="870108"/>
          </a:xfrm>
          <a:prstGeom prst="line">
            <a:avLst/>
          </a:prstGeom>
          <a:noFill/>
          <a:ln w="9525">
            <a:solidFill>
              <a:srgbClr val="104E8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8432171-CE9B-4EEF-8039-752933984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15" y="1459924"/>
            <a:ext cx="42787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Name myname(temp_str)</a:t>
            </a:r>
            <a:r>
              <a:rPr lang="en-US" altLang="zh-CN" b="1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 </a:t>
            </a:r>
            <a:endParaRPr lang="en-US" altLang="zh-CN" b="1" dirty="0">
              <a:solidFill>
                <a:srgbClr val="104E87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yourname(myname);	</a:t>
            </a:r>
          </a:p>
        </p:txBody>
      </p:sp>
      <p:sp>
        <p:nvSpPr>
          <p:cNvPr id="29" name="矩形 24">
            <a:extLst>
              <a:ext uri="{FF2B5EF4-FFF2-40B4-BE49-F238E27FC236}">
                <a16:creationId xmlns:a16="http://schemas.microsoft.com/office/drawing/2014/main" id="{DFD45809-6E13-465C-B569-EC264BB7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" y="967402"/>
            <a:ext cx="42290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char temp_str[20]="wang"</a:t>
            </a:r>
            <a:r>
              <a:rPr lang="en-US" altLang="zh-CN" sz="240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7B39D5C-09B1-421E-8472-12201AF62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263" y="1014999"/>
            <a:ext cx="17684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temp_str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49069A1-8369-4482-A3E3-6DBAF334B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" y="5854700"/>
            <a:ext cx="38763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yourname.set(temp_str);</a:t>
            </a:r>
          </a:p>
        </p:txBody>
      </p:sp>
      <p:sp>
        <p:nvSpPr>
          <p:cNvPr id="32" name="Text Box 9">
            <a:extLst>
              <a:ext uri="{FF2B5EF4-FFF2-40B4-BE49-F238E27FC236}">
                <a16:creationId xmlns:a16="http://schemas.microsoft.com/office/drawing/2014/main" id="{2A30D45D-079C-49FF-9914-4A31A6721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662" y="1014999"/>
            <a:ext cx="1652588" cy="466725"/>
          </a:xfrm>
          <a:prstGeom prst="rect">
            <a:avLst/>
          </a:prstGeom>
          <a:solidFill>
            <a:schemeClr val="tx1"/>
          </a:solidFill>
          <a:ln w="9525">
            <a:solidFill>
              <a:srgbClr val="104E8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rgbClr val="104E87"/>
                </a:solidFill>
                <a:ea typeface="宋体" panose="02010600030101010101" pitchFamily="2" charset="-122"/>
              </a:rPr>
              <a:t>wang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2955ECD-05EF-4E2B-9FFB-57FB8C612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5360988"/>
            <a:ext cx="2452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cin&gt;&gt;temp_str;</a:t>
            </a:r>
          </a:p>
        </p:txBody>
      </p:sp>
      <p:sp>
        <p:nvSpPr>
          <p:cNvPr id="34" name="Text Box 21">
            <a:extLst>
              <a:ext uri="{FF2B5EF4-FFF2-40B4-BE49-F238E27FC236}">
                <a16:creationId xmlns:a16="http://schemas.microsoft.com/office/drawing/2014/main" id="{867D06A9-FCBF-47C7-9F4A-0A0018B75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663" y="1007675"/>
            <a:ext cx="1652588" cy="461962"/>
          </a:xfrm>
          <a:prstGeom prst="rect">
            <a:avLst/>
          </a:prstGeom>
          <a:solidFill>
            <a:schemeClr val="tx1"/>
          </a:solidFill>
          <a:ln w="9525">
            <a:solidFill>
              <a:srgbClr val="104E8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FF0000"/>
                </a:solidFill>
                <a:ea typeface="宋体" panose="02010600030101010101" pitchFamily="2" charset="-122"/>
              </a:rPr>
              <a:t>fang</a:t>
            </a:r>
          </a:p>
        </p:txBody>
      </p:sp>
      <p:sp>
        <p:nvSpPr>
          <p:cNvPr id="35" name="Text Box 21">
            <a:extLst>
              <a:ext uri="{FF2B5EF4-FFF2-40B4-BE49-F238E27FC236}">
                <a16:creationId xmlns:a16="http://schemas.microsoft.com/office/drawing/2014/main" id="{5100D27E-6338-478C-9610-FCDBB9D10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259" y="3959225"/>
            <a:ext cx="1667291" cy="466725"/>
          </a:xfrm>
          <a:prstGeom prst="rect">
            <a:avLst/>
          </a:prstGeom>
          <a:solidFill>
            <a:schemeClr val="tx1"/>
          </a:solidFill>
          <a:ln w="9525">
            <a:solidFill>
              <a:srgbClr val="104E8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FF0000"/>
                </a:solidFill>
                <a:ea typeface="宋体" panose="02010600030101010101" pitchFamily="2" charset="-122"/>
              </a:rPr>
              <a:t>fang</a:t>
            </a:r>
          </a:p>
        </p:txBody>
      </p:sp>
      <p:sp>
        <p:nvSpPr>
          <p:cNvPr id="36" name="矩形 2">
            <a:extLst>
              <a:ext uri="{FF2B5EF4-FFF2-40B4-BE49-F238E27FC236}">
                <a16:creationId xmlns:a16="http://schemas.microsoft.com/office/drawing/2014/main" id="{32BCB0A5-EBA4-4D18-9A1C-C5329D90E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0" y="1760538"/>
            <a:ext cx="45354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Name </a:t>
            </a:r>
            <a:r>
              <a:rPr kumimoji="1" lang="en-US" altLang="zh-CN" sz="2400">
                <a:solidFill>
                  <a:srgbClr val="FF0000"/>
                </a:solidFill>
                <a:ea typeface="黑体" panose="02010609060101010101" pitchFamily="49" charset="-122"/>
              </a:rPr>
              <a:t>::</a:t>
            </a:r>
            <a:r>
              <a:rPr kumimoji="1"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 Name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(const </a:t>
            </a:r>
            <a:r>
              <a:rPr kumimoji="1"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Name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&amp; op) 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{ p=op.p; } </a:t>
            </a:r>
            <a:endParaRPr lang="zh-CN" altLang="en-US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7D8F96D7-B3B9-4C7C-9A8F-B773114F3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708" y="5518163"/>
            <a:ext cx="6011643" cy="10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如果一个类包含指向动态存储空间指针类型的数据成员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kumimoji="1"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则应为这个类设计复制构造函数，实现深拷贝</a:t>
            </a:r>
          </a:p>
        </p:txBody>
      </p:sp>
    </p:spTree>
    <p:extLst>
      <p:ext uri="{BB962C8B-B14F-4D97-AF65-F5344CB8AC3E}">
        <p14:creationId xmlns:p14="http://schemas.microsoft.com/office/powerpoint/2010/main" val="58099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8" grpId="0" animBg="1"/>
      <p:bldP spid="19" grpId="0" animBg="1"/>
      <p:bldP spid="21" grpId="0"/>
      <p:bldP spid="22" grpId="0" animBg="1"/>
      <p:bldP spid="23" grpId="0"/>
      <p:bldP spid="24" grpId="0" animBg="1"/>
      <p:bldP spid="25" grpId="0"/>
      <p:bldP spid="28" grpId="0"/>
      <p:bldP spid="30" grpId="0"/>
      <p:bldP spid="31" grpId="0"/>
      <p:bldP spid="32" grpId="0" animBg="1"/>
      <p:bldP spid="33" grpId="0"/>
      <p:bldP spid="34" grpId="0" animBg="1"/>
      <p:bldP spid="35" grpId="0" animBg="1"/>
      <p:bldP spid="36" grpId="0"/>
      <p:bldP spid="3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FC6942B-B9B9-42C5-A057-CB3D7BEBCA14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8.13</a:t>
            </a:r>
            <a:r>
              <a:rPr lang="zh-CN" altLang="en-US" dirty="0"/>
              <a:t> 深复制和浅复制</a:t>
            </a:r>
          </a:p>
        </p:txBody>
      </p:sp>
      <p:sp>
        <p:nvSpPr>
          <p:cNvPr id="38" name="Text Box 4">
            <a:extLst>
              <a:ext uri="{FF2B5EF4-FFF2-40B4-BE49-F238E27FC236}">
                <a16:creationId xmlns:a16="http://schemas.microsoft.com/office/drawing/2014/main" id="{9340042B-C815-4C19-AE13-1FD9F7037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7" y="905715"/>
            <a:ext cx="4259684" cy="354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class Name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public: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Name();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Name(char *s);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fol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Name(const Name &amp;other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~Name();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void set(char *s);		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void show();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private: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char *p;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C150FBA-561C-4874-86E8-E03A217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89233"/>
            <a:ext cx="6372225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Name:: Name(const Name &amp;other)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{     if (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other.p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!=NULL){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p = new char[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strlen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other.p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) + 1];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if (p!=NULL)	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strcpy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(p,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other.p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cout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&lt;&lt; "Copy constructing.\n";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0" name="矩形 6">
            <a:extLst>
              <a:ext uri="{FF2B5EF4-FFF2-40B4-BE49-F238E27FC236}">
                <a16:creationId xmlns:a16="http://schemas.microsoft.com/office/drawing/2014/main" id="{D55C5ECD-80DA-4CBE-AEFF-BA51768D0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182" y="915912"/>
            <a:ext cx="4148026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main()</a:t>
            </a:r>
          </a:p>
          <a:p>
            <a:pPr eaLnBrk="1" hangingPunct="1"/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{</a:t>
            </a:r>
            <a:r>
              <a:rPr lang="zh-CN" altLang="en-US" sz="2400" b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char temp_str[20]="wang"</a:t>
            </a:r>
            <a:r>
              <a:rPr lang="en-US" altLang="zh-CN" sz="2400" b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 eaLnBrk="1" hangingPunct="1"/>
            <a:r>
              <a:rPr lang="zh-CN" altLang="en-US" sz="2400" b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Name myname(temp_str)</a:t>
            </a:r>
            <a:r>
              <a:rPr lang="en-US" altLang="zh-CN" sz="2400" b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400" b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  <a:r>
              <a:rPr lang="zh-CN" altLang="en-US" sz="2400" b="0" dirty="0"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endParaRPr lang="en-US" altLang="zh-CN" sz="2400" b="0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b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Name yourname(myname);</a:t>
            </a:r>
            <a:r>
              <a:rPr lang="zh-CN" altLang="en-US" sz="2400" b="0" dirty="0"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</a:p>
          <a:p>
            <a:pPr eaLnBrk="1" hangingPunct="1"/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myname.show(); 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yourname.show();</a:t>
            </a:r>
          </a:p>
          <a:p>
            <a:pPr eaLnBrk="1" hangingPunct="1"/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cin&gt;&gt;temp_str;</a:t>
            </a:r>
          </a:p>
          <a:p>
            <a:pPr eaLnBrk="1" hangingPunct="1"/>
            <a:r>
              <a:rPr lang="zh-CN" altLang="en-US" sz="2400" b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yourname.set(temp_str);</a:t>
            </a:r>
          </a:p>
          <a:p>
            <a:pPr eaLnBrk="1" hangingPunct="1"/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myname.show();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yourname.show();	</a:t>
            </a:r>
          </a:p>
          <a:p>
            <a:pPr eaLnBrk="1" hangingPunct="1"/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return 0;</a:t>
            </a:r>
          </a:p>
          <a:p>
            <a:pPr eaLnBrk="1" hangingPunct="1"/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CF13BCC-D8BA-4B23-B441-E991AA40D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517" y="1094977"/>
            <a:ext cx="15343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temp_str</a:t>
            </a:r>
          </a:p>
        </p:txBody>
      </p:sp>
      <p:sp>
        <p:nvSpPr>
          <p:cNvPr id="42" name="Text Box 9">
            <a:extLst>
              <a:ext uri="{FF2B5EF4-FFF2-40B4-BE49-F238E27FC236}">
                <a16:creationId xmlns:a16="http://schemas.microsoft.com/office/drawing/2014/main" id="{C931A16A-23D8-4FBA-910F-8714181E0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0600" y="1187633"/>
            <a:ext cx="1009732" cy="466725"/>
          </a:xfrm>
          <a:prstGeom prst="rect">
            <a:avLst/>
          </a:prstGeom>
          <a:solidFill>
            <a:schemeClr val="tx1"/>
          </a:solidFill>
          <a:ln w="9525">
            <a:solidFill>
              <a:srgbClr val="104E8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rgbClr val="104E87"/>
                </a:solidFill>
                <a:ea typeface="宋体" panose="02010600030101010101" pitchFamily="2" charset="-122"/>
              </a:rPr>
              <a:t>wang</a:t>
            </a: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2D688848-3894-4B9F-B4D4-AA87C0CFC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6921" y="1840095"/>
            <a:ext cx="1693863" cy="531813"/>
          </a:xfrm>
          <a:prstGeom prst="rect">
            <a:avLst/>
          </a:prstGeom>
          <a:noFill/>
          <a:ln w="9525">
            <a:solidFill>
              <a:srgbClr val="104E8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" name="Text Box 6">
            <a:extLst>
              <a:ext uri="{FF2B5EF4-FFF2-40B4-BE49-F238E27FC236}">
                <a16:creationId xmlns:a16="http://schemas.microsoft.com/office/drawing/2014/main" id="{E2C06F17-CB91-4CDF-87D9-FE4837F60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871" y="1828983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kumimoji="1" b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p</a:t>
            </a:r>
          </a:p>
        </p:txBody>
      </p:sp>
      <p:sp>
        <p:nvSpPr>
          <p:cNvPr id="46" name="Text Box 8">
            <a:extLst>
              <a:ext uri="{FF2B5EF4-FFF2-40B4-BE49-F238E27FC236}">
                <a16:creationId xmlns:a16="http://schemas.microsoft.com/office/drawing/2014/main" id="{24577323-F4B2-416D-A688-332B56E08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5596" y="1900420"/>
            <a:ext cx="719138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104E87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kumimoji="1"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7" name="Text Box 9">
            <a:extLst>
              <a:ext uri="{FF2B5EF4-FFF2-40B4-BE49-F238E27FC236}">
                <a16:creationId xmlns:a16="http://schemas.microsoft.com/office/drawing/2014/main" id="{8787C3B3-E648-46FD-AE33-CCFB863A6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0600" y="1863907"/>
            <a:ext cx="1028190" cy="466725"/>
          </a:xfrm>
          <a:prstGeom prst="rect">
            <a:avLst/>
          </a:prstGeom>
          <a:solidFill>
            <a:schemeClr val="tx1"/>
          </a:solidFill>
          <a:ln w="9525">
            <a:solidFill>
              <a:srgbClr val="104E8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rgbClr val="104E87"/>
                </a:solidFill>
                <a:ea typeface="宋体" panose="02010600030101010101" pitchFamily="2" charset="-122"/>
              </a:rPr>
              <a:t>wang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A7E3C991-B81D-4AD4-A478-3C874363F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6571" y="2097270"/>
            <a:ext cx="1144029" cy="0"/>
          </a:xfrm>
          <a:prstGeom prst="line">
            <a:avLst/>
          </a:prstGeom>
          <a:noFill/>
          <a:ln w="9525">
            <a:solidFill>
              <a:srgbClr val="104E8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Text Box 13">
            <a:extLst>
              <a:ext uri="{FF2B5EF4-FFF2-40B4-BE49-F238E27FC236}">
                <a16:creationId xmlns:a16="http://schemas.microsoft.com/office/drawing/2014/main" id="{D033B03F-088F-4607-9FE7-915C3BB08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537" y="1410339"/>
            <a:ext cx="14173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</a:rPr>
              <a:t>myname</a:t>
            </a:r>
            <a:endParaRPr kumimoji="1" lang="en-US" altLang="zh-CN" sz="2800" dirty="0">
              <a:solidFill>
                <a:srgbClr val="104E87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1" name="Text Box 9">
            <a:extLst>
              <a:ext uri="{FF2B5EF4-FFF2-40B4-BE49-F238E27FC236}">
                <a16:creationId xmlns:a16="http://schemas.microsoft.com/office/drawing/2014/main" id="{0CD1AF9A-1A55-479B-AF24-E3B6A1EF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1775" y="2766439"/>
            <a:ext cx="1051255" cy="466725"/>
          </a:xfrm>
          <a:prstGeom prst="rect">
            <a:avLst/>
          </a:prstGeom>
          <a:solidFill>
            <a:schemeClr val="tx1"/>
          </a:solidFill>
          <a:ln w="9525">
            <a:solidFill>
              <a:srgbClr val="104E8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rgbClr val="104E87"/>
                </a:solidFill>
                <a:ea typeface="宋体" panose="02010600030101010101" pitchFamily="2" charset="-122"/>
              </a:rPr>
              <a:t>wang</a:t>
            </a:r>
          </a:p>
        </p:txBody>
      </p:sp>
      <p:sp>
        <p:nvSpPr>
          <p:cNvPr id="52" name="Rectangle 15">
            <a:extLst>
              <a:ext uri="{FF2B5EF4-FFF2-40B4-BE49-F238E27FC236}">
                <a16:creationId xmlns:a16="http://schemas.microsoft.com/office/drawing/2014/main" id="{F30677D5-387D-4544-91B2-F0060F865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57" y="2712211"/>
            <a:ext cx="1693863" cy="614363"/>
          </a:xfrm>
          <a:prstGeom prst="rect">
            <a:avLst/>
          </a:prstGeom>
          <a:noFill/>
          <a:ln w="9525">
            <a:solidFill>
              <a:srgbClr val="104E8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3" name="Text Box 16">
            <a:extLst>
              <a:ext uri="{FF2B5EF4-FFF2-40B4-BE49-F238E27FC236}">
                <a16:creationId xmlns:a16="http://schemas.microsoft.com/office/drawing/2014/main" id="{37D7424A-2907-4499-A550-4FD3BE80F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295" y="2720149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54" name="Text Box 18">
            <a:extLst>
              <a:ext uri="{FF2B5EF4-FFF2-40B4-BE49-F238E27FC236}">
                <a16:creationId xmlns:a16="http://schemas.microsoft.com/office/drawing/2014/main" id="{CB6FB7EC-76ED-4148-B23A-9CDED705D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020" y="2824924"/>
            <a:ext cx="719137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104E87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kumimoji="1"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5" name="Text Box 19">
            <a:extLst>
              <a:ext uri="{FF2B5EF4-FFF2-40B4-BE49-F238E27FC236}">
                <a16:creationId xmlns:a16="http://schemas.microsoft.com/office/drawing/2014/main" id="{0C18F110-A0FE-4565-8932-22BBDCFF5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113" y="2274408"/>
            <a:ext cx="194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sz="2800">
                <a:solidFill>
                  <a:srgbClr val="104E87"/>
                </a:solidFill>
                <a:latin typeface="Comic Sans MS" panose="030F0702030302020204" pitchFamily="66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your</a:t>
            </a:r>
            <a:r>
              <a:rPr lang="zh-CN" altLang="en-US" dirty="0"/>
              <a:t>name</a:t>
            </a:r>
            <a:endParaRPr lang="en-US" altLang="zh-CN" dirty="0"/>
          </a:p>
        </p:txBody>
      </p:sp>
      <p:sp>
        <p:nvSpPr>
          <p:cNvPr id="56" name="Line 20">
            <a:extLst>
              <a:ext uri="{FF2B5EF4-FFF2-40B4-BE49-F238E27FC236}">
                <a16:creationId xmlns:a16="http://schemas.microsoft.com/office/drawing/2014/main" id="{8F2B05CE-A066-43F3-B3FA-39A5166F06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0507" y="2999801"/>
            <a:ext cx="941268" cy="15779"/>
          </a:xfrm>
          <a:prstGeom prst="line">
            <a:avLst/>
          </a:prstGeom>
          <a:noFill/>
          <a:ln w="9525">
            <a:solidFill>
              <a:srgbClr val="104E8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Text Box 21">
            <a:extLst>
              <a:ext uri="{FF2B5EF4-FFF2-40B4-BE49-F238E27FC236}">
                <a16:creationId xmlns:a16="http://schemas.microsoft.com/office/drawing/2014/main" id="{5996570F-DD84-4F92-A79E-AF7331446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2842" y="2756073"/>
            <a:ext cx="1051255" cy="461962"/>
          </a:xfrm>
          <a:prstGeom prst="rect">
            <a:avLst/>
          </a:prstGeom>
          <a:solidFill>
            <a:schemeClr val="tx1"/>
          </a:solidFill>
          <a:ln w="9525">
            <a:solidFill>
              <a:srgbClr val="104E8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FF0000"/>
                </a:solidFill>
                <a:ea typeface="宋体" panose="02010600030101010101" pitchFamily="2" charset="-122"/>
              </a:rPr>
              <a:t>fang</a:t>
            </a:r>
          </a:p>
        </p:txBody>
      </p:sp>
      <p:sp>
        <p:nvSpPr>
          <p:cNvPr id="58" name="Rectangle 22">
            <a:extLst>
              <a:ext uri="{FF2B5EF4-FFF2-40B4-BE49-F238E27FC236}">
                <a16:creationId xmlns:a16="http://schemas.microsoft.com/office/drawing/2014/main" id="{DC3785C1-7E09-4F3B-914F-C3B18239D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191" y="3587335"/>
            <a:ext cx="4951141" cy="490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深拷贝保证类对象之间的独立</a:t>
            </a:r>
          </a:p>
        </p:txBody>
      </p:sp>
    </p:spTree>
    <p:extLst>
      <p:ext uri="{BB962C8B-B14F-4D97-AF65-F5344CB8AC3E}">
        <p14:creationId xmlns:p14="http://schemas.microsoft.com/office/powerpoint/2010/main" val="151169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 animBg="1"/>
      <p:bldP spid="44" grpId="0" animBg="1"/>
      <p:bldP spid="45" grpId="0"/>
      <p:bldP spid="46" grpId="0" animBg="1"/>
      <p:bldP spid="47" grpId="0" animBg="1"/>
      <p:bldP spid="49" grpId="0"/>
      <p:bldP spid="51" grpId="0" animBg="1"/>
      <p:bldP spid="52" grpId="0" animBg="1"/>
      <p:bldP spid="53" grpId="0"/>
      <p:bldP spid="54" grpId="0" animBg="1"/>
      <p:bldP spid="55" grpId="0"/>
      <p:bldP spid="43" grpId="0" animBg="1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967A48E-9E91-4F06-9DC4-744A321DDCD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8.1</a:t>
            </a:r>
            <a:r>
              <a:rPr lang="zh-CN" altLang="en-US" dirty="0">
                <a:sym typeface="+mn-lt"/>
              </a:rPr>
              <a:t>数组的定义与使用</a:t>
            </a:r>
            <a:endParaRPr lang="zh-CN" altLang="en-US" dirty="0"/>
          </a:p>
        </p:txBody>
      </p:sp>
      <p:sp>
        <p:nvSpPr>
          <p:cNvPr id="37" name="Text Box 8">
            <a:extLst>
              <a:ext uri="{FF2B5EF4-FFF2-40B4-BE49-F238E27FC236}">
                <a16:creationId xmlns:a16="http://schemas.microsoft.com/office/drawing/2014/main" id="{7136BE58-1CEF-4D3A-A3A0-1E05A9909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905715"/>
            <a:ext cx="4761571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363538">
              <a:spcBef>
                <a:spcPts val="600"/>
              </a:spcBef>
              <a:buFontTx/>
              <a:buBlip>
                <a:blip r:embed="rId3"/>
              </a:buBlip>
              <a:defRPr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数组初始化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DAF795AE-F1AF-4F3F-AC68-B8B6D91EA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04" y="1789514"/>
            <a:ext cx="39140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int a[5]={2, 4, 6, 8, 10};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6C575B80-55DC-4B1E-9EA4-99424AA6D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2345571"/>
            <a:ext cx="69121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(2)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如果给全部元素的初值，则数组下标允许省略。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7E5B2691-B1DE-4CF8-875B-E8955A172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90" y="2927242"/>
            <a:ext cx="556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 a[ ]={ 2 , 4 , 6 , 8 , 10 };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5539F2A-D671-4E56-A2E9-C27087C6E089}"/>
              </a:ext>
            </a:extLst>
          </p:cNvPr>
          <p:cNvSpPr txBox="1"/>
          <p:nvPr/>
        </p:nvSpPr>
        <p:spPr>
          <a:xfrm>
            <a:off x="-74079" y="1357607"/>
            <a:ext cx="4248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⑴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将初值依此写在花括号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{ }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内</a:t>
            </a:r>
            <a:endParaRPr lang="zh-CN" altLang="en-US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FB9574EE-B78A-411A-ADE2-5EDB94DC9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" y="3469094"/>
            <a:ext cx="518531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(3)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可以对部分元素赋初值，未初始化部分将被编译系统自动用 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0 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赋值。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521A123D-9041-4344-9149-662FDC52D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037" y="4348953"/>
            <a:ext cx="8001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a[5]={ 2 , 4 }; 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910A4BA8-4A7D-43E5-B5B0-9DD64817C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037" y="4784875"/>
            <a:ext cx="48691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a[0]=2,  a[1]=4,  a[2]=0,  a[3]=0, a[4]=0</a:t>
            </a:r>
            <a:endParaRPr kumimoji="1" lang="en-US" altLang="zh-CN" sz="16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F402C189-E0D5-4360-9944-D3C7E2DE1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57" y="5247444"/>
            <a:ext cx="3730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但不可以超过数组长度</a:t>
            </a:r>
            <a:endParaRPr kumimoji="1" lang="en-US" altLang="zh-CN" sz="1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FFE5D6E7-B82D-4933-B250-84C64917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099" y="5641315"/>
            <a:ext cx="75407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000" dirty="0">
                <a:solidFill>
                  <a:srgbClr val="FF3300"/>
                </a:solidFill>
                <a:sym typeface="Webdings" panose="05030102010509060703" pitchFamily="18" charset="2"/>
              </a:rPr>
              <a:t></a:t>
            </a:r>
          </a:p>
        </p:txBody>
      </p:sp>
      <p:sp>
        <p:nvSpPr>
          <p:cNvPr id="20" name="Text Box 14">
            <a:extLst>
              <a:ext uri="{FF2B5EF4-FFF2-40B4-BE49-F238E27FC236}">
                <a16:creationId xmlns:a16="http://schemas.microsoft.com/office/drawing/2014/main" id="{36B8D902-6463-4D4B-BD5E-988E03DDA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90" y="5788808"/>
            <a:ext cx="51853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int a[5]={1 , 2 , 3 , 4 , 5 , 6 , 7 , 8 }; </a:t>
            </a:r>
            <a:endParaRPr kumimoji="1" lang="en-US" altLang="zh-CN" sz="1800" dirty="0">
              <a:solidFill>
                <a:srgbClr val="104E87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795A27-4025-4E36-8D5A-29BF3B900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104" y="1257706"/>
            <a:ext cx="5198511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(4)</a:t>
            </a:r>
            <a:r>
              <a:rPr kumimoji="1" lang="zh-CN" altLang="en-US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如果想使一个数组中全部元素值为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0</a:t>
            </a:r>
            <a:r>
              <a:rPr kumimoji="1" lang="zh-CN" altLang="en-US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，</a:t>
            </a: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5DE9F3D0-7D70-4CDB-9D1F-8CA1CB68B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2829" y="1683126"/>
            <a:ext cx="254254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a[10]={0};</a:t>
            </a:r>
          </a:p>
        </p:txBody>
      </p:sp>
      <p:sp>
        <p:nvSpPr>
          <p:cNvPr id="23" name="Text Box 7">
            <a:extLst>
              <a:ext uri="{FF2B5EF4-FFF2-40B4-BE49-F238E27FC236}">
                <a16:creationId xmlns:a16="http://schemas.microsoft.com/office/drawing/2014/main" id="{D62E59BF-58E1-47C5-9BB1-4A65162C8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195" y="2927242"/>
            <a:ext cx="5742615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>
              <a:spcBef>
                <a:spcPts val="600"/>
              </a:spcBef>
              <a:buClrTx/>
              <a:buSzPct val="90000"/>
              <a:buFont typeface="Wingdings" panose="05000000000000000000" pitchFamily="2" charset="2"/>
              <a:buChar char="Ø"/>
            </a:pPr>
            <a:r>
              <a:rPr kumimoji="1" lang="zh-CN" altLang="en-US" sz="2400" kern="0" spc="-100" dirty="0">
                <a:solidFill>
                  <a:srgbClr val="FF33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只有在定义时，可以用</a:t>
            </a:r>
            <a:r>
              <a:rPr kumimoji="1" lang="en-US" altLang="zh-CN" sz="2400" kern="0" spc="-100" dirty="0">
                <a:solidFill>
                  <a:srgbClr val="FF33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{}</a:t>
            </a:r>
            <a:r>
              <a:rPr kumimoji="1" lang="zh-CN" altLang="en-US" sz="2400" kern="0" spc="-100" dirty="0">
                <a:solidFill>
                  <a:srgbClr val="FF33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给数组整体赋值</a:t>
            </a:r>
            <a:endParaRPr kumimoji="1" lang="en-US" altLang="zh-CN" sz="2400" kern="0" spc="-100" dirty="0">
              <a:solidFill>
                <a:srgbClr val="FF33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342900" indent="-342900">
              <a:spcBef>
                <a:spcPts val="600"/>
              </a:spcBef>
              <a:buClrTx/>
              <a:buSzPct val="90000"/>
              <a:buFont typeface="Wingdings" panose="05000000000000000000" pitchFamily="2" charset="2"/>
              <a:buChar char="Ø"/>
            </a:pPr>
            <a:r>
              <a:rPr kumimoji="1" lang="zh-CN" altLang="en-US" sz="2400" kern="0" spc="-100" dirty="0">
                <a:solidFill>
                  <a:srgbClr val="FF33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其他情况，只能</a:t>
            </a:r>
            <a:r>
              <a:rPr lang="zh-CN" altLang="en-US" sz="2400" kern="0" spc="-1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逐个引用数组元素</a:t>
            </a:r>
            <a:endParaRPr lang="en-US" altLang="zh-CN" sz="2400" kern="0" spc="-100" dirty="0">
              <a:solidFill>
                <a:srgbClr val="FF0000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342900" indent="-342900">
              <a:spcBef>
                <a:spcPts val="600"/>
              </a:spcBef>
              <a:buClrTx/>
              <a:buSzPct val="90000"/>
              <a:buFont typeface="Wingdings" panose="05000000000000000000" pitchFamily="2" charset="2"/>
              <a:buChar char="Ø"/>
            </a:pPr>
            <a:r>
              <a:rPr kumimoji="1" lang="zh-CN" altLang="en-US" sz="2400" kern="0" spc="-1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一维数组一般用一重循环赋值</a:t>
            </a:r>
            <a:endParaRPr kumimoji="1" lang="zh-CN" altLang="en-US" sz="2400" kern="0" spc="-100" dirty="0">
              <a:solidFill>
                <a:srgbClr val="FF33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947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utoUpdateAnimBg="0"/>
      <p:bldP spid="20" grpId="0"/>
      <p:bldP spid="21" grpId="0" autoUpdateAnimBg="0"/>
      <p:bldP spid="22" grpId="0" autoUpdateAnimBg="0"/>
      <p:bldP spid="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FC6942B-B9B9-42C5-A057-CB3D7BEBCA14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8.14</a:t>
            </a:r>
            <a:r>
              <a:rPr lang="zh-CN" altLang="en-US" dirty="0"/>
              <a:t> 字符串</a:t>
            </a:r>
          </a:p>
        </p:txBody>
      </p:sp>
      <p:sp>
        <p:nvSpPr>
          <p:cNvPr id="25" name="矩形 4">
            <a:extLst>
              <a:ext uri="{FF2B5EF4-FFF2-40B4-BE49-F238E27FC236}">
                <a16:creationId xmlns:a16="http://schemas.microsoft.com/office/drawing/2014/main" id="{34F6494D-85A5-4B13-87BD-99E635D05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81" y="871780"/>
            <a:ext cx="6823075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altLang="zh-CN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C++</a:t>
            </a:r>
            <a:r>
              <a:rPr lang="zh-CN" altLang="en-US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有两种类型的字符串表示形式：</a:t>
            </a:r>
            <a:endParaRPr lang="en-US" altLang="zh-CN" b="1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C-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风格字符串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字符数组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,’\0’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作为结束标志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</a:t>
            </a:r>
            <a:endParaRPr lang="zh-CN" altLang="en-US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C++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引入的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string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类类型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C075FD6-CE2B-4718-9957-46EFEBC4C3C9}"/>
              </a:ext>
            </a:extLst>
          </p:cNvPr>
          <p:cNvSpPr/>
          <p:nvPr/>
        </p:nvSpPr>
        <p:spPr>
          <a:xfrm>
            <a:off x="300251" y="3165703"/>
            <a:ext cx="83947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定义的时候直接用字符串赋值</a:t>
            </a:r>
          </a:p>
          <a:p>
            <a:pPr eaLnBrk="1" hangingPunct="1">
              <a:defRPr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char a[]=“Hello   </a:t>
            </a:r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";</a:t>
            </a:r>
          </a:p>
        </p:txBody>
      </p:sp>
      <p:sp>
        <p:nvSpPr>
          <p:cNvPr id="30" name="Text Box 15">
            <a:extLst>
              <a:ext uri="{FF2B5EF4-FFF2-40B4-BE49-F238E27FC236}">
                <a16:creationId xmlns:a16="http://schemas.microsoft.com/office/drawing/2014/main" id="{1455586C-0CCF-4500-A060-66CB57AE3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6145" y="3557503"/>
            <a:ext cx="53922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\0</a:t>
            </a:r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9B6DCAB5-4947-44A0-AFCC-304387BB4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21" y="2661205"/>
            <a:ext cx="62658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269875" indent="-26987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Blip>
                <a:blip r:embed="rId4"/>
              </a:buBlip>
            </a:pPr>
            <a:r>
              <a:rPr lang="zh-CN" altLang="en-US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数组操作字符串</a:t>
            </a:r>
            <a:endParaRPr lang="en-US" altLang="zh-CN" b="1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grpSp>
        <p:nvGrpSpPr>
          <p:cNvPr id="33" name="Group 53">
            <a:extLst>
              <a:ext uri="{FF2B5EF4-FFF2-40B4-BE49-F238E27FC236}">
                <a16:creationId xmlns:a16="http://schemas.microsoft.com/office/drawing/2014/main" id="{3E44FFDC-45F6-4650-8702-63F49246B8B1}"/>
              </a:ext>
            </a:extLst>
          </p:cNvPr>
          <p:cNvGrpSpPr>
            <a:grpSpLocks/>
          </p:cNvGrpSpPr>
          <p:nvPr/>
        </p:nvGrpSpPr>
        <p:grpSpPr bwMode="auto">
          <a:xfrm>
            <a:off x="319160" y="4084848"/>
            <a:ext cx="5607050" cy="949325"/>
            <a:chOff x="658" y="3159"/>
            <a:chExt cx="3031" cy="598"/>
          </a:xfrm>
        </p:grpSpPr>
        <p:grpSp>
          <p:nvGrpSpPr>
            <p:cNvPr id="34" name="Group 54">
              <a:extLst>
                <a:ext uri="{FF2B5EF4-FFF2-40B4-BE49-F238E27FC236}">
                  <a16:creationId xmlns:a16="http://schemas.microsoft.com/office/drawing/2014/main" id="{BCC5E1DC-059D-4E40-A9A0-3B8C763464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" y="3159"/>
              <a:ext cx="2988" cy="337"/>
              <a:chOff x="701" y="3159"/>
              <a:chExt cx="2988" cy="337"/>
            </a:xfrm>
          </p:grpSpPr>
          <p:sp>
            <p:nvSpPr>
              <p:cNvPr id="61" name="Rectangle 55">
                <a:extLst>
                  <a:ext uri="{FF2B5EF4-FFF2-40B4-BE49-F238E27FC236}">
                    <a16:creationId xmlns:a16="http://schemas.microsoft.com/office/drawing/2014/main" id="{22B45408-D0F7-4447-8F4C-6B083FBA1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" y="3159"/>
                <a:ext cx="2988" cy="327"/>
              </a:xfrm>
              <a:prstGeom prst="rect">
                <a:avLst/>
              </a:prstGeom>
              <a:gradFill rotWithShape="1">
                <a:gsLst>
                  <a:gs pos="0">
                    <a:srgbClr val="CCFFFF"/>
                  </a:gs>
                  <a:gs pos="100000">
                    <a:srgbClr val="B3E0E0"/>
                  </a:gs>
                </a:gsLst>
                <a:lin ang="0" scaled="1"/>
              </a:gradFill>
              <a:ln w="19050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40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62" name="Line 56">
                <a:extLst>
                  <a:ext uri="{FF2B5EF4-FFF2-40B4-BE49-F238E27FC236}">
                    <a16:creationId xmlns:a16="http://schemas.microsoft.com/office/drawing/2014/main" id="{E9C834E2-32B6-4B14-A477-EB347916C1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0" y="3167"/>
                <a:ext cx="0" cy="317"/>
              </a:xfrm>
              <a:prstGeom prst="line">
                <a:avLst/>
              </a:prstGeom>
              <a:noFill/>
              <a:ln w="19050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63" name="Line 57">
                <a:extLst>
                  <a:ext uri="{FF2B5EF4-FFF2-40B4-BE49-F238E27FC236}">
                    <a16:creationId xmlns:a16="http://schemas.microsoft.com/office/drawing/2014/main" id="{2766EBE4-6813-42EE-9349-BD48BCFF79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1" y="3171"/>
                <a:ext cx="0" cy="317"/>
              </a:xfrm>
              <a:prstGeom prst="line">
                <a:avLst/>
              </a:prstGeom>
              <a:noFill/>
              <a:ln w="19050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64" name="Line 58">
                <a:extLst>
                  <a:ext uri="{FF2B5EF4-FFF2-40B4-BE49-F238E27FC236}">
                    <a16:creationId xmlns:a16="http://schemas.microsoft.com/office/drawing/2014/main" id="{B4A24607-71FD-4117-98B8-AA6788DE4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3" y="3171"/>
                <a:ext cx="0" cy="317"/>
              </a:xfrm>
              <a:prstGeom prst="line">
                <a:avLst/>
              </a:prstGeom>
              <a:noFill/>
              <a:ln w="19050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65" name="Line 59">
                <a:extLst>
                  <a:ext uri="{FF2B5EF4-FFF2-40B4-BE49-F238E27FC236}">
                    <a16:creationId xmlns:a16="http://schemas.microsoft.com/office/drawing/2014/main" id="{3764CF23-6DCD-4D3F-A032-8DD159102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3" y="3171"/>
                <a:ext cx="0" cy="317"/>
              </a:xfrm>
              <a:prstGeom prst="line">
                <a:avLst/>
              </a:prstGeom>
              <a:noFill/>
              <a:ln w="19050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66" name="Text Box 60">
                <a:extLst>
                  <a:ext uri="{FF2B5EF4-FFF2-40B4-BE49-F238E27FC236}">
                    <a16:creationId xmlns:a16="http://schemas.microsoft.com/office/drawing/2014/main" id="{2E60F935-19BA-425E-A1DE-C03C776479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8" y="3195"/>
                <a:ext cx="226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kumimoji="1" lang="en-US" altLang="zh-CN">
                    <a:solidFill>
                      <a:srgbClr val="104E87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anose="030F0702030302020204" pitchFamily="66" charset="0"/>
                    <a:ea typeface="华光行书_CNKI" panose="02000500000000000000" pitchFamily="2" charset="-122"/>
                  </a:rPr>
                  <a:t>H</a:t>
                </a:r>
              </a:p>
            </p:txBody>
          </p:sp>
          <p:sp>
            <p:nvSpPr>
              <p:cNvPr id="67" name="Text Box 61">
                <a:extLst>
                  <a:ext uri="{FF2B5EF4-FFF2-40B4-BE49-F238E27FC236}">
                    <a16:creationId xmlns:a16="http://schemas.microsoft.com/office/drawing/2014/main" id="{1FABD791-118D-47B2-B086-5CB26EA65C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1" y="3177"/>
                <a:ext cx="189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kumimoji="1" lang="en-US" altLang="zh-CN">
                    <a:solidFill>
                      <a:srgbClr val="104E87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anose="030F0702030302020204" pitchFamily="66" charset="0"/>
                    <a:ea typeface="华光行书_CNKI" panose="02000500000000000000" pitchFamily="2" charset="-122"/>
                  </a:rPr>
                  <a:t>e</a:t>
                </a:r>
              </a:p>
            </p:txBody>
          </p:sp>
          <p:sp>
            <p:nvSpPr>
              <p:cNvPr id="68" name="Text Box 62">
                <a:extLst>
                  <a:ext uri="{FF2B5EF4-FFF2-40B4-BE49-F238E27FC236}">
                    <a16:creationId xmlns:a16="http://schemas.microsoft.com/office/drawing/2014/main" id="{4CA9DDA2-B03E-4CB4-A627-268A6672F7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0" y="3204"/>
                <a:ext cx="144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kumimoji="1" lang="en-US" altLang="zh-CN">
                    <a:solidFill>
                      <a:srgbClr val="104E87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anose="030F0702030302020204" pitchFamily="66" charset="0"/>
                    <a:ea typeface="华光行书_CNKI" panose="02000500000000000000" pitchFamily="2" charset="-122"/>
                  </a:rPr>
                  <a:t>l</a:t>
                </a:r>
              </a:p>
            </p:txBody>
          </p:sp>
          <p:sp>
            <p:nvSpPr>
              <p:cNvPr id="69" name="Text Box 63">
                <a:extLst>
                  <a:ext uri="{FF2B5EF4-FFF2-40B4-BE49-F238E27FC236}">
                    <a16:creationId xmlns:a16="http://schemas.microsoft.com/office/drawing/2014/main" id="{18C5C193-3A1D-46DB-9966-2CCC03D58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0" y="3204"/>
                <a:ext cx="144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kumimoji="1" lang="en-US" altLang="zh-CN">
                    <a:solidFill>
                      <a:srgbClr val="104E87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anose="030F0702030302020204" pitchFamily="66" charset="0"/>
                    <a:ea typeface="华光行书_CNKI" panose="02000500000000000000" pitchFamily="2" charset="-122"/>
                  </a:rPr>
                  <a:t>l</a:t>
                </a:r>
              </a:p>
            </p:txBody>
          </p:sp>
          <p:sp>
            <p:nvSpPr>
              <p:cNvPr id="70" name="Text Box 64">
                <a:extLst>
                  <a:ext uri="{FF2B5EF4-FFF2-40B4-BE49-F238E27FC236}">
                    <a16:creationId xmlns:a16="http://schemas.microsoft.com/office/drawing/2014/main" id="{7C83AB3D-0E80-48B3-B1B8-3EDA63D62A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8" y="3204"/>
                <a:ext cx="291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>
                    <a:solidFill>
                      <a:srgbClr val="104E87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anose="030F0702030302020204" pitchFamily="66" charset="0"/>
                    <a:ea typeface="华光行书_CNKI" panose="02000500000000000000" pitchFamily="2" charset="-122"/>
                  </a:rPr>
                  <a:t>\0</a:t>
                </a:r>
              </a:p>
            </p:txBody>
          </p:sp>
          <p:sp>
            <p:nvSpPr>
              <p:cNvPr id="71" name="Line 65">
                <a:extLst>
                  <a:ext uri="{FF2B5EF4-FFF2-40B4-BE49-F238E27FC236}">
                    <a16:creationId xmlns:a16="http://schemas.microsoft.com/office/drawing/2014/main" id="{29795143-63FD-44A6-AF05-46B57303E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6" y="3163"/>
                <a:ext cx="0" cy="317"/>
              </a:xfrm>
              <a:prstGeom prst="line">
                <a:avLst/>
              </a:prstGeom>
              <a:noFill/>
              <a:ln w="19050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72" name="Text Box 66">
                <a:extLst>
                  <a:ext uri="{FF2B5EF4-FFF2-40B4-BE49-F238E27FC236}">
                    <a16:creationId xmlns:a16="http://schemas.microsoft.com/office/drawing/2014/main" id="{ABD9B2CB-2BE3-453A-B26E-A5F45F8C4F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2" y="3176"/>
                <a:ext cx="186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kumimoji="1" lang="en-US" altLang="zh-CN">
                    <a:solidFill>
                      <a:srgbClr val="104E87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anose="030F0702030302020204" pitchFamily="66" charset="0"/>
                    <a:ea typeface="华光行书_CNKI" panose="02000500000000000000" pitchFamily="2" charset="-122"/>
                  </a:rPr>
                  <a:t>o</a:t>
                </a:r>
              </a:p>
            </p:txBody>
          </p:sp>
        </p:grpSp>
        <p:grpSp>
          <p:nvGrpSpPr>
            <p:cNvPr id="35" name="Group 67">
              <a:extLst>
                <a:ext uri="{FF2B5EF4-FFF2-40B4-BE49-F238E27FC236}">
                  <a16:creationId xmlns:a16="http://schemas.microsoft.com/office/drawing/2014/main" id="{273FDBC3-EB32-41C7-BE46-E3A3EDA0BE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" y="3456"/>
              <a:ext cx="2998" cy="301"/>
              <a:chOff x="658" y="3456"/>
              <a:chExt cx="2998" cy="301"/>
            </a:xfrm>
          </p:grpSpPr>
          <p:sp>
            <p:nvSpPr>
              <p:cNvPr id="36" name="Text Box 68">
                <a:extLst>
                  <a:ext uri="{FF2B5EF4-FFF2-40B4-BE49-F238E27FC236}">
                    <a16:creationId xmlns:a16="http://schemas.microsoft.com/office/drawing/2014/main" id="{570E7FB5-B6D2-4FD6-ACE8-627616CE7B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" y="3456"/>
                <a:ext cx="504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>
                    <a:solidFill>
                      <a:srgbClr val="104E87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anose="030F0702030302020204" pitchFamily="66" charset="0"/>
                    <a:ea typeface="华光行书_CNKI" panose="02000500000000000000" pitchFamily="2" charset="-122"/>
                  </a:rPr>
                  <a:t>ch[0]</a:t>
                </a:r>
              </a:p>
            </p:txBody>
          </p:sp>
          <p:sp>
            <p:nvSpPr>
              <p:cNvPr id="37" name="Text Box 69">
                <a:extLst>
                  <a:ext uri="{FF2B5EF4-FFF2-40B4-BE49-F238E27FC236}">
                    <a16:creationId xmlns:a16="http://schemas.microsoft.com/office/drawing/2014/main" id="{6B522A29-1B4B-484A-8680-9D35D6BDC9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3456"/>
                <a:ext cx="502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dirty="0" err="1">
                    <a:solidFill>
                      <a:srgbClr val="104E87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anose="030F0702030302020204" pitchFamily="66" charset="0"/>
                    <a:ea typeface="华光行书_CNKI" panose="02000500000000000000" pitchFamily="2" charset="-122"/>
                  </a:rPr>
                  <a:t>ch</a:t>
                </a:r>
                <a:r>
                  <a:rPr kumimoji="1" lang="en-US" altLang="zh-CN" dirty="0">
                    <a:solidFill>
                      <a:srgbClr val="104E87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anose="030F0702030302020204" pitchFamily="66" charset="0"/>
                    <a:ea typeface="华光行书_CNKI" panose="02000500000000000000" pitchFamily="2" charset="-122"/>
                  </a:rPr>
                  <a:t>[1]</a:t>
                </a:r>
              </a:p>
            </p:txBody>
          </p:sp>
          <p:sp>
            <p:nvSpPr>
              <p:cNvPr id="50" name="Text Box 70">
                <a:extLst>
                  <a:ext uri="{FF2B5EF4-FFF2-40B4-BE49-F238E27FC236}">
                    <a16:creationId xmlns:a16="http://schemas.microsoft.com/office/drawing/2014/main" id="{AF68D999-2259-4055-A9F0-C607424CB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3" y="3465"/>
                <a:ext cx="467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>
                    <a:solidFill>
                      <a:srgbClr val="104E87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anose="030F0702030302020204" pitchFamily="66" charset="0"/>
                    <a:ea typeface="华光行书_CNKI" panose="02000500000000000000" pitchFamily="2" charset="-122"/>
                  </a:rPr>
                  <a:t>ch[2]</a:t>
                </a:r>
              </a:p>
            </p:txBody>
          </p:sp>
          <p:sp>
            <p:nvSpPr>
              <p:cNvPr id="57" name="Text Box 71">
                <a:extLst>
                  <a:ext uri="{FF2B5EF4-FFF2-40B4-BE49-F238E27FC236}">
                    <a16:creationId xmlns:a16="http://schemas.microsoft.com/office/drawing/2014/main" id="{C9C22AB5-9C7D-466E-B1B5-0AACC97C9A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4" y="3465"/>
                <a:ext cx="472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>
                    <a:solidFill>
                      <a:srgbClr val="104E87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anose="030F0702030302020204" pitchFamily="66" charset="0"/>
                    <a:ea typeface="华光行书_CNKI" panose="02000500000000000000" pitchFamily="2" charset="-122"/>
                  </a:rPr>
                  <a:t>ch[3]</a:t>
                </a:r>
              </a:p>
            </p:txBody>
          </p:sp>
          <p:sp>
            <p:nvSpPr>
              <p:cNvPr id="59" name="Text Box 72">
                <a:extLst>
                  <a:ext uri="{FF2B5EF4-FFF2-40B4-BE49-F238E27FC236}">
                    <a16:creationId xmlns:a16="http://schemas.microsoft.com/office/drawing/2014/main" id="{3C61F11D-8617-4F61-AB91-516DF823A4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1" y="3456"/>
                <a:ext cx="477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>
                    <a:solidFill>
                      <a:srgbClr val="104E87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anose="030F0702030302020204" pitchFamily="66" charset="0"/>
                    <a:ea typeface="华光行书_CNKI" panose="02000500000000000000" pitchFamily="2" charset="-122"/>
                  </a:rPr>
                  <a:t>ch[4]</a:t>
                </a:r>
              </a:p>
            </p:txBody>
          </p:sp>
          <p:sp>
            <p:nvSpPr>
              <p:cNvPr id="60" name="Text Box 73">
                <a:extLst>
                  <a:ext uri="{FF2B5EF4-FFF2-40B4-BE49-F238E27FC236}">
                    <a16:creationId xmlns:a16="http://schemas.microsoft.com/office/drawing/2014/main" id="{0297CF4C-9D9E-4008-8981-529B35EDFC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9" y="3457"/>
                <a:ext cx="477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>
                    <a:solidFill>
                      <a:srgbClr val="104E87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anose="030F0702030302020204" pitchFamily="66" charset="0"/>
                    <a:ea typeface="华光行书_CNKI" panose="02000500000000000000" pitchFamily="2" charset="-122"/>
                  </a:rPr>
                  <a:t>ch[5]</a:t>
                </a:r>
              </a:p>
            </p:txBody>
          </p:sp>
        </p:grpSp>
      </p:grpSp>
      <p:sp>
        <p:nvSpPr>
          <p:cNvPr id="75" name="Rectangle 52">
            <a:extLst>
              <a:ext uri="{FF2B5EF4-FFF2-40B4-BE49-F238E27FC236}">
                <a16:creationId xmlns:a16="http://schemas.microsoft.com/office/drawing/2014/main" id="{5621428B-F0DA-4F72-B4B7-92B874A72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28" y="5161173"/>
            <a:ext cx="35060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char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ch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[6] = { "Hello"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char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ch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[6] = "Hello"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char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ch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[  ] = "Hello" ;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BFB58A7-ABD7-4A3F-ACD5-B8E610C9480B}"/>
              </a:ext>
            </a:extLst>
          </p:cNvPr>
          <p:cNvSpPr/>
          <p:nvPr/>
        </p:nvSpPr>
        <p:spPr>
          <a:xfrm>
            <a:off x="3722316" y="5433705"/>
            <a:ext cx="3865562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不能先定义再给它赋值，</a:t>
            </a:r>
            <a:endParaRPr lang="en-US" altLang="zh-CN" sz="2800" b="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defRPr/>
            </a:pPr>
            <a:r>
              <a:rPr lang="en-US" altLang="zh-CN" sz="28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char a[10]; </a:t>
            </a:r>
          </a:p>
          <a:p>
            <a:pPr eaLnBrk="1" hangingPunct="1">
              <a:defRPr/>
            </a:pPr>
            <a:r>
              <a:rPr lang="en-US" altLang="zh-CN" sz="28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a[10]="china";</a:t>
            </a:r>
            <a:endParaRPr lang="zh-CN" altLang="en-US" sz="2800" b="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77" name="Text Box 12">
            <a:extLst>
              <a:ext uri="{FF2B5EF4-FFF2-40B4-BE49-F238E27FC236}">
                <a16:creationId xmlns:a16="http://schemas.microsoft.com/office/drawing/2014/main" id="{F70C7E0F-3F4A-4431-A796-A53638482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378" y="6184592"/>
            <a:ext cx="1143000" cy="646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6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sym typeface="Webdings" pitchFamily="18" charset="2"/>
              </a:rPr>
              <a:t></a:t>
            </a:r>
          </a:p>
        </p:txBody>
      </p:sp>
      <p:sp>
        <p:nvSpPr>
          <p:cNvPr id="78" name="矩形 2">
            <a:extLst>
              <a:ext uri="{FF2B5EF4-FFF2-40B4-BE49-F238E27FC236}">
                <a16:creationId xmlns:a16="http://schemas.microsoft.com/office/drawing/2014/main" id="{7F1D98DF-602E-4EDC-A872-33015BDC6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4310" y="1012973"/>
            <a:ext cx="394095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#include &lt;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cstring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using namespace std;</a:t>
            </a: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8530DF90-C3FE-499D-8D2F-F405FB8C3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974" y="1766323"/>
            <a:ext cx="5975242" cy="319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07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  <p:bldP spid="75" grpId="0"/>
      <p:bldP spid="76" grpId="0"/>
      <p:bldP spid="77" grpId="0" autoUpdateAnimBg="0"/>
      <p:bldP spid="7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FC6942B-B9B9-42C5-A057-CB3D7BEBCA14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8.14</a:t>
            </a:r>
            <a:r>
              <a:rPr lang="zh-CN" altLang="en-US" dirty="0"/>
              <a:t> 字符串</a:t>
            </a:r>
          </a:p>
        </p:txBody>
      </p:sp>
      <p:sp>
        <p:nvSpPr>
          <p:cNvPr id="38" name="矩形 3">
            <a:extLst>
              <a:ext uri="{FF2B5EF4-FFF2-40B4-BE49-F238E27FC236}">
                <a16:creationId xmlns:a16="http://schemas.microsoft.com/office/drawing/2014/main" id="{F17BB4CE-64EB-45BC-A786-5E3BA4899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94564"/>
            <a:ext cx="586260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400" spc="-1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strcpy</a:t>
            </a:r>
            <a:br>
              <a:rPr lang="en-US" altLang="zh-CN" sz="240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</a:br>
            <a:r>
              <a:rPr lang="en-US" altLang="zh-CN" sz="2400" b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char *</a:t>
            </a:r>
            <a:r>
              <a:rPr lang="en-US" altLang="zh-CN" sz="2400" b="0" spc="-1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strcpy</a:t>
            </a:r>
            <a:r>
              <a:rPr lang="en-US" altLang="zh-CN" sz="2400" b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(char *</a:t>
            </a:r>
            <a:r>
              <a:rPr lang="en-US" altLang="zh-CN" sz="2400" b="0" spc="-1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destin</a:t>
            </a:r>
            <a:r>
              <a:rPr lang="en-US" altLang="zh-CN" sz="2400" b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char *source);</a:t>
            </a:r>
            <a:br>
              <a:rPr lang="en-US" altLang="zh-CN" sz="240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</a:br>
            <a:r>
              <a:rPr lang="zh-CN" altLang="en-US" sz="2400" b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功能：将</a:t>
            </a:r>
            <a:r>
              <a:rPr lang="en-US" altLang="zh-CN" sz="2400" b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source</a:t>
            </a:r>
            <a:r>
              <a:rPr lang="zh-CN" altLang="en-US" sz="2400" b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指向的字符串拷到</a:t>
            </a:r>
            <a:r>
              <a:rPr lang="en-US" altLang="zh-CN" sz="2400" b="0" spc="-1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destin</a:t>
            </a:r>
            <a:endParaRPr lang="zh-CN" altLang="en-US" sz="2400" spc="-1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092512F-0CFE-4581-9928-0596045FD2D9}"/>
              </a:ext>
            </a:extLst>
          </p:cNvPr>
          <p:cNvSpPr/>
          <p:nvPr/>
        </p:nvSpPr>
        <p:spPr>
          <a:xfrm>
            <a:off x="5892955" y="-27862"/>
            <a:ext cx="6299045" cy="21657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zh-CN" altLang="en-US" spc="-100" dirty="0">
                <a:latin typeface="Tw Cen MT" panose="020B0602020104020603" pitchFamily="34" charset="0"/>
              </a:rPr>
              <a:t>int main()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pc="-100" dirty="0">
                <a:latin typeface="Tw Cen MT" panose="020B0602020104020603" pitchFamily="34" charset="0"/>
              </a:rPr>
              <a:t>{ char dest[5];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pc="-100" dirty="0">
                <a:latin typeface="Tw Cen MT" panose="020B0602020104020603" pitchFamily="34" charset="0"/>
              </a:rPr>
              <a:t>  char *src="123456";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pc="-100" dirty="0">
                <a:latin typeface="Tw Cen MT" panose="020B0602020104020603" pitchFamily="34" charset="0"/>
              </a:rPr>
              <a:t>  strcpy(dest, src);</a:t>
            </a:r>
            <a:endParaRPr lang="en-US" altLang="zh-CN" spc="-100" dirty="0">
              <a:latin typeface="Tw Cen MT" panose="020B0602020104020603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pc="-100" dirty="0">
                <a:latin typeface="Tw Cen MT" panose="020B0602020104020603" pitchFamily="34" charset="0"/>
              </a:rPr>
              <a:t>  </a:t>
            </a:r>
            <a:r>
              <a:rPr lang="fr-FR" altLang="zh-CN" spc="-100" dirty="0">
                <a:latin typeface="Tw Cen MT" panose="020B0602020104020603" pitchFamily="34" charset="0"/>
              </a:rPr>
              <a:t>cout&lt;&lt;dest&lt;&lt;","&lt;&lt;dest+1&lt;&lt;","&lt;&lt;dest+4;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pc="-100" dirty="0">
                <a:latin typeface="Tw Cen MT" panose="020B0602020104020603" pitchFamily="34" charset="0"/>
              </a:rPr>
              <a:t>  return 0;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pc="-100" dirty="0">
                <a:latin typeface="Tw Cen MT" panose="020B0602020104020603" pitchFamily="34" charset="0"/>
              </a:rPr>
              <a:t>}</a:t>
            </a:r>
          </a:p>
        </p:txBody>
      </p:sp>
      <p:pic>
        <p:nvPicPr>
          <p:cNvPr id="40" name="图片 5">
            <a:extLst>
              <a:ext uri="{FF2B5EF4-FFF2-40B4-BE49-F238E27FC236}">
                <a16:creationId xmlns:a16="http://schemas.microsoft.com/office/drawing/2014/main" id="{472C2B40-F286-45A2-9CBB-7B3620568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130" y="-27862"/>
            <a:ext cx="3207870" cy="62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矩形 3">
            <a:extLst>
              <a:ext uri="{FF2B5EF4-FFF2-40B4-BE49-F238E27FC236}">
                <a16:creationId xmlns:a16="http://schemas.microsoft.com/office/drawing/2014/main" id="{22BABC41-790D-4158-9742-6A3FD3F7C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" y="1962605"/>
            <a:ext cx="525874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spc="-1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strcat</a:t>
            </a:r>
            <a:br>
              <a:rPr lang="en-US" altLang="zh-CN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</a:br>
            <a:r>
              <a:rPr lang="en-US" altLang="zh-CN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char* </a:t>
            </a:r>
            <a:r>
              <a:rPr lang="en-US" altLang="zh-CN" spc="-1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strcat</a:t>
            </a:r>
            <a:r>
              <a:rPr lang="en-US" altLang="zh-CN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(char* str1, char* str2); </a:t>
            </a:r>
            <a:br>
              <a:rPr lang="en-US" altLang="zh-CN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</a:br>
            <a:r>
              <a:rPr lang="zh-CN" altLang="en-US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功能</a:t>
            </a:r>
            <a:r>
              <a:rPr lang="en-US" altLang="zh-CN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: </a:t>
            </a:r>
            <a:r>
              <a:rPr lang="zh-CN" altLang="en-US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把字符串</a:t>
            </a:r>
            <a:r>
              <a:rPr lang="en-US" altLang="zh-CN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str2</a:t>
            </a:r>
            <a:r>
              <a:rPr lang="zh-CN" altLang="en-US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接到</a:t>
            </a:r>
            <a:r>
              <a:rPr lang="en-US" altLang="zh-CN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str1</a:t>
            </a:r>
            <a:r>
              <a:rPr lang="zh-CN" altLang="en-US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后面</a:t>
            </a:r>
            <a:r>
              <a:rPr lang="en-US" altLang="zh-CN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,str1</a:t>
            </a:r>
            <a:r>
              <a:rPr lang="zh-CN" altLang="en-US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最后的</a:t>
            </a:r>
            <a:r>
              <a:rPr lang="en-US" altLang="zh-CN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'\0'</a:t>
            </a:r>
            <a:r>
              <a:rPr lang="zh-CN" altLang="en-US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被取消 </a:t>
            </a:r>
          </a:p>
        </p:txBody>
      </p:sp>
      <p:sp>
        <p:nvSpPr>
          <p:cNvPr id="44" name="矩形 3">
            <a:extLst>
              <a:ext uri="{FF2B5EF4-FFF2-40B4-BE49-F238E27FC236}">
                <a16:creationId xmlns:a16="http://schemas.microsoft.com/office/drawing/2014/main" id="{A6574A9F-08AE-4802-BD20-FA218E96C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502262"/>
            <a:ext cx="511840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spc="-1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strcmp</a:t>
            </a:r>
            <a:r>
              <a:rPr lang="en-US" altLang="zh-CN" b="1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br>
              <a:rPr lang="en-US" altLang="zh-CN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</a:br>
            <a:r>
              <a:rPr lang="en-US" altLang="zh-CN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</a:t>
            </a:r>
            <a:r>
              <a:rPr lang="en-US" altLang="zh-CN" spc="-1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strcmp</a:t>
            </a:r>
            <a:r>
              <a:rPr lang="en-US" altLang="zh-CN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(char * str1,char * str2); </a:t>
            </a:r>
            <a:br>
              <a:rPr lang="en-US" altLang="zh-CN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</a:br>
            <a:r>
              <a:rPr lang="zh-CN" altLang="en-US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功能</a:t>
            </a:r>
            <a:r>
              <a:rPr lang="en-US" altLang="zh-CN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: </a:t>
            </a:r>
            <a:r>
              <a:rPr lang="zh-CN" altLang="en-US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比较两个字符串</a:t>
            </a:r>
            <a:r>
              <a:rPr lang="en-US" altLang="zh-CN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str1,str2</a:t>
            </a:r>
            <a:br>
              <a:rPr lang="en-US" altLang="zh-CN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</a:br>
            <a:r>
              <a:rPr lang="zh-CN" altLang="en-US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返回</a:t>
            </a:r>
            <a:r>
              <a:rPr lang="en-US" altLang="zh-CN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: str1&lt;str2,</a:t>
            </a:r>
            <a:r>
              <a:rPr lang="zh-CN" altLang="en-US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返回负数</a:t>
            </a:r>
            <a:r>
              <a:rPr lang="en-US" altLang="zh-CN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;str1=str2,</a:t>
            </a:r>
            <a:r>
              <a:rPr lang="zh-CN" altLang="en-US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返回 </a:t>
            </a:r>
            <a:r>
              <a:rPr lang="en-US" altLang="zh-CN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0;str1&gt;str2,</a:t>
            </a:r>
            <a:r>
              <a:rPr lang="zh-CN" altLang="en-US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返回正数</a:t>
            </a:r>
          </a:p>
        </p:txBody>
      </p:sp>
      <p:sp>
        <p:nvSpPr>
          <p:cNvPr id="45" name="矩形 3">
            <a:extLst>
              <a:ext uri="{FF2B5EF4-FFF2-40B4-BE49-F238E27FC236}">
                <a16:creationId xmlns:a16="http://schemas.microsoft.com/office/drawing/2014/main" id="{52E2175D-C8D9-4960-9489-A9500953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" y="5483012"/>
            <a:ext cx="571899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spc="-1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strlen</a:t>
            </a:r>
            <a:r>
              <a:rPr lang="en-US" altLang="zh-CN" b="1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</a:p>
          <a:p>
            <a:r>
              <a:rPr lang="en-US" altLang="zh-CN" spc="-1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hlinkClick r:id="rId4"/>
              </a:rPr>
              <a:t>size_t</a:t>
            </a:r>
            <a:r>
              <a:rPr lang="en-US" altLang="zh-CN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en-US" altLang="zh-CN" spc="-1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strlen</a:t>
            </a:r>
            <a:r>
              <a:rPr lang="en-US" altLang="zh-CN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(const char *s);</a:t>
            </a:r>
          </a:p>
          <a:p>
            <a:r>
              <a:rPr lang="zh-CN" altLang="en-US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功能：计算给定字符串的长度，不包括</a:t>
            </a:r>
            <a:r>
              <a:rPr lang="en-US" altLang="zh-CN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'\0'</a:t>
            </a:r>
            <a:endParaRPr lang="zh-CN" altLang="en-US" spc="-1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BC47EC1-0387-4F87-A61D-20C357691852}"/>
              </a:ext>
            </a:extLst>
          </p:cNvPr>
          <p:cNvSpPr/>
          <p:nvPr/>
        </p:nvSpPr>
        <p:spPr>
          <a:xfrm>
            <a:off x="5663953" y="3307284"/>
            <a:ext cx="6520885" cy="35507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dirty="0">
                <a:latin typeface="Tw Cen MT" panose="020B0602020104020603" pitchFamily="34" charset="0"/>
              </a:rPr>
              <a:t>int main(){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dirty="0">
                <a:latin typeface="Tw Cen MT" panose="020B0602020104020603" pitchFamily="34" charset="0"/>
              </a:rPr>
              <a:t>    char </a:t>
            </a:r>
            <a:r>
              <a:rPr lang="en-US" altLang="zh-CN" dirty="0" err="1">
                <a:latin typeface="Tw Cen MT" panose="020B0602020104020603" pitchFamily="34" charset="0"/>
              </a:rPr>
              <a:t>dest</a:t>
            </a:r>
            <a:r>
              <a:rPr lang="en-US" altLang="zh-CN" dirty="0">
                <a:latin typeface="Tw Cen MT" panose="020B0602020104020603" pitchFamily="34" charset="0"/>
              </a:rPr>
              <a:t>[10]="</a:t>
            </a:r>
            <a:r>
              <a:rPr lang="en-US" altLang="zh-CN" dirty="0" err="1">
                <a:latin typeface="Tw Cen MT" panose="020B0602020104020603" pitchFamily="34" charset="0"/>
              </a:rPr>
              <a:t>abcd</a:t>
            </a:r>
            <a:r>
              <a:rPr lang="en-US" altLang="zh-CN" dirty="0">
                <a:latin typeface="Tw Cen MT" panose="020B0602020104020603" pitchFamily="34" charset="0"/>
              </a:rPr>
              <a:t>";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dirty="0">
                <a:latin typeface="Tw Cen MT" panose="020B0602020104020603" pitchFamily="34" charset="0"/>
              </a:rPr>
              <a:t>    char *</a:t>
            </a:r>
            <a:r>
              <a:rPr lang="en-US" altLang="zh-CN" dirty="0" err="1">
                <a:latin typeface="Tw Cen MT" panose="020B0602020104020603" pitchFamily="34" charset="0"/>
              </a:rPr>
              <a:t>src</a:t>
            </a:r>
            <a:r>
              <a:rPr lang="en-US" altLang="zh-CN" dirty="0">
                <a:latin typeface="Tw Cen MT" panose="020B0602020104020603" pitchFamily="34" charset="0"/>
              </a:rPr>
              <a:t>="a23456";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dirty="0">
                <a:latin typeface="Tw Cen MT" panose="020B0602020104020603" pitchFamily="34" charset="0"/>
              </a:rPr>
              <a:t>    char d2[8]="</a:t>
            </a:r>
            <a:r>
              <a:rPr lang="en-US" altLang="zh-CN" dirty="0" err="1">
                <a:latin typeface="Tw Cen MT" panose="020B0602020104020603" pitchFamily="34" charset="0"/>
              </a:rPr>
              <a:t>abcd</a:t>
            </a:r>
            <a:r>
              <a:rPr lang="en-US" altLang="zh-CN" dirty="0">
                <a:latin typeface="Tw Cen MT" panose="020B0602020104020603" pitchFamily="34" charset="0"/>
              </a:rPr>
              <a:t>";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dirty="0">
                <a:latin typeface="Tw Cen MT" panose="020B0602020104020603" pitchFamily="34" charset="0"/>
              </a:rPr>
              <a:t>    </a:t>
            </a:r>
            <a:r>
              <a:rPr lang="en-US" altLang="zh-CN" dirty="0" err="1">
                <a:latin typeface="Tw Cen MT" panose="020B0602020104020603" pitchFamily="34" charset="0"/>
              </a:rPr>
              <a:t>cout</a:t>
            </a:r>
            <a:r>
              <a:rPr lang="en-US" altLang="zh-CN" dirty="0">
                <a:latin typeface="Tw Cen MT" panose="020B0602020104020603" pitchFamily="34" charset="0"/>
              </a:rPr>
              <a:t>&lt;&lt;</a:t>
            </a:r>
            <a:r>
              <a:rPr lang="en-US" altLang="zh-CN" dirty="0" err="1">
                <a:latin typeface="Tw Cen MT" panose="020B0602020104020603" pitchFamily="34" charset="0"/>
              </a:rPr>
              <a:t>strcmp</a:t>
            </a:r>
            <a:r>
              <a:rPr lang="en-US" altLang="zh-CN" dirty="0">
                <a:latin typeface="Tw Cen MT" panose="020B0602020104020603" pitchFamily="34" charset="0"/>
              </a:rPr>
              <a:t>(</a:t>
            </a:r>
            <a:r>
              <a:rPr lang="en-US" altLang="zh-CN" dirty="0" err="1">
                <a:latin typeface="Tw Cen MT" panose="020B0602020104020603" pitchFamily="34" charset="0"/>
              </a:rPr>
              <a:t>dest</a:t>
            </a:r>
            <a:r>
              <a:rPr lang="en-US" altLang="zh-CN" dirty="0">
                <a:latin typeface="Tw Cen MT" panose="020B0602020104020603" pitchFamily="34" charset="0"/>
              </a:rPr>
              <a:t>, </a:t>
            </a:r>
            <a:r>
              <a:rPr lang="en-US" altLang="zh-CN" dirty="0" err="1">
                <a:latin typeface="Tw Cen MT" panose="020B0602020104020603" pitchFamily="34" charset="0"/>
              </a:rPr>
              <a:t>src</a:t>
            </a:r>
            <a:r>
              <a:rPr lang="en-US" altLang="zh-CN" dirty="0">
                <a:latin typeface="Tw Cen MT" panose="020B0602020104020603" pitchFamily="34" charset="0"/>
              </a:rPr>
              <a:t>)&lt;&lt;"\n";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dirty="0">
                <a:latin typeface="Tw Cen MT" panose="020B0602020104020603" pitchFamily="34" charset="0"/>
              </a:rPr>
              <a:t>    </a:t>
            </a:r>
            <a:r>
              <a:rPr lang="en-US" altLang="zh-CN" dirty="0" err="1">
                <a:latin typeface="Tw Cen MT" panose="020B0602020104020603" pitchFamily="34" charset="0"/>
              </a:rPr>
              <a:t>cout</a:t>
            </a:r>
            <a:r>
              <a:rPr lang="en-US" altLang="zh-CN" dirty="0">
                <a:latin typeface="Tw Cen MT" panose="020B0602020104020603" pitchFamily="34" charset="0"/>
              </a:rPr>
              <a:t>&lt;&lt;</a:t>
            </a:r>
            <a:r>
              <a:rPr lang="en-US" altLang="zh-CN" dirty="0" err="1">
                <a:latin typeface="Tw Cen MT" panose="020B0602020104020603" pitchFamily="34" charset="0"/>
              </a:rPr>
              <a:t>strcmp</a:t>
            </a:r>
            <a:r>
              <a:rPr lang="en-US" altLang="zh-CN" dirty="0">
                <a:latin typeface="Tw Cen MT" panose="020B0602020104020603" pitchFamily="34" charset="0"/>
              </a:rPr>
              <a:t>(</a:t>
            </a:r>
            <a:r>
              <a:rPr lang="en-US" altLang="zh-CN" dirty="0" err="1">
                <a:latin typeface="Tw Cen MT" panose="020B0602020104020603" pitchFamily="34" charset="0"/>
              </a:rPr>
              <a:t>src,dest</a:t>
            </a:r>
            <a:r>
              <a:rPr lang="en-US" altLang="zh-CN" dirty="0">
                <a:latin typeface="Tw Cen MT" panose="020B0602020104020603" pitchFamily="34" charset="0"/>
              </a:rPr>
              <a:t> )&lt;&lt;"\n";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dirty="0">
                <a:latin typeface="Tw Cen MT" panose="020B0602020104020603" pitchFamily="34" charset="0"/>
              </a:rPr>
              <a:t>    </a:t>
            </a:r>
            <a:r>
              <a:rPr lang="en-US" altLang="zh-CN" dirty="0" err="1">
                <a:latin typeface="Tw Cen MT" panose="020B0602020104020603" pitchFamily="34" charset="0"/>
              </a:rPr>
              <a:t>cout</a:t>
            </a:r>
            <a:r>
              <a:rPr lang="en-US" altLang="zh-CN" dirty="0">
                <a:latin typeface="Tw Cen MT" panose="020B0602020104020603" pitchFamily="34" charset="0"/>
              </a:rPr>
              <a:t>&lt;&lt;</a:t>
            </a:r>
            <a:r>
              <a:rPr lang="en-US" altLang="zh-CN" dirty="0" err="1">
                <a:latin typeface="Tw Cen MT" panose="020B0602020104020603" pitchFamily="34" charset="0"/>
              </a:rPr>
              <a:t>strcmp</a:t>
            </a:r>
            <a:r>
              <a:rPr lang="en-US" altLang="zh-CN" dirty="0">
                <a:latin typeface="Tw Cen MT" panose="020B0602020104020603" pitchFamily="34" charset="0"/>
              </a:rPr>
              <a:t>(</a:t>
            </a:r>
            <a:r>
              <a:rPr lang="en-US" altLang="zh-CN" dirty="0" err="1">
                <a:latin typeface="Tw Cen MT" panose="020B0602020104020603" pitchFamily="34" charset="0"/>
              </a:rPr>
              <a:t>dest</a:t>
            </a:r>
            <a:r>
              <a:rPr lang="en-US" altLang="zh-CN" dirty="0">
                <a:latin typeface="Tw Cen MT" panose="020B0602020104020603" pitchFamily="34" charset="0"/>
              </a:rPr>
              <a:t>, d2) &lt;&lt; "\n";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dirty="0">
                <a:latin typeface="Tw Cen MT" panose="020B0602020104020603" pitchFamily="34" charset="0"/>
              </a:rPr>
              <a:t>    </a:t>
            </a:r>
            <a:r>
              <a:rPr lang="en-US" altLang="zh-CN" dirty="0" err="1">
                <a:latin typeface="Tw Cen MT" panose="020B0602020104020603" pitchFamily="34" charset="0"/>
              </a:rPr>
              <a:t>cout</a:t>
            </a:r>
            <a:r>
              <a:rPr lang="en-US" altLang="zh-CN" dirty="0">
                <a:latin typeface="Tw Cen MT" panose="020B0602020104020603" pitchFamily="34" charset="0"/>
              </a:rPr>
              <a:t>&lt;&lt; </a:t>
            </a:r>
            <a:r>
              <a:rPr lang="en-US" altLang="zh-CN" dirty="0" err="1">
                <a:latin typeface="Tw Cen MT" panose="020B0602020104020603" pitchFamily="34" charset="0"/>
              </a:rPr>
              <a:t>dest</a:t>
            </a:r>
            <a:r>
              <a:rPr lang="en-US" altLang="zh-CN" dirty="0">
                <a:latin typeface="Tw Cen MT" panose="020B0602020104020603" pitchFamily="34" charset="0"/>
              </a:rPr>
              <a:t> &lt;&lt;":"&lt;&lt;</a:t>
            </a:r>
            <a:r>
              <a:rPr lang="en-US" altLang="zh-CN" dirty="0" err="1">
                <a:latin typeface="Tw Cen MT" panose="020B0602020104020603" pitchFamily="34" charset="0"/>
              </a:rPr>
              <a:t>strlen</a:t>
            </a:r>
            <a:r>
              <a:rPr lang="en-US" altLang="zh-CN" dirty="0">
                <a:latin typeface="Tw Cen MT" panose="020B0602020104020603" pitchFamily="34" charset="0"/>
              </a:rPr>
              <a:t>(</a:t>
            </a:r>
            <a:r>
              <a:rPr lang="en-US" altLang="zh-CN" dirty="0" err="1">
                <a:latin typeface="Tw Cen MT" panose="020B0602020104020603" pitchFamily="34" charset="0"/>
              </a:rPr>
              <a:t>dest</a:t>
            </a:r>
            <a:r>
              <a:rPr lang="en-US" altLang="zh-CN" dirty="0">
                <a:latin typeface="Tw Cen MT" panose="020B0602020104020603" pitchFamily="34" charset="0"/>
              </a:rPr>
              <a:t>)&lt;&lt;"\n";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dirty="0">
                <a:latin typeface="Tw Cen MT" panose="020B0602020104020603" pitchFamily="34" charset="0"/>
              </a:rPr>
              <a:t>    </a:t>
            </a:r>
            <a:r>
              <a:rPr lang="en-US" altLang="zh-CN" dirty="0" err="1">
                <a:latin typeface="Tw Cen MT" panose="020B0602020104020603" pitchFamily="34" charset="0"/>
              </a:rPr>
              <a:t>cout</a:t>
            </a:r>
            <a:r>
              <a:rPr lang="en-US" altLang="zh-CN" dirty="0">
                <a:latin typeface="Tw Cen MT" panose="020B0602020104020603" pitchFamily="34" charset="0"/>
              </a:rPr>
              <a:t>&lt;&lt;</a:t>
            </a:r>
            <a:r>
              <a:rPr lang="en-US" altLang="zh-CN" dirty="0" err="1">
                <a:latin typeface="Tw Cen MT" panose="020B0602020104020603" pitchFamily="34" charset="0"/>
              </a:rPr>
              <a:t>src</a:t>
            </a:r>
            <a:r>
              <a:rPr lang="en-US" altLang="zh-CN" dirty="0">
                <a:latin typeface="Tw Cen MT" panose="020B0602020104020603" pitchFamily="34" charset="0"/>
              </a:rPr>
              <a:t> &lt;&lt;":"&lt;&lt;</a:t>
            </a:r>
            <a:r>
              <a:rPr lang="en-US" altLang="zh-CN" dirty="0" err="1">
                <a:latin typeface="Tw Cen MT" panose="020B0602020104020603" pitchFamily="34" charset="0"/>
              </a:rPr>
              <a:t>strlen</a:t>
            </a:r>
            <a:r>
              <a:rPr lang="en-US" altLang="zh-CN" dirty="0">
                <a:latin typeface="Tw Cen MT" panose="020B0602020104020603" pitchFamily="34" charset="0"/>
              </a:rPr>
              <a:t>(</a:t>
            </a:r>
            <a:r>
              <a:rPr lang="en-US" altLang="zh-CN" dirty="0" err="1">
                <a:latin typeface="Tw Cen MT" panose="020B0602020104020603" pitchFamily="34" charset="0"/>
              </a:rPr>
              <a:t>src</a:t>
            </a:r>
            <a:r>
              <a:rPr lang="en-US" altLang="zh-CN" dirty="0">
                <a:latin typeface="Tw Cen MT" panose="020B0602020104020603" pitchFamily="34" charset="0"/>
              </a:rPr>
              <a:t>)&lt;&lt;"\n";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dirty="0">
                <a:latin typeface="Tw Cen MT" panose="020B0602020104020603" pitchFamily="34" charset="0"/>
              </a:rPr>
              <a:t>    </a:t>
            </a:r>
            <a:r>
              <a:rPr lang="en-US" altLang="zh-CN" dirty="0" err="1">
                <a:latin typeface="Tw Cen MT" panose="020B0602020104020603" pitchFamily="34" charset="0"/>
              </a:rPr>
              <a:t>cout</a:t>
            </a:r>
            <a:r>
              <a:rPr lang="en-US" altLang="zh-CN" dirty="0">
                <a:latin typeface="Tw Cen MT" panose="020B0602020104020603" pitchFamily="34" charset="0"/>
              </a:rPr>
              <a:t>&lt;&lt;d2 &lt;&lt;":"&lt;&lt;</a:t>
            </a:r>
            <a:r>
              <a:rPr lang="en-US" altLang="zh-CN" dirty="0" err="1">
                <a:latin typeface="Tw Cen MT" panose="020B0602020104020603" pitchFamily="34" charset="0"/>
              </a:rPr>
              <a:t>strlen</a:t>
            </a:r>
            <a:r>
              <a:rPr lang="en-US" altLang="zh-CN" dirty="0">
                <a:latin typeface="Tw Cen MT" panose="020B0602020104020603" pitchFamily="34" charset="0"/>
              </a:rPr>
              <a:t>(d2)&lt;&lt;"\n";        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dirty="0">
                <a:latin typeface="Tw Cen MT" panose="020B0602020104020603" pitchFamily="34" charset="0"/>
              </a:rPr>
              <a:t>   return 0;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dirty="0">
                <a:latin typeface="Tw Cen MT" panose="020B0602020104020603" pitchFamily="34" charset="0"/>
              </a:rPr>
              <a:t>}</a:t>
            </a:r>
            <a:endParaRPr lang="zh-CN" altLang="en-US" dirty="0">
              <a:latin typeface="Tw Cen MT" panose="020B0602020104020603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EB19193-1549-43D0-BCF7-1A3942886179}"/>
              </a:ext>
            </a:extLst>
          </p:cNvPr>
          <p:cNvSpPr/>
          <p:nvPr/>
        </p:nvSpPr>
        <p:spPr>
          <a:xfrm>
            <a:off x="7941334" y="1505879"/>
            <a:ext cx="4243504" cy="21657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104E87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pc="-100" dirty="0">
                <a:latin typeface="Tw Cen MT" panose="020B0602020104020603" pitchFamily="34" charset="0"/>
              </a:rPr>
              <a:t>int main()</a:t>
            </a:r>
          </a:p>
          <a:p>
            <a:pPr>
              <a:lnSpc>
                <a:spcPct val="80000"/>
              </a:lnSpc>
            </a:pPr>
            <a:r>
              <a:rPr lang="zh-CN" altLang="en-US" spc="-100" dirty="0">
                <a:latin typeface="Tw Cen MT" panose="020B0602020104020603" pitchFamily="34" charset="0"/>
              </a:rPr>
              <a:t>{   char dest[</a:t>
            </a:r>
            <a:r>
              <a:rPr lang="en-US" altLang="zh-CN" spc="-100" dirty="0">
                <a:latin typeface="Tw Cen MT" panose="020B0602020104020603" pitchFamily="34" charset="0"/>
              </a:rPr>
              <a:t>20</a:t>
            </a:r>
            <a:r>
              <a:rPr lang="zh-CN" altLang="en-US" spc="-100" dirty="0">
                <a:latin typeface="Tw Cen MT" panose="020B0602020104020603" pitchFamily="34" charset="0"/>
              </a:rPr>
              <a:t>]="abcd";</a:t>
            </a:r>
          </a:p>
          <a:p>
            <a:pPr>
              <a:lnSpc>
                <a:spcPct val="80000"/>
              </a:lnSpc>
            </a:pPr>
            <a:r>
              <a:rPr lang="zh-CN" altLang="en-US" spc="-100" dirty="0">
                <a:latin typeface="Tw Cen MT" panose="020B0602020104020603" pitchFamily="34" charset="0"/>
              </a:rPr>
              <a:t>    char *src="123456";</a:t>
            </a:r>
          </a:p>
          <a:p>
            <a:pPr>
              <a:lnSpc>
                <a:spcPct val="80000"/>
              </a:lnSpc>
            </a:pPr>
            <a:r>
              <a:rPr lang="zh-CN" altLang="en-US" spc="-100" dirty="0">
                <a:latin typeface="Tw Cen MT" panose="020B0602020104020603" pitchFamily="34" charset="0"/>
              </a:rPr>
              <a:t>    strcat(dest, src);</a:t>
            </a:r>
          </a:p>
          <a:p>
            <a:pPr>
              <a:lnSpc>
                <a:spcPct val="80000"/>
              </a:lnSpc>
            </a:pPr>
            <a:r>
              <a:rPr lang="zh-CN" altLang="en-US" spc="-100" dirty="0">
                <a:latin typeface="Tw Cen MT" panose="020B0602020104020603" pitchFamily="34" charset="0"/>
              </a:rPr>
              <a:t>    </a:t>
            </a:r>
            <a:r>
              <a:rPr lang="en-US" altLang="zh-CN" spc="-100" dirty="0" err="1">
                <a:latin typeface="Tw Cen MT" panose="020B0602020104020603" pitchFamily="34" charset="0"/>
              </a:rPr>
              <a:t>cout</a:t>
            </a:r>
            <a:r>
              <a:rPr lang="en-US" altLang="zh-CN" spc="-100" dirty="0">
                <a:latin typeface="Tw Cen MT" panose="020B0602020104020603" pitchFamily="34" charset="0"/>
              </a:rPr>
              <a:t>&lt;&lt;</a:t>
            </a:r>
            <a:r>
              <a:rPr lang="zh-CN" altLang="en-US" spc="-100" dirty="0">
                <a:latin typeface="Tw Cen MT" panose="020B0602020104020603" pitchFamily="34" charset="0"/>
              </a:rPr>
              <a:t>dest;</a:t>
            </a:r>
          </a:p>
          <a:p>
            <a:pPr>
              <a:lnSpc>
                <a:spcPct val="80000"/>
              </a:lnSpc>
            </a:pPr>
            <a:r>
              <a:rPr lang="zh-CN" altLang="en-US" spc="-100" dirty="0">
                <a:latin typeface="Tw Cen MT" panose="020B0602020104020603" pitchFamily="34" charset="0"/>
              </a:rPr>
              <a:t>    return 0;</a:t>
            </a:r>
          </a:p>
          <a:p>
            <a:pPr>
              <a:lnSpc>
                <a:spcPct val="80000"/>
              </a:lnSpc>
            </a:pPr>
            <a:r>
              <a:rPr lang="zh-CN" altLang="en-US" spc="-100" dirty="0">
                <a:latin typeface="Tw Cen MT" panose="020B0602020104020603" pitchFamily="34" charset="0"/>
              </a:rPr>
              <a:t>}</a:t>
            </a:r>
          </a:p>
        </p:txBody>
      </p:sp>
      <p:pic>
        <p:nvPicPr>
          <p:cNvPr id="43" name="图片 5">
            <a:extLst>
              <a:ext uri="{FF2B5EF4-FFF2-40B4-BE49-F238E27FC236}">
                <a16:creationId xmlns:a16="http://schemas.microsoft.com/office/drawing/2014/main" id="{A822B189-E4D5-4598-B646-D11D8A455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793" y="2974548"/>
            <a:ext cx="2461045" cy="66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F2A8204-F0B2-458D-9FD6-CC553558A2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3268" y="3671601"/>
            <a:ext cx="1078732" cy="153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6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/>
      <p:bldP spid="44" grpId="0"/>
      <p:bldP spid="45" grpId="0"/>
      <p:bldP spid="46" grpId="0" animBg="1"/>
      <p:bldP spid="4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FC6942B-B9B9-42C5-A057-CB3D7BEBCA14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8.14</a:t>
            </a:r>
            <a:r>
              <a:rPr lang="zh-CN" altLang="en-US" dirty="0"/>
              <a:t> 字符串</a:t>
            </a:r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9B6DCAB5-4947-44A0-AFCC-304387BB4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21" y="1002128"/>
            <a:ext cx="62658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269875" indent="-26987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>
              <a:spcBef>
                <a:spcPts val="1200"/>
              </a:spcBef>
              <a:buBlip>
                <a:blip r:embed="rId3"/>
              </a:buBlip>
            </a:pPr>
            <a:r>
              <a:rPr lang="en-US" altLang="zh-CN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C++</a:t>
            </a:r>
            <a:r>
              <a:rPr lang="zh-CN" altLang="en-US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库提供</a:t>
            </a:r>
            <a:r>
              <a:rPr lang="en-US" altLang="zh-CN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string</a:t>
            </a:r>
            <a:r>
              <a:rPr lang="zh-CN" altLang="en-US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类来操作字符串</a:t>
            </a:r>
          </a:p>
        </p:txBody>
      </p:sp>
      <p:sp>
        <p:nvSpPr>
          <p:cNvPr id="38" name="矩形 5">
            <a:extLst>
              <a:ext uri="{FF2B5EF4-FFF2-40B4-BE49-F238E27FC236}">
                <a16:creationId xmlns:a16="http://schemas.microsoft.com/office/drawing/2014/main" id="{E8D7B76D-7111-47CE-A529-DA20347FF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59" y="1525348"/>
            <a:ext cx="3179075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楷体_GB2312" pitchFamily="49" charset="-122"/>
              </a:rPr>
              <a:t>#include &lt;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楷体_GB2312" pitchFamily="49" charset="-122"/>
              </a:rPr>
              <a:t>string.h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楷体_GB2312" pitchFamily="49" charset="-122"/>
              </a:rPr>
              <a:t>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楷体_GB2312" pitchFamily="49" charset="-122"/>
              </a:rPr>
              <a:t>using namespace std;</a:t>
            </a:r>
          </a:p>
        </p:txBody>
      </p:sp>
      <p:sp>
        <p:nvSpPr>
          <p:cNvPr id="39" name="矩形 6">
            <a:extLst>
              <a:ext uri="{FF2B5EF4-FFF2-40B4-BE49-F238E27FC236}">
                <a16:creationId xmlns:a16="http://schemas.microsoft.com/office/drawing/2014/main" id="{969D5832-DC4B-475D-9892-AA7968928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97" y="2301205"/>
            <a:ext cx="28784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string s1;	 </a:t>
            </a:r>
          </a:p>
          <a:p>
            <a:pPr marL="0" lvl="1"/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string s2 = "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</a:rPr>
              <a:t>abc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";  </a:t>
            </a:r>
          </a:p>
          <a:p>
            <a:pPr marL="0" lvl="1"/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string s3 = s2;</a:t>
            </a:r>
            <a:endParaRPr lang="zh-CN" altLang="en-US" dirty="0">
              <a:solidFill>
                <a:srgbClr val="104E87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E3E2487-17EC-4375-B710-C3055A1F9EA7}"/>
              </a:ext>
            </a:extLst>
          </p:cNvPr>
          <p:cNvSpPr/>
          <p:nvPr/>
        </p:nvSpPr>
        <p:spPr>
          <a:xfrm>
            <a:off x="6096000" y="1002128"/>
            <a:ext cx="57652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zh-CN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常用操作符</a:t>
            </a:r>
          </a:p>
          <a:p>
            <a:pPr marL="0" lvl="1" eaLnBrk="1" fontAlgn="auto" hangingPunct="1">
              <a:spcAft>
                <a:spcPts val="0"/>
              </a:spcAft>
              <a:defRPr/>
            </a:pPr>
            <a:r>
              <a:rPr lang="en-US" altLang="zh-CN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 + t	</a:t>
            </a:r>
            <a:r>
              <a:rPr lang="zh-CN" altLang="en-US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将串</a:t>
            </a:r>
            <a:r>
              <a:rPr lang="en-US" altLang="zh-CN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</a:t>
            </a:r>
            <a:r>
              <a:rPr lang="zh-CN" altLang="en-US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和</a:t>
            </a:r>
            <a:r>
              <a:rPr lang="en-US" altLang="zh-CN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</a:t>
            </a:r>
            <a:r>
              <a:rPr lang="zh-CN" altLang="en-US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连接成一个新串</a:t>
            </a:r>
          </a:p>
          <a:p>
            <a:pPr marL="0" lvl="1" eaLnBrk="1" fontAlgn="auto" hangingPunct="1">
              <a:spcAft>
                <a:spcPts val="0"/>
              </a:spcAft>
              <a:defRPr/>
            </a:pPr>
            <a:r>
              <a:rPr lang="en-US" altLang="zh-CN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 = t	</a:t>
            </a:r>
            <a:r>
              <a:rPr lang="zh-CN" altLang="en-US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用</a:t>
            </a:r>
            <a:r>
              <a:rPr lang="en-US" altLang="zh-CN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</a:t>
            </a:r>
            <a:r>
              <a:rPr lang="zh-CN" altLang="en-US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更新</a:t>
            </a:r>
            <a:r>
              <a:rPr lang="en-US" altLang="zh-CN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</a:t>
            </a:r>
          </a:p>
          <a:p>
            <a:pPr marL="0" lvl="1" eaLnBrk="1" fontAlgn="auto" hangingPunct="1">
              <a:spcAft>
                <a:spcPts val="0"/>
              </a:spcAft>
              <a:defRPr/>
            </a:pPr>
            <a:r>
              <a:rPr lang="en-US" altLang="zh-CN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 == t	</a:t>
            </a:r>
            <a:r>
              <a:rPr lang="zh-CN" altLang="en-US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判断</a:t>
            </a:r>
            <a:r>
              <a:rPr lang="en-US" altLang="zh-CN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</a:t>
            </a:r>
            <a:r>
              <a:rPr lang="zh-CN" altLang="en-US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与</a:t>
            </a:r>
            <a:r>
              <a:rPr lang="en-US" altLang="zh-CN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</a:t>
            </a:r>
            <a:r>
              <a:rPr lang="zh-CN" altLang="en-US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是否相等</a:t>
            </a:r>
          </a:p>
          <a:p>
            <a:pPr marL="0" lvl="1" eaLnBrk="1" fontAlgn="auto" hangingPunct="1">
              <a:spcAft>
                <a:spcPts val="0"/>
              </a:spcAft>
              <a:defRPr/>
            </a:pPr>
            <a:r>
              <a:rPr lang="en-US" altLang="zh-CN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 != t	</a:t>
            </a:r>
            <a:r>
              <a:rPr lang="zh-CN" altLang="en-US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判断</a:t>
            </a:r>
            <a:r>
              <a:rPr lang="en-US" altLang="zh-CN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</a:t>
            </a:r>
            <a:r>
              <a:rPr lang="zh-CN" altLang="en-US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与</a:t>
            </a:r>
            <a:r>
              <a:rPr lang="en-US" altLang="zh-CN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</a:t>
            </a:r>
            <a:r>
              <a:rPr lang="zh-CN" altLang="en-US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是否不等</a:t>
            </a:r>
          </a:p>
          <a:p>
            <a:pPr marL="0" lvl="1" eaLnBrk="1" fontAlgn="auto" hangingPunct="1">
              <a:spcAft>
                <a:spcPts val="0"/>
              </a:spcAft>
              <a:defRPr/>
            </a:pPr>
            <a:r>
              <a:rPr lang="en-US" altLang="zh-CN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 &lt; t	</a:t>
            </a:r>
            <a:r>
              <a:rPr lang="zh-CN" altLang="en-US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判断</a:t>
            </a:r>
            <a:r>
              <a:rPr lang="en-US" altLang="zh-CN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</a:t>
            </a:r>
            <a:r>
              <a:rPr lang="zh-CN" altLang="en-US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是否小于</a:t>
            </a:r>
            <a:r>
              <a:rPr lang="en-US" altLang="zh-CN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</a:t>
            </a:r>
            <a:r>
              <a:rPr lang="zh-CN" altLang="en-US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（按字典顺序比较）</a:t>
            </a:r>
          </a:p>
          <a:p>
            <a:pPr marL="0" lvl="1" eaLnBrk="1" fontAlgn="auto" hangingPunct="1">
              <a:spcAft>
                <a:spcPts val="0"/>
              </a:spcAft>
              <a:defRPr/>
            </a:pPr>
            <a:r>
              <a:rPr lang="en-US" altLang="zh-CN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 &lt;= t	</a:t>
            </a:r>
            <a:r>
              <a:rPr lang="zh-CN" altLang="en-US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判断</a:t>
            </a:r>
            <a:r>
              <a:rPr lang="en-US" altLang="zh-CN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</a:t>
            </a:r>
            <a:r>
              <a:rPr lang="zh-CN" altLang="en-US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是否小于或等于</a:t>
            </a:r>
            <a:r>
              <a:rPr lang="en-US" altLang="zh-CN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 </a:t>
            </a:r>
            <a:endParaRPr lang="zh-CN" altLang="en-US" sz="2400" b="0" kern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0" lvl="1" eaLnBrk="1" fontAlgn="auto" hangingPunct="1">
              <a:spcAft>
                <a:spcPts val="0"/>
              </a:spcAft>
              <a:defRPr/>
            </a:pPr>
            <a:r>
              <a:rPr lang="en-US" altLang="zh-CN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 &gt; t	      </a:t>
            </a:r>
            <a:r>
              <a:rPr lang="zh-CN" altLang="en-US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判断</a:t>
            </a:r>
            <a:r>
              <a:rPr lang="en-US" altLang="zh-CN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</a:t>
            </a:r>
            <a:r>
              <a:rPr lang="zh-CN" altLang="en-US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是否大于</a:t>
            </a:r>
            <a:r>
              <a:rPr lang="en-US" altLang="zh-CN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 </a:t>
            </a:r>
          </a:p>
          <a:p>
            <a:pPr marL="0" lvl="1" eaLnBrk="1" fontAlgn="auto" hangingPunct="1">
              <a:spcAft>
                <a:spcPts val="0"/>
              </a:spcAft>
              <a:defRPr/>
            </a:pPr>
            <a:r>
              <a:rPr lang="en-US" altLang="zh-CN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 &gt;= t	</a:t>
            </a:r>
            <a:r>
              <a:rPr lang="zh-CN" altLang="en-US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判断</a:t>
            </a:r>
            <a:r>
              <a:rPr lang="en-US" altLang="zh-CN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</a:t>
            </a:r>
            <a:r>
              <a:rPr lang="zh-CN" altLang="en-US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是否大于或等于</a:t>
            </a:r>
            <a:r>
              <a:rPr lang="en-US" altLang="zh-CN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</a:t>
            </a:r>
            <a:endParaRPr lang="zh-CN" altLang="en-US" sz="2400" b="0" kern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0" lvl="1" eaLnBrk="1" fontAlgn="auto" hangingPunct="1">
              <a:spcAft>
                <a:spcPts val="0"/>
              </a:spcAft>
              <a:defRPr/>
            </a:pPr>
            <a:r>
              <a:rPr lang="en-US" altLang="zh-CN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s[</a:t>
            </a:r>
            <a:r>
              <a:rPr lang="en-US" altLang="zh-CN" sz="2400" b="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en-US" altLang="zh-CN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]	       </a:t>
            </a:r>
            <a:r>
              <a:rPr lang="zh-CN" altLang="en-US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访问串中下标为</a:t>
            </a:r>
            <a:r>
              <a:rPr lang="en-US" altLang="zh-CN" sz="2400" b="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zh-CN" altLang="en-US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的字符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6FCF06E-A3A1-4077-8B21-2306A2C4F47D}"/>
              </a:ext>
            </a:extLst>
          </p:cNvPr>
          <p:cNvSpPr txBox="1"/>
          <p:nvPr/>
        </p:nvSpPr>
        <p:spPr>
          <a:xfrm>
            <a:off x="377697" y="3569887"/>
            <a:ext cx="61052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0" dirty="0">
                <a:solidFill>
                  <a:srgbClr val="000000"/>
                </a:solidFill>
                <a:latin typeface="Comic Sans MS" panose="030F0702030302020204" pitchFamily="66" charset="0"/>
              </a:rPr>
              <a:t>cout &lt;&lt; </a:t>
            </a:r>
            <a:r>
              <a:rPr lang="zh-CN" altLang="zh-CN" sz="2400" b="0" dirty="0">
                <a:solidFill>
                  <a:srgbClr val="FF0000"/>
                </a:solidFill>
                <a:latin typeface="Comic Sans MS" panose="030F0702030302020204" pitchFamily="66" charset="0"/>
              </a:rPr>
              <a:t>s</a:t>
            </a:r>
            <a:r>
              <a:rPr lang="en-US" altLang="zh-CN" sz="2400" b="0" dirty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zh-CN" altLang="zh-CN" sz="2400" b="0" dirty="0">
                <a:solidFill>
                  <a:srgbClr val="FF0000"/>
                </a:solidFill>
                <a:latin typeface="Comic Sans MS" panose="030F0702030302020204" pitchFamily="66" charset="0"/>
              </a:rPr>
              <a:t>.length</a:t>
            </a:r>
            <a:r>
              <a:rPr lang="zh-CN" altLang="zh-CN" sz="2400" b="0" dirty="0">
                <a:solidFill>
                  <a:srgbClr val="000000"/>
                </a:solidFill>
                <a:latin typeface="Comic Sans MS" panose="030F0702030302020204" pitchFamily="66" charset="0"/>
              </a:rPr>
              <a:t>() &lt;&lt; </a:t>
            </a:r>
            <a:r>
              <a:rPr lang="zh-CN" altLang="zh-CN" sz="2400" b="0" dirty="0">
                <a:solidFill>
                  <a:srgbClr val="600030"/>
                </a:solidFill>
                <a:latin typeface="Comic Sans MS" panose="030F0702030302020204" pitchFamily="66" charset="0"/>
              </a:rPr>
              <a:t>" \n"</a:t>
            </a:r>
            <a:endParaRPr lang="zh-CN" altLang="zh-CN" sz="6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7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69B610-1025-467D-AFF9-E18C1D3CB72E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C71AF4E5-FC46-430B-95BD-33883822BAE7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57EB5FE5-BA0C-4567-AA14-C5740BE5BB78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8.15</a:t>
            </a:r>
            <a:r>
              <a:rPr lang="zh-CN" altLang="en-US" dirty="0"/>
              <a:t>作业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5DF048-AD5C-45D3-A2F0-A2150B37406C}"/>
              </a:ext>
            </a:extLst>
          </p:cNvPr>
          <p:cNvSpPr/>
          <p:nvPr/>
        </p:nvSpPr>
        <p:spPr>
          <a:xfrm>
            <a:off x="104172" y="953444"/>
            <a:ext cx="120878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</a:t>
            </a:r>
            <a:r>
              <a:rPr lang="zh-CN" altLang="en-US" sz="2400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）函数实现冒泡排序、选择排序和归并排序</a:t>
            </a:r>
            <a:r>
              <a:rPr lang="zh-CN" altLang="en-US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。要求运用动态数组。</a:t>
            </a:r>
            <a:endParaRPr lang="en-US" altLang="zh-CN" kern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buClr>
                <a:schemeClr val="accent3"/>
              </a:buClr>
              <a:defRPr/>
            </a:pPr>
            <a:r>
              <a:rPr lang="en-US" altLang="zh-CN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2</a:t>
            </a:r>
            <a:r>
              <a:rPr lang="zh-CN" altLang="zh-CN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）设计函数，</a:t>
            </a:r>
            <a:r>
              <a:rPr lang="zh-CN" altLang="en-US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对</a:t>
            </a:r>
            <a:r>
              <a:rPr lang="zh-CN" altLang="zh-CN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输入英文字符串，统计</a:t>
            </a:r>
            <a:r>
              <a:rPr lang="en-US" altLang="zh-CN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26</a:t>
            </a:r>
            <a:r>
              <a:rPr lang="zh-CN" altLang="zh-CN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个英文字母出现的次数，大小写按照一种计算。</a:t>
            </a:r>
          </a:p>
          <a:p>
            <a:pPr>
              <a:buClr>
                <a:schemeClr val="accent3"/>
              </a:buClr>
              <a:defRPr/>
            </a:pPr>
            <a:r>
              <a:rPr lang="en-US" altLang="zh-CN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3) </a:t>
            </a:r>
            <a:r>
              <a:rPr lang="zh-CN" altLang="zh-CN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设计函数计算</a:t>
            </a:r>
            <a:r>
              <a:rPr lang="en-US" altLang="zh-CN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</a:t>
            </a:r>
            <a:r>
              <a:rPr lang="zh-CN" altLang="zh-CN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行的杨辉三角，存放在二维数组中，再输出。</a:t>
            </a:r>
            <a:endParaRPr lang="en-US" altLang="zh-CN" kern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buClr>
                <a:schemeClr val="accent3"/>
              </a:buClr>
              <a:defRPr/>
            </a:pPr>
            <a:r>
              <a:rPr lang="en-US" altLang="zh-CN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4</a:t>
            </a:r>
            <a:r>
              <a:rPr lang="zh-CN" altLang="zh-CN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）计算整型数组中最小和最大元素下标，如果有多个相同极值元素，返回最小下标</a:t>
            </a:r>
            <a:r>
              <a:rPr lang="en-US" altLang="zh-CN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</a:t>
            </a:r>
            <a:r>
              <a:rPr lang="zh-CN" altLang="zh-CN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如</a:t>
            </a:r>
            <a:r>
              <a:rPr lang="en-US" altLang="zh-CN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2,4,4,5,7,8,8,2,</a:t>
            </a:r>
            <a:r>
              <a:rPr lang="zh-CN" altLang="zh-CN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结果为</a:t>
            </a:r>
            <a:r>
              <a:rPr lang="en-US" altLang="zh-CN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0,5). </a:t>
            </a:r>
          </a:p>
          <a:p>
            <a:pPr>
              <a:buClr>
                <a:schemeClr val="accent3"/>
              </a:buClr>
              <a:defRPr/>
            </a:pPr>
            <a:r>
              <a:rPr lang="en-US" altLang="zh-CN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void</a:t>
            </a:r>
            <a:r>
              <a:rPr lang="zh-CN" altLang="zh-CN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max_element(int *</a:t>
            </a:r>
            <a:r>
              <a:rPr lang="en-US" altLang="zh-CN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array</a:t>
            </a:r>
            <a:r>
              <a:rPr lang="zh-CN" altLang="zh-CN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</a:t>
            </a:r>
            <a:r>
              <a:rPr lang="en-US" altLang="zh-CN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n, </a:t>
            </a:r>
            <a:r>
              <a:rPr lang="zh-CN" altLang="zh-CN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*</a:t>
            </a:r>
            <a:r>
              <a:rPr lang="en-US" altLang="zh-CN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minpos</a:t>
            </a:r>
            <a:r>
              <a:rPr lang="en-US" altLang="zh-CN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lang="zh-CN" altLang="en-US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en-US" altLang="zh-CN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zh-CN" altLang="en-US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en-US" altLang="zh-CN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*</a:t>
            </a:r>
            <a:r>
              <a:rPr lang="en-US" altLang="zh-CN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maxpos</a:t>
            </a:r>
            <a:r>
              <a:rPr lang="zh-CN" altLang="zh-CN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 </a:t>
            </a:r>
          </a:p>
          <a:p>
            <a:pPr>
              <a:buClr>
                <a:schemeClr val="accent3"/>
              </a:buClr>
              <a:defRPr/>
            </a:pPr>
            <a:r>
              <a:rPr lang="en-US" altLang="zh-CN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5</a:t>
            </a:r>
            <a:r>
              <a:rPr lang="zh-CN" altLang="en-US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）</a:t>
            </a:r>
            <a:r>
              <a:rPr lang="zh-CN" altLang="zh-CN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编写类</a:t>
            </a:r>
            <a:r>
              <a:rPr lang="en-US" altLang="zh-CN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String</a:t>
            </a:r>
            <a:r>
              <a:rPr lang="zh-CN" altLang="zh-CN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的构造函数、析构函数和赋值函数，已知类</a:t>
            </a:r>
            <a:r>
              <a:rPr lang="en-US" altLang="zh-CN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String</a:t>
            </a:r>
            <a:r>
              <a:rPr lang="zh-CN" altLang="zh-CN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的原型为：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F6B83C-F483-4309-8A0B-FF848B94142F}"/>
              </a:ext>
            </a:extLst>
          </p:cNvPr>
          <p:cNvSpPr txBox="1"/>
          <p:nvPr/>
        </p:nvSpPr>
        <p:spPr>
          <a:xfrm>
            <a:off x="906684" y="3616175"/>
            <a:ext cx="72110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kern="0" dirty="0"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</a:rPr>
              <a:t>class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</a:rPr>
              <a:t> 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String</a:t>
            </a:r>
            <a:br>
              <a:rPr lang="en-US" altLang="zh-CN" sz="2000" kern="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</a:rPr>
            </a:br>
            <a:r>
              <a:rPr lang="en-US" altLang="zh-CN" sz="2000" kern="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</a:rPr>
              <a:t>{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</a:rPr>
              <a:t>public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</a:rPr>
              <a:t>:</a:t>
            </a:r>
            <a:br>
              <a:rPr lang="en-US" altLang="zh-CN" sz="2000" kern="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</a:rPr>
            </a:br>
            <a:r>
              <a:rPr lang="zh-CN" altLang="zh-CN" sz="2000" kern="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  <a:cs typeface="Courier New" panose="02070309020205020404" pitchFamily="49" charset="0"/>
              </a:rPr>
              <a:t>　　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String(</a:t>
            </a:r>
            <a:r>
              <a:rPr lang="en-US" altLang="zh-CN" sz="2000" kern="0" dirty="0" err="1"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</a:rPr>
              <a:t>constchar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*str = NULL); </a:t>
            </a:r>
            <a:r>
              <a:rPr lang="en-US" altLang="zh-CN" sz="2000" kern="0" dirty="0"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</a:rPr>
              <a:t>// </a:t>
            </a:r>
            <a:r>
              <a:rPr lang="zh-CN" altLang="zh-CN" sz="2000" kern="0" dirty="0"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  <a:cs typeface="Courier New" panose="02070309020205020404" pitchFamily="49" charset="0"/>
              </a:rPr>
              <a:t>普通构造函数</a:t>
            </a:r>
            <a:br>
              <a:rPr lang="en-US" altLang="zh-CN" sz="2000" kern="0" dirty="0"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</a:rPr>
            </a:br>
            <a:r>
              <a:rPr lang="zh-CN" altLang="zh-CN" sz="2000" kern="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  <a:cs typeface="Courier New" panose="02070309020205020404" pitchFamily="49" charset="0"/>
              </a:rPr>
              <a:t>　　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String(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</a:rPr>
              <a:t>const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</a:rPr>
              <a:t> 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String &amp;other); </a:t>
            </a:r>
            <a:r>
              <a:rPr lang="en-US" altLang="zh-CN" sz="2000" kern="0" dirty="0"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</a:rPr>
              <a:t>// </a:t>
            </a:r>
            <a:r>
              <a:rPr lang="zh-CN" altLang="zh-CN" sz="2000" kern="0" dirty="0"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  <a:cs typeface="Courier New" panose="02070309020205020404" pitchFamily="49" charset="0"/>
              </a:rPr>
              <a:t>拷贝构造函数</a:t>
            </a:r>
            <a:br>
              <a:rPr lang="en-US" altLang="zh-CN" sz="2000" kern="0" dirty="0"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</a:rPr>
            </a:br>
            <a:r>
              <a:rPr lang="zh-CN" altLang="zh-CN" sz="2000" kern="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  <a:cs typeface="Courier New" panose="02070309020205020404" pitchFamily="49" charset="0"/>
              </a:rPr>
              <a:t>　　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~ String(); </a:t>
            </a:r>
            <a:r>
              <a:rPr lang="en-US" altLang="zh-CN" sz="2000" kern="0" dirty="0"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</a:rPr>
              <a:t>// </a:t>
            </a:r>
            <a:r>
              <a:rPr lang="zh-CN" altLang="zh-CN" sz="2000" kern="0" dirty="0"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  <a:cs typeface="Courier New" panose="02070309020205020404" pitchFamily="49" charset="0"/>
              </a:rPr>
              <a:t>析构函数</a:t>
            </a:r>
            <a:br>
              <a:rPr lang="en-US" altLang="zh-CN" sz="2000" kern="0" dirty="0"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</a:rPr>
            </a:br>
            <a:r>
              <a:rPr lang="zh-CN" altLang="zh-CN" sz="2000" kern="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  <a:cs typeface="Courier New" panose="02070309020205020404" pitchFamily="49" charset="0"/>
              </a:rPr>
              <a:t>　　</a:t>
            </a:r>
            <a:r>
              <a:rPr lang="en-US" altLang="zh-CN" sz="2000" kern="0" dirty="0">
                <a:solidFill>
                  <a:srgbClr val="FF0000"/>
                </a:solidFill>
                <a:highlight>
                  <a:srgbClr val="FFFF00"/>
                </a:highlight>
                <a:latin typeface="Comic Sans MS" panose="030F0702030302020204" pitchFamily="66" charset="0"/>
                <a:ea typeface="华光行书_CNKI" panose="02000500000000000000" pitchFamily="2" charset="-122"/>
              </a:rPr>
              <a:t>String &amp; operator =(</a:t>
            </a:r>
            <a:r>
              <a:rPr lang="en-US" altLang="zh-CN" sz="2000" kern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mic Sans MS" panose="030F0702030302020204" pitchFamily="66" charset="0"/>
                <a:ea typeface="华光行书_CNKI" panose="02000500000000000000" pitchFamily="2" charset="-122"/>
              </a:rPr>
              <a:t>const </a:t>
            </a:r>
            <a:r>
              <a:rPr lang="en-US" altLang="zh-CN" sz="2000" kern="0" dirty="0">
                <a:solidFill>
                  <a:srgbClr val="FF0000"/>
                </a:solidFill>
                <a:highlight>
                  <a:srgbClr val="FFFF00"/>
                </a:highlight>
                <a:latin typeface="Comic Sans MS" panose="030F0702030302020204" pitchFamily="66" charset="0"/>
                <a:ea typeface="华光行书_CNKI" panose="02000500000000000000" pitchFamily="2" charset="-122"/>
              </a:rPr>
              <a:t>String &amp;other); </a:t>
            </a:r>
            <a:r>
              <a:rPr lang="en-US" altLang="zh-CN" sz="2000" kern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mic Sans MS" panose="030F0702030302020204" pitchFamily="66" charset="0"/>
                <a:ea typeface="华光行书_CNKI" panose="02000500000000000000" pitchFamily="2" charset="-122"/>
              </a:rPr>
              <a:t>// </a:t>
            </a:r>
            <a:r>
              <a:rPr lang="zh-CN" altLang="zh-CN" sz="2000" kern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mic Sans MS" panose="030F0702030302020204" pitchFamily="66" charset="0"/>
                <a:ea typeface="华光行书_CNKI" panose="02000500000000000000" pitchFamily="2" charset="-122"/>
                <a:cs typeface="Courier New" panose="02070309020205020404" pitchFamily="49" charset="0"/>
              </a:rPr>
              <a:t>赋值函数</a:t>
            </a:r>
            <a:br>
              <a:rPr lang="en-US" altLang="zh-CN" sz="2000" kern="0" dirty="0"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</a:rPr>
            </a:br>
            <a:r>
              <a:rPr lang="zh-CN" altLang="zh-CN" sz="2000" kern="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  <a:cs typeface="Courier New" panose="02070309020205020404" pitchFamily="49" charset="0"/>
              </a:rPr>
              <a:t>　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</a:rPr>
              <a:t>private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</a:rPr>
              <a:t>:</a:t>
            </a:r>
            <a:br>
              <a:rPr lang="en-US" altLang="zh-CN" sz="2000" kern="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</a:rPr>
            </a:br>
            <a:r>
              <a:rPr lang="zh-CN" altLang="zh-CN" sz="2000" kern="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  <a:cs typeface="Courier New" panose="02070309020205020404" pitchFamily="49" charset="0"/>
              </a:rPr>
              <a:t>　　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</a:rPr>
              <a:t>char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*</a:t>
            </a:r>
            <a:r>
              <a:rPr lang="en-US" altLang="zh-CN" sz="20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m_data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 </a:t>
            </a:r>
            <a:r>
              <a:rPr lang="en-US" altLang="zh-CN" sz="2000" kern="0" dirty="0"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</a:rPr>
              <a:t>// </a:t>
            </a:r>
            <a:r>
              <a:rPr lang="zh-CN" altLang="zh-CN" sz="2000" kern="0" dirty="0"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  <a:cs typeface="Courier New" panose="02070309020205020404" pitchFamily="49" charset="0"/>
              </a:rPr>
              <a:t>用于保存字符串</a:t>
            </a:r>
            <a:br>
              <a:rPr lang="en-US" altLang="zh-CN" sz="2000" kern="0" dirty="0"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</a:rPr>
            </a:br>
            <a:r>
              <a:rPr lang="en-US" altLang="zh-CN" sz="2000" kern="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  <a:endParaRPr lang="zh-CN" altLang="en-US" sz="2000" dirty="0"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5486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0AB53B9-BC0B-489A-8324-C50076D3F36C}"/>
              </a:ext>
            </a:extLst>
          </p:cNvPr>
          <p:cNvSpPr txBox="1"/>
          <p:nvPr/>
        </p:nvSpPr>
        <p:spPr>
          <a:xfrm>
            <a:off x="146134" y="416689"/>
            <a:ext cx="10780368" cy="26776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fontAlgn="auto">
              <a:spcAft>
                <a:spcPts val="0"/>
              </a:spcAft>
              <a:buClr>
                <a:schemeClr val="accent3"/>
              </a:buClr>
              <a:defRPr b="0" kern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defRPr>
            </a:lvl1pPr>
          </a:lstStyle>
          <a:p>
            <a:r>
              <a:rPr lang="en-US" altLang="zh-CN" dirty="0"/>
              <a:t>6</a:t>
            </a:r>
            <a:r>
              <a:rPr lang="zh-CN" altLang="zh-CN" dirty="0"/>
              <a:t>）</a:t>
            </a:r>
            <a:r>
              <a:rPr lang="en-US" altLang="zh-CN" dirty="0"/>
              <a:t>.</a:t>
            </a:r>
            <a:r>
              <a:rPr lang="zh-CN" altLang="zh-CN" dirty="0"/>
              <a:t>设计一个学生类</a:t>
            </a:r>
            <a:r>
              <a:rPr lang="en-US" altLang="zh-CN" dirty="0"/>
              <a:t>Student</a:t>
            </a:r>
            <a:endParaRPr lang="zh-CN" altLang="zh-CN" dirty="0"/>
          </a:p>
          <a:p>
            <a:r>
              <a:rPr lang="zh-CN" altLang="zh-CN" dirty="0"/>
              <a:t>数据成员</a:t>
            </a:r>
            <a:r>
              <a:rPr lang="en-US" altLang="zh-CN" dirty="0"/>
              <a:t>:</a:t>
            </a:r>
            <a:r>
              <a:rPr lang="zh-CN" altLang="zh-CN" dirty="0"/>
              <a:t>学号</a:t>
            </a:r>
            <a:r>
              <a:rPr lang="en-US" altLang="zh-CN" dirty="0"/>
              <a:t>(11</a:t>
            </a:r>
            <a:r>
              <a:rPr lang="zh-CN" altLang="zh-CN" dirty="0"/>
              <a:t>位数字</a:t>
            </a:r>
            <a:r>
              <a:rPr lang="en-US" altLang="zh-CN" dirty="0"/>
              <a:t>)</a:t>
            </a:r>
            <a:r>
              <a:rPr lang="zh-CN" altLang="zh-CN" dirty="0"/>
              <a:t>，姓名</a:t>
            </a:r>
            <a:r>
              <a:rPr lang="en-US" altLang="zh-CN" dirty="0"/>
              <a:t>(</a:t>
            </a:r>
            <a:r>
              <a:rPr lang="zh-CN" altLang="zh-CN" dirty="0"/>
              <a:t>英文</a:t>
            </a:r>
            <a:r>
              <a:rPr lang="zh-CN" altLang="en-US" dirty="0"/>
              <a:t>字符串</a:t>
            </a:r>
            <a:r>
              <a:rPr lang="en-US" altLang="zh-CN" dirty="0"/>
              <a:t>)</a:t>
            </a:r>
            <a:r>
              <a:rPr lang="zh-CN" altLang="zh-CN" dirty="0"/>
              <a:t>，数学</a:t>
            </a:r>
            <a:r>
              <a:rPr lang="en-US" altLang="zh-CN" dirty="0"/>
              <a:t>(</a:t>
            </a:r>
            <a:r>
              <a:rPr lang="zh-CN" altLang="zh-CN" dirty="0"/>
              <a:t>整数</a:t>
            </a:r>
            <a:r>
              <a:rPr lang="en-US" altLang="zh-CN" dirty="0"/>
              <a:t>)</a:t>
            </a:r>
            <a:r>
              <a:rPr lang="zh-CN" altLang="zh-CN" dirty="0"/>
              <a:t>，物理</a:t>
            </a:r>
            <a:r>
              <a:rPr lang="en-US" altLang="zh-CN" dirty="0"/>
              <a:t>(</a:t>
            </a:r>
            <a:r>
              <a:rPr lang="zh-CN" altLang="zh-CN" dirty="0"/>
              <a:t>整数</a:t>
            </a:r>
            <a:r>
              <a:rPr lang="en-US" altLang="zh-CN" dirty="0"/>
              <a:t>)</a:t>
            </a:r>
            <a:r>
              <a:rPr lang="zh-CN" altLang="zh-CN" dirty="0"/>
              <a:t>，英语</a:t>
            </a:r>
            <a:r>
              <a:rPr lang="en-US" altLang="zh-CN" dirty="0"/>
              <a:t>(</a:t>
            </a:r>
            <a:r>
              <a:rPr lang="zh-CN" altLang="zh-CN" dirty="0"/>
              <a:t>整数</a:t>
            </a:r>
            <a:r>
              <a:rPr lang="en-US" altLang="zh-CN" dirty="0"/>
              <a:t>)</a:t>
            </a:r>
            <a:r>
              <a:rPr lang="zh-CN" altLang="zh-CN" dirty="0"/>
              <a:t>成绩； </a:t>
            </a:r>
            <a:endParaRPr lang="en-US" altLang="zh-CN" dirty="0"/>
          </a:p>
          <a:p>
            <a:r>
              <a:rPr lang="zh-CN" altLang="zh-CN" dirty="0"/>
              <a:t>成员函数有</a:t>
            </a:r>
            <a:r>
              <a:rPr lang="en-US" altLang="zh-CN" dirty="0"/>
              <a:t>:</a:t>
            </a:r>
            <a:r>
              <a:rPr lang="zh-CN" altLang="zh-CN" dirty="0"/>
              <a:t>构造函数、析构函数、设置学生信息函数、计算总成绩函数、输出学生全部信息函数和获取学生学号函数。 </a:t>
            </a:r>
            <a:endParaRPr lang="en-US" altLang="zh-CN" dirty="0"/>
          </a:p>
          <a:p>
            <a:r>
              <a:rPr lang="zh-CN" altLang="zh-CN" dirty="0"/>
              <a:t>编写主函数：创建有</a:t>
            </a:r>
            <a:r>
              <a:rPr lang="en-US" altLang="zh-CN" dirty="0"/>
              <a:t>5</a:t>
            </a:r>
            <a:r>
              <a:rPr lang="zh-CN" altLang="zh-CN" dirty="0"/>
              <a:t>个学生的对象数组并进行学生信息的设置；计算每个学生的总成绩；求出</a:t>
            </a:r>
            <a:r>
              <a:rPr lang="en-US" altLang="zh-CN" dirty="0"/>
              <a:t>5</a:t>
            </a:r>
            <a:r>
              <a:rPr lang="zh-CN" altLang="zh-CN" dirty="0"/>
              <a:t>人中的最高总分；输入一个学号，输出该同学的全部信息。</a:t>
            </a:r>
          </a:p>
        </p:txBody>
      </p:sp>
    </p:spTree>
    <p:extLst>
      <p:ext uri="{BB962C8B-B14F-4D97-AF65-F5344CB8AC3E}">
        <p14:creationId xmlns:p14="http://schemas.microsoft.com/office/powerpoint/2010/main" val="17894940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1DD580-94DB-47FD-ADDA-8ED25B09FDC0}"/>
              </a:ext>
            </a:extLst>
          </p:cNvPr>
          <p:cNvSpPr txBox="1"/>
          <p:nvPr/>
        </p:nvSpPr>
        <p:spPr>
          <a:xfrm>
            <a:off x="2028091" y="1710968"/>
            <a:ext cx="852267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104E87"/>
                </a:solidFill>
                <a:latin typeface="Showcard Gothic" panose="04020904020102020604" pitchFamily="82" charset="0"/>
              </a:rPr>
              <a:t>END</a:t>
            </a:r>
            <a:endParaRPr lang="zh-CN" altLang="en-US" sz="19900" b="1" dirty="0">
              <a:solidFill>
                <a:srgbClr val="104E87"/>
              </a:soli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14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967A48E-9E91-4F06-9DC4-744A321DDCD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8.1</a:t>
            </a:r>
            <a:r>
              <a:rPr lang="zh-CN" altLang="en-US" dirty="0">
                <a:sym typeface="+mn-lt"/>
              </a:rPr>
              <a:t>数组的定义与使用</a:t>
            </a:r>
            <a:endParaRPr lang="zh-CN" altLang="en-US" dirty="0"/>
          </a:p>
        </p:txBody>
      </p:sp>
      <p:sp>
        <p:nvSpPr>
          <p:cNvPr id="37" name="Text Box 8">
            <a:extLst>
              <a:ext uri="{FF2B5EF4-FFF2-40B4-BE49-F238E27FC236}">
                <a16:creationId xmlns:a16="http://schemas.microsoft.com/office/drawing/2014/main" id="{7136BE58-1CEF-4D3A-A3A0-1E05A9909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905715"/>
            <a:ext cx="4761571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363538">
              <a:spcBef>
                <a:spcPts val="600"/>
              </a:spcBef>
              <a:buFontTx/>
              <a:buBlip>
                <a:blip r:embed="rId3"/>
              </a:buBlip>
              <a:defRPr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数组初始化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DAF795AE-F1AF-4F3F-AC68-B8B6D91EA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04" y="1758322"/>
            <a:ext cx="45339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pc="-16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 a[2][3]={1 , 2 , 3 , 4 , 5 , 6 </a:t>
            </a:r>
            <a:r>
              <a:rPr kumimoji="1"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};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5539F2A-D671-4E56-A2E9-C27087C6E089}"/>
              </a:ext>
            </a:extLst>
          </p:cNvPr>
          <p:cNvSpPr txBox="1"/>
          <p:nvPr/>
        </p:nvSpPr>
        <p:spPr>
          <a:xfrm>
            <a:off x="-38922" y="1287300"/>
            <a:ext cx="4248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⑴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将初值依此写在花括号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{ }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内</a:t>
            </a:r>
            <a:endParaRPr lang="zh-CN" altLang="en-US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FB9574EE-B78A-411A-ADE2-5EDB94DC9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2661437"/>
            <a:ext cx="518531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(2)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可以只给部分元素赋初值，未初始化部分将被编译系统自动赋</a:t>
            </a:r>
            <a:r>
              <a:rPr kumimoji="1" lang="en-US" altLang="zh-CN" sz="2400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0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3A8242-8479-4628-828B-4F1E178DFC3B}"/>
              </a:ext>
            </a:extLst>
          </p:cNvPr>
          <p:cNvSpPr txBox="1"/>
          <p:nvPr/>
        </p:nvSpPr>
        <p:spPr>
          <a:xfrm>
            <a:off x="-31501" y="2190698"/>
            <a:ext cx="47401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spc="-14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Or int a[2][3]={{1, 2, 3 } , {4, 5, 6 }};</a:t>
            </a:r>
            <a:endParaRPr lang="zh-CN" altLang="en-US" spc="-14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47" name="Rectangle 4">
            <a:extLst>
              <a:ext uri="{FF2B5EF4-FFF2-40B4-BE49-F238E27FC236}">
                <a16:creationId xmlns:a16="http://schemas.microsoft.com/office/drawing/2014/main" id="{611E3BA9-DD14-4F05-AD7A-0224BCE18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232" y="3460642"/>
            <a:ext cx="3244799" cy="4893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a[3][4]={{1},{5},{9}};</a:t>
            </a:r>
          </a:p>
        </p:txBody>
      </p:sp>
      <p:grpSp>
        <p:nvGrpSpPr>
          <p:cNvPr id="48" name="Group 5">
            <a:extLst>
              <a:ext uri="{FF2B5EF4-FFF2-40B4-BE49-F238E27FC236}">
                <a16:creationId xmlns:a16="http://schemas.microsoft.com/office/drawing/2014/main" id="{B666B28E-BCC5-4B0A-8956-404FCA016454}"/>
              </a:ext>
            </a:extLst>
          </p:cNvPr>
          <p:cNvGrpSpPr>
            <a:grpSpLocks/>
          </p:cNvGrpSpPr>
          <p:nvPr/>
        </p:nvGrpSpPr>
        <p:grpSpPr bwMode="auto">
          <a:xfrm>
            <a:off x="3684473" y="3501508"/>
            <a:ext cx="1499820" cy="1243013"/>
            <a:chOff x="912" y="2671"/>
            <a:chExt cx="1317" cy="783"/>
          </a:xfrm>
        </p:grpSpPr>
        <p:sp>
          <p:nvSpPr>
            <p:cNvPr id="49" name="Rectangle 6">
              <a:extLst>
                <a:ext uri="{FF2B5EF4-FFF2-40B4-BE49-F238E27FC236}">
                  <a16:creationId xmlns:a16="http://schemas.microsoft.com/office/drawing/2014/main" id="{4F099A5D-C945-4583-B666-4382131C6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2671"/>
              <a:ext cx="1234" cy="7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Char char="o"/>
                <a:defRPr sz="3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o"/>
                <a:defRPr sz="24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ts val="3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4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1 0 0 0</a:t>
              </a:r>
            </a:p>
            <a:p>
              <a:pPr eaLnBrk="1" hangingPunct="1">
                <a:lnSpc>
                  <a:spcPts val="3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4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5 0 0 0</a:t>
              </a:r>
            </a:p>
            <a:p>
              <a:pPr eaLnBrk="1" hangingPunct="1">
                <a:lnSpc>
                  <a:spcPts val="3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4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9 0 0 0</a:t>
              </a:r>
            </a:p>
          </p:txBody>
        </p:sp>
        <p:sp>
          <p:nvSpPr>
            <p:cNvPr id="50" name="AutoShape 7">
              <a:extLst>
                <a:ext uri="{FF2B5EF4-FFF2-40B4-BE49-F238E27FC236}">
                  <a16:creationId xmlns:a16="http://schemas.microsoft.com/office/drawing/2014/main" id="{2C311170-B80D-4F34-A26B-D71475610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2736"/>
              <a:ext cx="48" cy="576"/>
            </a:xfrm>
            <a:prstGeom prst="leftBracket">
              <a:avLst>
                <a:gd name="adj" fmla="val 100000"/>
              </a:avLst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Char char="o"/>
                <a:defRPr sz="3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o"/>
                <a:defRPr sz="24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ts val="3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240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endParaRPr>
            </a:p>
          </p:txBody>
        </p:sp>
        <p:sp>
          <p:nvSpPr>
            <p:cNvPr id="51" name="AutoShape 8">
              <a:extLst>
                <a:ext uri="{FF2B5EF4-FFF2-40B4-BE49-F238E27FC236}">
                  <a16:creationId xmlns:a16="http://schemas.microsoft.com/office/drawing/2014/main" id="{E462D598-2CFA-4010-8BC3-8146961A1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4" y="2722"/>
              <a:ext cx="96" cy="624"/>
            </a:xfrm>
            <a:prstGeom prst="rightBracket">
              <a:avLst>
                <a:gd name="adj" fmla="val 54167"/>
              </a:avLst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Char char="o"/>
                <a:defRPr sz="3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o"/>
                <a:defRPr sz="24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ts val="3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240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endParaRPr>
            </a:p>
          </p:txBody>
        </p:sp>
      </p:grpSp>
      <p:sp>
        <p:nvSpPr>
          <p:cNvPr id="52" name="Rectangle 9">
            <a:extLst>
              <a:ext uri="{FF2B5EF4-FFF2-40B4-BE49-F238E27FC236}">
                <a16:creationId xmlns:a16="http://schemas.microsoft.com/office/drawing/2014/main" id="{E5096015-5DF7-47DA-9C41-2A7179198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4" y="3832057"/>
            <a:ext cx="3038011" cy="4893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00206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 a[3][4]={{1},{5,6}};</a:t>
            </a:r>
          </a:p>
        </p:txBody>
      </p:sp>
      <p:grpSp>
        <p:nvGrpSpPr>
          <p:cNvPr id="53" name="Group 10">
            <a:extLst>
              <a:ext uri="{FF2B5EF4-FFF2-40B4-BE49-F238E27FC236}">
                <a16:creationId xmlns:a16="http://schemas.microsoft.com/office/drawing/2014/main" id="{DE9342AD-3BAC-4CE2-8758-86867A3C9419}"/>
              </a:ext>
            </a:extLst>
          </p:cNvPr>
          <p:cNvGrpSpPr>
            <a:grpSpLocks/>
          </p:cNvGrpSpPr>
          <p:nvPr/>
        </p:nvGrpSpPr>
        <p:grpSpPr bwMode="auto">
          <a:xfrm>
            <a:off x="212463" y="5287255"/>
            <a:ext cx="1431925" cy="1289050"/>
            <a:chOff x="912" y="2640"/>
            <a:chExt cx="902" cy="783"/>
          </a:xfrm>
        </p:grpSpPr>
        <p:sp>
          <p:nvSpPr>
            <p:cNvPr id="54" name="Rectangle 11">
              <a:extLst>
                <a:ext uri="{FF2B5EF4-FFF2-40B4-BE49-F238E27FC236}">
                  <a16:creationId xmlns:a16="http://schemas.microsoft.com/office/drawing/2014/main" id="{F82562FB-5B5B-4B09-BF2A-EB4323DD8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40"/>
              <a:ext cx="793" cy="78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Char char="o"/>
                <a:defRPr sz="3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o"/>
                <a:defRPr sz="24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ts val="3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4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1 0	0 0</a:t>
              </a:r>
            </a:p>
            <a:p>
              <a:pPr eaLnBrk="1" hangingPunct="1">
                <a:lnSpc>
                  <a:spcPts val="3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4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5 6	0 0</a:t>
              </a:r>
            </a:p>
            <a:p>
              <a:pPr eaLnBrk="1" hangingPunct="1">
                <a:lnSpc>
                  <a:spcPts val="3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4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0 0	0 0</a:t>
              </a:r>
            </a:p>
          </p:txBody>
        </p:sp>
        <p:sp>
          <p:nvSpPr>
            <p:cNvPr id="55" name="AutoShape 12">
              <a:extLst>
                <a:ext uri="{FF2B5EF4-FFF2-40B4-BE49-F238E27FC236}">
                  <a16:creationId xmlns:a16="http://schemas.microsoft.com/office/drawing/2014/main" id="{A0218F60-D5E5-49B9-9787-85A151A2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2736"/>
              <a:ext cx="48" cy="576"/>
            </a:xfrm>
            <a:prstGeom prst="leftBracket">
              <a:avLst>
                <a:gd name="adj" fmla="val 100000"/>
              </a:avLst>
            </a:prstGeom>
            <a:noFill/>
            <a:ln w="9525">
              <a:solidFill>
                <a:srgbClr val="104E87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Char char="o"/>
                <a:defRPr sz="3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o"/>
                <a:defRPr sz="24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ts val="3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3000">
                <a:solidFill>
                  <a:schemeClr val="tx1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56" name="AutoShape 13">
              <a:extLst>
                <a:ext uri="{FF2B5EF4-FFF2-40B4-BE49-F238E27FC236}">
                  <a16:creationId xmlns:a16="http://schemas.microsoft.com/office/drawing/2014/main" id="{522B0B55-EC45-46EC-A25A-23D209287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" y="2736"/>
              <a:ext cx="96" cy="624"/>
            </a:xfrm>
            <a:prstGeom prst="rightBracket">
              <a:avLst>
                <a:gd name="adj" fmla="val 54167"/>
              </a:avLst>
            </a:prstGeom>
            <a:noFill/>
            <a:ln w="9525">
              <a:solidFill>
                <a:srgbClr val="104E87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Char char="o"/>
                <a:defRPr sz="3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o"/>
                <a:defRPr sz="24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ts val="3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3000">
                <a:solidFill>
                  <a:schemeClr val="tx1"/>
                </a:solidFill>
                <a:latin typeface="+mn-lt"/>
                <a:ea typeface="黑体" panose="02010609060101010101" pitchFamily="49" charset="-122"/>
              </a:endParaRPr>
            </a:p>
          </p:txBody>
        </p:sp>
      </p:grpSp>
      <p:grpSp>
        <p:nvGrpSpPr>
          <p:cNvPr id="58" name="Group 15">
            <a:extLst>
              <a:ext uri="{FF2B5EF4-FFF2-40B4-BE49-F238E27FC236}">
                <a16:creationId xmlns:a16="http://schemas.microsoft.com/office/drawing/2014/main" id="{3D66228D-342E-4D34-BD12-391FE0AE0076}"/>
              </a:ext>
            </a:extLst>
          </p:cNvPr>
          <p:cNvGrpSpPr>
            <a:grpSpLocks/>
          </p:cNvGrpSpPr>
          <p:nvPr/>
        </p:nvGrpSpPr>
        <p:grpSpPr bwMode="auto">
          <a:xfrm>
            <a:off x="1856931" y="5314418"/>
            <a:ext cx="1497640" cy="1289050"/>
            <a:chOff x="912" y="2646"/>
            <a:chExt cx="1185" cy="812"/>
          </a:xfrm>
        </p:grpSpPr>
        <p:sp>
          <p:nvSpPr>
            <p:cNvPr id="59" name="Rectangle 16">
              <a:extLst>
                <a:ext uri="{FF2B5EF4-FFF2-40B4-BE49-F238E27FC236}">
                  <a16:creationId xmlns:a16="http://schemas.microsoft.com/office/drawing/2014/main" id="{155C6F90-EE05-4F72-A0B5-ED5483ED4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" y="2646"/>
              <a:ext cx="1099" cy="8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Char char="o"/>
                <a:defRPr sz="3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o"/>
                <a:defRPr sz="24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ts val="3000"/>
                </a:lnSpc>
                <a:spcBef>
                  <a:spcPct val="0"/>
                </a:spcBef>
                <a:buClrTx/>
                <a:buSzTx/>
                <a:buNone/>
              </a:pPr>
              <a:r>
                <a:rPr kumimoji="1" lang="en-US" altLang="zh-CN" sz="24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1 0 0  0</a:t>
              </a:r>
            </a:p>
            <a:p>
              <a:pPr>
                <a:lnSpc>
                  <a:spcPts val="3000"/>
                </a:lnSpc>
                <a:spcBef>
                  <a:spcPct val="0"/>
                </a:spcBef>
                <a:buClrTx/>
                <a:buSzTx/>
                <a:buNone/>
              </a:pPr>
              <a:r>
                <a:rPr kumimoji="1" lang="en-US" altLang="zh-CN" sz="24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0 0 0</a:t>
              </a:r>
              <a:r>
                <a:rPr kumimoji="1" lang="en-US" altLang="zh-CN" sz="20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  </a:t>
              </a:r>
              <a:r>
                <a:rPr kumimoji="1" lang="en-US" altLang="zh-CN" sz="24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0</a:t>
              </a:r>
            </a:p>
            <a:p>
              <a:pPr>
                <a:lnSpc>
                  <a:spcPts val="3000"/>
                </a:lnSpc>
                <a:spcBef>
                  <a:spcPct val="0"/>
                </a:spcBef>
                <a:buClrTx/>
                <a:buSzTx/>
                <a:buNone/>
              </a:pPr>
              <a:r>
                <a:rPr kumimoji="1" lang="en-US" altLang="zh-CN" sz="24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0 0 11</a:t>
              </a:r>
              <a:r>
                <a:rPr kumimoji="1" lang="en-US" altLang="zh-CN" sz="36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 </a:t>
              </a:r>
              <a:r>
                <a:rPr kumimoji="1" lang="en-US" altLang="zh-CN" sz="24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0</a:t>
              </a:r>
            </a:p>
          </p:txBody>
        </p:sp>
        <p:sp>
          <p:nvSpPr>
            <p:cNvPr id="60" name="AutoShape 17">
              <a:extLst>
                <a:ext uri="{FF2B5EF4-FFF2-40B4-BE49-F238E27FC236}">
                  <a16:creationId xmlns:a16="http://schemas.microsoft.com/office/drawing/2014/main" id="{C664787E-7013-4B00-A7E1-3BE51F6F8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2736"/>
              <a:ext cx="48" cy="576"/>
            </a:xfrm>
            <a:prstGeom prst="leftBracket">
              <a:avLst>
                <a:gd name="adj" fmla="val 100000"/>
              </a:avLst>
            </a:prstGeom>
            <a:noFill/>
            <a:ln w="9525">
              <a:solidFill>
                <a:srgbClr val="104E87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Char char="o"/>
                <a:defRPr sz="3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o"/>
                <a:defRPr sz="24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3000">
                <a:solidFill>
                  <a:schemeClr val="tx1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61" name="AutoShape 18">
              <a:extLst>
                <a:ext uri="{FF2B5EF4-FFF2-40B4-BE49-F238E27FC236}">
                  <a16:creationId xmlns:a16="http://schemas.microsoft.com/office/drawing/2014/main" id="{0BB494C3-92CF-4BF2-AB1B-BCBA5BFF9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" y="2739"/>
              <a:ext cx="96" cy="624"/>
            </a:xfrm>
            <a:prstGeom prst="rightBracket">
              <a:avLst>
                <a:gd name="adj" fmla="val 54167"/>
              </a:avLst>
            </a:prstGeom>
            <a:noFill/>
            <a:ln w="9525">
              <a:solidFill>
                <a:srgbClr val="104E87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Char char="o"/>
                <a:defRPr sz="3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o"/>
                <a:defRPr sz="24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30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endParaRPr>
            </a:p>
          </p:txBody>
        </p:sp>
      </p:grpSp>
      <p:grpSp>
        <p:nvGrpSpPr>
          <p:cNvPr id="63" name="Group 20">
            <a:extLst>
              <a:ext uri="{FF2B5EF4-FFF2-40B4-BE49-F238E27FC236}">
                <a16:creationId xmlns:a16="http://schemas.microsoft.com/office/drawing/2014/main" id="{C4CFAF73-42BC-4A9E-87AD-035460410116}"/>
              </a:ext>
            </a:extLst>
          </p:cNvPr>
          <p:cNvGrpSpPr>
            <a:grpSpLocks/>
          </p:cNvGrpSpPr>
          <p:nvPr/>
        </p:nvGrpSpPr>
        <p:grpSpPr bwMode="auto">
          <a:xfrm>
            <a:off x="3597239" y="5332755"/>
            <a:ext cx="1496098" cy="1273176"/>
            <a:chOff x="912" y="2640"/>
            <a:chExt cx="788" cy="802"/>
          </a:xfrm>
        </p:grpSpPr>
        <p:sp>
          <p:nvSpPr>
            <p:cNvPr id="64" name="Rectangle 21">
              <a:extLst>
                <a:ext uri="{FF2B5EF4-FFF2-40B4-BE49-F238E27FC236}">
                  <a16:creationId xmlns:a16="http://schemas.microsoft.com/office/drawing/2014/main" id="{12ADDC24-6B6D-43D6-83E2-A27561633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40"/>
              <a:ext cx="679" cy="8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Char char="o"/>
                <a:defRPr sz="3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o"/>
                <a:defRPr sz="24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ts val="3000"/>
                </a:lnSpc>
                <a:spcBef>
                  <a:spcPct val="0"/>
                </a:spcBef>
                <a:buClrTx/>
                <a:buSzTx/>
                <a:buNone/>
              </a:pPr>
              <a:r>
                <a:rPr kumimoji="1" lang="en-US" altLang="zh-CN" sz="24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1 0	6 7</a:t>
              </a:r>
            </a:p>
            <a:p>
              <a:pPr>
                <a:lnSpc>
                  <a:spcPts val="3000"/>
                </a:lnSpc>
                <a:spcBef>
                  <a:spcPct val="0"/>
                </a:spcBef>
                <a:buClrTx/>
                <a:buSzTx/>
                <a:buNone/>
              </a:pPr>
              <a:r>
                <a:rPr kumimoji="1" lang="en-US" altLang="zh-CN" sz="24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8 9	0 0</a:t>
              </a:r>
            </a:p>
            <a:p>
              <a:pPr>
                <a:lnSpc>
                  <a:spcPts val="3000"/>
                </a:lnSpc>
                <a:spcBef>
                  <a:spcPct val="0"/>
                </a:spcBef>
                <a:buClrTx/>
                <a:buSzTx/>
                <a:buNone/>
              </a:pPr>
              <a:r>
                <a:rPr kumimoji="1" lang="en-US" altLang="zh-CN" sz="24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0 0	0 0</a:t>
              </a:r>
            </a:p>
          </p:txBody>
        </p:sp>
        <p:sp>
          <p:nvSpPr>
            <p:cNvPr id="65" name="AutoShape 22">
              <a:extLst>
                <a:ext uri="{FF2B5EF4-FFF2-40B4-BE49-F238E27FC236}">
                  <a16:creationId xmlns:a16="http://schemas.microsoft.com/office/drawing/2014/main" id="{84DC6C16-A32F-424D-A911-7EF885E5A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2736"/>
              <a:ext cx="48" cy="576"/>
            </a:xfrm>
            <a:prstGeom prst="leftBracket">
              <a:avLst>
                <a:gd name="adj" fmla="val 100000"/>
              </a:avLst>
            </a:prstGeom>
            <a:noFill/>
            <a:ln w="9525">
              <a:solidFill>
                <a:srgbClr val="104E87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Char char="o"/>
                <a:defRPr sz="3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o"/>
                <a:defRPr sz="24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3000">
                <a:solidFill>
                  <a:schemeClr val="tx1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66" name="AutoShape 23">
              <a:extLst>
                <a:ext uri="{FF2B5EF4-FFF2-40B4-BE49-F238E27FC236}">
                  <a16:creationId xmlns:a16="http://schemas.microsoft.com/office/drawing/2014/main" id="{D9DA0B03-6B4D-4473-A125-E07421BA9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4" y="2718"/>
              <a:ext cx="96" cy="624"/>
            </a:xfrm>
            <a:prstGeom prst="rightBracket">
              <a:avLst>
                <a:gd name="adj" fmla="val 54167"/>
              </a:avLst>
            </a:prstGeom>
            <a:noFill/>
            <a:ln w="9525">
              <a:solidFill>
                <a:srgbClr val="104E87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Char char="o"/>
                <a:defRPr sz="3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o"/>
                <a:defRPr sz="24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3000">
                <a:solidFill>
                  <a:schemeClr val="tx1"/>
                </a:solidFill>
                <a:latin typeface="+mn-lt"/>
                <a:ea typeface="黑体" panose="02010609060101010101" pitchFamily="49" charset="-122"/>
              </a:endParaRPr>
            </a:p>
          </p:txBody>
        </p:sp>
      </p:grpSp>
      <p:sp>
        <p:nvSpPr>
          <p:cNvPr id="67" name="Rectangle 14">
            <a:extLst>
              <a:ext uri="{FF2B5EF4-FFF2-40B4-BE49-F238E27FC236}">
                <a16:creationId xmlns:a16="http://schemas.microsoft.com/office/drawing/2014/main" id="{FF82B822-0070-4EF9-80A1-9159016BF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4" y="4281843"/>
            <a:ext cx="3677610" cy="4893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 a[3][4]={{1},{},{0,0,11}};</a:t>
            </a:r>
          </a:p>
        </p:txBody>
      </p:sp>
      <p:sp>
        <p:nvSpPr>
          <p:cNvPr id="68" name="Rectangle 19">
            <a:extLst>
              <a:ext uri="{FF2B5EF4-FFF2-40B4-BE49-F238E27FC236}">
                <a16:creationId xmlns:a16="http://schemas.microsoft.com/office/drawing/2014/main" id="{105AEDA3-32BD-44C2-9963-DBA7AEA3C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07" y="4758596"/>
            <a:ext cx="3368230" cy="4893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 a[3][4]={1,0,6,7,8,9};</a:t>
            </a:r>
          </a:p>
        </p:txBody>
      </p:sp>
      <p:sp>
        <p:nvSpPr>
          <p:cNvPr id="69" name="Text Box 2">
            <a:extLst>
              <a:ext uri="{FF2B5EF4-FFF2-40B4-BE49-F238E27FC236}">
                <a16:creationId xmlns:a16="http://schemas.microsoft.com/office/drawing/2014/main" id="{F8465A19-008E-4FC1-9516-42068A218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887" y="942732"/>
            <a:ext cx="65099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umimoji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2000" dirty="0"/>
              <a:t>(3)</a:t>
            </a:r>
            <a:r>
              <a:rPr lang="zh-CN" altLang="en-US" dirty="0"/>
              <a:t>如对全部元素都赋初值，或分行赋初值</a:t>
            </a:r>
            <a:r>
              <a:rPr lang="en-US" altLang="zh-CN" dirty="0"/>
              <a:t>(</a:t>
            </a:r>
            <a:r>
              <a:rPr lang="zh-CN" altLang="en-US" dirty="0"/>
              <a:t>每行至少一个数据</a:t>
            </a:r>
            <a:r>
              <a:rPr lang="en-US" altLang="zh-CN" dirty="0"/>
              <a:t>)</a:t>
            </a:r>
            <a:r>
              <a:rPr lang="zh-CN" altLang="en-US" dirty="0"/>
              <a:t>，则可以省略第一维数组长度。但是，第二维数组长度不允许省略。</a:t>
            </a:r>
          </a:p>
        </p:txBody>
      </p:sp>
      <p:sp>
        <p:nvSpPr>
          <p:cNvPr id="71" name="Rectangle 3">
            <a:extLst>
              <a:ext uri="{FF2B5EF4-FFF2-40B4-BE49-F238E27FC236}">
                <a16:creationId xmlns:a16="http://schemas.microsoft.com/office/drawing/2014/main" id="{01BE459D-A615-4CBF-8119-E9F987C73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088" y="2118480"/>
            <a:ext cx="6208751" cy="10495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 a[3][4]={1,2,3,4,5,6,7,8,9,10,11,12};</a:t>
            </a: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等价于：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a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[]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[4]={1,2,3,4,5,6,7,8,9,10,11,12};</a:t>
            </a:r>
          </a:p>
        </p:txBody>
      </p:sp>
      <p:grpSp>
        <p:nvGrpSpPr>
          <p:cNvPr id="72" name="Group 4">
            <a:extLst>
              <a:ext uri="{FF2B5EF4-FFF2-40B4-BE49-F238E27FC236}">
                <a16:creationId xmlns:a16="http://schemas.microsoft.com/office/drawing/2014/main" id="{E23F4AF9-D8F6-4DFE-BD69-3A96A3C2CF94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147705"/>
            <a:ext cx="1684338" cy="1301750"/>
            <a:chOff x="912" y="2592"/>
            <a:chExt cx="1061" cy="820"/>
          </a:xfrm>
          <a:noFill/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5BF4F677-A6AD-43E6-9C22-AD4D023C7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2592"/>
              <a:ext cx="954" cy="8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1  2 3 4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5  6 7 8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9 10 11 12</a:t>
              </a:r>
            </a:p>
          </p:txBody>
        </p:sp>
        <p:sp>
          <p:nvSpPr>
            <p:cNvPr id="74" name="AutoShape 6">
              <a:extLst>
                <a:ext uri="{FF2B5EF4-FFF2-40B4-BE49-F238E27FC236}">
                  <a16:creationId xmlns:a16="http://schemas.microsoft.com/office/drawing/2014/main" id="{10725144-5288-42B5-A39A-9F1BD7FFD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2736"/>
              <a:ext cx="48" cy="576"/>
            </a:xfrm>
            <a:prstGeom prst="leftBracket">
              <a:avLst>
                <a:gd name="adj" fmla="val 100000"/>
              </a:avLst>
            </a:prstGeom>
            <a:grpFill/>
            <a:ln w="9525">
              <a:solidFill>
                <a:srgbClr val="104E87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endParaRPr>
            </a:p>
          </p:txBody>
        </p:sp>
        <p:sp>
          <p:nvSpPr>
            <p:cNvPr id="75" name="AutoShape 7">
              <a:extLst>
                <a:ext uri="{FF2B5EF4-FFF2-40B4-BE49-F238E27FC236}">
                  <a16:creationId xmlns:a16="http://schemas.microsoft.com/office/drawing/2014/main" id="{F984958C-0E90-4657-AD49-FE85B4B41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" y="2679"/>
              <a:ext cx="96" cy="624"/>
            </a:xfrm>
            <a:prstGeom prst="rightBracket">
              <a:avLst>
                <a:gd name="adj" fmla="val 54167"/>
              </a:avLst>
            </a:prstGeom>
            <a:grpFill/>
            <a:ln w="9525">
              <a:solidFill>
                <a:srgbClr val="104E87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endParaRPr>
            </a:p>
          </p:txBody>
        </p:sp>
      </p:grpSp>
      <p:sp>
        <p:nvSpPr>
          <p:cNvPr id="76" name="Rectangle 12">
            <a:extLst>
              <a:ext uri="{FF2B5EF4-FFF2-40B4-BE49-F238E27FC236}">
                <a16:creationId xmlns:a16="http://schemas.microsoft.com/office/drawing/2014/main" id="{0C73142E-6BE6-45AD-A8B1-95E460E32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816" y="4356484"/>
            <a:ext cx="3871573" cy="4893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 a[][4]={{0,0,3},{},{0,10}};</a:t>
            </a:r>
          </a:p>
        </p:txBody>
      </p:sp>
      <p:grpSp>
        <p:nvGrpSpPr>
          <p:cNvPr id="77" name="Group 8">
            <a:extLst>
              <a:ext uri="{FF2B5EF4-FFF2-40B4-BE49-F238E27FC236}">
                <a16:creationId xmlns:a16="http://schemas.microsoft.com/office/drawing/2014/main" id="{5D3D3EB4-2933-48C0-A0F3-54F63E86CF88}"/>
              </a:ext>
            </a:extLst>
          </p:cNvPr>
          <p:cNvGrpSpPr>
            <a:grpSpLocks/>
          </p:cNvGrpSpPr>
          <p:nvPr/>
        </p:nvGrpSpPr>
        <p:grpSpPr bwMode="auto">
          <a:xfrm>
            <a:off x="9217551" y="3085957"/>
            <a:ext cx="1465263" cy="1301750"/>
            <a:chOff x="912" y="2640"/>
            <a:chExt cx="923" cy="820"/>
          </a:xfrm>
        </p:grpSpPr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DCEE3825-E447-444F-9C86-FC17DF046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40"/>
              <a:ext cx="793" cy="8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kumimoji="1" lang="en-US" altLang="zh-CN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0 0	3 0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kumimoji="1" lang="en-US" altLang="zh-CN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0 0	0 0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kumimoji="1" lang="en-US" altLang="zh-CN" dirty="0">
                  <a:solidFill>
                    <a:srgbClr val="104E87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0 10	0 0</a:t>
              </a:r>
            </a:p>
          </p:txBody>
        </p:sp>
        <p:sp>
          <p:nvSpPr>
            <p:cNvPr id="79" name="AutoShape 10">
              <a:extLst>
                <a:ext uri="{FF2B5EF4-FFF2-40B4-BE49-F238E27FC236}">
                  <a16:creationId xmlns:a16="http://schemas.microsoft.com/office/drawing/2014/main" id="{1A903355-C962-4043-9B89-E925DD8B8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2736"/>
              <a:ext cx="48" cy="576"/>
            </a:xfrm>
            <a:prstGeom prst="leftBracket">
              <a:avLst>
                <a:gd name="adj" fmla="val 100000"/>
              </a:avLst>
            </a:prstGeom>
            <a:noFill/>
            <a:ln w="9525">
              <a:solidFill>
                <a:srgbClr val="104E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00B050"/>
                </a:solidFill>
              </a:endParaRPr>
            </a:p>
          </p:txBody>
        </p:sp>
        <p:sp>
          <p:nvSpPr>
            <p:cNvPr id="80" name="AutoShape 11">
              <a:extLst>
                <a:ext uri="{FF2B5EF4-FFF2-40B4-BE49-F238E27FC236}">
                  <a16:creationId xmlns:a16="http://schemas.microsoft.com/office/drawing/2014/main" id="{60E2D0A0-69D9-481C-955F-5710C5D7F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736"/>
              <a:ext cx="96" cy="624"/>
            </a:xfrm>
            <a:prstGeom prst="rightBracket">
              <a:avLst>
                <a:gd name="adj" fmla="val 54167"/>
              </a:avLst>
            </a:prstGeom>
            <a:noFill/>
            <a:ln w="9525">
              <a:solidFill>
                <a:srgbClr val="104E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00B050"/>
                </a:solidFill>
              </a:endParaRPr>
            </a:p>
          </p:txBody>
        </p:sp>
      </p:grpSp>
      <p:sp>
        <p:nvSpPr>
          <p:cNvPr id="81" name="Text Box 6">
            <a:extLst>
              <a:ext uri="{FF2B5EF4-FFF2-40B4-BE49-F238E27FC236}">
                <a16:creationId xmlns:a16="http://schemas.microsoft.com/office/drawing/2014/main" id="{D3A3BCEA-C478-4089-933B-3938D388A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703" y="4960832"/>
            <a:ext cx="5755346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>
              <a:spcBef>
                <a:spcPts val="600"/>
              </a:spcBef>
              <a:buClrTx/>
              <a:buSzPct val="90000"/>
              <a:buFont typeface="Wingdings" panose="05000000000000000000" pitchFamily="2" charset="2"/>
              <a:buChar char="Ø"/>
              <a:defRPr kumimoji="1" kern="0" spc="-100">
                <a:solidFill>
                  <a:srgbClr val="FF33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只有在定义时</a:t>
            </a:r>
            <a:r>
              <a:rPr lang="en-US" altLang="zh-CN" dirty="0"/>
              <a:t>,</a:t>
            </a:r>
            <a:r>
              <a:rPr lang="zh-CN" altLang="en-US" dirty="0"/>
              <a:t>数组可以用</a:t>
            </a:r>
            <a:r>
              <a:rPr lang="en-US" altLang="zh-CN" dirty="0"/>
              <a:t>{}</a:t>
            </a:r>
            <a:r>
              <a:rPr lang="zh-CN" altLang="en-US" dirty="0"/>
              <a:t>整体赋值</a:t>
            </a:r>
            <a:endParaRPr lang="en-US" altLang="zh-CN" dirty="0"/>
          </a:p>
          <a:p>
            <a:r>
              <a:rPr lang="zh-CN" altLang="en-US" dirty="0"/>
              <a:t>其他都是通过循环对数组元素逐个赋值</a:t>
            </a:r>
            <a:endParaRPr lang="en-US" altLang="zh-CN" dirty="0"/>
          </a:p>
          <a:p>
            <a:r>
              <a:rPr lang="zh-CN" altLang="en-US" dirty="0"/>
              <a:t>二维数组用双重循环赋值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724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1" grpId="0"/>
      <p:bldP spid="14" grpId="0"/>
      <p:bldP spid="15" grpId="0"/>
      <p:bldP spid="25" grpId="0"/>
      <p:bldP spid="47" grpId="0" autoUpdateAnimBg="0"/>
      <p:bldP spid="52" grpId="0" autoUpdateAnimBg="0"/>
      <p:bldP spid="67" grpId="0" autoUpdateAnimBg="0"/>
      <p:bldP spid="68" grpId="0" autoUpdateAnimBg="0"/>
      <p:bldP spid="69" grpId="0" animBg="1"/>
      <p:bldP spid="71" grpId="0"/>
      <p:bldP spid="76" grpId="0"/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967A48E-9E91-4F06-9DC4-744A321DDCD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8.1</a:t>
            </a:r>
            <a:r>
              <a:rPr lang="zh-CN" altLang="en-US" dirty="0">
                <a:sym typeface="+mn-lt"/>
              </a:rPr>
              <a:t>数组的定义与使用</a:t>
            </a:r>
            <a:endParaRPr lang="zh-CN" altLang="en-US" dirty="0"/>
          </a:p>
        </p:txBody>
      </p:sp>
      <p:sp>
        <p:nvSpPr>
          <p:cNvPr id="11" name="矩形 3">
            <a:extLst>
              <a:ext uri="{FF2B5EF4-FFF2-40B4-BE49-F238E27FC236}">
                <a16:creationId xmlns:a16="http://schemas.microsoft.com/office/drawing/2014/main" id="{504A9597-C067-4541-AE8E-C0161E220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" y="1341439"/>
            <a:ext cx="59659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0850" indent="-3429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07950" lvl="1" indent="0" eaLnBrk="1" hangingPunct="1">
              <a:spcAft>
                <a:spcPts val="1200"/>
              </a:spcAft>
              <a:buClr>
                <a:srgbClr val="A04DA3"/>
              </a:buClr>
            </a:pP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除了初始化以外，只能</a:t>
            </a:r>
            <a:r>
              <a:rPr lang="zh-CN" altLang="en-US" sz="2400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逐个引用数组元素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2" name="矩形 4">
            <a:extLst>
              <a:ext uri="{FF2B5EF4-FFF2-40B4-BE49-F238E27FC236}">
                <a16:creationId xmlns:a16="http://schemas.microsoft.com/office/drawing/2014/main" id="{C75C4A80-5248-4CBF-BC14-42F9F5DFA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46" y="1901887"/>
            <a:ext cx="20714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kumimoji="1"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数组名</a:t>
            </a:r>
            <a:r>
              <a:rPr kumimoji="1"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[</a:t>
            </a:r>
            <a:r>
              <a:rPr kumimoji="1"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下标</a:t>
            </a:r>
            <a:r>
              <a:rPr kumimoji="1"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] </a:t>
            </a:r>
            <a:endParaRPr lang="zh-CN" altLang="en-US" sz="2400" b="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3" name="矩形 5">
            <a:extLst>
              <a:ext uri="{FF2B5EF4-FFF2-40B4-BE49-F238E27FC236}">
                <a16:creationId xmlns:a16="http://schemas.microsoft.com/office/drawing/2014/main" id="{BFF8F4F5-D433-4D32-9F10-10C1DBED9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19" y="3079448"/>
            <a:ext cx="3416320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1079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None/>
            </a:pPr>
            <a:r>
              <a:rPr kumimoji="1"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anose="02020603050405020304" pitchFamily="18" charset="0"/>
              </a:rPr>
              <a:t>a[0]=a[5]+a[7]-a[2*3]</a:t>
            </a:r>
          </a:p>
          <a:p>
            <a:pPr lvl="1" eaLnBrk="1" hangingPunct="1"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None/>
            </a:pPr>
            <a:r>
              <a:rPr kumimoji="1"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anose="02020603050405020304" pitchFamily="18" charset="0"/>
              </a:rPr>
              <a:t>b[1][2]=a[2][3]/2</a:t>
            </a:r>
          </a:p>
        </p:txBody>
      </p:sp>
      <p:sp>
        <p:nvSpPr>
          <p:cNvPr id="14" name="矩形 7">
            <a:extLst>
              <a:ext uri="{FF2B5EF4-FFF2-40B4-BE49-F238E27FC236}">
                <a16:creationId xmlns:a16="http://schemas.microsoft.com/office/drawing/2014/main" id="{9A7F7E1A-D6A0-42FB-82E1-0463CA0C8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870" y="3142725"/>
            <a:ext cx="2632822" cy="830997"/>
          </a:xfrm>
          <a:prstGeom prst="rect">
            <a:avLst/>
          </a:prstGeom>
          <a:solidFill>
            <a:srgbClr val="8BE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kumimoji="1"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数组元素等价于相同类型的单个变量</a:t>
            </a:r>
            <a:endParaRPr lang="zh-CN" altLang="en-US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5" name="矩形 8">
            <a:extLst>
              <a:ext uri="{FF2B5EF4-FFF2-40B4-BE49-F238E27FC236}">
                <a16:creationId xmlns:a16="http://schemas.microsoft.com/office/drawing/2014/main" id="{0F0D6A0E-9E05-4D1A-A26E-05C8041F4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7" y="2313799"/>
            <a:ext cx="3416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kumimoji="1"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数组名</a:t>
            </a:r>
            <a:r>
              <a:rPr kumimoji="1"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[</a:t>
            </a:r>
            <a:r>
              <a:rPr kumimoji="1"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行下标</a:t>
            </a:r>
            <a:r>
              <a:rPr kumimoji="1"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][</a:t>
            </a:r>
            <a:r>
              <a:rPr kumimoji="1"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列下标</a:t>
            </a:r>
            <a:r>
              <a:rPr kumimoji="1"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]</a:t>
            </a:r>
            <a:endParaRPr kumimoji="1" lang="zh-CN" altLang="en-US" sz="2400" b="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520B8263-5B44-439B-B463-B03712529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256" y="1813606"/>
            <a:ext cx="3209164" cy="1200150"/>
          </a:xfrm>
          <a:prstGeom prst="rect">
            <a:avLst/>
          </a:prstGeom>
          <a:solidFill>
            <a:srgbClr val="8BE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下标可以是</a:t>
            </a:r>
            <a:r>
              <a:rPr kumimoji="1" lang="zh-CN" altLang="en-US" sz="2400" u="sng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整型</a:t>
            </a:r>
            <a:r>
              <a:rPr kumimoji="1" lang="zh-CN" altLang="en-US" sz="2400" u="sng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常量、</a:t>
            </a:r>
            <a:r>
              <a:rPr kumimoji="1" lang="zh-CN" altLang="en-US" sz="2400" u="sng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整型</a:t>
            </a:r>
            <a:r>
              <a:rPr kumimoji="1" lang="zh-CN" altLang="en-US" sz="2400" u="sng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变量或</a:t>
            </a:r>
            <a:r>
              <a:rPr kumimoji="1" lang="zh-CN" altLang="en-US" sz="2400" u="sng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整型</a:t>
            </a:r>
            <a:r>
              <a:rPr kumimoji="1" lang="zh-CN" altLang="en-US" sz="2400" u="sng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表达式，编号是从</a:t>
            </a:r>
            <a:r>
              <a:rPr kumimoji="1" lang="en-US" altLang="zh-CN" sz="2400" u="sng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0</a:t>
            </a:r>
            <a:r>
              <a:rPr kumimoji="1" lang="zh-CN" altLang="en-US" sz="2400" u="sng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开始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。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6C7CD509-FB6A-40DD-ABBC-1BF7A550F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905715"/>
            <a:ext cx="4761571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363538">
              <a:spcBef>
                <a:spcPts val="600"/>
              </a:spcBef>
              <a:buFontTx/>
              <a:buBlip>
                <a:blip r:embed="rId3"/>
              </a:buBlip>
              <a:defRPr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数组引用</a:t>
            </a:r>
            <a:r>
              <a:rPr lang="en-US" altLang="zh-CN" dirty="0"/>
              <a:t>(</a:t>
            </a:r>
            <a:r>
              <a:rPr lang="zh-CN" altLang="en-US" dirty="0"/>
              <a:t>读取和赋值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6835C585-E5B9-4FEC-9EEB-4762772AE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267" y="4245327"/>
            <a:ext cx="4761571" cy="4873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数组下标</a:t>
            </a:r>
            <a:r>
              <a:rPr kumimoji="1"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从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0</a:t>
            </a:r>
            <a:r>
              <a:rPr kumimoji="1"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开始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，且</a:t>
            </a:r>
            <a:r>
              <a:rPr kumimoji="1"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不能越界</a:t>
            </a:r>
            <a:endParaRPr kumimoji="1" lang="zh-CN" altLang="en-US" sz="2400" b="0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34D104D-450A-4F35-828C-FA6E18029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855" y="4652492"/>
            <a:ext cx="3840162" cy="83099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 a[2];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cin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&gt;&gt;a[1]&gt;&gt;a[2];</a:t>
            </a: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F49F68C3-6DEC-4E11-B504-0B1412583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784" y="4878944"/>
            <a:ext cx="57150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600" dirty="0">
                <a:solidFill>
                  <a:srgbClr val="FF33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sym typeface="Webdings" pitchFamily="18" charset="2"/>
              </a:rPr>
              <a:t>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F249FC7C-E199-4DBD-91FF-59799A5DC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80" y="5685413"/>
            <a:ext cx="4324350" cy="83099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 a[3][4]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；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a[3][4]=3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；</a:t>
            </a:r>
          </a:p>
        </p:txBody>
      </p:sp>
      <p:sp>
        <p:nvSpPr>
          <p:cNvPr id="22" name="Text Box 12">
            <a:extLst>
              <a:ext uri="{FF2B5EF4-FFF2-40B4-BE49-F238E27FC236}">
                <a16:creationId xmlns:a16="http://schemas.microsoft.com/office/drawing/2014/main" id="{41B74559-0D2B-4AB7-85E5-892099DA8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470" y="5789931"/>
            <a:ext cx="57881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6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sym typeface="Webdings" pitchFamily="18" charset="2"/>
              </a:rPr>
              <a:t>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5ECAF86-2D77-4F45-A0B4-20A740DDF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155" y="4757391"/>
            <a:ext cx="2760150" cy="1970719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353F12F8-D51D-4711-AEA3-399474F6703F}"/>
              </a:ext>
            </a:extLst>
          </p:cNvPr>
          <p:cNvSpPr txBox="1"/>
          <p:nvPr/>
        </p:nvSpPr>
        <p:spPr>
          <a:xfrm>
            <a:off x="6622629" y="1002128"/>
            <a:ext cx="55693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用数组处理求斐波纳契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(Fibonacci)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数列：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1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1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2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3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5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8…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的前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20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个数。</a:t>
            </a: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748B8387-EA41-4AC5-92E7-9AC8F1B5D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668" y="1890237"/>
            <a:ext cx="53806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spc="-14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数学表示：</a:t>
            </a:r>
            <a:r>
              <a:rPr kumimoji="1" lang="en-US" altLang="zh-CN" sz="2400" spc="-14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f(0)=f(1)=1, f(n)=f(n-2)+f(n-1)</a:t>
            </a:r>
          </a:p>
        </p:txBody>
      </p:sp>
      <p:pic>
        <p:nvPicPr>
          <p:cNvPr id="34" name="图片 5">
            <a:extLst>
              <a:ext uri="{FF2B5EF4-FFF2-40B4-BE49-F238E27FC236}">
                <a16:creationId xmlns:a16="http://schemas.microsoft.com/office/drawing/2014/main" id="{229E68A0-A2AF-451A-B238-487BAF83C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466" y="2288832"/>
            <a:ext cx="4975616" cy="3663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 Box 5">
            <a:extLst>
              <a:ext uri="{FF2B5EF4-FFF2-40B4-BE49-F238E27FC236}">
                <a16:creationId xmlns:a16="http://schemas.microsoft.com/office/drawing/2014/main" id="{3185D5A1-B316-41A9-B308-8F16BF30B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8857" y="5605265"/>
            <a:ext cx="3923486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对数组操作体现为对数组元素的操作</a:t>
            </a:r>
            <a:r>
              <a:rPr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往往要用到循环</a:t>
            </a:r>
          </a:p>
        </p:txBody>
      </p:sp>
    </p:spTree>
    <p:extLst>
      <p:ext uri="{BB962C8B-B14F-4D97-AF65-F5344CB8AC3E}">
        <p14:creationId xmlns:p14="http://schemas.microsoft.com/office/powerpoint/2010/main" val="26331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/>
      <p:bldP spid="16" grpId="0" animBg="1"/>
      <p:bldP spid="18" grpId="0"/>
      <p:bldP spid="19" grpId="0"/>
      <p:bldP spid="20" grpId="0"/>
      <p:bldP spid="21" grpId="0" autoUpdateAnimBg="0"/>
      <p:bldP spid="22" grpId="0" autoUpdateAnimBg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967A48E-9E91-4F06-9DC4-744A321DDCD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8.1</a:t>
            </a:r>
            <a:r>
              <a:rPr lang="zh-CN" altLang="en-US" dirty="0">
                <a:sym typeface="+mn-lt"/>
              </a:rPr>
              <a:t>数组的定义与使用</a:t>
            </a:r>
            <a:endParaRPr lang="zh-CN" altLang="en-US" dirty="0"/>
          </a:p>
        </p:txBody>
      </p:sp>
      <p:sp>
        <p:nvSpPr>
          <p:cNvPr id="54" name="Text Box 2">
            <a:extLst>
              <a:ext uri="{FF2B5EF4-FFF2-40B4-BE49-F238E27FC236}">
                <a16:creationId xmlns:a16="http://schemas.microsoft.com/office/drawing/2014/main" id="{585A77A2-48D5-48C1-8512-A1EB95FBA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19" y="1009394"/>
            <a:ext cx="4346583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已知行列的矩阵转置问题</a:t>
            </a:r>
          </a:p>
        </p:txBody>
      </p:sp>
      <p:sp>
        <p:nvSpPr>
          <p:cNvPr id="55" name="Text Box 3">
            <a:extLst>
              <a:ext uri="{FF2B5EF4-FFF2-40B4-BE49-F238E27FC236}">
                <a16:creationId xmlns:a16="http://schemas.microsoft.com/office/drawing/2014/main" id="{D30DD898-34F5-426F-945E-966555664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82" y="1703002"/>
            <a:ext cx="81438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a=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AE2912B7-39E9-4121-91F5-553D21935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50" y="1461275"/>
            <a:ext cx="1281113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1 2 3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4 5 6</a:t>
            </a:r>
          </a:p>
        </p:txBody>
      </p:sp>
      <p:sp>
        <p:nvSpPr>
          <p:cNvPr id="57" name="AutoShape 5">
            <a:extLst>
              <a:ext uri="{FF2B5EF4-FFF2-40B4-BE49-F238E27FC236}">
                <a16:creationId xmlns:a16="http://schemas.microsoft.com/office/drawing/2014/main" id="{B3B6A70D-2371-439B-A348-AFB21F949E02}"/>
              </a:ext>
            </a:extLst>
          </p:cNvPr>
          <p:cNvSpPr>
            <a:spLocks/>
          </p:cNvSpPr>
          <p:nvPr/>
        </p:nvSpPr>
        <p:spPr bwMode="auto">
          <a:xfrm>
            <a:off x="634501" y="1616850"/>
            <a:ext cx="90488" cy="685800"/>
          </a:xfrm>
          <a:prstGeom prst="leftBracket">
            <a:avLst>
              <a:gd name="adj" fmla="val 63158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58" name="AutoShape 6">
            <a:extLst>
              <a:ext uri="{FF2B5EF4-FFF2-40B4-BE49-F238E27FC236}">
                <a16:creationId xmlns:a16="http://schemas.microsoft.com/office/drawing/2014/main" id="{5FA4D7AF-B080-4068-BFE2-AEC79B6499C7}"/>
              </a:ext>
            </a:extLst>
          </p:cNvPr>
          <p:cNvSpPr>
            <a:spLocks/>
          </p:cNvSpPr>
          <p:nvPr/>
        </p:nvSpPr>
        <p:spPr bwMode="auto">
          <a:xfrm flipH="1">
            <a:off x="1619877" y="1616850"/>
            <a:ext cx="90487" cy="685800"/>
          </a:xfrm>
          <a:prstGeom prst="leftBracket">
            <a:avLst>
              <a:gd name="adj" fmla="val 63158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0348DF5B-B4B1-4D83-B2ED-59C2DE300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765" y="1741970"/>
            <a:ext cx="814388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b=</a:t>
            </a:r>
          </a:p>
        </p:txBody>
      </p:sp>
      <p:sp>
        <p:nvSpPr>
          <p:cNvPr id="60" name="Text Box 8">
            <a:extLst>
              <a:ext uri="{FF2B5EF4-FFF2-40B4-BE49-F238E27FC236}">
                <a16:creationId xmlns:a16="http://schemas.microsoft.com/office/drawing/2014/main" id="{A57851B3-A379-441E-98F1-ECB8B7BD4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083" y="1386370"/>
            <a:ext cx="779463" cy="12464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1 4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2 5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3 6</a:t>
            </a:r>
          </a:p>
        </p:txBody>
      </p:sp>
      <p:sp>
        <p:nvSpPr>
          <p:cNvPr id="61" name="AutoShape 9">
            <a:extLst>
              <a:ext uri="{FF2B5EF4-FFF2-40B4-BE49-F238E27FC236}">
                <a16:creationId xmlns:a16="http://schemas.microsoft.com/office/drawing/2014/main" id="{2DB48B82-AEAA-4907-AC11-CC3E1DD8E645}"/>
              </a:ext>
            </a:extLst>
          </p:cNvPr>
          <p:cNvSpPr>
            <a:spLocks/>
          </p:cNvSpPr>
          <p:nvPr/>
        </p:nvSpPr>
        <p:spPr bwMode="auto">
          <a:xfrm>
            <a:off x="3201533" y="1564170"/>
            <a:ext cx="90488" cy="914400"/>
          </a:xfrm>
          <a:prstGeom prst="leftBracket">
            <a:avLst>
              <a:gd name="adj" fmla="val 8421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zh-CN" altLang="zh-CN" sz="240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62" name="AutoShape 10">
            <a:extLst>
              <a:ext uri="{FF2B5EF4-FFF2-40B4-BE49-F238E27FC236}">
                <a16:creationId xmlns:a16="http://schemas.microsoft.com/office/drawing/2014/main" id="{F066335C-EA43-47F0-A9B8-D14C887A1CC1}"/>
              </a:ext>
            </a:extLst>
          </p:cNvPr>
          <p:cNvSpPr>
            <a:spLocks/>
          </p:cNvSpPr>
          <p:nvPr/>
        </p:nvSpPr>
        <p:spPr bwMode="auto">
          <a:xfrm flipH="1">
            <a:off x="3900889" y="1551470"/>
            <a:ext cx="90488" cy="914400"/>
          </a:xfrm>
          <a:prstGeom prst="leftBracket">
            <a:avLst>
              <a:gd name="adj" fmla="val 8421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zh-CN" altLang="zh-CN" sz="240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63" name="Text Box 11">
            <a:extLst>
              <a:ext uri="{FF2B5EF4-FFF2-40B4-BE49-F238E27FC236}">
                <a16:creationId xmlns:a16="http://schemas.microsoft.com/office/drawing/2014/main" id="{627E074C-180A-470B-9358-804A468DA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090" y="1743166"/>
            <a:ext cx="111186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转换成</a:t>
            </a:r>
          </a:p>
        </p:txBody>
      </p:sp>
      <p:sp>
        <p:nvSpPr>
          <p:cNvPr id="64" name="Text Box 12">
            <a:extLst>
              <a:ext uri="{FF2B5EF4-FFF2-40B4-BE49-F238E27FC236}">
                <a16:creationId xmlns:a16="http://schemas.microsoft.com/office/drawing/2014/main" id="{A7B63677-5178-4F18-9987-D29A488BA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118" y="2632865"/>
            <a:ext cx="5469765" cy="3813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 main()</a:t>
            </a:r>
          </a:p>
          <a:p>
            <a:pPr eaLnBrk="1" hangingPunct="1">
              <a:lnSpc>
                <a:spcPct val="70000"/>
              </a:lnSpc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{   int a[2][3]={{1,2,3},{4,5,6}};</a:t>
            </a:r>
          </a:p>
          <a:p>
            <a:pPr eaLnBrk="1" hangingPunct="1">
              <a:lnSpc>
                <a:spcPct val="70000"/>
              </a:lnSpc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  int  b[3][2], 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i,j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lnSpc>
                <a:spcPct val="70000"/>
              </a:lnSpc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  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cout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&lt;&lt;" array a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：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\n";</a:t>
            </a:r>
          </a:p>
          <a:p>
            <a:pPr eaLnBrk="1" hangingPunct="1">
              <a:lnSpc>
                <a:spcPct val="70000"/>
              </a:lnSpc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  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for(</a:t>
            </a:r>
            <a:r>
              <a:rPr kumimoji="1" lang="en-US" altLang="zh-CN" sz="2400" dirty="0" err="1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=0;i&lt;=1;i++)</a:t>
            </a:r>
          </a:p>
          <a:p>
            <a:pPr eaLnBrk="1" hangingPunct="1">
              <a:lnSpc>
                <a:spcPct val="70000"/>
              </a:lnSpc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  {  for(j=0;j&lt;=2;j++) </a:t>
            </a:r>
          </a:p>
          <a:p>
            <a:pPr eaLnBrk="1" hangingPunct="1">
              <a:lnSpc>
                <a:spcPct val="70000"/>
              </a:lnSpc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     {  </a:t>
            </a:r>
            <a:r>
              <a:rPr kumimoji="1" lang="en-US" altLang="zh-CN" sz="2400" dirty="0" err="1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cout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&lt;&lt;</a:t>
            </a:r>
            <a:r>
              <a:rPr kumimoji="1" lang="en-US" altLang="zh-CN" sz="2400" dirty="0" err="1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setw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(6)&lt;&lt;a[</a:t>
            </a:r>
            <a:r>
              <a:rPr kumimoji="1" lang="en-US" altLang="zh-CN" sz="2400" dirty="0" err="1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][j];</a:t>
            </a:r>
          </a:p>
          <a:p>
            <a:pPr eaLnBrk="1" hangingPunct="1">
              <a:lnSpc>
                <a:spcPct val="70000"/>
              </a:lnSpc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          b[j][</a:t>
            </a:r>
            <a:r>
              <a:rPr kumimoji="1" lang="en-US" altLang="zh-CN" sz="2400" dirty="0" err="1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]=a[</a:t>
            </a:r>
            <a:r>
              <a:rPr kumimoji="1" lang="en-US" altLang="zh-CN" sz="2400" dirty="0" err="1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][j];</a:t>
            </a:r>
          </a:p>
          <a:p>
            <a:pPr eaLnBrk="1" hangingPunct="1">
              <a:lnSpc>
                <a:spcPct val="70000"/>
              </a:lnSpc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     }</a:t>
            </a:r>
          </a:p>
          <a:p>
            <a:pPr eaLnBrk="1" hangingPunct="1">
              <a:lnSpc>
                <a:spcPct val="70000"/>
              </a:lnSpc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     </a:t>
            </a:r>
            <a:r>
              <a:rPr kumimoji="1" lang="en-US" altLang="zh-CN" sz="2400" dirty="0" err="1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cout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&lt;&lt;'\n';</a:t>
            </a:r>
          </a:p>
          <a:p>
            <a:pPr eaLnBrk="1" hangingPunct="1">
              <a:lnSpc>
                <a:spcPct val="70000"/>
              </a:lnSpc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  }</a:t>
            </a:r>
          </a:p>
        </p:txBody>
      </p:sp>
      <p:sp>
        <p:nvSpPr>
          <p:cNvPr id="65" name="Text Box 13">
            <a:extLst>
              <a:ext uri="{FF2B5EF4-FFF2-40B4-BE49-F238E27FC236}">
                <a16:creationId xmlns:a16="http://schemas.microsoft.com/office/drawing/2014/main" id="{59A844C9-F923-48D8-A47B-2245B7609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646" y="2792385"/>
            <a:ext cx="6377354" cy="305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cout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&lt;&lt;"\n array b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：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\n";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for(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=0;i&lt;=2;i++)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{  for(j=0;j&lt;=1;j++) 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cout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&lt;&lt;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setw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(5)&lt;&lt;b[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][j];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 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cout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&lt;&lt;"\n";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}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return 0;</a:t>
            </a:r>
          </a:p>
          <a:p>
            <a:pPr eaLnBrk="1" hangingPunct="1">
              <a:lnSpc>
                <a:spcPct val="7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960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 animBg="1"/>
      <p:bldP spid="58" grpId="0" animBg="1"/>
      <p:bldP spid="59" grpId="0"/>
      <p:bldP spid="60" grpId="0"/>
      <p:bldP spid="61" grpId="0" animBg="1"/>
      <p:bldP spid="62" grpId="0" animBg="1"/>
      <p:bldP spid="63" grpId="0"/>
      <p:bldP spid="64" grpId="0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D1C8FA7-B717-42F2-91D2-8B7FEE600E83}"/>
              </a:ext>
            </a:extLst>
          </p:cNvPr>
          <p:cNvSpPr txBox="1"/>
          <p:nvPr/>
        </p:nvSpPr>
        <p:spPr>
          <a:xfrm>
            <a:off x="247720" y="224527"/>
            <a:ext cx="4536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8.2</a:t>
            </a:r>
            <a:r>
              <a:rPr lang="zh-CN" altLang="en-US" dirty="0">
                <a:sym typeface="+mn-lt"/>
              </a:rPr>
              <a:t>数组做函数参数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92E694D-8465-43D7-94FD-900134AF3A81}"/>
              </a:ext>
            </a:extLst>
          </p:cNvPr>
          <p:cNvSpPr txBox="1"/>
          <p:nvPr/>
        </p:nvSpPr>
        <p:spPr>
          <a:xfrm>
            <a:off x="168856" y="925582"/>
            <a:ext cx="353335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函数参数传递</a:t>
            </a:r>
            <a:endParaRPr kumimoji="1" lang="en-US" altLang="zh-CN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latinLnBrk="1"/>
            <a:r>
              <a:rPr lang="zh-CN" alt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按值传递</a:t>
            </a:r>
            <a:r>
              <a:rPr lang="en-US" altLang="zh-CN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(pass by value)</a:t>
            </a:r>
          </a:p>
          <a:p>
            <a:pPr latinLnBrk="1"/>
            <a:r>
              <a:rPr lang="zh-CN" altLang="en-US" sz="20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地址传递</a:t>
            </a:r>
            <a:r>
              <a:rPr lang="en-US" altLang="zh-CN" sz="20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(pass by pointer)</a:t>
            </a:r>
          </a:p>
          <a:p>
            <a:pPr latinLnBrk="1"/>
            <a:r>
              <a: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引用传递</a:t>
            </a: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(pass by reference)</a:t>
            </a: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94C3C2D3-CB76-4D8E-89DE-239A816E0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122720"/>
            <a:ext cx="8517944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数组名代表数组首地址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kumimoji="1"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数组作为参数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kumimoji="1"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实参传给形参的是地址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kumimoji="1"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实参和形参地址重合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kumimoji="1"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也即对形参的操作等同于对实参的操作</a:t>
            </a:r>
          </a:p>
        </p:txBody>
      </p:sp>
      <p:sp>
        <p:nvSpPr>
          <p:cNvPr id="28" name="矩形 2">
            <a:extLst>
              <a:ext uri="{FF2B5EF4-FFF2-40B4-BE49-F238E27FC236}">
                <a16:creationId xmlns:a16="http://schemas.microsoft.com/office/drawing/2014/main" id="{642546B7-EAC3-48EE-A963-4FEE79FA2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56" y="2569270"/>
            <a:ext cx="4211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设计函数实现求向量内积</a:t>
            </a:r>
          </a:p>
        </p:txBody>
      </p:sp>
      <p:pic>
        <p:nvPicPr>
          <p:cNvPr id="29" name="图片 1">
            <a:extLst>
              <a:ext uri="{FF2B5EF4-FFF2-40B4-BE49-F238E27FC236}">
                <a16:creationId xmlns:a16="http://schemas.microsoft.com/office/drawing/2014/main" id="{D4C262AB-5CB1-427A-BF85-C1081FC00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0" y="3139697"/>
            <a:ext cx="3353826" cy="64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矩形 1">
            <a:extLst>
              <a:ext uri="{FF2B5EF4-FFF2-40B4-BE49-F238E27FC236}">
                <a16:creationId xmlns:a16="http://schemas.microsoft.com/office/drawing/2014/main" id="{4A1DCDC2-62F2-40DB-B4C0-40B9812EA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281" y="1963332"/>
            <a:ext cx="80048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float product(const float a[], const float b[], const int n)</a:t>
            </a:r>
          </a:p>
          <a:p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{  int i;    float s;</a:t>
            </a:r>
          </a:p>
          <a:p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 for(s=0,i=0;i&lt;n;s+=a[i]*b[i],i++);</a:t>
            </a:r>
          </a:p>
          <a:p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 return s;</a:t>
            </a:r>
          </a:p>
          <a:p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2DE2960-A709-451E-BC9D-E8AA2325421D}"/>
              </a:ext>
            </a:extLst>
          </p:cNvPr>
          <p:cNvSpPr txBox="1"/>
          <p:nvPr/>
        </p:nvSpPr>
        <p:spPr>
          <a:xfrm>
            <a:off x="4309127" y="3830895"/>
            <a:ext cx="691008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int main()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{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	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const int N = 5;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float a[N]={1,3,7,2,9}, b[N] = {58,2,-2,1,0};  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double s1=product(a,b,N);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 	cout&lt;&lt;"s1="&lt;&lt;s1&lt;&lt;endl;</a:t>
            </a:r>
          </a:p>
          <a:p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	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return 0;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33AF8B-37BF-4D1C-8B0B-7C5336A3773A}"/>
              </a:ext>
            </a:extLst>
          </p:cNvPr>
          <p:cNvSpPr txBox="1"/>
          <p:nvPr/>
        </p:nvSpPr>
        <p:spPr>
          <a:xfrm>
            <a:off x="7615209" y="3283978"/>
            <a:ext cx="40092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400" b="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如果不想实参在被调函数中改变，可以定义</a:t>
            </a:r>
            <a:r>
              <a:rPr lang="en-US" altLang="zh-CN" sz="2400" b="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const </a:t>
            </a:r>
            <a:r>
              <a:rPr lang="zh-CN" altLang="en-US" sz="2400" b="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形参</a:t>
            </a:r>
            <a:endParaRPr lang="zh-CN" altLang="en-US" sz="2400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98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2" grpId="0"/>
      <p:bldP spid="12" grpId="0"/>
    </p:bldLst>
  </p:timing>
</p:sld>
</file>

<file path=ppt/theme/theme1.xml><?xml version="1.0" encoding="utf-8"?>
<a:theme xmlns:a="http://schemas.openxmlformats.org/drawingml/2006/main" name="www.2ppt.com">
  <a:themeElements>
    <a:clrScheme name="自定义 78">
      <a:dk1>
        <a:srgbClr val="191919"/>
      </a:dk1>
      <a:lt1>
        <a:sysClr val="window" lastClr="FFFFFF"/>
      </a:lt1>
      <a:dk2>
        <a:srgbClr val="EFEFEF"/>
      </a:dk2>
      <a:lt2>
        <a:srgbClr val="2D2D2D"/>
      </a:lt2>
      <a:accent1>
        <a:srgbClr val="104D7E"/>
      </a:accent1>
      <a:accent2>
        <a:srgbClr val="26CCC5"/>
      </a:accent2>
      <a:accent3>
        <a:srgbClr val="1B8DA8"/>
      </a:accent3>
      <a:accent4>
        <a:srgbClr val="104E87"/>
      </a:accent4>
      <a:accent5>
        <a:srgbClr val="4BACC6"/>
      </a:accent5>
      <a:accent6>
        <a:srgbClr val="808684"/>
      </a:accent6>
      <a:hlink>
        <a:srgbClr val="808080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30978</TotalTime>
  <Words>11902</Words>
  <Application>Microsoft Office PowerPoint</Application>
  <PresentationFormat>宽屏</PresentationFormat>
  <Paragraphs>1589</Paragraphs>
  <Slides>55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3" baseType="lpstr">
      <vt:lpstr>-apple-system</vt:lpstr>
      <vt:lpstr>Helvetica Neue</vt:lpstr>
      <vt:lpstr>黑体</vt:lpstr>
      <vt:lpstr>华光淡古印_CNKI</vt:lpstr>
      <vt:lpstr>华光胖头鱼_CNKI</vt:lpstr>
      <vt:lpstr>华光行书_CNKI</vt:lpstr>
      <vt:lpstr>华文琥珀</vt:lpstr>
      <vt:lpstr>宋体</vt:lpstr>
      <vt:lpstr>Arial</vt:lpstr>
      <vt:lpstr>Calibri</vt:lpstr>
      <vt:lpstr>Century Gothic</vt:lpstr>
      <vt:lpstr>Comic Sans MS</vt:lpstr>
      <vt:lpstr>Georgia</vt:lpstr>
      <vt:lpstr>Showcard Gothic</vt:lpstr>
      <vt:lpstr>Times New Roman</vt:lpstr>
      <vt:lpstr>Tw Cen MT</vt:lpstr>
      <vt:lpstr>Wingdings</vt:lpstr>
      <vt:lpstr>www.2ppt.com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www.2ppt.com-爱PPT提供资源下载</dc:title>
  <dc:subject>www.2ppt.com-爱PPT提供资源下载</dc:subject>
  <dc:creator>www.2ppt.com-爱PPT提供资源下载</dc:creator>
  <dc:description>www.2ppt.com-爱PPT提供资源下载</dc:description>
  <cp:lastModifiedBy>fang shuai</cp:lastModifiedBy>
  <cp:revision>108</cp:revision>
  <dcterms:created xsi:type="dcterms:W3CDTF">2021-06-17T00:48:49Z</dcterms:created>
  <dcterms:modified xsi:type="dcterms:W3CDTF">2021-11-09T02:13:01Z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ICV">
    <vt:lpwstr>40B5B57ECECA411187AECB4299FD3BFC</vt:lpwstr>
  </property>
  <property fmtid="{D5CDD505-2E9C-101B-9397-08002B2CF9AE}" pid="4" name="KSOProductBuildVer">
    <vt:lpwstr>2052-11.1.0.10577</vt:lpwstr>
  </property>
  <property fmtid="{A09F084E-AD41-489F-8076-AA5BE3082BCA}" pid="100">
    <vt:ui4>5</vt:ui4>
  </property>
  <property fmtid="{64440492-4C8B-11D1-8B70-080036B11A03}" pid="11">
    <vt:lpwstr>www.2ppt.com-爱PPT提供资源下载</vt:lpwstr>
  </property>
</Properties>
</file>