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2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6AB6B-856D-4251-8A0D-4381C81B3893}" v="3" dt="2022-11-04T09:55:00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ael.be/post/8826" TargetMode="External"/><Relationship Id="rId2" Type="http://schemas.openxmlformats.org/officeDocument/2006/relationships/hyperlink" Target="https://taewow.tistory.com/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ra-guide.com/gitlab-vs-github/" TargetMode="External"/><Relationship Id="rId4" Type="http://schemas.openxmlformats.org/officeDocument/2006/relationships/hyperlink" Target="https://thisblogbusy.tistory.com/entry/%EB%A7%88%ED%81%AC%EB%8B%A4%EC%9A%B4Markdown-%EC%9D%B4%EB%9E%8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419244"/>
            <a:ext cx="10058400" cy="1793839"/>
          </a:xfrm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ko-KR" sz="4000" dirty="0"/>
              <a:t>2022-2</a:t>
            </a:r>
            <a:r>
              <a:rPr lang="ko-KR" altLang="en-US" sz="4000" dirty="0"/>
              <a:t>학기 </a:t>
            </a:r>
            <a:br>
              <a:rPr lang="en-US" altLang="ko-KR" sz="4000" dirty="0"/>
            </a:br>
            <a:r>
              <a:rPr lang="ko-KR" altLang="en-US" sz="4000" dirty="0"/>
              <a:t>오픈소스</a:t>
            </a:r>
            <a:r>
              <a:rPr lang="en-US" altLang="ko-KR" sz="4000" dirty="0"/>
              <a:t>SW </a:t>
            </a:r>
            <a:r>
              <a:rPr lang="ko-KR" altLang="en-US" sz="4000" dirty="0"/>
              <a:t>과목 </a:t>
            </a:r>
            <a:br>
              <a:rPr lang="en-US" altLang="ko-KR" sz="4000" dirty="0"/>
            </a:br>
            <a:r>
              <a:rPr lang="en-US" altLang="ko-KR" sz="4000" dirty="0"/>
              <a:t>(2</a:t>
            </a:r>
            <a:r>
              <a:rPr lang="ko-KR" altLang="en-US" sz="4000" dirty="0" err="1"/>
              <a:t>차과제</a:t>
            </a:r>
            <a:r>
              <a:rPr lang="ko-KR" altLang="en-US" sz="4000" dirty="0"/>
              <a:t> </a:t>
            </a:r>
            <a:r>
              <a:rPr lang="en-US" altLang="ko-KR" sz="4000" dirty="0"/>
              <a:t>: Git </a:t>
            </a:r>
            <a:r>
              <a:rPr lang="ko-KR" altLang="en-US" sz="4000" dirty="0"/>
              <a:t>및 </a:t>
            </a:r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/>
              <a:t>관련 항목 조사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6800" y="3966057"/>
            <a:ext cx="10058400" cy="1505238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이원찬</a:t>
            </a:r>
            <a:r>
              <a:rPr lang="en-US" altLang="ko-KR" dirty="0"/>
              <a:t>(2018212031) </a:t>
            </a:r>
          </a:p>
          <a:p>
            <a:r>
              <a:rPr lang="ko-KR" altLang="en-US" dirty="0"/>
              <a:t>소프트웨어전공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endParaRPr lang="en-US" altLang="ko-KR" dirty="0"/>
          </a:p>
          <a:p>
            <a:r>
              <a:rPr lang="en-US" altLang="ko-KR" dirty="0"/>
              <a:t>2022. 11. 04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378149"/>
            <a:ext cx="12723876" cy="23483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2-1. Use</a:t>
            </a:r>
            <a:r>
              <a:rPr lang="ko-KR" altLang="en-US" sz="3200" b="1" dirty="0"/>
              <a:t> </a:t>
            </a:r>
            <a:r>
              <a:rPr lang="en-US" altLang="ko-KR" sz="3200" b="1" dirty="0" err="1"/>
              <a:t>MinTTY</a:t>
            </a:r>
            <a:r>
              <a:rPr lang="en-US" altLang="ko-KR" sz="3200" b="1" dirty="0"/>
              <a:t> (the default terminal of MSYS2)</a:t>
            </a:r>
            <a:br>
              <a:rPr lang="en-US" altLang="ko-KR" sz="3200" b="1" dirty="0"/>
            </a:br>
            <a:r>
              <a:rPr lang="en-US" altLang="ko-KR" sz="3200" b="1" dirty="0"/>
              <a:t>(</a:t>
            </a:r>
            <a:r>
              <a:rPr lang="en-US" altLang="ko-KR" sz="2400" b="1" dirty="0"/>
              <a:t>Git Bash </a:t>
            </a:r>
            <a:r>
              <a:rPr lang="ko-KR" altLang="en-US" sz="2400" b="1" dirty="0"/>
              <a:t>기본 터미널 </a:t>
            </a:r>
            <a:r>
              <a:rPr lang="en-US" altLang="ko-KR" sz="2400" b="1" dirty="0" err="1"/>
              <a:t>MinTTY</a:t>
            </a:r>
            <a:r>
              <a:rPr lang="ko-KR" altLang="en-US" sz="2400" b="1" dirty="0"/>
              <a:t>를 사용합니다</a:t>
            </a:r>
            <a:r>
              <a:rPr lang="en-US" altLang="ko-KR" sz="2400" b="1" dirty="0"/>
              <a:t>.)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055"/>
            <a:ext cx="10515600" cy="29720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Git bash </a:t>
            </a:r>
            <a:r>
              <a:rPr lang="ko-KR" altLang="en-US" dirty="0"/>
              <a:t>의 기본 터미널인 </a:t>
            </a:r>
            <a:r>
              <a:rPr lang="en-US" altLang="ko-KR" dirty="0" err="1"/>
              <a:t>MinTTY</a:t>
            </a:r>
            <a:r>
              <a:rPr lang="ko-KR" altLang="en-US" dirty="0"/>
              <a:t>를 사용한다</a:t>
            </a:r>
            <a:r>
              <a:rPr lang="en-US" altLang="ko-KR" dirty="0"/>
              <a:t>. 		</a:t>
            </a:r>
            <a:r>
              <a:rPr lang="en-US" altLang="ko-KR" sz="2000" dirty="0"/>
              <a:t>	    :</a:t>
            </a:r>
            <a:r>
              <a:rPr lang="ko-KR" altLang="en-US" sz="2000" dirty="0"/>
              <a:t>이러한 이유는 윈도우 환경에서도 리눅스 명령어를 사용하기 위해서이다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73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378149"/>
            <a:ext cx="12723876" cy="23483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2-2. Use Window’s default console window</a:t>
            </a:r>
            <a:br>
              <a:rPr lang="en-US" altLang="ko-KR" sz="3200" b="1" dirty="0"/>
            </a:br>
            <a:r>
              <a:rPr lang="en-US" altLang="ko-KR" sz="3200" b="1" dirty="0"/>
              <a:t>(</a:t>
            </a:r>
            <a:r>
              <a:rPr lang="ko-KR" altLang="en-US" sz="2400" b="1" dirty="0"/>
              <a:t>윈도우 기본 콘솔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cmd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사용합니다</a:t>
            </a:r>
            <a:r>
              <a:rPr lang="en-US" altLang="ko-KR" sz="2400" b="1" dirty="0"/>
              <a:t>.)</a:t>
            </a:r>
            <a:endParaRPr lang="ko-KR" altLang="en-US" sz="32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1527803-160B-D21D-B5DB-36F9DDEA9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488"/>
            <a:ext cx="10515600" cy="2971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윈도우의 기본 콘솔을 사용한다</a:t>
            </a:r>
            <a:r>
              <a:rPr lang="en-US" altLang="ko-KR" dirty="0"/>
              <a:t>.				         </a:t>
            </a:r>
            <a:r>
              <a:rPr lang="en-US" altLang="ko-KR" sz="2000" dirty="0"/>
              <a:t>	    :</a:t>
            </a:r>
            <a:r>
              <a:rPr lang="ko-KR" altLang="en-US" sz="2000" dirty="0"/>
              <a:t>리눅스 명령어를 사용 할 수 있는 </a:t>
            </a:r>
            <a:r>
              <a:rPr lang="en-US" altLang="ko-KR" sz="2000" dirty="0"/>
              <a:t>git bash </a:t>
            </a:r>
            <a:r>
              <a:rPr lang="ko-KR" altLang="en-US" sz="2000" dirty="0"/>
              <a:t>환경을 </a:t>
            </a:r>
            <a:r>
              <a:rPr lang="en-US" altLang="ko-KR" sz="2000" dirty="0"/>
              <a:t>git</a:t>
            </a:r>
            <a:r>
              <a:rPr lang="ko-KR" altLang="en-US" sz="2000" dirty="0"/>
              <a:t>에서도 권장한다</a:t>
            </a:r>
            <a:r>
              <a:rPr lang="en-US" altLang="ko-KR" sz="20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79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CDF9-05CB-8EFB-84F4-ED3A77FC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400" b="1" dirty="0"/>
              <a:t>3.  </a:t>
            </a:r>
            <a:r>
              <a:rPr lang="en-US" altLang="ko-KR" sz="4400" b="1" dirty="0" err="1"/>
              <a:t>Github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개인 계정 프로필 사진</a:t>
            </a:r>
            <a:endParaRPr lang="ko-KR" altLang="en-US" b="1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00B4B15-B330-E682-C885-40CE9710E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9" y="1825625"/>
            <a:ext cx="10003862" cy="4351338"/>
          </a:xfrm>
        </p:spPr>
      </p:pic>
    </p:spTree>
    <p:extLst>
      <p:ext uri="{BB962C8B-B14F-4D97-AF65-F5344CB8AC3E}">
        <p14:creationId xmlns:p14="http://schemas.microsoft.com/office/powerpoint/2010/main" val="223404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CDF9-05CB-8EFB-84F4-ED3A77FC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</p:spPr>
        <p:txBody>
          <a:bodyPr/>
          <a:lstStyle/>
          <a:p>
            <a:pPr algn="ctr"/>
            <a:r>
              <a:rPr lang="en-US" altLang="ko-KR" sz="4400" b="1" dirty="0"/>
              <a:t>4.  </a:t>
            </a:r>
            <a:r>
              <a:rPr lang="en-US" altLang="ko-KR" sz="4400" b="1" dirty="0" err="1"/>
              <a:t>Github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에서 제공하는 </a:t>
            </a:r>
            <a:r>
              <a:rPr lang="en-US" altLang="ko-KR" sz="4400" b="1" dirty="0"/>
              <a:t>3</a:t>
            </a:r>
            <a:r>
              <a:rPr lang="ko-KR" altLang="en-US" sz="4400" b="1" dirty="0"/>
              <a:t>가지 협업 서비스</a:t>
            </a:r>
            <a:endParaRPr lang="ko-KR" altLang="en-US" b="1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8D0E71A-7C42-B254-605B-B73EAB4BD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" y="1839063"/>
            <a:ext cx="10885179" cy="47864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B8025-5774-22C6-CA4C-91CEC0BD7C3D}"/>
              </a:ext>
            </a:extLst>
          </p:cNvPr>
          <p:cNvSpPr txBox="1"/>
          <p:nvPr/>
        </p:nvSpPr>
        <p:spPr>
          <a:xfrm>
            <a:off x="133797" y="1455049"/>
            <a:ext cx="1209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Free                        2. Team                    3. Enterprise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282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48183"/>
            <a:ext cx="11567160" cy="5120487"/>
          </a:xfrm>
        </p:spPr>
        <p:txBody>
          <a:bodyPr anchor="ctr">
            <a:normAutofit/>
          </a:bodyPr>
          <a:lstStyle/>
          <a:p>
            <a:r>
              <a:rPr lang="en-US" altLang="ko-KR" sz="2400" dirty="0" err="1"/>
              <a:t>Github</a:t>
            </a:r>
            <a:r>
              <a:rPr lang="ko-KR" altLang="en-US" sz="2400" dirty="0"/>
              <a:t>에서는 계정을 크게 개인계정과 </a:t>
            </a:r>
            <a:r>
              <a:rPr lang="en-US" altLang="ko-KR" sz="2400" dirty="0"/>
              <a:t>Organization(</a:t>
            </a:r>
            <a:r>
              <a:rPr lang="ko-KR" altLang="en-US" sz="2400" dirty="0"/>
              <a:t>단체</a:t>
            </a:r>
            <a:r>
              <a:rPr lang="en-US" altLang="ko-KR" sz="2400" dirty="0"/>
              <a:t>) </a:t>
            </a:r>
            <a:r>
              <a:rPr lang="ko-KR" altLang="en-US" sz="2400" dirty="0"/>
              <a:t>계정으로 나눈다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단체 계정을 만들면 단체에 속한 저장소를 만들며 단체에 속한 멤버들을          관리 하기 편리하다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 중에서도 </a:t>
            </a:r>
            <a:r>
              <a:rPr lang="en-US" altLang="ko-KR" sz="2400" dirty="0"/>
              <a:t>FREE</a:t>
            </a:r>
            <a:r>
              <a:rPr lang="ko-KR" altLang="en-US" sz="2400" dirty="0"/>
              <a:t>서비스는 개인 및 조직에서 협업을 목적으로 기능을 무료로    사용하는 서비스이다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하지만 비공개 저장소의 모든 협업기능들을 사용할 수 없다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E3EEDC-6339-A421-3600-F0EAD285D11C}"/>
              </a:ext>
            </a:extLst>
          </p:cNvPr>
          <p:cNvSpPr txBox="1">
            <a:spLocks/>
          </p:cNvSpPr>
          <p:nvPr/>
        </p:nvSpPr>
        <p:spPr>
          <a:xfrm>
            <a:off x="322046" y="144118"/>
            <a:ext cx="11567160" cy="137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/>
              <a:t>4-1. FREE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개인 및 조직</a:t>
            </a:r>
            <a:r>
              <a:rPr lang="en-US" altLang="ko-KR" sz="3200" b="1" dirty="0"/>
              <a:t>)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26112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48183"/>
            <a:ext cx="11567160" cy="5120487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팀 및 조직에서 비공개저장소의 모든 협업기능들을 사용하기 위해 </a:t>
            </a:r>
            <a:r>
              <a:rPr lang="en-US" altLang="ko-KR" sz="2400" dirty="0" err="1"/>
              <a:t>Github</a:t>
            </a:r>
            <a:r>
              <a:rPr lang="ko-KR" altLang="en-US" sz="2400" dirty="0"/>
              <a:t>에서   유로로 제공하는 서비스이다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영리 단체에서는 공개저장소를 사용하기 힘들며 </a:t>
            </a:r>
            <a:r>
              <a:rPr lang="en-US" altLang="ko-KR" sz="2400" dirty="0"/>
              <a:t>FREE</a:t>
            </a:r>
            <a:r>
              <a:rPr lang="ko-KR" altLang="en-US" sz="2400" dirty="0"/>
              <a:t>계정의 비공개저장소       협업 기능만으로 개발하기 힘들기 때문에</a:t>
            </a:r>
            <a:r>
              <a:rPr lang="en-US" altLang="ko-KR" sz="2400" dirty="0"/>
              <a:t> </a:t>
            </a:r>
            <a:r>
              <a:rPr lang="ko-KR" altLang="en-US" sz="2400" dirty="0"/>
              <a:t>만들어진 서비스이다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E3EEDC-6339-A421-3600-F0EAD285D11C}"/>
              </a:ext>
            </a:extLst>
          </p:cNvPr>
          <p:cNvSpPr txBox="1">
            <a:spLocks/>
          </p:cNvSpPr>
          <p:nvPr/>
        </p:nvSpPr>
        <p:spPr>
          <a:xfrm>
            <a:off x="322046" y="144118"/>
            <a:ext cx="11567160" cy="137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/>
              <a:t>4-2. Team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팀 및 조직</a:t>
            </a:r>
            <a:r>
              <a:rPr lang="en-US" altLang="ko-KR" sz="3200" b="1" dirty="0"/>
              <a:t>)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48010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48183"/>
            <a:ext cx="11567160" cy="5120487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기업에서 </a:t>
            </a:r>
            <a:r>
              <a:rPr lang="en-US" altLang="ko-KR" sz="2400" dirty="0"/>
              <a:t>Team</a:t>
            </a:r>
            <a:r>
              <a:rPr lang="ko-KR" altLang="en-US" sz="2400" dirty="0"/>
              <a:t>을 일괄적으로 관리 하기 위해 </a:t>
            </a:r>
            <a:r>
              <a:rPr lang="en-US" altLang="ko-KR" sz="2400" dirty="0" err="1"/>
              <a:t>Github</a:t>
            </a:r>
            <a:r>
              <a:rPr lang="ko-KR" altLang="en-US" sz="2400" dirty="0"/>
              <a:t>에서 유로로 제공하는       서비스이다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보통 </a:t>
            </a:r>
            <a:r>
              <a:rPr lang="en-US" altLang="ko-KR" sz="2400" dirty="0"/>
              <a:t>Team</a:t>
            </a:r>
            <a:r>
              <a:rPr lang="ko-KR" altLang="en-US" sz="2400" dirty="0"/>
              <a:t>계정보다 보안 또는 지원 부분에서 차이가 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err="1"/>
              <a:t>Github</a:t>
            </a:r>
            <a:r>
              <a:rPr lang="ko-KR" altLang="en-US" sz="2400" dirty="0"/>
              <a:t>의 본사가 </a:t>
            </a:r>
            <a:r>
              <a:rPr lang="en-US" altLang="ko-KR" sz="2400" dirty="0"/>
              <a:t>MS</a:t>
            </a:r>
            <a:r>
              <a:rPr lang="ko-KR" altLang="en-US" sz="2400" dirty="0"/>
              <a:t>이기 때문에 </a:t>
            </a:r>
            <a:r>
              <a:rPr lang="en-US" altLang="ko-KR" sz="2400" dirty="0" err="1"/>
              <a:t>github</a:t>
            </a:r>
            <a:r>
              <a:rPr lang="ko-KR" altLang="en-US" sz="2400" dirty="0"/>
              <a:t>를 이용하는 경쟁사 입장에서 본인들의 활동을 </a:t>
            </a:r>
            <a:r>
              <a:rPr lang="en-US" altLang="ko-KR" sz="2400" dirty="0" err="1"/>
              <a:t>Github</a:t>
            </a:r>
            <a:r>
              <a:rPr lang="ko-KR" altLang="en-US" sz="2400" dirty="0"/>
              <a:t>에 게시하기 힘들 경우 </a:t>
            </a:r>
            <a:r>
              <a:rPr lang="en-US" altLang="ko-KR" sz="2400" dirty="0"/>
              <a:t>Enterprise</a:t>
            </a:r>
            <a:r>
              <a:rPr lang="ko-KR" altLang="en-US" sz="2400" dirty="0"/>
              <a:t>계정을 이용하여 본인들만의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</a:t>
            </a:r>
            <a:r>
              <a:rPr lang="ko-KR" altLang="en-US" sz="2400" dirty="0"/>
              <a:t>환경을 구축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E3EEDC-6339-A421-3600-F0EAD285D11C}"/>
              </a:ext>
            </a:extLst>
          </p:cNvPr>
          <p:cNvSpPr txBox="1">
            <a:spLocks/>
          </p:cNvSpPr>
          <p:nvPr/>
        </p:nvSpPr>
        <p:spPr>
          <a:xfrm>
            <a:off x="322046" y="144118"/>
            <a:ext cx="11567160" cy="137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/>
              <a:t>4-3. Enterprise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기업</a:t>
            </a:r>
            <a:r>
              <a:rPr lang="en-US" altLang="ko-KR" sz="3200" b="1" dirty="0"/>
              <a:t>)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405896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69" y="557189"/>
            <a:ext cx="9178272" cy="135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400" b="1" dirty="0"/>
              <a:t>5. Markdown </a:t>
            </a:r>
            <a:r>
              <a:rPr lang="ko-KR" altLang="en-US" sz="4400" b="1" dirty="0"/>
              <a:t>문법 조사 및 정리</a:t>
            </a:r>
            <a:endParaRPr lang="en-US" altLang="ko-KR" sz="44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1248EF9-293C-0A6D-BB3A-D5FA207CA55F}"/>
              </a:ext>
            </a:extLst>
          </p:cNvPr>
          <p:cNvSpPr txBox="1">
            <a:spLocks/>
          </p:cNvSpPr>
          <p:nvPr/>
        </p:nvSpPr>
        <p:spPr>
          <a:xfrm>
            <a:off x="1509769" y="2874972"/>
            <a:ext cx="9178272" cy="3522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latinLnBrk="0"/>
            <a:r>
              <a:rPr lang="ko-KR" altLang="en-US" sz="4400" b="1" dirty="0"/>
              <a:t>마크다운</a:t>
            </a:r>
            <a:r>
              <a:rPr lang="en-US" altLang="ko-KR" sz="4400" b="1" dirty="0"/>
              <a:t>(Markdown)</a:t>
            </a:r>
            <a:r>
              <a:rPr lang="ko-KR" altLang="en-US" sz="4400" b="1" dirty="0"/>
              <a:t>이란</a:t>
            </a:r>
            <a:r>
              <a:rPr lang="en-US" altLang="ko-KR" sz="4400" b="1" dirty="0"/>
              <a:t>?</a:t>
            </a:r>
          </a:p>
          <a:p>
            <a:pPr algn="just" latinLnBrk="0"/>
            <a:endParaRPr lang="en-US" altLang="ko-KR" b="1" dirty="0"/>
          </a:p>
          <a:p>
            <a:pPr algn="just" latinLnBrk="0"/>
            <a:endParaRPr lang="en-US" altLang="ko-KR" sz="2400" dirty="0"/>
          </a:p>
          <a:p>
            <a:pPr algn="just" latinLnBrk="0"/>
            <a:r>
              <a:rPr lang="ko-KR" altLang="en-US" sz="2400" dirty="0"/>
              <a:t>웹에서 글을 쓰는 사람들을 위한 글쓰기 도구</a:t>
            </a:r>
            <a:r>
              <a:rPr lang="en-US" altLang="ko-KR" sz="2400" dirty="0"/>
              <a:t>(</a:t>
            </a:r>
            <a:r>
              <a:rPr lang="ko-KR" altLang="en-US" sz="2400" dirty="0"/>
              <a:t>언어</a:t>
            </a:r>
            <a:r>
              <a:rPr lang="en-US" altLang="ko-KR" sz="2400" dirty="0"/>
              <a:t>)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algn="just" latinLnBrk="0"/>
            <a:endParaRPr lang="en-US" altLang="ko-KR" sz="2400" dirty="0"/>
          </a:p>
          <a:p>
            <a:pPr algn="just" latinLnBrk="0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2335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711" y="1548183"/>
            <a:ext cx="8690578" cy="512048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제목 </a:t>
            </a:r>
            <a:r>
              <a:rPr lang="en-US" altLang="ko-KR" sz="2000" dirty="0"/>
              <a:t>: # , =====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인용 </a:t>
            </a:r>
            <a:r>
              <a:rPr lang="en-US" altLang="ko-KR" sz="2000" dirty="0"/>
              <a:t>: &gt;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강조 </a:t>
            </a:r>
            <a:r>
              <a:rPr lang="en-US" altLang="ko-KR" sz="2000" dirty="0"/>
              <a:t>: * , _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링크 </a:t>
            </a:r>
            <a:r>
              <a:rPr lang="en-US" altLang="ko-KR" sz="2000" dirty="0"/>
              <a:t>: [</a:t>
            </a:r>
            <a:r>
              <a:rPr lang="ko-KR" altLang="en-US" sz="2000" dirty="0"/>
              <a:t>텍스트</a:t>
            </a:r>
            <a:r>
              <a:rPr lang="en-US" altLang="ko-KR" sz="2000" dirty="0"/>
              <a:t>](</a:t>
            </a:r>
            <a:r>
              <a:rPr lang="ko-KR" altLang="en-US" sz="2000" dirty="0"/>
              <a:t>주소 </a:t>
            </a:r>
            <a:r>
              <a:rPr lang="en-US" altLang="ko-KR" sz="2000" dirty="0"/>
              <a:t>"</a:t>
            </a:r>
            <a:r>
              <a:rPr lang="ko-KR" altLang="en-US" sz="2000" dirty="0"/>
              <a:t>설명 생략가능</a:t>
            </a:r>
            <a:r>
              <a:rPr lang="en-US" altLang="ko-KR" sz="2000" dirty="0"/>
              <a:t>")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이미지 </a:t>
            </a:r>
            <a:r>
              <a:rPr lang="en-US" altLang="ko-KR" sz="2000" dirty="0"/>
              <a:t>: ![</a:t>
            </a:r>
            <a:r>
              <a:rPr lang="ko-KR" altLang="en-US" sz="2000" dirty="0"/>
              <a:t>텍스트</a:t>
            </a:r>
            <a:r>
              <a:rPr lang="en-US" altLang="ko-KR" sz="2000" dirty="0"/>
              <a:t>](</a:t>
            </a:r>
            <a:r>
              <a:rPr lang="ko-KR" altLang="en-US" sz="2000" dirty="0"/>
              <a:t>이미지주소 </a:t>
            </a:r>
            <a:r>
              <a:rPr lang="en-US" altLang="ko-KR" sz="2000" dirty="0"/>
              <a:t>"</a:t>
            </a:r>
            <a:r>
              <a:rPr lang="ko-KR" altLang="en-US" sz="2000" dirty="0"/>
              <a:t>설명 생략가능</a:t>
            </a:r>
            <a:r>
              <a:rPr lang="en-US" altLang="ko-KR" sz="2000" dirty="0"/>
              <a:t>")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리스트 </a:t>
            </a:r>
            <a:r>
              <a:rPr lang="en-US" altLang="ko-KR" sz="2000" dirty="0"/>
              <a:t>: 1 , * , - , +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코드표시 </a:t>
            </a:r>
            <a:r>
              <a:rPr lang="en-US" altLang="ko-KR" sz="2000" dirty="0"/>
              <a:t>: &lt;code&gt;</a:t>
            </a:r>
            <a:r>
              <a:rPr lang="ko-KR" altLang="en-US" sz="2000" dirty="0"/>
              <a:t>코드</a:t>
            </a:r>
            <a:r>
              <a:rPr lang="en-US" altLang="ko-KR" sz="2000" dirty="0"/>
              <a:t>&lt;/code&gt; , </a:t>
            </a:r>
            <a:r>
              <a:rPr lang="ko-KR" altLang="en-US" sz="2000" dirty="0" err="1"/>
              <a:t>한줄</a:t>
            </a:r>
            <a:r>
              <a:rPr lang="ko-KR" altLang="en-US" sz="2000" dirty="0"/>
              <a:t> 띄우고 스페이스 </a:t>
            </a:r>
            <a:r>
              <a:rPr lang="en-US" altLang="ko-KR" sz="2000" dirty="0"/>
              <a:t>4</a:t>
            </a:r>
            <a:r>
              <a:rPr lang="ko-KR" altLang="en-US" sz="2000" dirty="0"/>
              <a:t>칸 </a:t>
            </a:r>
            <a:r>
              <a:rPr lang="en-US" altLang="ko-KR" sz="2000" dirty="0"/>
              <a:t>, ```</a:t>
            </a:r>
            <a:r>
              <a:rPr lang="ko-KR" altLang="en-US" sz="2000" dirty="0"/>
              <a:t>코드</a:t>
            </a:r>
            <a:r>
              <a:rPr lang="en-US" altLang="ko-KR" sz="2000" dirty="0"/>
              <a:t>```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줄바꿈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엔터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번 </a:t>
            </a:r>
            <a:r>
              <a:rPr lang="en-US" altLang="ko-KR" sz="2000" dirty="0"/>
              <a:t>, </a:t>
            </a:r>
            <a:r>
              <a:rPr lang="ko-KR" altLang="en-US" sz="2000" dirty="0"/>
              <a:t>강제 </a:t>
            </a:r>
            <a:r>
              <a:rPr lang="ko-KR" altLang="en-US" sz="2000" dirty="0" err="1"/>
              <a:t>줄바꿈은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문장끝에</a:t>
            </a:r>
            <a:r>
              <a:rPr lang="ko-KR" altLang="en-US" sz="2000" dirty="0"/>
              <a:t> 스페이스바 </a:t>
            </a:r>
            <a:r>
              <a:rPr lang="en-US" altLang="ko-KR" sz="2000" dirty="0"/>
              <a:t>2</a:t>
            </a:r>
            <a:r>
              <a:rPr lang="ko-KR" altLang="en-US" sz="2000" dirty="0"/>
              <a:t>칸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가로선 </a:t>
            </a:r>
            <a:r>
              <a:rPr lang="en-US" altLang="ko-KR" sz="2000" dirty="0"/>
              <a:t>: ----- , ***** , +++++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FE3EEDC-6339-A421-3600-F0EAD285D11C}"/>
              </a:ext>
            </a:extLst>
          </p:cNvPr>
          <p:cNvSpPr txBox="1">
            <a:spLocks/>
          </p:cNvSpPr>
          <p:nvPr/>
        </p:nvSpPr>
        <p:spPr>
          <a:xfrm>
            <a:off x="322046" y="144118"/>
            <a:ext cx="11567160" cy="137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b="1" dirty="0"/>
              <a:t>5-1. Markdown</a:t>
            </a:r>
            <a:r>
              <a:rPr lang="ko-KR" altLang="en-US" sz="4000" b="1" dirty="0"/>
              <a:t>의 </a:t>
            </a:r>
            <a:r>
              <a:rPr lang="ko-KR" altLang="en-US" sz="4000" b="1" dirty="0" err="1"/>
              <a:t>자주쓰는</a:t>
            </a:r>
            <a:r>
              <a:rPr lang="ko-KR" altLang="en-US" sz="4000" b="1" dirty="0"/>
              <a:t> 문법 정리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19478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5EB1B-E279-F2B0-D4C3-CFEF5A4F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780030"/>
            <a:ext cx="12723876" cy="74824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/>
              <a:t>5-2. </a:t>
            </a:r>
            <a:r>
              <a:rPr lang="en-US" altLang="ko-KR" sz="4000" b="1" dirty="0" err="1"/>
              <a:t>JupyterNotebook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에서 직접 사용한 화면</a:t>
            </a:r>
            <a:endParaRPr lang="ko-KR" altLang="en-US" sz="4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914674-AE0E-C6E9-2A69-B327F36DBDFA}"/>
              </a:ext>
            </a:extLst>
          </p:cNvPr>
          <p:cNvSpPr txBox="1">
            <a:spLocks/>
          </p:cNvSpPr>
          <p:nvPr/>
        </p:nvSpPr>
        <p:spPr>
          <a:xfrm>
            <a:off x="6570846" y="1825625"/>
            <a:ext cx="47637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D9BED17-B130-1556-8D66-BF761400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16" y="2622975"/>
            <a:ext cx="3816546" cy="358793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92E71EE-1DE4-0DD5-FA18-24A3271829FD}"/>
              </a:ext>
            </a:extLst>
          </p:cNvPr>
          <p:cNvGrpSpPr/>
          <p:nvPr/>
        </p:nvGrpSpPr>
        <p:grpSpPr>
          <a:xfrm>
            <a:off x="5474058" y="1840773"/>
            <a:ext cx="5924854" cy="4651479"/>
            <a:chOff x="5782065" y="2254656"/>
            <a:chExt cx="5924854" cy="4651479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6E43450D-D22A-B54F-0933-25BE58E43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2574" y="2254656"/>
              <a:ext cx="5734345" cy="432457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19E798-7F03-6AFE-9CDC-52366C1E2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065" y="6474313"/>
              <a:ext cx="5924854" cy="431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8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3091-D91C-6736-2C95-1301B646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638"/>
            <a:ext cx="10515600" cy="1325563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D8EE4-D94D-6646-505C-76FC61AC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808"/>
            <a:ext cx="10515600" cy="4730560"/>
          </a:xfrm>
        </p:spPr>
        <p:txBody>
          <a:bodyPr anchor="ctr" anchorCtr="0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</a:t>
            </a:r>
            <a:r>
              <a:rPr lang="ko-KR" altLang="en-US" dirty="0" err="1"/>
              <a:t>설치중</a:t>
            </a:r>
            <a:r>
              <a:rPr lang="ko-KR" altLang="en-US" dirty="0"/>
              <a:t> </a:t>
            </a:r>
            <a:r>
              <a:rPr lang="ko-KR" altLang="en-US" dirty="0" err="1"/>
              <a:t>줄바꿈</a:t>
            </a:r>
            <a:r>
              <a:rPr lang="ko-KR" altLang="en-US" dirty="0"/>
              <a:t> 스타일 선택화면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ko-KR" altLang="en-US" dirty="0" err="1"/>
              <a:t>설치중</a:t>
            </a:r>
            <a:r>
              <a:rPr lang="ko-KR" altLang="en-US" dirty="0"/>
              <a:t> </a:t>
            </a:r>
            <a:r>
              <a:rPr lang="en-US" altLang="ko-KR" dirty="0"/>
              <a:t>git bash </a:t>
            </a:r>
            <a:r>
              <a:rPr lang="ko-KR" altLang="en-US" dirty="0"/>
              <a:t>에뮬레이터 선택 화면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개인계정 프로필 사진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에서 제공하는 </a:t>
            </a:r>
            <a:r>
              <a:rPr lang="en-US" altLang="ko-KR" dirty="0"/>
              <a:t>3</a:t>
            </a:r>
            <a:r>
              <a:rPr lang="ko-KR" altLang="en-US" dirty="0"/>
              <a:t>가지 서비스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Markdown </a:t>
            </a:r>
            <a:r>
              <a:rPr lang="ko-KR" altLang="en-US" dirty="0"/>
              <a:t>문법 조사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Github</a:t>
            </a:r>
            <a:r>
              <a:rPr lang="ko-KR" altLang="en-US" dirty="0"/>
              <a:t>의 경쟁상대인 </a:t>
            </a:r>
            <a:r>
              <a:rPr lang="en-US" altLang="ko-KR" dirty="0"/>
              <a:t>GitLab</a:t>
            </a:r>
            <a:r>
              <a:rPr lang="ko-KR" altLang="en-US" dirty="0"/>
              <a:t>에 대해 비교 및 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228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4400" b="1" dirty="0"/>
              <a:t>6. Gitlab </a:t>
            </a:r>
            <a:r>
              <a:rPr lang="ko-KR" altLang="en-US" sz="4400" b="1" dirty="0"/>
              <a:t>조사</a:t>
            </a:r>
            <a:endParaRPr lang="en-US" altLang="ko-KR" sz="4400" b="1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57727812-E98C-E3F3-0A96-3C75F17BF3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5" r="5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247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2FA0C-DA41-B664-C829-B33B2084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386"/>
            <a:ext cx="10515600" cy="1205057"/>
          </a:xfrm>
        </p:spPr>
        <p:txBody>
          <a:bodyPr/>
          <a:lstStyle/>
          <a:p>
            <a:r>
              <a:rPr lang="en-US" altLang="ko-KR" b="1" dirty="0"/>
              <a:t>Gitlab? </a:t>
            </a:r>
            <a:r>
              <a:rPr lang="en-US" altLang="ko-KR" b="1" dirty="0" err="1"/>
              <a:t>Github</a:t>
            </a:r>
            <a:r>
              <a:rPr lang="ko-KR" altLang="en-US" b="1" dirty="0"/>
              <a:t>와 차이는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3041C-96C6-0C24-0BA2-DC26C469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058"/>
            <a:ext cx="11567160" cy="478647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Gitlab</a:t>
            </a:r>
            <a:r>
              <a:rPr lang="ko-KR" altLang="en-US" dirty="0"/>
              <a:t>은 개인 또는 조직이 </a:t>
            </a:r>
            <a:r>
              <a:rPr lang="en-US" altLang="ko-KR" dirty="0"/>
              <a:t>Git </a:t>
            </a:r>
            <a:r>
              <a:rPr lang="ko-KR" altLang="en-US" dirty="0"/>
              <a:t>저장소 내부 관리를 사용할 수 있는 </a:t>
            </a:r>
            <a:r>
              <a:rPr lang="en-US" altLang="ko-KR" dirty="0" err="1"/>
              <a:t>Github</a:t>
            </a:r>
            <a:r>
              <a:rPr lang="ko-KR" altLang="en-US" dirty="0"/>
              <a:t>와 같은 서비스이다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Github</a:t>
            </a:r>
            <a:r>
              <a:rPr lang="ko-KR" altLang="en-US" dirty="0"/>
              <a:t>에서는 비공개 저장소를 유용하게 사용하려면 유료로 이용해야 하지만 </a:t>
            </a:r>
            <a:r>
              <a:rPr lang="en-US" altLang="ko-KR" dirty="0"/>
              <a:t>Gitlab</a:t>
            </a:r>
            <a:r>
              <a:rPr lang="ko-KR" altLang="en-US" dirty="0"/>
              <a:t>에서는 무료로 유용하게 사용 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원격 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Gitlab)</a:t>
            </a:r>
            <a:r>
              <a:rPr lang="ko-KR" altLang="en-US" dirty="0"/>
              <a:t>에 </a:t>
            </a:r>
            <a:r>
              <a:rPr lang="en-US" altLang="ko-KR" dirty="0"/>
              <a:t>pull, push</a:t>
            </a:r>
            <a:r>
              <a:rPr lang="ko-KR" altLang="en-US" dirty="0"/>
              <a:t>하는 작업은        </a:t>
            </a:r>
            <a:r>
              <a:rPr lang="en-US" altLang="ko-KR" dirty="0" err="1"/>
              <a:t>Github</a:t>
            </a:r>
            <a:r>
              <a:rPr lang="ko-KR" altLang="en-US" dirty="0"/>
              <a:t>에서의 작업이 훨씬 빠르다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06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67276-3C76-C384-F276-EC95B64D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00"/>
            <a:ext cx="10515600" cy="1325563"/>
          </a:xfrm>
        </p:spPr>
        <p:txBody>
          <a:bodyPr/>
          <a:lstStyle/>
          <a:p>
            <a:r>
              <a:rPr lang="ko-KR" altLang="en-US" dirty="0"/>
              <a:t>참고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25272-5E93-BDCF-E77C-96E721D7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https://taewow.tistory.com/13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https://blog.lael.be/post/8826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https://thisblogbusy.tistory.com/entry/%EB%A7%88%ED%81%AC%EB%8B%A4%EC%9A%B4Markdown-%EC%9D%B4%EB%9E%80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https://dora-guide.com/gitlab-vs-github/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8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400" b="1" dirty="0"/>
              <a:t>1.  Git </a:t>
            </a:r>
            <a:r>
              <a:rPr lang="ko-KR" altLang="en-US" sz="4400" b="1" dirty="0" err="1"/>
              <a:t>설치중</a:t>
            </a:r>
            <a:r>
              <a:rPr lang="en-US" altLang="ko-KR" sz="4400" b="1" dirty="0"/>
              <a:t> </a:t>
            </a:r>
            <a:br>
              <a:rPr lang="en-US" altLang="ko-KR" sz="4400" b="1" dirty="0"/>
            </a:br>
            <a:br>
              <a:rPr lang="en-US" altLang="ko-KR" sz="4400" b="1" dirty="0"/>
            </a:br>
            <a:r>
              <a:rPr lang="ko-KR" altLang="en-US" sz="4400" b="1" dirty="0" err="1"/>
              <a:t>줄바꿈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스타일 </a:t>
            </a:r>
            <a:br>
              <a:rPr lang="en-US" altLang="ko-KR" sz="4400" b="1" dirty="0"/>
            </a:br>
            <a:br>
              <a:rPr lang="en-US" altLang="ko-KR" sz="4400" b="1" dirty="0"/>
            </a:br>
            <a:r>
              <a:rPr lang="ko-KR" altLang="en-US" sz="4400" b="1" dirty="0"/>
              <a:t>설정 </a:t>
            </a:r>
            <a:r>
              <a:rPr lang="en-US" altLang="ko-KR" sz="4400" b="1" dirty="0"/>
              <a:t>3</a:t>
            </a:r>
            <a:r>
              <a:rPr lang="ko-KR" altLang="en-US" sz="4400" b="1" dirty="0"/>
              <a:t>가지</a:t>
            </a:r>
            <a:endParaRPr lang="en-US" altLang="ko-KR" sz="4400" b="1" dirty="0"/>
          </a:p>
        </p:txBody>
      </p:sp>
      <p:pic>
        <p:nvPicPr>
          <p:cNvPr id="7" name="그림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9F736D43-B841-48A7-80DD-67E283FDE2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50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2FA0C-DA41-B664-C829-B33B2084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설정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3041C-96C6-0C24-0BA2-DC26C469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058"/>
            <a:ext cx="11567160" cy="4786472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/>
              <a:t>윈도우와 리눅스간 줄 바꿈 방식이 달라서 문제가 생길 수 있다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/>
              <a:t>이러한 방식이 다른 이유는 과거 컴퓨터 시스템에서 사용했던             타자기</a:t>
            </a:r>
            <a:r>
              <a:rPr lang="en-US" altLang="ko-KR" dirty="0"/>
              <a:t>(type writer) </a:t>
            </a:r>
            <a:r>
              <a:rPr lang="ko-KR" altLang="en-US" dirty="0"/>
              <a:t>때문이다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/>
              <a:t>윈도우의 경우 </a:t>
            </a:r>
            <a:r>
              <a:rPr lang="en-US" altLang="ko-KR" dirty="0"/>
              <a:t>CRLF(carriage return ,line feed)</a:t>
            </a:r>
            <a:r>
              <a:rPr lang="ko-KR" altLang="en-US" dirty="0"/>
              <a:t>를 새 줄로 인식</a:t>
            </a:r>
            <a:r>
              <a:rPr lang="en-US" altLang="ko-KR" dirty="0"/>
              <a:t>                 </a:t>
            </a:r>
            <a:r>
              <a:rPr lang="ko-KR" altLang="en-US" dirty="0"/>
              <a:t>유닉스의 경우 </a:t>
            </a:r>
            <a:r>
              <a:rPr lang="en-US" altLang="ko-KR" dirty="0"/>
              <a:t>LF(line feed)</a:t>
            </a:r>
            <a:r>
              <a:rPr lang="ko-KR" altLang="en-US" dirty="0"/>
              <a:t>를 새 줄로 인식 </a:t>
            </a:r>
            <a:endParaRPr lang="en-US" altLang="ko-KR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CR(carriage </a:t>
            </a:r>
            <a:r>
              <a:rPr lang="en-US" altLang="ko-KR" dirty="0" err="1"/>
              <a:t>returne</a:t>
            </a:r>
            <a:r>
              <a:rPr lang="en-US" altLang="ko-KR" dirty="0"/>
              <a:t>) : </a:t>
            </a:r>
            <a:r>
              <a:rPr lang="ko-KR" altLang="en-US" dirty="0"/>
              <a:t>타자기의 커서를 원래위치로 되돌리는 작업       </a:t>
            </a:r>
            <a:r>
              <a:rPr lang="en-US" altLang="ko-KR" dirty="0"/>
              <a:t>LF(line feed) : </a:t>
            </a:r>
            <a:r>
              <a:rPr lang="ko-KR" altLang="en-US" dirty="0"/>
              <a:t>종이를 감아서 줄을 넘김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844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412015"/>
            <a:ext cx="12723876" cy="23483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1-1. Checkout </a:t>
            </a:r>
            <a:r>
              <a:rPr lang="en-US" altLang="ko-KR" sz="3200" b="1" dirty="0" err="1"/>
              <a:t>Winodws</a:t>
            </a:r>
            <a:r>
              <a:rPr lang="en-US" altLang="ko-KR" sz="3200" b="1" dirty="0"/>
              <a:t>-style, commit Unix-style line endings</a:t>
            </a:r>
            <a:br>
              <a:rPr lang="en-US" altLang="ko-KR" sz="3200" b="1" dirty="0"/>
            </a:br>
            <a:r>
              <a:rPr lang="en-US" altLang="ko-KR" sz="2400" b="1" dirty="0"/>
              <a:t>(</a:t>
            </a:r>
            <a:r>
              <a:rPr lang="ko-KR" altLang="en-US" sz="2400" b="1" dirty="0"/>
              <a:t>체크아웃은 윈도우 스타일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커밋은</a:t>
            </a:r>
            <a:r>
              <a:rPr lang="ko-KR" altLang="en-US" sz="2400" b="1" dirty="0"/>
              <a:t> 유닉스 스타일로 자동 변경되도록 설정합니다</a:t>
            </a:r>
            <a:r>
              <a:rPr lang="en-US" altLang="ko-KR" sz="2400" b="1" dirty="0"/>
              <a:t>.)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055"/>
            <a:ext cx="10515600" cy="29720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체크아웃작업을 할 때에는 윈도우 스타일로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: </a:t>
            </a:r>
            <a:r>
              <a:rPr lang="ko-KR" altLang="en-US" sz="2000" dirty="0"/>
              <a:t>체크아웃 작업을 할 때에는 줄 바꿈 문자를 </a:t>
            </a:r>
            <a:r>
              <a:rPr lang="en-US" altLang="ko-KR" sz="2000" dirty="0"/>
              <a:t>/r/n</a:t>
            </a:r>
            <a:r>
              <a:rPr lang="ko-KR" altLang="en-US" sz="2000" dirty="0"/>
              <a:t>으로 표기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 err="1"/>
              <a:t>커밋</a:t>
            </a:r>
            <a:r>
              <a:rPr lang="ko-KR" altLang="en-US" dirty="0"/>
              <a:t> 작업을 할 때에는 유닉스 스타일로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	: </a:t>
            </a:r>
            <a:r>
              <a:rPr lang="ko-KR" altLang="en-US" sz="2200" dirty="0"/>
              <a:t>유닉스 작업 할 때에는 줄 바꿈 문자를 </a:t>
            </a:r>
            <a:r>
              <a:rPr lang="en-US" altLang="ko-KR" sz="2200" dirty="0"/>
              <a:t>/n</a:t>
            </a:r>
            <a:r>
              <a:rPr lang="ko-KR" altLang="en-US" sz="2200" dirty="0"/>
              <a:t>으로 표기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60157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412015"/>
            <a:ext cx="12723876" cy="23483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1-2. Checkout as-is, commit Unix-style line endings</a:t>
            </a:r>
            <a:br>
              <a:rPr lang="en-US" altLang="ko-KR" sz="3200" b="1" dirty="0"/>
            </a:br>
            <a:r>
              <a:rPr lang="en-US" altLang="ko-KR" sz="2400" b="1" dirty="0"/>
              <a:t>(</a:t>
            </a:r>
            <a:r>
              <a:rPr lang="ko-KR" altLang="en-US" sz="2400" b="1" dirty="0"/>
              <a:t>체크아웃은 변경 없이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커밋은</a:t>
            </a:r>
            <a:r>
              <a:rPr lang="ko-KR" altLang="en-US" sz="2400" b="1" dirty="0"/>
              <a:t> 유닉스 스타일로 설정합니다</a:t>
            </a:r>
            <a:r>
              <a:rPr lang="en-US" altLang="ko-KR" sz="2400" b="1" dirty="0"/>
              <a:t>.)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055"/>
            <a:ext cx="10515600" cy="29720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체크아웃작업을 할 때에는 변경없이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	: </a:t>
            </a:r>
            <a:r>
              <a:rPr lang="ko-KR" altLang="en-US" sz="2000" dirty="0"/>
              <a:t>체크아웃 작업을 할 때에는 변경없이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 err="1"/>
              <a:t>커밋</a:t>
            </a:r>
            <a:r>
              <a:rPr lang="ko-KR" altLang="en-US" dirty="0"/>
              <a:t> 작업을 할 때에는 유닉스 스타일로 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200" dirty="0"/>
              <a:t>	: </a:t>
            </a:r>
            <a:r>
              <a:rPr lang="ko-KR" altLang="en-US" sz="2200" dirty="0"/>
              <a:t>유닉스 작업 할 때에는 줄 바꿈 문자를 </a:t>
            </a:r>
            <a:r>
              <a:rPr lang="en-US" altLang="ko-KR" sz="2200" dirty="0"/>
              <a:t>/n</a:t>
            </a:r>
            <a:r>
              <a:rPr lang="ko-KR" altLang="en-US" sz="2200" dirty="0"/>
              <a:t>으로 표기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463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E18C3-B816-D08F-27AC-5D31C60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938" y="412015"/>
            <a:ext cx="12723876" cy="234831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1-3. Checkout as-is, commit as-is</a:t>
            </a:r>
            <a:br>
              <a:rPr lang="en-US" altLang="ko-KR" sz="3200" b="1" dirty="0"/>
            </a:br>
            <a:r>
              <a:rPr lang="en-US" altLang="ko-KR" sz="2400" b="1" dirty="0"/>
              <a:t>(</a:t>
            </a:r>
            <a:r>
              <a:rPr lang="ko-KR" altLang="en-US" sz="2400" b="1" dirty="0"/>
              <a:t>체크아웃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커밋</a:t>
            </a:r>
            <a:r>
              <a:rPr lang="ko-KR" altLang="en-US" sz="2400" b="1" dirty="0"/>
              <a:t> 모두 스타일 변경 없이 진행합니다</a:t>
            </a:r>
            <a:r>
              <a:rPr lang="en-US" altLang="ko-KR" sz="2400" b="1" dirty="0"/>
              <a:t>.)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08338-1C4C-8B6B-0451-CD29FC9A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055"/>
            <a:ext cx="10515600" cy="29720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체크아웃작업을 할 때에는 변경없이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	: </a:t>
            </a:r>
            <a:r>
              <a:rPr lang="ko-KR" altLang="en-US" sz="2000" dirty="0"/>
              <a:t>체크아웃 작업을 할 때에는 변경없이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 err="1"/>
              <a:t>커밋</a:t>
            </a:r>
            <a:r>
              <a:rPr lang="ko-KR" altLang="en-US" dirty="0"/>
              <a:t> 작업을 할 때에도 변경없이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200" dirty="0"/>
              <a:t>	: </a:t>
            </a:r>
            <a:r>
              <a:rPr lang="ko-KR" altLang="en-US" sz="2200" dirty="0"/>
              <a:t>유닉스 작업 할 때에도 변경없이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33653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FDF7-B6C1-C64C-DA42-8EC43A8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4400" b="1" dirty="0"/>
              <a:t>2.  Git </a:t>
            </a:r>
            <a:r>
              <a:rPr lang="ko-KR" altLang="en-US" sz="4400" b="1" dirty="0" err="1"/>
              <a:t>설치중</a:t>
            </a:r>
            <a:r>
              <a:rPr lang="en-US" altLang="ko-KR" sz="4400" b="1" dirty="0"/>
              <a:t> </a:t>
            </a:r>
            <a:br>
              <a:rPr lang="en-US" altLang="ko-KR" sz="4400" b="1" dirty="0"/>
            </a:br>
            <a:r>
              <a:rPr lang="en-US" altLang="ko-KR" sz="4400" b="1" dirty="0"/>
              <a:t>git bash</a:t>
            </a:r>
            <a:br>
              <a:rPr lang="en-US" altLang="ko-KR" sz="4400" b="1" dirty="0"/>
            </a:br>
            <a:r>
              <a:rPr lang="ko-KR" altLang="en-US" sz="4400" b="1" dirty="0"/>
              <a:t>에뮬레이터</a:t>
            </a:r>
            <a:br>
              <a:rPr lang="en-US" altLang="ko-KR" sz="4400" b="1" dirty="0"/>
            </a:br>
            <a:r>
              <a:rPr lang="ko-KR" altLang="en-US" sz="4400" b="1" dirty="0"/>
              <a:t>선택 화면</a:t>
            </a:r>
            <a:endParaRPr lang="en-US" altLang="ko-KR" sz="4400" b="1" dirty="0"/>
          </a:p>
        </p:txBody>
      </p:sp>
      <p:pic>
        <p:nvPicPr>
          <p:cNvPr id="7" name="그림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0F8BC82D-8A8B-F9A7-053E-589D02B33C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283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2FA0C-DA41-B664-C829-B33B2084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262"/>
            <a:ext cx="10515600" cy="1325563"/>
          </a:xfrm>
        </p:spPr>
        <p:txBody>
          <a:bodyPr/>
          <a:lstStyle/>
          <a:p>
            <a:r>
              <a:rPr lang="ko-KR" altLang="en-US" b="1" dirty="0"/>
              <a:t>설정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3041C-96C6-0C24-0BA2-DC26C469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058"/>
            <a:ext cx="11567160" cy="4786472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에서 사용할 쉘</a:t>
            </a:r>
            <a:r>
              <a:rPr lang="en-US" altLang="ko-KR" dirty="0"/>
              <a:t>(Shell) </a:t>
            </a:r>
            <a:r>
              <a:rPr lang="ko-KR" altLang="en-US" dirty="0"/>
              <a:t>프로그램을 선택하는 화면이다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/>
              <a:t>어떤 쉘 프로그램을 사용할지에 따라 사용할 수 있는 명령어가     달라진다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05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883</Words>
  <Application>Microsoft Office PowerPoint</Application>
  <PresentationFormat>와이드스크린</PresentationFormat>
  <Paragraphs>102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2022-2학기  오픈소스SW 과목  (2차과제 : Git 및 Github 관련 항목 조사)</vt:lpstr>
      <vt:lpstr>목차</vt:lpstr>
      <vt:lpstr>1.  Git 설치중   줄바꿈 스타일   설정 3가지</vt:lpstr>
      <vt:lpstr>설정 이유</vt:lpstr>
      <vt:lpstr>1-1. Checkout Winodws-style, commit Unix-style line endings (체크아웃은 윈도우 스타일, 커밋은 유닉스 스타일로 자동 변경되도록 설정합니다.)</vt:lpstr>
      <vt:lpstr>1-2. Checkout as-is, commit Unix-style line endings (체크아웃은 변경 없이, 커밋은 유닉스 스타일로 설정합니다.)</vt:lpstr>
      <vt:lpstr>1-3. Checkout as-is, commit as-is (체크아웃, 커밋 모두 스타일 변경 없이 진행합니다.)</vt:lpstr>
      <vt:lpstr>2.  Git 설치중  git bash 에뮬레이터 선택 화면</vt:lpstr>
      <vt:lpstr>설정 이유</vt:lpstr>
      <vt:lpstr>2-1. Use MinTTY (the default terminal of MSYS2) (Git Bash 기본 터미널 MinTTY를 사용합니다.)</vt:lpstr>
      <vt:lpstr>2-2. Use Window’s default console window (윈도우 기본 콘솔(cmd)를 사용합니다.)</vt:lpstr>
      <vt:lpstr>3.  Github 개인 계정 프로필 사진</vt:lpstr>
      <vt:lpstr>4.  Github 에서 제공하는 3가지 협업 서비스</vt:lpstr>
      <vt:lpstr>PowerPoint 프레젠테이션</vt:lpstr>
      <vt:lpstr>PowerPoint 프레젠테이션</vt:lpstr>
      <vt:lpstr>PowerPoint 프레젠테이션</vt:lpstr>
      <vt:lpstr>5. Markdown 문법 조사 및 정리</vt:lpstr>
      <vt:lpstr>PowerPoint 프레젠테이션</vt:lpstr>
      <vt:lpstr>5-2. JupyterNotebook 에서 직접 사용한 화면</vt:lpstr>
      <vt:lpstr>6. Gitlab 조사</vt:lpstr>
      <vt:lpstr>Gitlab? Github와 차이는?</vt:lpstr>
      <vt:lpstr>참고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twoone14</dc:creator>
  <cp:lastModifiedBy>이원찬(2018212031)</cp:lastModifiedBy>
  <cp:revision>6</cp:revision>
  <dcterms:created xsi:type="dcterms:W3CDTF">2022-11-04T09:51:31Z</dcterms:created>
  <dcterms:modified xsi:type="dcterms:W3CDTF">2022-11-05T10:09:22Z</dcterms:modified>
</cp:coreProperties>
</file>