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87" r:id="rId4"/>
    <p:sldId id="304" r:id="rId5"/>
    <p:sldId id="303" r:id="rId6"/>
    <p:sldId id="301" r:id="rId7"/>
    <p:sldId id="258" r:id="rId8"/>
    <p:sldId id="264" r:id="rId9"/>
    <p:sldId id="300" r:id="rId10"/>
    <p:sldId id="294" r:id="rId11"/>
    <p:sldId id="302" r:id="rId12"/>
    <p:sldId id="295" r:id="rId13"/>
    <p:sldId id="265" r:id="rId14"/>
    <p:sldId id="269" r:id="rId15"/>
    <p:sldId id="297" r:id="rId16"/>
    <p:sldId id="298" r:id="rId17"/>
    <p:sldId id="274" r:id="rId18"/>
    <p:sldId id="289" r:id="rId19"/>
    <p:sldId id="312" r:id="rId20"/>
    <p:sldId id="311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1" autoAdjust="0"/>
    <p:restoredTop sz="94660"/>
  </p:normalViewPr>
  <p:slideViewPr>
    <p:cSldViewPr>
      <p:cViewPr varScale="1">
        <p:scale>
          <a:sx n="98" d="100"/>
          <a:sy n="98" d="100"/>
        </p:scale>
        <p:origin x="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alpha val="50000"/>
                <a:lum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algn="ctr" latinLnBrk="1"/>
          <a:r>
            <a:rPr lang="en-US" altLang="ko" b="1" dirty="0" smtClean="0"/>
            <a:t>IDE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프로젝트 관리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sz="1000" b="1" i="0" dirty="0" smtClean="0"/>
            <a:t> Visual Studio Community 2019</a:t>
          </a:r>
          <a:r>
            <a:rPr lang="en-US" altLang="ko" sz="1000" b="1" dirty="0" smtClean="0"/>
            <a:t> </a:t>
          </a:r>
          <a:r>
            <a:rPr lang="en-US" altLang="ko-KR" sz="1000" b="1" i="0" dirty="0" smtClean="0"/>
            <a:t>16.1.3</a:t>
          </a:r>
          <a:endParaRPr lang="ko-KR" altLang="en-US" sz="1000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GitHub</a:t>
          </a:r>
          <a:endParaRPr lang="ko-KR" altLang="en-US" sz="1000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OS : Window 7</a:t>
          </a:r>
          <a:endParaRPr lang="ko-KR" altLang="en-US" sz="1000" b="1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spc="0" dirty="0" smtClean="0"/>
            <a:t>PC </a:t>
          </a:r>
          <a:r>
            <a:rPr lang="ko-KR" altLang="en-US" b="1" spc="0" dirty="0" smtClean="0"/>
            <a:t>사양</a:t>
          </a:r>
          <a:endParaRPr lang="en-US" altLang="ko-KR" b="1" spc="0" dirty="0" smtClean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B8F88DBC-D1EC-46D0-A608-B569CE5379D7}">
      <dgm:prSet phldrT="[텍스트]" custT="1"/>
      <dgm:spPr/>
      <dgm:t>
        <a:bodyPr/>
        <a:lstStyle/>
        <a:p>
          <a:pPr latinLnBrk="1">
            <a:spcAft>
              <a:spcPts val="0"/>
            </a:spcAft>
          </a:pPr>
          <a:r>
            <a:rPr lang="en-US" altLang="ko-KR" sz="1000" b="1" dirty="0" smtClean="0"/>
            <a:t> Language</a:t>
          </a:r>
          <a:r>
            <a:rPr lang="ko-KR" altLang="en-US" sz="1000" b="1" spc="0" dirty="0" smtClean="0"/>
            <a:t> </a:t>
          </a:r>
          <a:r>
            <a:rPr lang="en-US" altLang="ko-KR" sz="1000" b="1" spc="0" dirty="0" smtClean="0"/>
            <a:t>: C#</a:t>
          </a:r>
          <a:endParaRPr lang="ko-KR" altLang="en-US" sz="1000" b="1" spc="0" dirty="0"/>
        </a:p>
      </dgm:t>
    </dgm:pt>
    <dgm:pt modelId="{52792BE4-F38A-47B9-9588-CE621B320309}" type="parTrans" cxnId="{C74D0E30-1756-494F-A984-EAC390E6CF8A}">
      <dgm:prSet/>
      <dgm:spPr/>
      <dgm:t>
        <a:bodyPr/>
        <a:lstStyle/>
        <a:p>
          <a:pPr latinLnBrk="1"/>
          <a:endParaRPr lang="ko-KR" altLang="en-US"/>
        </a:p>
      </dgm:t>
    </dgm:pt>
    <dgm:pt modelId="{292CE726-BC62-4433-B516-FF9D94A2C55D}" type="sibTrans" cxnId="{C74D0E30-1756-494F-A984-EAC390E6CF8A}">
      <dgm:prSet/>
      <dgm:spPr/>
      <dgm:t>
        <a:bodyPr/>
        <a:lstStyle/>
        <a:p>
          <a:pPr latinLnBrk="1"/>
          <a:endParaRPr lang="ko-KR" altLang="en-US"/>
        </a:p>
      </dgm:t>
    </dgm:pt>
    <dgm:pt modelId="{27F32256-CB6D-4F7C-8904-ECAAD139DB4B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CPU : </a:t>
          </a:r>
          <a:r>
            <a:rPr lang="en-US" altLang="ko" sz="1000" b="1" dirty="0" smtClean="0"/>
            <a:t>Intel Core i7-4790 3.60GHz 8G RAM</a:t>
          </a:r>
          <a:endParaRPr lang="ko-KR" altLang="en-US" sz="1000" b="1" spc="0" dirty="0" smtClean="0"/>
        </a:p>
      </dgm:t>
    </dgm:pt>
    <dgm:pt modelId="{0C707368-A457-43FD-A3BD-2A4B03D3B9AC}" type="parTrans" cxnId="{3EF0E33F-7B86-4CD9-81B2-7F48610EDC49}">
      <dgm:prSet/>
      <dgm:spPr/>
      <dgm:t>
        <a:bodyPr/>
        <a:lstStyle/>
        <a:p>
          <a:pPr latinLnBrk="1"/>
          <a:endParaRPr lang="ko-KR" altLang="en-US"/>
        </a:p>
      </dgm:t>
    </dgm:pt>
    <dgm:pt modelId="{8808A320-6A47-4F3B-AFCC-C071D082BA85}" type="sibTrans" cxnId="{3EF0E33F-7B86-4CD9-81B2-7F48610EDC49}">
      <dgm:prSet/>
      <dgm:spPr/>
      <dgm:t>
        <a:bodyPr/>
        <a:lstStyle/>
        <a:p>
          <a:pPr latinLnBrk="1"/>
          <a:endParaRPr lang="ko-KR" altLang="en-US"/>
        </a:p>
      </dgm:t>
    </dgm:pt>
    <dgm:pt modelId="{91C33745-1F65-43A0-A7FC-9365FDAB1267}">
      <dgm:prSet phldrT="[텍스트]" custT="1"/>
      <dgm:spPr/>
      <dgm:t>
        <a:bodyPr/>
        <a:lstStyle/>
        <a:p>
          <a:pPr latinLnBrk="1">
            <a:spcAft>
              <a:spcPct val="15000"/>
            </a:spcAft>
          </a:pPr>
          <a:r>
            <a:rPr lang="en-US" altLang="ko-KR" sz="1000" b="1" spc="0" dirty="0" smtClean="0"/>
            <a:t> C# </a:t>
          </a:r>
          <a:r>
            <a:rPr lang="en-US" altLang="ko" sz="1000" b="1" dirty="0" smtClean="0"/>
            <a:t>Compiler </a:t>
          </a:r>
          <a:r>
            <a:rPr lang="en-US" altLang="ko-KR" sz="1000" b="1" spc="0" dirty="0" smtClean="0"/>
            <a:t>Version : 3.100.119.28106</a:t>
          </a:r>
          <a:endParaRPr lang="ko-KR" altLang="en-US" sz="1000" b="1" spc="0" dirty="0"/>
        </a:p>
      </dgm:t>
    </dgm:pt>
    <dgm:pt modelId="{A7976B66-F18E-477A-B5ED-9C2BD6F4FE37}" type="parTrans" cxnId="{0AF2B095-B8B4-4059-AE52-06888E6259FD}">
      <dgm:prSet/>
      <dgm:spPr/>
      <dgm:t>
        <a:bodyPr/>
        <a:lstStyle/>
        <a:p>
          <a:pPr latinLnBrk="1"/>
          <a:endParaRPr lang="ko-KR" altLang="en-US"/>
        </a:p>
      </dgm:t>
    </dgm:pt>
    <dgm:pt modelId="{A0428F28-0651-4720-B22F-EBFB14EFFCD7}" type="sibTrans" cxnId="{0AF2B095-B8B4-4059-AE52-06888E6259FD}">
      <dgm:prSet/>
      <dgm:spPr/>
      <dgm:t>
        <a:bodyPr/>
        <a:lstStyle/>
        <a:p>
          <a:pPr latinLnBrk="1"/>
          <a:endParaRPr lang="ko-KR" altLang="en-US"/>
        </a:p>
      </dgm:t>
    </dgm:pt>
    <dgm:pt modelId="{48A171BB-0BDC-40F8-A8D3-321BE9BD12AA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spc="0" dirty="0" smtClean="0"/>
            <a:t>DB</a:t>
          </a:r>
          <a:endParaRPr lang="ko-KR" altLang="en-US" b="1" spc="0" dirty="0" smtClean="0"/>
        </a:p>
      </dgm:t>
    </dgm:pt>
    <dgm:pt modelId="{29A071B6-FE0F-48A0-994A-C2433707C814}" type="parTrans" cxnId="{65B49AE0-1BB3-4BA0-BCE5-6ACDC25284CD}">
      <dgm:prSet/>
      <dgm:spPr/>
      <dgm:t>
        <a:bodyPr/>
        <a:lstStyle/>
        <a:p>
          <a:pPr latinLnBrk="1"/>
          <a:endParaRPr lang="ko-KR" altLang="en-US"/>
        </a:p>
      </dgm:t>
    </dgm:pt>
    <dgm:pt modelId="{131CA647-8D09-4CBA-8AB7-34DC269CD3AB}" type="sibTrans" cxnId="{65B49AE0-1BB3-4BA0-BCE5-6ACDC25284CD}">
      <dgm:prSet/>
      <dgm:spPr/>
      <dgm:t>
        <a:bodyPr/>
        <a:lstStyle/>
        <a:p>
          <a:pPr latinLnBrk="1"/>
          <a:endParaRPr lang="ko-KR" altLang="en-US"/>
        </a:p>
      </dgm:t>
    </dgm:pt>
    <dgm:pt modelId="{40459487-3D24-4037-B174-47CAF37BDE72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MSSQL</a:t>
          </a:r>
          <a:endParaRPr lang="ko-KR" altLang="en-US" sz="1000" b="1" spc="0" dirty="0" smtClean="0"/>
        </a:p>
      </dgm:t>
    </dgm:pt>
    <dgm:pt modelId="{F5F438DD-B55F-49C3-82F3-4F3B5306B3C8}" type="parTrans" cxnId="{8D40486A-BC1C-430C-A331-B086E9A519EC}">
      <dgm:prSet/>
      <dgm:spPr/>
      <dgm:t>
        <a:bodyPr/>
        <a:lstStyle/>
        <a:p>
          <a:pPr latinLnBrk="1"/>
          <a:endParaRPr lang="ko-KR" altLang="en-US"/>
        </a:p>
      </dgm:t>
    </dgm:pt>
    <dgm:pt modelId="{9F2F2AF0-EE93-4329-8A70-854649586C60}" type="sibTrans" cxnId="{8D40486A-BC1C-430C-A331-B086E9A519EC}">
      <dgm:prSet/>
      <dgm:spPr/>
      <dgm:t>
        <a:bodyPr/>
        <a:lstStyle/>
        <a:p>
          <a:pPr latinLnBrk="1"/>
          <a:endParaRPr lang="ko-KR" altLang="en-US"/>
        </a:p>
      </dgm:t>
    </dgm:pt>
    <dgm:pt modelId="{1526FF70-5EAE-47DA-8D19-2A685D974D15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SQL Server 2014 Management  Studio</a:t>
          </a:r>
          <a:endParaRPr lang="ko-KR" altLang="en-US" sz="1000" b="1" spc="0" dirty="0" smtClean="0"/>
        </a:p>
      </dgm:t>
    </dgm:pt>
    <dgm:pt modelId="{F46635BD-20D5-45CD-BAFD-C8A58E84B1E8}" type="parTrans" cxnId="{29858C6B-5C5C-493C-9541-75DBD1BAAB3F}">
      <dgm:prSet/>
      <dgm:spPr/>
      <dgm:t>
        <a:bodyPr/>
        <a:lstStyle/>
        <a:p>
          <a:pPr latinLnBrk="1"/>
          <a:endParaRPr lang="ko-KR" altLang="en-US"/>
        </a:p>
      </dgm:t>
    </dgm:pt>
    <dgm:pt modelId="{411F270C-0640-4E96-B810-432F3287D5F2}" type="sibTrans" cxnId="{29858C6B-5C5C-493C-9541-75DBD1BAAB3F}">
      <dgm:prSet/>
      <dgm:spPr/>
      <dgm:t>
        <a:bodyPr/>
        <a:lstStyle/>
        <a:p>
          <a:pPr latinLnBrk="1"/>
          <a:endParaRPr lang="ko-KR" altLang="en-US"/>
        </a:p>
      </dgm:t>
    </dgm:pt>
    <dgm:pt modelId="{E29D2B1C-4FD5-4981-85E1-802E3C0D874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개발 </a:t>
          </a:r>
          <a:r>
            <a:rPr lang="en-US" altLang="ko-KR" b="1" spc="0" dirty="0" smtClean="0"/>
            <a:t>Tool</a:t>
          </a:r>
        </a:p>
      </dgm:t>
    </dgm:pt>
    <dgm:pt modelId="{723EB8ED-3DAA-465E-B837-547FC5ABE63D}" type="parTrans" cxnId="{C7DA2AE7-9B00-45C4-B9B3-488EFEF77679}">
      <dgm:prSet/>
      <dgm:spPr/>
      <dgm:t>
        <a:bodyPr/>
        <a:lstStyle/>
        <a:p>
          <a:pPr latinLnBrk="1"/>
          <a:endParaRPr lang="ko-KR" altLang="en-US"/>
        </a:p>
      </dgm:t>
    </dgm:pt>
    <dgm:pt modelId="{23FAF9D5-0235-4A22-9749-9CDF4DDFD844}" type="sibTrans" cxnId="{C7DA2AE7-9B00-45C4-B9B3-488EFEF77679}">
      <dgm:prSet/>
      <dgm:spPr/>
      <dgm:t>
        <a:bodyPr/>
        <a:lstStyle/>
        <a:p>
          <a:pPr latinLnBrk="1"/>
          <a:endParaRPr lang="ko-KR" altLang="en-US"/>
        </a:p>
      </dgm:t>
    </dgm:pt>
    <dgm:pt modelId="{CD7BBC36-07E8-40DD-9797-D41276844F03}">
      <dgm:prSet custT="1"/>
      <dgm:spPr/>
      <dgm:t>
        <a:bodyPr/>
        <a:lstStyle/>
        <a:p>
          <a:pPr latinLnBrk="1"/>
          <a:r>
            <a:rPr lang="en-US" altLang="ko-KR" sz="1000" b="1" spc="0" dirty="0" smtClean="0"/>
            <a:t> </a:t>
          </a:r>
          <a:r>
            <a:rPr lang="en-US" altLang="ko-KR" sz="1000" b="1" spc="0" dirty="0" smtClean="0">
              <a:solidFill>
                <a:srgbClr val="000000"/>
              </a:solidFill>
              <a:latin typeface="+mn-ea"/>
              <a:ea typeface="+mn-ea"/>
            </a:rPr>
            <a:t>Metro </a:t>
          </a:r>
          <a:r>
            <a:rPr lang="en-US" altLang="ko-KR" sz="1000" b="1" spc="0" baseline="0" dirty="0" smtClean="0">
              <a:solidFill>
                <a:srgbClr val="000000"/>
              </a:solidFill>
              <a:latin typeface="+mn-ea"/>
              <a:ea typeface="+mn-ea"/>
            </a:rPr>
            <a:t>Modern UI</a:t>
          </a:r>
          <a:endParaRPr lang="ko-KR" altLang="en-US" sz="1000" b="1" spc="0" dirty="0" smtClean="0"/>
        </a:p>
      </dgm:t>
    </dgm:pt>
    <dgm:pt modelId="{15B418AC-D084-45A4-8EFF-79BDC8FCF2DC}" type="parTrans" cxnId="{A621FAFE-91E3-423A-B363-95A2F9CB2DAC}">
      <dgm:prSet/>
      <dgm:spPr/>
      <dgm:t>
        <a:bodyPr/>
        <a:lstStyle/>
        <a:p>
          <a:pPr latinLnBrk="1"/>
          <a:endParaRPr lang="ko-KR" altLang="en-US"/>
        </a:p>
      </dgm:t>
    </dgm:pt>
    <dgm:pt modelId="{ADA5444D-B40F-422C-9976-7E70F058D8F5}" type="sibTrans" cxnId="{A621FAFE-91E3-423A-B363-95A2F9CB2DAC}">
      <dgm:prSet/>
      <dgm:spPr/>
      <dgm:t>
        <a:bodyPr/>
        <a:lstStyle/>
        <a:p>
          <a:pPr latinLnBrk="1"/>
          <a:endParaRPr lang="ko-KR" altLang="en-US"/>
        </a:p>
      </dgm:t>
    </dgm:pt>
    <dgm:pt modelId="{1F94A306-69F5-4313-B1CF-5BF98EA060C1}">
      <dgm:prSet custT="1"/>
      <dgm:spPr/>
      <dgm:t>
        <a:bodyPr/>
        <a:lstStyle/>
        <a:p>
          <a:pPr latinLnBrk="1"/>
          <a:r>
            <a:rPr lang="ko-KR" altLang="en-US" sz="1000" b="1" spc="0" dirty="0" smtClean="0">
              <a:solidFill>
                <a:srgbClr val="000000"/>
              </a:solidFill>
              <a:latin typeface="+mn-ea"/>
              <a:ea typeface="+mn-ea"/>
            </a:rPr>
            <a:t>엑셀 </a:t>
          </a:r>
          <a:r>
            <a:rPr lang="ko-KR" altLang="en-US" sz="1000" b="1" spc="0" dirty="0" err="1" smtClean="0">
              <a:solidFill>
                <a:srgbClr val="000000"/>
              </a:solidFill>
              <a:latin typeface="+mn-ea"/>
              <a:ea typeface="+mn-ea"/>
            </a:rPr>
            <a:t>쿼리생성기</a:t>
          </a:r>
          <a:endParaRPr lang="ko-KR" altLang="en-US" sz="1000" b="1" spc="0" dirty="0" smtClean="0"/>
        </a:p>
      </dgm:t>
    </dgm:pt>
    <dgm:pt modelId="{F6E2FD43-A76C-4532-9985-9ADD2AADFA0B}" type="parTrans" cxnId="{5E18BA15-60C7-4C11-AF0A-07A946AFDE5D}">
      <dgm:prSet/>
      <dgm:spPr/>
      <dgm:t>
        <a:bodyPr/>
        <a:lstStyle/>
        <a:p>
          <a:pPr latinLnBrk="1"/>
          <a:endParaRPr lang="ko-KR" altLang="en-US"/>
        </a:p>
      </dgm:t>
    </dgm:pt>
    <dgm:pt modelId="{9C3E7E24-D088-4A1D-AEC3-C66E8D58132D}" type="sibTrans" cxnId="{5E18BA15-60C7-4C11-AF0A-07A946AFDE5D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 custScaleX="72335" custLinFactNeighborX="-16989" custLinFactNeighborY="2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5" custScaleX="69641" custLinFactNeighborX="-23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931839DD-D225-45DA-BFB6-AB47C9FA6380}" type="pres">
      <dgm:prSet presAssocID="{48A171BB-0BDC-40F8-A8D3-321BE9BD12AA}" presName="linNode" presStyleCnt="0"/>
      <dgm:spPr/>
    </dgm:pt>
    <dgm:pt modelId="{CC129596-0980-47EA-A685-4F087F2D8DD1}" type="pres">
      <dgm:prSet presAssocID="{48A171BB-0BDC-40F8-A8D3-321BE9BD12AA}" presName="parentText" presStyleLbl="node1" presStyleIdx="1" presStyleCnt="5" custScaleX="73031" custLinFactNeighborX="-17111" custLinFactNeighborY="-44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4D937B-7EC7-410D-BE8A-86FDB17C37DB}" type="pres">
      <dgm:prSet presAssocID="{48A171BB-0BDC-40F8-A8D3-321BE9BD12AA}" presName="descendantText" presStyleLbl="alignAccFollowNode1" presStyleIdx="1" presStyleCnt="5" custScaleX="69608" custLinFactNeighborX="-24236" custLinFactNeighborY="-21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1F390-4F58-4D0E-9172-2C48B96BA953}" type="pres">
      <dgm:prSet presAssocID="{131CA647-8D09-4CBA-8AB7-34DC269CD3AB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 custScaleX="72335" custLinFactNeighborX="-17242" custLinFactNeighborY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5" custScaleX="69557" custLinFactNeighborX="-228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5" custScaleX="72335" custLinFactNeighborX="-1724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5" custScaleX="70091" custLinFactNeighborX="-228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228CF-3B05-45EF-9607-3BF3A6F4DEAE}" type="pres">
      <dgm:prSet presAssocID="{D43A2D07-A1BB-4B51-A54B-CE658EEA6C1F}" presName="sp" presStyleCnt="0"/>
      <dgm:spPr/>
    </dgm:pt>
    <dgm:pt modelId="{24482336-FA18-422C-84F9-ECB46A164132}" type="pres">
      <dgm:prSet presAssocID="{E29D2B1C-4FD5-4981-85E1-802E3C0D8741}" presName="linNode" presStyleCnt="0"/>
      <dgm:spPr/>
    </dgm:pt>
    <dgm:pt modelId="{1ABD82AE-B292-4930-9AA8-2B877BBCAEB7}" type="pres">
      <dgm:prSet presAssocID="{E29D2B1C-4FD5-4981-85E1-802E3C0D8741}" presName="parentText" presStyleLbl="node1" presStyleIdx="4" presStyleCnt="5" custScaleX="72335" custLinFactNeighborX="-17524" custLinFactNeighborY="22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355932-FA94-4FE0-BA47-7D6847CA10BB}" type="pres">
      <dgm:prSet presAssocID="{E29D2B1C-4FD5-4981-85E1-802E3C0D8741}" presName="descendantText" presStyleLbl="alignAccFollowNode1" presStyleIdx="4" presStyleCnt="5" custScaleX="69903" custLinFactNeighborX="-22290" custLinFactNeighborY="-8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94A9EC-3AAC-4240-8D2D-ADAFC39B0769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0AF2B095-B8B4-4059-AE52-06888E6259FD}" srcId="{877AC949-F131-4921-8CF4-B93A246D6EF1}" destId="{91C33745-1F65-43A0-A7FC-9365FDAB1267}" srcOrd="2" destOrd="0" parTransId="{A7976B66-F18E-477A-B5ED-9C2BD6F4FE37}" sibTransId="{A0428F28-0651-4720-B22F-EBFB14EFFCD7}"/>
    <dgm:cxn modelId="{3EF0E33F-7B86-4CD9-81B2-7F48610EDC49}" srcId="{0F58A6F1-2A75-46E4-B454-B341342FA5FB}" destId="{27F32256-CB6D-4F7C-8904-ECAAD139DB4B}" srcOrd="1" destOrd="0" parTransId="{0C707368-A457-43FD-A3BD-2A4B03D3B9AC}" sibTransId="{8808A320-6A47-4F3B-AFCC-C071D082BA85}"/>
    <dgm:cxn modelId="{AC773338-1203-42E6-A875-2DADB2FE935E}" type="presOf" srcId="{40459487-3D24-4037-B174-47CAF37BDE72}" destId="{1A4D937B-7EC7-410D-BE8A-86FDB17C37DB}" srcOrd="0" destOrd="0" presId="urn:microsoft.com/office/officeart/2005/8/layout/vList5"/>
    <dgm:cxn modelId="{4C2090B6-4262-44D6-8017-0A5BC18836EA}" type="presOf" srcId="{D9CCD4CE-91E4-4FA1-B0D1-959FD7B2F9A8}" destId="{0058D970-AB5F-4005-955F-6389A8C86A2B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4B932BC6-B54D-42E4-8404-E12DEB67D7AB}" type="presOf" srcId="{1526FF70-5EAE-47DA-8D19-2A685D974D15}" destId="{1A4D937B-7EC7-410D-BE8A-86FDB17C37DB}" srcOrd="0" destOrd="1" presId="urn:microsoft.com/office/officeart/2005/8/layout/vList5"/>
    <dgm:cxn modelId="{9E007D71-4555-46A5-8F46-866A328F58E3}" type="presOf" srcId="{1F94A306-69F5-4313-B1CF-5BF98EA060C1}" destId="{3C355932-FA94-4FE0-BA47-7D6847CA10BB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29858C6B-5C5C-493C-9541-75DBD1BAAB3F}" srcId="{48A171BB-0BDC-40F8-A8D3-321BE9BD12AA}" destId="{1526FF70-5EAE-47DA-8D19-2A685D974D15}" srcOrd="1" destOrd="0" parTransId="{F46635BD-20D5-45CD-BAFD-C8A58E84B1E8}" sibTransId="{411F270C-0640-4E96-B810-432F3287D5F2}"/>
    <dgm:cxn modelId="{4C50E678-D7C4-4919-AB11-EEF7F87DAD3D}" type="presOf" srcId="{B8F88DBC-D1EC-46D0-A608-B569CE5379D7}" destId="{889090AD-663B-4ED0-A45A-A9C709CE8D63}" srcOrd="0" destOrd="1" presId="urn:microsoft.com/office/officeart/2005/8/layout/vList5"/>
    <dgm:cxn modelId="{C7DA2AE7-9B00-45C4-B9B3-488EFEF77679}" srcId="{31049312-047E-45D7-B692-5D8F2F782C2D}" destId="{E29D2B1C-4FD5-4981-85E1-802E3C0D8741}" srcOrd="4" destOrd="0" parTransId="{723EB8ED-3DAA-465E-B837-547FC5ABE63D}" sibTransId="{23FAF9D5-0235-4A22-9749-9CDF4DDFD844}"/>
    <dgm:cxn modelId="{865E311C-F700-4C6E-AC7F-EF03B3F4DA8D}" type="presOf" srcId="{27F32256-CB6D-4F7C-8904-ECAAD139DB4B}" destId="{B99CF148-F226-427D-8253-0FCF5DEE009B}" srcOrd="0" destOrd="1" presId="urn:microsoft.com/office/officeart/2005/8/layout/vList5"/>
    <dgm:cxn modelId="{354FB3F7-4328-4162-9F74-9FBAF342EC06}" type="presOf" srcId="{E29D2B1C-4FD5-4981-85E1-802E3C0D8741}" destId="{1ABD82AE-B292-4930-9AA8-2B877BBCAEB7}" srcOrd="0" destOrd="0" presId="urn:microsoft.com/office/officeart/2005/8/layout/vList5"/>
    <dgm:cxn modelId="{65B49AE0-1BB3-4BA0-BCE5-6ACDC25284CD}" srcId="{31049312-047E-45D7-B692-5D8F2F782C2D}" destId="{48A171BB-0BDC-40F8-A8D3-321BE9BD12AA}" srcOrd="1" destOrd="0" parTransId="{29A071B6-FE0F-48A0-994A-C2433707C814}" sibTransId="{131CA647-8D09-4CBA-8AB7-34DC269CD3AB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817533F2-C2B6-4D03-BD61-D769D3785EC8}" type="presOf" srcId="{CD7BBC36-07E8-40DD-9797-D41276844F03}" destId="{3C355932-FA94-4FE0-BA47-7D6847CA10BB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CB480A32-B3D1-41FD-8FCE-372EB584676A}" type="presOf" srcId="{91C33745-1F65-43A0-A7FC-9365FDAB1267}" destId="{889090AD-663B-4ED0-A45A-A9C709CE8D63}" srcOrd="0" destOrd="2" presId="urn:microsoft.com/office/officeart/2005/8/layout/vList5"/>
    <dgm:cxn modelId="{9F1C5A94-CBB1-4763-A926-91100DDDC398}" type="presOf" srcId="{48A171BB-0BDC-40F8-A8D3-321BE9BD12AA}" destId="{CC129596-0980-47EA-A685-4F087F2D8DD1}" srcOrd="0" destOrd="0" presId="urn:microsoft.com/office/officeart/2005/8/layout/vList5"/>
    <dgm:cxn modelId="{DCC6861E-516A-44EE-9B11-DC28F8C69A7A}" type="presOf" srcId="{0F58A6F1-2A75-46E4-B454-B341342FA5FB}" destId="{86A961B4-81A6-4386-9A79-8FC1FF3B4763}" srcOrd="0" destOrd="0" presId="urn:microsoft.com/office/officeart/2005/8/layout/vList5"/>
    <dgm:cxn modelId="{4778C0F0-806D-401E-9AF1-C4D4D6443F95}" type="presOf" srcId="{47BBF670-AF21-4D87-A81D-C69370AF9D27}" destId="{889090AD-663B-4ED0-A45A-A9C709CE8D63}" srcOrd="0" destOrd="0" presId="urn:microsoft.com/office/officeart/2005/8/layout/vList5"/>
    <dgm:cxn modelId="{5E18BA15-60C7-4C11-AF0A-07A946AFDE5D}" srcId="{E29D2B1C-4FD5-4981-85E1-802E3C0D8741}" destId="{1F94A306-69F5-4313-B1CF-5BF98EA060C1}" srcOrd="1" destOrd="0" parTransId="{F6E2FD43-A76C-4532-9985-9ADD2AADFA0B}" sibTransId="{9C3E7E24-D088-4A1D-AEC3-C66E8D58132D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0D9EB9B5-7F12-4702-944C-128848B48034}" type="presOf" srcId="{877AC949-F131-4921-8CF4-B93A246D6EF1}" destId="{D59B156A-B76E-465B-AC78-6FFB87E3D610}" srcOrd="0" destOrd="0" presId="urn:microsoft.com/office/officeart/2005/8/layout/vList5"/>
    <dgm:cxn modelId="{AEAF0946-DE86-47F9-AC97-9B9E6BE7FDBA}" type="presOf" srcId="{F5CCF786-460E-4857-85C5-86C62B45F0E1}" destId="{1352640B-BD9A-4EB6-9204-F6D0955D4FA3}" srcOrd="0" destOrd="0" presId="urn:microsoft.com/office/officeart/2005/8/layout/vList5"/>
    <dgm:cxn modelId="{C74D0E30-1756-494F-A984-EAC390E6CF8A}" srcId="{877AC949-F131-4921-8CF4-B93A246D6EF1}" destId="{B8F88DBC-D1EC-46D0-A608-B569CE5379D7}" srcOrd="1" destOrd="0" parTransId="{52792BE4-F38A-47B9-9588-CE621B320309}" sibTransId="{292CE726-BC62-4433-B516-FF9D94A2C55D}"/>
    <dgm:cxn modelId="{A621FAFE-91E3-423A-B363-95A2F9CB2DAC}" srcId="{E29D2B1C-4FD5-4981-85E1-802E3C0D8741}" destId="{CD7BBC36-07E8-40DD-9797-D41276844F03}" srcOrd="0" destOrd="0" parTransId="{15B418AC-D084-45A4-8EFF-79BDC8FCF2DC}" sibTransId="{ADA5444D-B40F-422C-9976-7E70F058D8F5}"/>
    <dgm:cxn modelId="{8D40486A-BC1C-430C-A331-B086E9A519EC}" srcId="{48A171BB-0BDC-40F8-A8D3-321BE9BD12AA}" destId="{40459487-3D24-4037-B174-47CAF37BDE72}" srcOrd="0" destOrd="0" parTransId="{F5F438DD-B55F-49C3-82F3-4F3B5306B3C8}" sibTransId="{9F2F2AF0-EE93-4329-8A70-854649586C60}"/>
    <dgm:cxn modelId="{9A98A01A-9989-4D27-A1BC-285FB9F14F4A}" type="presParOf" srcId="{6AF1F34B-3789-4E8A-BEA8-9F61609F3056}" destId="{F794D62A-2C33-4A66-A79A-364AF375C5C5}" srcOrd="0" destOrd="0" presId="urn:microsoft.com/office/officeart/2005/8/layout/vList5"/>
    <dgm:cxn modelId="{7F1A213E-71F9-477F-B2F9-75172493F11D}" type="presParOf" srcId="{F794D62A-2C33-4A66-A79A-364AF375C5C5}" destId="{D59B156A-B76E-465B-AC78-6FFB87E3D610}" srcOrd="0" destOrd="0" presId="urn:microsoft.com/office/officeart/2005/8/layout/vList5"/>
    <dgm:cxn modelId="{1D945DC7-81CE-4ABB-A01A-E7FD44989CB0}" type="presParOf" srcId="{F794D62A-2C33-4A66-A79A-364AF375C5C5}" destId="{889090AD-663B-4ED0-A45A-A9C709CE8D63}" srcOrd="1" destOrd="0" presId="urn:microsoft.com/office/officeart/2005/8/layout/vList5"/>
    <dgm:cxn modelId="{C91B2F59-E71A-4119-B4B6-05E774C5E539}" type="presParOf" srcId="{6AF1F34B-3789-4E8A-BEA8-9F61609F3056}" destId="{48BBE096-6973-4AF5-AFD0-5DD9EE14E241}" srcOrd="1" destOrd="0" presId="urn:microsoft.com/office/officeart/2005/8/layout/vList5"/>
    <dgm:cxn modelId="{1E2AC919-8371-4B2A-9D14-4A2DDD032478}" type="presParOf" srcId="{6AF1F34B-3789-4E8A-BEA8-9F61609F3056}" destId="{931839DD-D225-45DA-BFB6-AB47C9FA6380}" srcOrd="2" destOrd="0" presId="urn:microsoft.com/office/officeart/2005/8/layout/vList5"/>
    <dgm:cxn modelId="{C29651E2-E661-430A-B0BD-15732F4038D6}" type="presParOf" srcId="{931839DD-D225-45DA-BFB6-AB47C9FA6380}" destId="{CC129596-0980-47EA-A685-4F087F2D8DD1}" srcOrd="0" destOrd="0" presId="urn:microsoft.com/office/officeart/2005/8/layout/vList5"/>
    <dgm:cxn modelId="{D698A7C7-69E9-4396-8EE8-BDA0085A3C51}" type="presParOf" srcId="{931839DD-D225-45DA-BFB6-AB47C9FA6380}" destId="{1A4D937B-7EC7-410D-BE8A-86FDB17C37DB}" srcOrd="1" destOrd="0" presId="urn:microsoft.com/office/officeart/2005/8/layout/vList5"/>
    <dgm:cxn modelId="{A556F361-43C9-4BC8-BE4D-E43120A75A8A}" type="presParOf" srcId="{6AF1F34B-3789-4E8A-BEA8-9F61609F3056}" destId="{E0A1F390-4F58-4D0E-9172-2C48B96BA953}" srcOrd="3" destOrd="0" presId="urn:microsoft.com/office/officeart/2005/8/layout/vList5"/>
    <dgm:cxn modelId="{DA988039-CB03-44BD-8168-4ED541ED9040}" type="presParOf" srcId="{6AF1F34B-3789-4E8A-BEA8-9F61609F3056}" destId="{B5870118-EBC8-417E-AD57-33E5652597E2}" srcOrd="4" destOrd="0" presId="urn:microsoft.com/office/officeart/2005/8/layout/vList5"/>
    <dgm:cxn modelId="{BA018A39-6BFE-404F-B7A1-71249B82AEFB}" type="presParOf" srcId="{B5870118-EBC8-417E-AD57-33E5652597E2}" destId="{0058D970-AB5F-4005-955F-6389A8C86A2B}" srcOrd="0" destOrd="0" presId="urn:microsoft.com/office/officeart/2005/8/layout/vList5"/>
    <dgm:cxn modelId="{25CDCA10-9142-49F2-B6A1-12D396A977CE}" type="presParOf" srcId="{B5870118-EBC8-417E-AD57-33E5652597E2}" destId="{1352640B-BD9A-4EB6-9204-F6D0955D4FA3}" srcOrd="1" destOrd="0" presId="urn:microsoft.com/office/officeart/2005/8/layout/vList5"/>
    <dgm:cxn modelId="{9E87E4DC-3A5B-48BD-8AEC-74D50F414F87}" type="presParOf" srcId="{6AF1F34B-3789-4E8A-BEA8-9F61609F3056}" destId="{8D524900-3572-44FB-8113-9FC220498D48}" srcOrd="5" destOrd="0" presId="urn:microsoft.com/office/officeart/2005/8/layout/vList5"/>
    <dgm:cxn modelId="{B1CB3D2E-25D3-49B8-B47D-EB73D3F86867}" type="presParOf" srcId="{6AF1F34B-3789-4E8A-BEA8-9F61609F3056}" destId="{5E00FF94-2EAC-49EE-849D-EE4F753D0D98}" srcOrd="6" destOrd="0" presId="urn:microsoft.com/office/officeart/2005/8/layout/vList5"/>
    <dgm:cxn modelId="{FDD0CA47-9034-4111-BDF4-6CEED90D050A}" type="presParOf" srcId="{5E00FF94-2EAC-49EE-849D-EE4F753D0D98}" destId="{86A961B4-81A6-4386-9A79-8FC1FF3B4763}" srcOrd="0" destOrd="0" presId="urn:microsoft.com/office/officeart/2005/8/layout/vList5"/>
    <dgm:cxn modelId="{949FD533-8E35-44DD-A60B-CD8872AEA6ED}" type="presParOf" srcId="{5E00FF94-2EAC-49EE-849D-EE4F753D0D98}" destId="{B99CF148-F226-427D-8253-0FCF5DEE009B}" srcOrd="1" destOrd="0" presId="urn:microsoft.com/office/officeart/2005/8/layout/vList5"/>
    <dgm:cxn modelId="{B50E85D9-D695-4C10-AE66-89278A84D4C4}" type="presParOf" srcId="{6AF1F34B-3789-4E8A-BEA8-9F61609F3056}" destId="{6A8228CF-3B05-45EF-9607-3BF3A6F4DEAE}" srcOrd="7" destOrd="0" presId="urn:microsoft.com/office/officeart/2005/8/layout/vList5"/>
    <dgm:cxn modelId="{B14FED2F-0DC9-4525-A3CB-3FC4B9374077}" type="presParOf" srcId="{6AF1F34B-3789-4E8A-BEA8-9F61609F3056}" destId="{24482336-FA18-422C-84F9-ECB46A164132}" srcOrd="8" destOrd="0" presId="urn:microsoft.com/office/officeart/2005/8/layout/vList5"/>
    <dgm:cxn modelId="{BE376C59-9CE5-4831-89A1-41687ECE9915}" type="presParOf" srcId="{24482336-FA18-422C-84F9-ECB46A164132}" destId="{1ABD82AE-B292-4930-9AA8-2B877BBCAEB7}" srcOrd="0" destOrd="0" presId="urn:microsoft.com/office/officeart/2005/8/layout/vList5"/>
    <dgm:cxn modelId="{143F287D-9788-49BB-8479-CB17CC805EE6}" type="presParOf" srcId="{24482336-FA18-422C-84F9-ECB46A164132}" destId="{3C355932-FA94-4FE0-BA47-7D6847CA10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3680470" y="-1215035"/>
          <a:ext cx="697310" cy="33056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000" b="1" i="0" kern="1200" dirty="0" smtClean="0"/>
            <a:t> Visual Studio Community 2019</a:t>
          </a:r>
          <a:r>
            <a:rPr lang="en-US" altLang="ko" sz="1000" b="1" kern="1200" dirty="0" smtClean="0"/>
            <a:t> </a:t>
          </a:r>
          <a:r>
            <a:rPr lang="en-US" altLang="ko-KR" sz="1000" b="1" i="0" kern="1200" dirty="0" smtClean="0"/>
            <a:t>16.1.3</a:t>
          </a:r>
          <a:endParaRPr lang="ko-KR" altLang="en-US" sz="1000" b="1" kern="1200" spc="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ko-KR" sz="1000" b="1" kern="1200" dirty="0" smtClean="0"/>
            <a:t> Language</a:t>
          </a:r>
          <a:r>
            <a:rPr lang="ko-KR" altLang="en-US" sz="1000" b="1" kern="1200" spc="0" dirty="0" smtClean="0"/>
            <a:t> </a:t>
          </a:r>
          <a:r>
            <a:rPr lang="en-US" altLang="ko-KR" sz="1000" b="1" kern="1200" spc="0" dirty="0" smtClean="0"/>
            <a:t>: C#</a:t>
          </a:r>
          <a:endParaRPr lang="ko-KR" altLang="en-US" sz="1000" b="1" kern="1200" spc="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C# </a:t>
          </a:r>
          <a:r>
            <a:rPr lang="en-US" altLang="ko" sz="1000" b="1" kern="1200" dirty="0" smtClean="0"/>
            <a:t>Compiler </a:t>
          </a:r>
          <a:r>
            <a:rPr lang="en-US" altLang="ko-KR" sz="1000" b="1" kern="1200" spc="0" dirty="0" smtClean="0"/>
            <a:t>Version : 3.100.119.28106</a:t>
          </a:r>
          <a:endParaRPr lang="ko-KR" altLang="en-US" sz="1000" b="1" kern="1200" spc="0" dirty="0"/>
        </a:p>
      </dsp:txBody>
      <dsp:txXfrm rot="-5400000">
        <a:off x="2376277" y="123198"/>
        <a:ext cx="3271656" cy="629230"/>
      </dsp:txXfrm>
    </dsp:sp>
    <dsp:sp modelId="{D59B156A-B76E-465B-AC78-6FFB87E3D610}">
      <dsp:nvSpPr>
        <dsp:cNvPr id="0" name=""/>
        <dsp:cNvSpPr/>
      </dsp:nvSpPr>
      <dsp:spPr>
        <a:xfrm>
          <a:off x="272762" y="2220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alpha val="50000"/>
                <a:lum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" sz="2000" b="1" kern="1200" dirty="0" smtClean="0"/>
            <a:t>IDE</a:t>
          </a:r>
          <a:endParaRPr lang="ko-KR" altLang="en-US" sz="2000" b="1" kern="1200" spc="0" dirty="0"/>
        </a:p>
      </dsp:txBody>
      <dsp:txXfrm>
        <a:off x="315312" y="44770"/>
        <a:ext cx="1846285" cy="786537"/>
      </dsp:txXfrm>
    </dsp:sp>
    <dsp:sp modelId="{1A4D937B-7EC7-410D-BE8A-86FDB17C37DB}">
      <dsp:nvSpPr>
        <dsp:cNvPr id="0" name=""/>
        <dsp:cNvSpPr/>
      </dsp:nvSpPr>
      <dsp:spPr>
        <a:xfrm rot="5400000">
          <a:off x="3685454" y="-314275"/>
          <a:ext cx="697310" cy="330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MSSQL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SQL Server 2014 Management  Studio</a:t>
          </a:r>
          <a:endParaRPr lang="ko-KR" altLang="en-US" sz="1000" b="1" kern="1200" spc="0" dirty="0" smtClean="0"/>
        </a:p>
      </dsp:txBody>
      <dsp:txXfrm rot="-5400000">
        <a:off x="2382045" y="1023174"/>
        <a:ext cx="3270089" cy="629230"/>
      </dsp:txXfrm>
    </dsp:sp>
    <dsp:sp modelId="{CC129596-0980-47EA-A685-4F087F2D8DD1}">
      <dsp:nvSpPr>
        <dsp:cNvPr id="0" name=""/>
        <dsp:cNvSpPr/>
      </dsp:nvSpPr>
      <dsp:spPr>
        <a:xfrm>
          <a:off x="266971" y="913325"/>
          <a:ext cx="1949969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0" dirty="0" smtClean="0"/>
            <a:t>DB</a:t>
          </a:r>
          <a:endParaRPr lang="ko-KR" altLang="en-US" sz="2000" b="1" kern="1200" spc="0" dirty="0" smtClean="0"/>
        </a:p>
      </dsp:txBody>
      <dsp:txXfrm>
        <a:off x="309521" y="955875"/>
        <a:ext cx="1864869" cy="786537"/>
      </dsp:txXfrm>
    </dsp:sp>
    <dsp:sp modelId="{1352640B-BD9A-4EB6-9204-F6D0955D4FA3}">
      <dsp:nvSpPr>
        <dsp:cNvPr id="0" name=""/>
        <dsp:cNvSpPr/>
      </dsp:nvSpPr>
      <dsp:spPr>
        <a:xfrm rot="5400000">
          <a:off x="3702934" y="617397"/>
          <a:ext cx="697310" cy="33017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GitHub</a:t>
          </a:r>
          <a:endParaRPr lang="ko-KR" altLang="en-US" sz="1000" b="1" kern="1200" spc="0" dirty="0" smtClean="0"/>
        </a:p>
      </dsp:txBody>
      <dsp:txXfrm rot="-5400000">
        <a:off x="2400735" y="1953636"/>
        <a:ext cx="3267668" cy="629230"/>
      </dsp:txXfrm>
    </dsp:sp>
    <dsp:sp modelId="{0058D970-AB5F-4005-955F-6389A8C86A2B}">
      <dsp:nvSpPr>
        <dsp:cNvPr id="0" name=""/>
        <dsp:cNvSpPr/>
      </dsp:nvSpPr>
      <dsp:spPr>
        <a:xfrm>
          <a:off x="260753" y="1832433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프로젝트 관리</a:t>
          </a:r>
        </a:p>
      </dsp:txBody>
      <dsp:txXfrm>
        <a:off x="303303" y="1874983"/>
        <a:ext cx="1846285" cy="786537"/>
      </dsp:txXfrm>
    </dsp:sp>
    <dsp:sp modelId="{B99CF148-F226-427D-8253-0FCF5DEE009B}">
      <dsp:nvSpPr>
        <dsp:cNvPr id="0" name=""/>
        <dsp:cNvSpPr/>
      </dsp:nvSpPr>
      <dsp:spPr>
        <a:xfrm rot="5400000">
          <a:off x="3715608" y="1519943"/>
          <a:ext cx="697310" cy="3327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OS : Window 7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CPU : </a:t>
          </a:r>
          <a:r>
            <a:rPr lang="en-US" altLang="ko" sz="1000" b="1" kern="1200" dirty="0" smtClean="0"/>
            <a:t>Intel Core i7-4790 3.60GHz 8G RAM</a:t>
          </a:r>
          <a:endParaRPr lang="ko-KR" altLang="en-US" sz="1000" b="1" kern="1200" spc="0" dirty="0" smtClean="0"/>
        </a:p>
      </dsp:txBody>
      <dsp:txXfrm rot="-5400000">
        <a:off x="2400735" y="2868856"/>
        <a:ext cx="3293016" cy="629230"/>
      </dsp:txXfrm>
    </dsp:sp>
    <dsp:sp modelId="{86A961B4-81A6-4386-9A79-8FC1FF3B4763}">
      <dsp:nvSpPr>
        <dsp:cNvPr id="0" name=""/>
        <dsp:cNvSpPr/>
      </dsp:nvSpPr>
      <dsp:spPr>
        <a:xfrm>
          <a:off x="260753" y="2747652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0" dirty="0" smtClean="0"/>
            <a:t>PC </a:t>
          </a:r>
          <a:r>
            <a:rPr lang="ko-KR" altLang="en-US" sz="2000" b="1" kern="1200" spc="0" dirty="0" smtClean="0"/>
            <a:t>사양</a:t>
          </a:r>
          <a:endParaRPr lang="en-US" altLang="ko-KR" sz="2000" b="1" kern="1200" spc="0" dirty="0" smtClean="0"/>
        </a:p>
      </dsp:txBody>
      <dsp:txXfrm>
        <a:off x="303303" y="2790202"/>
        <a:ext cx="1846285" cy="786537"/>
      </dsp:txXfrm>
    </dsp:sp>
    <dsp:sp modelId="{3C355932-FA94-4FE0-BA47-7D6847CA10BB}">
      <dsp:nvSpPr>
        <dsp:cNvPr id="0" name=""/>
        <dsp:cNvSpPr/>
      </dsp:nvSpPr>
      <dsp:spPr>
        <a:xfrm rot="5400000">
          <a:off x="3725832" y="2434004"/>
          <a:ext cx="697310" cy="33181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b="1" kern="1200" spc="0" dirty="0" smtClean="0"/>
            <a:t> </a:t>
          </a:r>
          <a:r>
            <a:rPr lang="en-US" altLang="ko-KR" sz="1000" b="1" kern="1200" spc="0" dirty="0" smtClean="0">
              <a:solidFill>
                <a:srgbClr val="000000"/>
              </a:solidFill>
              <a:latin typeface="+mn-ea"/>
              <a:ea typeface="+mn-ea"/>
            </a:rPr>
            <a:t>Metro </a:t>
          </a:r>
          <a:r>
            <a:rPr lang="en-US" altLang="ko-KR" sz="1000" b="1" kern="1200" spc="0" baseline="0" dirty="0" smtClean="0">
              <a:solidFill>
                <a:srgbClr val="000000"/>
              </a:solidFill>
              <a:latin typeface="+mn-ea"/>
              <a:ea typeface="+mn-ea"/>
            </a:rPr>
            <a:t>Modern UI</a:t>
          </a:r>
          <a:endParaRPr lang="ko-KR" altLang="en-US" sz="1000" b="1" kern="1200" spc="0" dirty="0" smtClean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b="1" kern="1200" spc="0" dirty="0" smtClean="0">
              <a:solidFill>
                <a:srgbClr val="000000"/>
              </a:solidFill>
              <a:latin typeface="+mn-ea"/>
              <a:ea typeface="+mn-ea"/>
            </a:rPr>
            <a:t>엑셀 </a:t>
          </a:r>
          <a:r>
            <a:rPr lang="ko-KR" altLang="en-US" sz="1000" b="1" kern="1200" spc="0" dirty="0" err="1" smtClean="0">
              <a:solidFill>
                <a:srgbClr val="000000"/>
              </a:solidFill>
              <a:latin typeface="+mn-ea"/>
              <a:ea typeface="+mn-ea"/>
            </a:rPr>
            <a:t>쿼리생성기</a:t>
          </a:r>
          <a:endParaRPr lang="ko-KR" altLang="en-US" sz="1000" b="1" kern="1200" spc="0" dirty="0" smtClean="0"/>
        </a:p>
      </dsp:txBody>
      <dsp:txXfrm rot="-5400000">
        <a:off x="2415421" y="3778455"/>
        <a:ext cx="3284092" cy="629230"/>
      </dsp:txXfrm>
    </dsp:sp>
    <dsp:sp modelId="{1ABD82AE-B292-4930-9AA8-2B877BBCAEB7}">
      <dsp:nvSpPr>
        <dsp:cNvPr id="0" name=""/>
        <dsp:cNvSpPr/>
      </dsp:nvSpPr>
      <dsp:spPr>
        <a:xfrm>
          <a:off x="247367" y="3664866"/>
          <a:ext cx="1931385" cy="8716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5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개발 </a:t>
          </a:r>
          <a:r>
            <a:rPr lang="en-US" altLang="ko-KR" sz="2000" b="1" kern="1200" spc="0" dirty="0" smtClean="0"/>
            <a:t>Tool</a:t>
          </a:r>
        </a:p>
      </dsp:txBody>
      <dsp:txXfrm>
        <a:off x="289917" y="3707416"/>
        <a:ext cx="1846285" cy="786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4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1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2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3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1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89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29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8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0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5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0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2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0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5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7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1328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 smtClean="0">
                <a:solidFill>
                  <a:schemeClr val="bg1">
                    <a:lumMod val="95000"/>
                  </a:schemeClr>
                </a:solidFill>
              </a:rPr>
              <a:t>ERP System</a:t>
            </a:r>
            <a:endParaRPr lang="ko-KR" altLang="en-US" sz="6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5516672"/>
            <a:ext cx="352839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발표자   이 우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수 김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범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석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 이 강 산</a:t>
            </a:r>
            <a:endParaRPr lang="en-US" altLang="ko-K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     이 한 수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임 대 섭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유 부 섭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한 미 정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326523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</a:rPr>
              <a:t>윈도우 플랫폼 </a:t>
            </a:r>
            <a:r>
              <a:rPr lang="en-US" altLang="ko-KR" sz="1400" b="1" spc="-150" dirty="0" err="1" smtClean="0">
                <a:solidFill>
                  <a:schemeClr val="bg1">
                    <a:lumMod val="95000"/>
                  </a:schemeClr>
                </a:solidFill>
              </a:rPr>
              <a:t>IoT</a:t>
            </a: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</a:rPr>
              <a:t>시스템 개발자 과정</a:t>
            </a:r>
            <a:endParaRPr lang="ko-KR" altLang="en-US" sz="14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3500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자동발주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63339"/>
            <a:ext cx="7046999" cy="417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수주등록</a:t>
            </a:r>
            <a:r>
              <a:rPr lang="ko-KR" altLang="en-US" sz="1400" dirty="0" smtClean="0"/>
              <a:t> 시 제품에 필요한 자재를 </a:t>
            </a:r>
            <a:r>
              <a:rPr lang="ko-KR" altLang="en-US" sz="1400" dirty="0" err="1" smtClean="0"/>
              <a:t>수주제품의</a:t>
            </a:r>
            <a:r>
              <a:rPr lang="ko-KR" altLang="en-US" sz="1400" dirty="0" smtClean="0"/>
              <a:t> 납기일을 고려하여 자동으로 발주한다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93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3500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자동발주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33732"/>
            <a:ext cx="7263167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9191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8" y="1685108"/>
            <a:ext cx="7416000" cy="4048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3011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블럭별로</a:t>
            </a:r>
            <a:r>
              <a:rPr lang="ko-KR" altLang="en-US" sz="1400" dirty="0" smtClean="0"/>
              <a:t> 작업지시목록이 출력되며 아이템을 선택 후 </a:t>
            </a:r>
            <a:r>
              <a:rPr lang="ko-KR" altLang="en-US" sz="1400" dirty="0" err="1" smtClean="0"/>
              <a:t>작업시작을</a:t>
            </a:r>
            <a:r>
              <a:rPr lang="ko-KR" altLang="en-US" sz="1400" dirty="0" smtClean="0"/>
              <a:t> 누르면 해당 아이템의  관리번호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바코드번호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대한 작업이 시작된다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5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/>
              <a:t>내용을 입력하세요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4054279638"/>
              </p:ext>
            </p:extLst>
          </p:nvPr>
        </p:nvGraphicFramePr>
        <p:xfrm>
          <a:off x="755576" y="1628800"/>
          <a:ext cx="74168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987" y="188640"/>
            <a:ext cx="311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05. </a:t>
            </a:r>
            <a:r>
              <a:rPr lang="ko-KR" altLang="en-US" b="1" dirty="0" smtClean="0">
                <a:solidFill>
                  <a:schemeClr val="bg1"/>
                </a:solidFill>
              </a:rPr>
              <a:t>개발 환경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개발 </a:t>
            </a:r>
            <a:r>
              <a:rPr lang="en-US" altLang="ko-KR" b="1" dirty="0" smtClean="0">
                <a:solidFill>
                  <a:schemeClr val="bg1"/>
                </a:solidFill>
              </a:rPr>
              <a:t>Tool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052736"/>
            <a:ext cx="1728192" cy="19010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570265"/>
            <a:ext cx="1368152" cy="1010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13" y="2414664"/>
            <a:ext cx="1438287" cy="115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92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회계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4" y="1916832"/>
            <a:ext cx="3895428" cy="424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47850"/>
            <a:ext cx="3279254" cy="4320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8064" y="836712"/>
            <a:ext cx="306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인사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1124744"/>
            <a:ext cx="0" cy="5227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9" y="1453687"/>
            <a:ext cx="4074041" cy="478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3978" y="836712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38" y="1844824"/>
            <a:ext cx="3930025" cy="3528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434" y="836712"/>
            <a:ext cx="378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생산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&amp;MES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72000" y="1124744"/>
            <a:ext cx="0" cy="5227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92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ERD –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물류 총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8" y="1616472"/>
            <a:ext cx="7372350" cy="44768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1045" y="18864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06. ERD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8640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07.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수행일정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352928" cy="4392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170080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smtClean="0"/>
              <a:t>기대효과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2114853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pc="-150" dirty="0" smtClean="0"/>
              <a:t>① </a:t>
            </a:r>
            <a:r>
              <a:rPr lang="ko-KR" altLang="en-US" sz="1400" b="1" dirty="0"/>
              <a:t>데이터베이스를 통한 데이터 관리를 함으로써 </a:t>
            </a:r>
            <a:r>
              <a:rPr lang="ko-KR" altLang="en-US" sz="1400" b="1" dirty="0" smtClean="0"/>
              <a:t>전사적 </a:t>
            </a:r>
            <a:r>
              <a:rPr lang="ko-KR" altLang="en-US" sz="1400" b="1" dirty="0"/>
              <a:t>자원을 활용한 경영관리에 이바지</a:t>
            </a:r>
            <a:endParaRPr lang="ko-KR" altLang="en-US" sz="1400" b="1" spc="-150" dirty="0" smtClean="0"/>
          </a:p>
          <a:p>
            <a:pPr fontAlgn="base">
              <a:lnSpc>
                <a:spcPct val="200000"/>
              </a:lnSpc>
            </a:pPr>
            <a:r>
              <a:rPr lang="ko-KR" altLang="en-US" sz="1400" b="1" spc="-150" dirty="0" smtClean="0"/>
              <a:t>② </a:t>
            </a:r>
            <a:r>
              <a:rPr lang="en-US" altLang="ko-KR" sz="1400" b="1" dirty="0"/>
              <a:t>MES</a:t>
            </a:r>
            <a:r>
              <a:rPr lang="ko-KR" altLang="en-US" sz="1400" b="1" dirty="0"/>
              <a:t>와 </a:t>
            </a:r>
            <a:r>
              <a:rPr lang="ko-KR" altLang="en-US" sz="1400" b="1" dirty="0" smtClean="0"/>
              <a:t>연계하여 </a:t>
            </a:r>
            <a:r>
              <a:rPr lang="ko-KR" altLang="en-US" sz="1400" b="1" spc="-150" dirty="0" smtClean="0"/>
              <a:t>재고 최소화로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생산효율성을 </a:t>
            </a:r>
            <a:r>
              <a:rPr lang="ko-KR" altLang="en-US" sz="1400" b="1" dirty="0" smtClean="0"/>
              <a:t>증대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9403" y="188640"/>
            <a:ext cx="338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08.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기대효과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향후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보완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4077072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7170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향후 보완 사항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365104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spc="-150" dirty="0" smtClean="0"/>
              <a:t>① 중복되는 코드 간소화 및 </a:t>
            </a:r>
            <a:r>
              <a:rPr lang="ko-KR" altLang="en-US" sz="1400" b="1" spc="-150" dirty="0"/>
              <a:t>디버깅을 </a:t>
            </a:r>
            <a:r>
              <a:rPr lang="ko-KR" altLang="en-US" sz="1400" b="1" spc="-150" dirty="0" smtClean="0"/>
              <a:t>통한 오류 해결로 </a:t>
            </a:r>
            <a:r>
              <a:rPr lang="ko-KR" altLang="en-US" sz="1400" b="1" spc="-150" dirty="0"/>
              <a:t>프로그램의 </a:t>
            </a:r>
            <a:r>
              <a:rPr lang="ko-KR" altLang="en-US" sz="1400" b="1" spc="-150" dirty="0" smtClean="0"/>
              <a:t>안정성 향상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spc="-150" dirty="0" smtClean="0"/>
              <a:t>② 타 제품과 차별화될 수 있는 기능 구현</a:t>
            </a:r>
            <a:endParaRPr lang="en-US" altLang="ko-KR" sz="1400" b="1" spc="-150" dirty="0" smtClean="0"/>
          </a:p>
          <a:p>
            <a:pPr>
              <a:lnSpc>
                <a:spcPct val="150000"/>
              </a:lnSpc>
            </a:pPr>
            <a:r>
              <a:rPr lang="ko-KR" altLang="en-US" sz="1400" b="1" spc="-150" dirty="0"/>
              <a:t>③ 구현하지 못한 기능들 추가로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7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시연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3103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75656" y="1106160"/>
            <a:ext cx="8547686" cy="1314728"/>
            <a:chOff x="1475656" y="1106160"/>
            <a:chExt cx="8547686" cy="1314728"/>
          </a:xfrm>
        </p:grpSpPr>
        <p:sp>
          <p:nvSpPr>
            <p:cNvPr id="9" name="TextBox 8"/>
            <p:cNvSpPr txBox="1"/>
            <p:nvPr/>
          </p:nvSpPr>
          <p:spPr>
            <a:xfrm>
              <a:off x="1526398" y="1106160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01    02    03    04    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475656" y="2042264"/>
              <a:ext cx="6840760" cy="378624"/>
              <a:chOff x="539552" y="2042264"/>
              <a:chExt cx="6840760" cy="378624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34310" y="2042264"/>
                <a:ext cx="6275329" cy="0"/>
                <a:chOff x="734310" y="2042264"/>
                <a:chExt cx="6275329" cy="0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734310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2401127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4129319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857511" y="2042264"/>
                  <a:ext cx="115212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39552" y="204226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팀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구성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85103" y="204226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</a:rPr>
                  <a:t>배경 및 목적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41287" y="204226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spc="-150" dirty="0">
                    <a:solidFill>
                      <a:schemeClr val="bg1"/>
                    </a:solidFill>
                    <a:latin typeface="+mj-ea"/>
                    <a:cs typeface="굴림" pitchFamily="50" charset="-127"/>
                  </a:rPr>
                  <a:t>시스템 구성도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08104" y="205155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+mj-ea"/>
                  </a:rPr>
                  <a:t>제품 사진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39552" y="3585790"/>
            <a:ext cx="8496944" cy="1667710"/>
            <a:chOff x="107504" y="3585790"/>
            <a:chExt cx="8496944" cy="1667710"/>
          </a:xfrm>
        </p:grpSpPr>
        <p:sp>
          <p:nvSpPr>
            <p:cNvPr id="33" name="TextBox 32"/>
            <p:cNvSpPr txBox="1"/>
            <p:nvPr/>
          </p:nvSpPr>
          <p:spPr>
            <a:xfrm>
              <a:off x="107504" y="3585790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05    06   07    08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51520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18337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491880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220072" y="4521894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5714" y="4593902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환경 </a:t>
              </a:r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&amp; </a:t>
              </a: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b="1" spc="-150" dirty="0">
                  <a:solidFill>
                    <a:schemeClr val="bg1"/>
                  </a:solidFill>
                  <a:latin typeface="+mj-ea"/>
                  <a:ea typeface="+mj-ea"/>
                </a:rPr>
                <a:t>Tool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19672" y="459390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ERD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1840" y="460319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프로젝트</a:t>
              </a:r>
              <a:endParaRPr lang="en-US" altLang="ko-KR" b="1" spc="-150" dirty="0" smtClean="0">
                <a:solidFill>
                  <a:schemeClr val="bg1"/>
                </a:solidFill>
                <a:latin typeface="+mj-ea"/>
              </a:endParaRP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수행 일정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10395" y="4580633"/>
              <a:ext cx="2195736" cy="67286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kumimoji="1" lang="ko-KR" altLang="en-US" b="1" spc="-150" dirty="0" smtClean="0">
                  <a:solidFill>
                    <a:schemeClr val="bg1"/>
                  </a:solidFill>
                  <a:latin typeface="+mj-ea"/>
                  <a:ea typeface="+mj-ea"/>
                  <a:cs typeface="굴림" pitchFamily="50" charset="-127"/>
                </a:rPr>
                <a:t>기대효과 </a:t>
              </a:r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&amp; </a:t>
              </a:r>
            </a:p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향후 보완 사항</a:t>
              </a:r>
              <a:endParaRPr lang="en-US" altLang="ko-KR" b="1" spc="-150" dirty="0" smtClean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" name="가로로 말린 두루마리 모양 2"/>
          <p:cNvSpPr/>
          <p:nvPr/>
        </p:nvSpPr>
        <p:spPr>
          <a:xfrm>
            <a:off x="1115616" y="764704"/>
            <a:ext cx="9361040" cy="2088232"/>
          </a:xfrm>
          <a:prstGeom prst="horizontalScrol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가로로 말린 두루마리 모양 64"/>
          <p:cNvSpPr/>
          <p:nvPr/>
        </p:nvSpPr>
        <p:spPr>
          <a:xfrm rot="10800000">
            <a:off x="-252536" y="3314601"/>
            <a:ext cx="7730735" cy="2346646"/>
          </a:xfrm>
          <a:prstGeom prst="horizontalScrol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02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 </a:t>
            </a:r>
            <a:r>
              <a:rPr lang="ko-KR" altLang="en-US" b="1" dirty="0" smtClean="0">
                <a:solidFill>
                  <a:schemeClr val="bg1"/>
                </a:solidFill>
              </a:rPr>
              <a:t>팀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080529"/>
            <a:ext cx="5412948" cy="1233726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팀 프로젝트 일정관리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폼 제작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메인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프린트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코드 도움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전표 등록 및 출력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계정과목등록 화면 제작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DB </a:t>
            </a:r>
            <a:r>
              <a:rPr lang="ko-KR" altLang="en-US" sz="1100" dirty="0" smtClean="0"/>
              <a:t>스키마 설계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회계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시스템</a:t>
            </a:r>
            <a:endParaRPr lang="en-US" altLang="ko-KR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6196" y="2403483"/>
            <a:ext cx="5412948" cy="1233726"/>
          </a:xfrm>
          <a:prstGeom prst="round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물류관리 </a:t>
            </a:r>
            <a:r>
              <a:rPr lang="en-US" altLang="ko-KR" sz="1100" dirty="0" smtClean="0"/>
              <a:t>UI </a:t>
            </a: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생산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물류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수주등록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발주등록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소요량 전개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입고검사등록</a:t>
            </a:r>
            <a:r>
              <a:rPr lang="en-US" altLang="ko-KR" sz="11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 </a:t>
            </a:r>
            <a:r>
              <a:rPr lang="ko-KR" altLang="en-US" sz="1100" dirty="0" err="1" smtClean="0"/>
              <a:t>입고처리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매입마감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품목등록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물류등록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기능 구현</a:t>
            </a:r>
            <a:endParaRPr lang="en-US" altLang="ko-KR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16196" y="3726437"/>
            <a:ext cx="5412948" cy="1233726"/>
          </a:xfrm>
          <a:prstGeom prst="round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BOM </a:t>
            </a:r>
            <a:r>
              <a:rPr lang="ko-KR" altLang="en-US" sz="1100" dirty="0" smtClean="0"/>
              <a:t>등록 및 </a:t>
            </a:r>
            <a:r>
              <a:rPr lang="ko-KR" altLang="en-US" sz="1100" dirty="0" err="1" smtClean="0"/>
              <a:t>정전개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출고 처리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기능 구현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생산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물류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MES </a:t>
            </a:r>
            <a:r>
              <a:rPr lang="ko-KR" altLang="en-US" sz="1100" dirty="0" smtClean="0"/>
              <a:t>설계 및 기능 구현</a:t>
            </a:r>
            <a:endParaRPr lang="en-US" altLang="ko-KR" sz="11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6196" y="5049391"/>
            <a:ext cx="5412948" cy="1233726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인사관리 </a:t>
            </a:r>
            <a:r>
              <a:rPr lang="en-US" altLang="ko-KR" sz="1100" dirty="0"/>
              <a:t>UI </a:t>
            </a: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인사정보등록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급여 입력 기능 구현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인사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23528" y="1080529"/>
            <a:ext cx="936104" cy="1177245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팀  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latin typeface="나눔바른고딕" pitchFamily="50" charset="-127"/>
                <a:ea typeface="나눔바른고딕" pitchFamily="50" charset="-127"/>
              </a:rPr>
              <a:t>이우수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437" y="2403483"/>
            <a:ext cx="936195" cy="1200329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부팀장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김범석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528" y="372475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유부섭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873" y="5049391"/>
            <a:ext cx="936195" cy="1177245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팀  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이한수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1080529"/>
            <a:ext cx="1205974" cy="11772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2" y="2403483"/>
            <a:ext cx="1224606" cy="1200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5049391"/>
            <a:ext cx="1205974" cy="11772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2" y="3754677"/>
            <a:ext cx="1128614" cy="1205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02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 </a:t>
            </a:r>
            <a:r>
              <a:rPr lang="ko-KR" altLang="en-US" b="1" dirty="0" smtClean="0">
                <a:solidFill>
                  <a:schemeClr val="bg1"/>
                </a:solidFill>
              </a:rPr>
              <a:t>팀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080529"/>
            <a:ext cx="5412948" cy="1233726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BOM </a:t>
            </a:r>
            <a:r>
              <a:rPr lang="ko-KR" altLang="en-US" sz="1100" dirty="0"/>
              <a:t>등록 및 </a:t>
            </a:r>
            <a:r>
              <a:rPr lang="ko-KR" altLang="en-US" sz="1100" dirty="0" err="1"/>
              <a:t>정전개</a:t>
            </a:r>
            <a:r>
              <a:rPr lang="en-US" altLang="ko-KR" sz="1100" dirty="0"/>
              <a:t>, </a:t>
            </a:r>
            <a:r>
              <a:rPr lang="ko-KR" altLang="en-US" sz="1100" dirty="0"/>
              <a:t>출고 처리</a:t>
            </a:r>
            <a:r>
              <a:rPr lang="en-US" altLang="ko-KR" sz="1100" dirty="0"/>
              <a:t> </a:t>
            </a:r>
            <a:r>
              <a:rPr lang="ko-KR" altLang="en-US" sz="1100" dirty="0"/>
              <a:t>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생산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MES </a:t>
            </a:r>
            <a:r>
              <a:rPr lang="ko-KR" altLang="en-US" sz="1100" dirty="0"/>
              <a:t>설계 및 기능 구현</a:t>
            </a:r>
            <a:endParaRPr lang="en-US" altLang="ko-KR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6196" y="2403483"/>
            <a:ext cx="5412948" cy="1233726"/>
          </a:xfrm>
          <a:prstGeom prst="round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회계관리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시스템관리 </a:t>
            </a:r>
            <a:r>
              <a:rPr lang="en-US" altLang="ko-KR" sz="1100" dirty="0"/>
              <a:t>UI </a:t>
            </a:r>
            <a:r>
              <a:rPr lang="ko-KR" altLang="en-US" sz="1100" dirty="0"/>
              <a:t>디자인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일반거래처등록</a:t>
            </a:r>
            <a:r>
              <a:rPr lang="en-US" altLang="ko-KR" sz="1100" dirty="0"/>
              <a:t>, </a:t>
            </a:r>
            <a:r>
              <a:rPr lang="ko-KR" altLang="en-US" sz="1100" dirty="0"/>
              <a:t>금융거래처등록</a:t>
            </a:r>
            <a:r>
              <a:rPr lang="en-US" altLang="ko-KR" sz="1100" dirty="0"/>
              <a:t>, </a:t>
            </a:r>
            <a:r>
              <a:rPr lang="ko-KR" altLang="en-US" sz="1100" dirty="0"/>
              <a:t>고정자산등록</a:t>
            </a:r>
            <a:r>
              <a:rPr lang="en-US" altLang="ko-KR" sz="1100" dirty="0"/>
              <a:t> </a:t>
            </a:r>
            <a:r>
              <a:rPr lang="ko-KR" altLang="en-US" sz="1100" dirty="0"/>
              <a:t>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/>
              <a:t>회계</a:t>
            </a:r>
            <a:r>
              <a:rPr lang="en-US" altLang="ko-KR" sz="1100" dirty="0"/>
              <a:t>, </a:t>
            </a:r>
            <a:r>
              <a:rPr lang="ko-KR" altLang="en-US" sz="1100" dirty="0"/>
              <a:t>인사</a:t>
            </a:r>
            <a:r>
              <a:rPr lang="en-US" altLang="ko-KR" sz="1100" dirty="0"/>
              <a:t>, </a:t>
            </a:r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16196" y="3726437"/>
            <a:ext cx="5412948" cy="1233726"/>
          </a:xfrm>
          <a:prstGeom prst="round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생산관리 </a:t>
            </a:r>
            <a:r>
              <a:rPr lang="en-US" altLang="ko-KR" sz="1100" dirty="0"/>
              <a:t>UI </a:t>
            </a:r>
            <a:r>
              <a:rPr lang="ko-KR" altLang="en-US" sz="1100" dirty="0"/>
              <a:t>디자인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생산계획현황 기능 구현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DB </a:t>
            </a:r>
            <a:r>
              <a:rPr lang="ko-KR" altLang="en-US" sz="1100" dirty="0"/>
              <a:t>스키마 설계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생산</a:t>
            </a:r>
            <a:endParaRPr lang="en-US" altLang="ko-KR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23528" y="108052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이강산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437" y="2403483"/>
            <a:ext cx="936195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임대섭</a:t>
            </a:r>
            <a:endParaRPr lang="ko-KR" altLang="en-US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3528" y="3724759"/>
            <a:ext cx="936104" cy="1112612"/>
          </a:xfrm>
          <a:prstGeom prst="rect">
            <a:avLst/>
          </a:prstGeom>
          <a:gradFill>
            <a:gsLst>
              <a:gs pos="0">
                <a:schemeClr val="accent5">
                  <a:lumMod val="92000"/>
                  <a:lumOff val="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팀  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한미정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47" y="3754677"/>
            <a:ext cx="1128614" cy="117724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86" y="2420888"/>
            <a:ext cx="1128614" cy="11772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4" y="1052736"/>
            <a:ext cx="1205974" cy="11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456207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26171" y="6453336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18864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02. </a:t>
            </a:r>
            <a:r>
              <a:rPr lang="ko-KR" altLang="en-US" b="1" dirty="0" smtClean="0">
                <a:solidFill>
                  <a:schemeClr val="bg1"/>
                </a:solidFill>
              </a:rPr>
              <a:t>배경 및 목적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4857661"/>
            <a:ext cx="71287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ko-KR" altLang="en-US" b="1" spc="-80" dirty="0" smtClean="0"/>
              <a:t>제조 </a:t>
            </a:r>
            <a:r>
              <a:rPr lang="ko-KR" altLang="en-US" b="1" spc="-80" dirty="0"/>
              <a:t>혁신을 위해 스마트 공장의 중요성을 인식하고 보급을 </a:t>
            </a:r>
            <a:r>
              <a:rPr lang="ko-KR" altLang="en-US" b="1" spc="-80" dirty="0" smtClean="0"/>
              <a:t>확대하고 </a:t>
            </a:r>
            <a:r>
              <a:rPr lang="ko-KR" altLang="en-US" b="1" spc="-70" dirty="0" smtClean="0"/>
              <a:t>있다</a:t>
            </a:r>
            <a:r>
              <a:rPr lang="en-US" altLang="ko-KR" b="1" spc="-70" dirty="0" smtClean="0"/>
              <a:t>. </a:t>
            </a:r>
            <a:r>
              <a:rPr lang="ko-KR" altLang="en-US" b="1" spc="-70" dirty="0" smtClean="0"/>
              <a:t>이에</a:t>
            </a:r>
            <a:r>
              <a:rPr lang="en-US" altLang="ko-KR" b="1" spc="-70" dirty="0"/>
              <a:t> ERP </a:t>
            </a:r>
            <a:r>
              <a:rPr lang="ko-KR" altLang="en-US" b="1" spc="-70" dirty="0"/>
              <a:t>시장도 확대될 것으로 보아</a:t>
            </a:r>
            <a:r>
              <a:rPr lang="ko-KR" altLang="en-US" b="1" spc="-70" dirty="0" smtClean="0"/>
              <a:t> 업무 프로세스를 이해하고</a:t>
            </a:r>
            <a:r>
              <a:rPr lang="ko-KR" altLang="en-US" b="1" spc="-20" dirty="0" smtClean="0"/>
              <a:t> 제조과정에 알맞은 </a:t>
            </a:r>
            <a:r>
              <a:rPr lang="en-US" altLang="ko-KR" b="1" spc="-20" dirty="0"/>
              <a:t>ERP </a:t>
            </a:r>
            <a:r>
              <a:rPr lang="en-US" altLang="ko-KR" b="1" spc="-20" dirty="0" smtClean="0"/>
              <a:t>Program</a:t>
            </a:r>
            <a:r>
              <a:rPr lang="ko-KR" altLang="en-US" b="1" spc="-20" dirty="0" smtClean="0"/>
              <a:t>을 구현하는 것에 목적을 둔다</a:t>
            </a:r>
            <a:r>
              <a:rPr lang="en-US" altLang="ko-KR" b="1" spc="-20" dirty="0" smtClean="0"/>
              <a:t>.</a:t>
            </a:r>
            <a:endParaRPr lang="ko-KR" altLang="en-US" b="1" spc="-2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908720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826171" y="2204864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1192977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 smtClean="0"/>
              <a:t>ERP</a:t>
            </a:r>
            <a:r>
              <a:rPr lang="ko-KR" altLang="en-US" b="1" spc="-20" dirty="0" smtClean="0"/>
              <a:t>는 재무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회계</a:t>
            </a:r>
            <a:r>
              <a:rPr lang="en-US" altLang="ko-KR" b="1" spc="-20" dirty="0"/>
              <a:t> 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인사</a:t>
            </a:r>
            <a:r>
              <a:rPr lang="en-US" altLang="ko-KR" b="1" spc="-20" dirty="0"/>
              <a:t> </a:t>
            </a:r>
            <a:r>
              <a:rPr lang="en-US" altLang="ko-KR" b="1" spc="-20" dirty="0" smtClean="0"/>
              <a:t>·</a:t>
            </a:r>
            <a:r>
              <a:rPr lang="ko-KR" altLang="en-US" b="1" spc="-20" dirty="0" smtClean="0"/>
              <a:t>생산 등 기업의 모든 데이터를 일괄적으로  관리할 수 있도록 하는 시스템이다</a:t>
            </a:r>
            <a:r>
              <a:rPr lang="en-US" altLang="ko-KR" b="1" spc="-20" dirty="0" smtClean="0"/>
              <a:t>.</a:t>
            </a:r>
            <a:endParaRPr lang="ko-KR" altLang="en-US" b="1" spc="-2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13285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26171" y="4581128"/>
            <a:ext cx="53280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  <a:scene3d>
            <a:camera prst="orthographicFront"/>
            <a:lightRig rig="threePt" dir="t"/>
          </a:scene3d>
          <a:sp3d>
            <a:bevelT h="12700"/>
            <a:bevelB w="0" h="8255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242088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정부의 </a:t>
            </a:r>
            <a:r>
              <a:rPr lang="ko-KR" altLang="en-US" b="1" dirty="0" smtClean="0"/>
              <a:t>중소기업의 </a:t>
            </a:r>
            <a:r>
              <a:rPr lang="ko-KR" altLang="en-US" b="1" dirty="0"/>
              <a:t>절반을 스마트공장으로 만든다는 목표로 </a:t>
            </a:r>
            <a:r>
              <a:rPr lang="en-US" altLang="ko-KR" b="1" dirty="0"/>
              <a:t>2022</a:t>
            </a:r>
            <a:r>
              <a:rPr lang="ko-KR" altLang="en-US" b="1" dirty="0"/>
              <a:t>년까지 스마트공장 </a:t>
            </a:r>
            <a:r>
              <a:rPr lang="en-US" altLang="ko-KR" b="1" dirty="0"/>
              <a:t>3</a:t>
            </a:r>
            <a:r>
              <a:rPr lang="ko-KR" altLang="en-US" b="1" dirty="0"/>
              <a:t>만개 구축에 </a:t>
            </a:r>
            <a:r>
              <a:rPr lang="ko-KR" altLang="en-US" b="1" dirty="0" smtClean="0"/>
              <a:t>나선다고 한다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-100" dirty="0" smtClean="0"/>
              <a:t>스마트공장 구축으로 기업은 운영 비용의 절감을 통해 여유 자금이 </a:t>
            </a:r>
            <a:r>
              <a:rPr lang="ko-KR" altLang="en-US" b="1" dirty="0" smtClean="0"/>
              <a:t>생기고 이것을 기업의 재투자에 활용할 수 있는 부분이다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업무체계를 확립하고 경영전략수립 및 기회손실예방을 통해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지속적인 기업성장을 가능하게 해준다</a:t>
            </a:r>
            <a:r>
              <a:rPr lang="en-US" altLang="ko-KR" b="1" dirty="0" smtClean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61" y="188640"/>
            <a:ext cx="193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03.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시스템 </a:t>
            </a:r>
            <a:r>
              <a:rPr kumimoji="1" lang="ko-KR" altLang="en-US" b="1" spc="-150" dirty="0" smtClean="0">
                <a:solidFill>
                  <a:schemeClr val="bg1"/>
                </a:solidFill>
                <a:latin typeface="+mj-ea"/>
                <a:cs typeface="굴림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9552" y="1530413"/>
            <a:ext cx="8124649" cy="4564992"/>
            <a:chOff x="429329" y="1530413"/>
            <a:chExt cx="8124649" cy="4564992"/>
          </a:xfrm>
        </p:grpSpPr>
        <p:cxnSp>
          <p:nvCxnSpPr>
            <p:cNvPr id="42" name="직선 연결선 41"/>
            <p:cNvCxnSpPr/>
            <p:nvPr/>
          </p:nvCxnSpPr>
          <p:spPr>
            <a:xfrm rot="-3300000">
              <a:off x="5247004" y="3265801"/>
              <a:ext cx="0" cy="54000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518" y="2012478"/>
              <a:ext cx="1459034" cy="1467529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5349634" y="1837259"/>
              <a:ext cx="3204344" cy="4025038"/>
              <a:chOff x="5349634" y="1837259"/>
              <a:chExt cx="3204344" cy="4025038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995579" y="4496341"/>
                <a:ext cx="1422879" cy="1365956"/>
                <a:chOff x="6920092" y="4158159"/>
                <a:chExt cx="1422879" cy="1365956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6920092" y="4158159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생산관리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294485"/>
                  <a:ext cx="609524" cy="653328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5349634" y="3376125"/>
                <a:ext cx="1537385" cy="830997"/>
              </a:xfrm>
              <a:prstGeom prst="rect">
                <a:avLst/>
              </a:prstGeom>
              <a:noFill/>
              <a:effectLst>
                <a:innerShdw blurRad="254000" dist="50800">
                  <a:schemeClr val="accent5">
                    <a:lumMod val="40000"/>
                    <a:lumOff val="60000"/>
                    <a:alpha val="66000"/>
                  </a:scheme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 smtClean="0">
                    <a:solidFill>
                      <a:schemeClr val="accent5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MES</a:t>
                </a:r>
                <a:endParaRPr lang="ko-KR" altLang="en-US" sz="48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5664416" y="1837259"/>
                <a:ext cx="1422879" cy="1274372"/>
                <a:chOff x="5292080" y="1497355"/>
                <a:chExt cx="1422879" cy="1274372"/>
              </a:xfrm>
            </p:grpSpPr>
            <p:sp>
              <p:nvSpPr>
                <p:cNvPr id="34" name="타원 33"/>
                <p:cNvSpPr/>
                <p:nvPr/>
              </p:nvSpPr>
              <p:spPr>
                <a:xfrm>
                  <a:off x="5292080" y="1497355"/>
                  <a:ext cx="1422879" cy="127437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 err="1" smtClean="0">
                      <a:solidFill>
                        <a:schemeClr val="tx1"/>
                      </a:solidFill>
                    </a:rPr>
                    <a:t>실적관리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1200" y="1581826"/>
                  <a:ext cx="936104" cy="76705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6"/>
              <p:cNvGrpSpPr/>
              <p:nvPr/>
            </p:nvGrpSpPr>
            <p:grpSpPr>
              <a:xfrm>
                <a:off x="7131099" y="3154437"/>
                <a:ext cx="1422879" cy="1274372"/>
                <a:chOff x="7092280" y="2294452"/>
                <a:chExt cx="1422879" cy="1274372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7092280" y="2294452"/>
                  <a:ext cx="1422879" cy="127437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품질관리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8957" y="2495404"/>
                  <a:ext cx="609524" cy="609524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 rot="1260000">
                <a:off x="6182832" y="3131962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5400000">
                <a:off x="6887019" y="3681048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-1680000">
                <a:off x="6256650" y="4155880"/>
                <a:ext cx="0" cy="36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429329" y="1530413"/>
              <a:ext cx="4380417" cy="4564992"/>
              <a:chOff x="429329" y="1530413"/>
              <a:chExt cx="4380417" cy="456499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41760" y="2213967"/>
                <a:ext cx="1422879" cy="1365956"/>
                <a:chOff x="899592" y="1886640"/>
                <a:chExt cx="1584176" cy="1440160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899592" y="1886640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회계관리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1074" y="2052428"/>
                  <a:ext cx="609524" cy="60952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4" name="그룹 13"/>
              <p:cNvGrpSpPr/>
              <p:nvPr/>
            </p:nvGrpSpPr>
            <p:grpSpPr>
              <a:xfrm>
                <a:off x="1915460" y="1530413"/>
                <a:ext cx="1422879" cy="1365956"/>
                <a:chOff x="1954312" y="1329500"/>
                <a:chExt cx="1422879" cy="1365956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1954312" y="1329500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인사관리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7046" y="1486746"/>
                  <a:ext cx="547464" cy="57811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5" name="그룹 14"/>
              <p:cNvGrpSpPr/>
              <p:nvPr/>
            </p:nvGrpSpPr>
            <p:grpSpPr>
              <a:xfrm>
                <a:off x="3386867" y="4029621"/>
                <a:ext cx="1422879" cy="1365956"/>
                <a:chOff x="3221129" y="4149080"/>
                <a:chExt cx="1422879" cy="1365956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3221129" y="4149080"/>
                  <a:ext cx="1422879" cy="1365956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생산관리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074" y="4294485"/>
                  <a:ext cx="609524" cy="653328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429329" y="4033314"/>
                <a:ext cx="1422879" cy="1365956"/>
                <a:chOff x="2151323" y="3206121"/>
                <a:chExt cx="1584176" cy="1440160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2151323" y="3206121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물류관리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2805" y="3388685"/>
                  <a:ext cx="609524" cy="609524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/>
              <p:cNvGrpSpPr/>
              <p:nvPr/>
            </p:nvGrpSpPr>
            <p:grpSpPr>
              <a:xfrm>
                <a:off x="1903362" y="4729449"/>
                <a:ext cx="1422879" cy="1365956"/>
                <a:chOff x="3461475" y="3696908"/>
                <a:chExt cx="1584176" cy="1440160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3461475" y="3696908"/>
                  <a:ext cx="1584176" cy="144016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 smtClean="0"/>
                </a:p>
                <a:p>
                  <a:pPr algn="ctr"/>
                  <a:endParaRPr lang="en-US" altLang="ko-KR" sz="1600" dirty="0"/>
                </a:p>
              </p:txBody>
            </p: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2071" y="3862696"/>
                  <a:ext cx="609524" cy="60952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3626699" y="4522969"/>
                  <a:ext cx="13681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시스템관리</a:t>
                  </a:r>
                  <a:endParaRPr lang="ko-KR" altLang="en-US" sz="1600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925265" y="3336917"/>
                <a:ext cx="1537385" cy="830997"/>
              </a:xfrm>
              <a:prstGeom prst="rect">
                <a:avLst/>
              </a:prstGeom>
              <a:noFill/>
              <a:effectLst>
                <a:innerShdw blurRad="254000" dist="50800">
                  <a:schemeClr val="accent5">
                    <a:lumMod val="40000"/>
                    <a:lumOff val="60000"/>
                    <a:alpha val="66000"/>
                  </a:scheme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 smtClean="0">
                    <a:solidFill>
                      <a:schemeClr val="accent5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ERP</a:t>
                </a:r>
                <a:endParaRPr lang="ko-KR" altLang="en-US" sz="48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615803" y="2910087"/>
                <a:ext cx="0" cy="54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-3300000">
                <a:off x="1914511" y="3276558"/>
                <a:ext cx="0" cy="540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2700000">
                <a:off x="1964611" y="3961084"/>
                <a:ext cx="0" cy="468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-3300000">
                <a:off x="3263205" y="3939338"/>
                <a:ext cx="0" cy="504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615803" y="4086597"/>
                <a:ext cx="0" cy="50400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/>
            <p:cNvCxnSpPr/>
            <p:nvPr/>
          </p:nvCxnSpPr>
          <p:spPr>
            <a:xfrm rot="3300000">
              <a:off x="3486829" y="3263067"/>
              <a:ext cx="0" cy="54000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0395"/>
              </p:ext>
            </p:extLst>
          </p:nvPr>
        </p:nvGraphicFramePr>
        <p:xfrm>
          <a:off x="611562" y="1079312"/>
          <a:ext cx="7920878" cy="530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931">
                  <a:extLst>
                    <a:ext uri="{9D8B030D-6E8A-4147-A177-3AD203B41FA5}">
                      <a16:colId xmlns:a16="http://schemas.microsoft.com/office/drawing/2014/main" val="1043800060"/>
                    </a:ext>
                  </a:extLst>
                </a:gridCol>
                <a:gridCol w="1289627">
                  <a:extLst>
                    <a:ext uri="{9D8B030D-6E8A-4147-A177-3AD203B41FA5}">
                      <a16:colId xmlns:a16="http://schemas.microsoft.com/office/drawing/2014/main" val="164035093"/>
                    </a:ext>
                  </a:extLst>
                </a:gridCol>
                <a:gridCol w="876872">
                  <a:extLst>
                    <a:ext uri="{9D8B030D-6E8A-4147-A177-3AD203B41FA5}">
                      <a16:colId xmlns:a16="http://schemas.microsoft.com/office/drawing/2014/main" val="132073021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776843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45691489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109765540"/>
                    </a:ext>
                  </a:extLst>
                </a:gridCol>
              </a:tblGrid>
              <a:tr h="600398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 smtClean="0"/>
                        <a:t>기본 모듈</a:t>
                      </a:r>
                      <a:endParaRPr lang="ko-KR" altLang="en-US" sz="1400" b="1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15313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회계관리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인사관리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물류관리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시스템관리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60046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전표등록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인사정보등록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BOM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등록 및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정전개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수주등록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사업장등록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7049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합계잔액시산표</a:t>
                      </a:r>
                      <a:endParaRPr lang="ko-KR" alt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생산계획현황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발주등록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사원등록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73056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손익계산서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작업지시현황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소요량전개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부서등록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23514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고정자산등록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금융거래처등록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23574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계정과목등록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일반거래처등록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16077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발주현황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품목등록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55789"/>
                  </a:ext>
                </a:extLst>
              </a:tr>
              <a:tr h="31767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입고현황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91765"/>
                  </a:ext>
                </a:extLst>
              </a:tr>
              <a:tr h="127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출고처리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65502"/>
                  </a:ext>
                </a:extLst>
              </a:tr>
              <a:tr h="2386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매입마감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06489"/>
                  </a:ext>
                </a:extLst>
              </a:tr>
              <a:tr h="127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자재등록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13341"/>
                  </a:ext>
                </a:extLst>
              </a:tr>
              <a:tr h="5400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>
                          <a:solidFill>
                            <a:schemeClr val="bg1"/>
                          </a:solidFill>
                        </a:rPr>
                        <a:t>연동 모듈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68201"/>
                  </a:ext>
                </a:extLst>
              </a:tr>
              <a:tr h="15883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055"/>
                  </a:ext>
                </a:extLst>
              </a:tr>
              <a:tr h="1588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실적관리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생산관리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6992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36661" y="188640"/>
            <a:ext cx="193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03. 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시스템 </a:t>
            </a:r>
            <a:r>
              <a:rPr kumimoji="1" lang="ko-KR" altLang="en-US" b="1" spc="-150" dirty="0" smtClean="0">
                <a:solidFill>
                  <a:schemeClr val="bg1"/>
                </a:solidFill>
                <a:latin typeface="+mj-ea"/>
                <a:cs typeface="굴림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04. </a:t>
            </a:r>
            <a:r>
              <a:rPr lang="ko-KR" altLang="en-US" b="1" dirty="0" smtClean="0">
                <a:solidFill>
                  <a:schemeClr val="bg1"/>
                </a:solidFill>
              </a:rPr>
              <a:t>제품 사진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991" y="1163257"/>
            <a:ext cx="12875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0" y="1641064"/>
            <a:ext cx="7416000" cy="4254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성공 후 실행되는 메인화면으로 </a:t>
            </a:r>
            <a:r>
              <a:rPr lang="ko-KR" altLang="en-US" sz="1400" dirty="0" err="1" smtClean="0"/>
              <a:t>트리뷰를</a:t>
            </a:r>
            <a:r>
              <a:rPr lang="ko-KR" altLang="en-US" sz="1400" dirty="0" smtClean="0"/>
              <a:t> 통해 각 모듈의 기능들을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pc="300" dirty="0" smtClean="0">
                <a:solidFill>
                  <a:schemeClr val="bg1"/>
                </a:solidFill>
              </a:rPr>
              <a:t>ERP </a:t>
            </a:r>
            <a:r>
              <a:rPr lang="en-US" altLang="ko-KR" sz="1200" b="1" spc="300" dirty="0">
                <a:solidFill>
                  <a:schemeClr val="bg1"/>
                </a:solidFill>
              </a:rPr>
              <a:t>System</a:t>
            </a:r>
            <a:endParaRPr lang="ko-KR" altLang="en-US" sz="1200" b="1" spc="3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8864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04. </a:t>
            </a:r>
            <a:r>
              <a:rPr lang="ko-KR" altLang="en-US" b="1" dirty="0">
                <a:solidFill>
                  <a:schemeClr val="bg1"/>
                </a:solidFill>
              </a:rPr>
              <a:t>제품 사진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6854"/>
            <a:ext cx="7416823" cy="417646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83991" y="1163257"/>
            <a:ext cx="185659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코드도움창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602128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사용자의 편리성을 위한 </a:t>
            </a:r>
            <a:r>
              <a:rPr lang="ko-KR" altLang="en-US" sz="1400" dirty="0" err="1" smtClean="0"/>
              <a:t>코드도움</a:t>
            </a:r>
            <a:r>
              <a:rPr lang="ko-KR" altLang="en-US" sz="1400" dirty="0" smtClean="0"/>
              <a:t> 창으로서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이용하여 보다 빠른 작업이 가능해진다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64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824</Words>
  <Application>Microsoft Office PowerPoint</Application>
  <PresentationFormat>화면 슬라이드 쇼(4:3)</PresentationFormat>
  <Paragraphs>266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301-02</cp:lastModifiedBy>
  <cp:revision>365</cp:revision>
  <dcterms:created xsi:type="dcterms:W3CDTF">2016-11-03T20:47:04Z</dcterms:created>
  <dcterms:modified xsi:type="dcterms:W3CDTF">2019-08-26T13:03:05Z</dcterms:modified>
</cp:coreProperties>
</file>