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300" r:id="rId5"/>
    <p:sldId id="259" r:id="rId6"/>
    <p:sldId id="260" r:id="rId7"/>
    <p:sldId id="269" r:id="rId8"/>
    <p:sldId id="270" r:id="rId9"/>
    <p:sldId id="288" r:id="rId10"/>
    <p:sldId id="272" r:id="rId11"/>
    <p:sldId id="274" r:id="rId12"/>
    <p:sldId id="289" r:id="rId13"/>
    <p:sldId id="290" r:id="rId14"/>
    <p:sldId id="273" r:id="rId15"/>
    <p:sldId id="291" r:id="rId16"/>
    <p:sldId id="292" r:id="rId17"/>
    <p:sldId id="277" r:id="rId18"/>
    <p:sldId id="285" r:id="rId19"/>
    <p:sldId id="279" r:id="rId20"/>
    <p:sldId id="263" r:id="rId21"/>
    <p:sldId id="268" r:id="rId22"/>
    <p:sldId id="294" r:id="rId23"/>
    <p:sldId id="264" r:id="rId24"/>
    <p:sldId id="293" r:id="rId25"/>
    <p:sldId id="286" r:id="rId26"/>
    <p:sldId id="295" r:id="rId27"/>
    <p:sldId id="298" r:id="rId28"/>
    <p:sldId id="266" r:id="rId29"/>
    <p:sldId id="299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SimSec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Sheet1!$B$1:$E$2</c:f>
              <c:multiLvlStrCache>
                <c:ptCount val="4"/>
                <c:lvl>
                  <c:pt idx="0">
                    <c:v>PIM-Core</c:v>
                  </c:pt>
                  <c:pt idx="1">
                    <c:v>CPU-Only</c:v>
                  </c:pt>
                  <c:pt idx="2">
                    <c:v>PIM-Core</c:v>
                  </c:pt>
                  <c:pt idx="3">
                    <c:v>CPU-Only</c:v>
                  </c:pt>
                </c:lvl>
                <c:lvl>
                  <c:pt idx="0">
                    <c:v>npb-bt</c:v>
                  </c:pt>
                  <c:pt idx="2">
                    <c:v>npb-cg</c:v>
                  </c:pt>
                </c:lvl>
              </c:multiLvlStrCache>
            </c:multiLvl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0.40557799999999999</c:v>
                </c:pt>
                <c:pt idx="1">
                  <c:v>1.2066319999999999</c:v>
                </c:pt>
                <c:pt idx="2">
                  <c:v>0.32628699999999999</c:v>
                </c:pt>
                <c:pt idx="3">
                  <c:v>1.3787640000000001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D-42B0-95AF-916C2ECB81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47152"/>
        <c:axId val="61256752"/>
      </c:barChart>
      <c:catAx>
        <c:axId val="6124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56752"/>
        <c:crosses val="autoZero"/>
        <c:auto val="1"/>
        <c:lblAlgn val="ctr"/>
        <c:lblOffset val="100"/>
        <c:noMultiLvlLbl val="0"/>
      </c:catAx>
      <c:valAx>
        <c:axId val="6125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24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SimSec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Sheet1!$F$1:$L$2</c:f>
              <c:multiLvlStrCache>
                <c:ptCount val="6"/>
                <c:lvl>
                  <c:pt idx="0">
                    <c:v>PIM-Core</c:v>
                  </c:pt>
                  <c:pt idx="1">
                    <c:v>CPU-Only</c:v>
                  </c:pt>
                  <c:pt idx="2">
                    <c:v>PIM-Core</c:v>
                  </c:pt>
                  <c:pt idx="3">
                    <c:v>CPU-Only</c:v>
                  </c:pt>
                  <c:pt idx="4">
                    <c:v>PIM-Core</c:v>
                  </c:pt>
                  <c:pt idx="5">
                    <c:v>CPU-Only</c:v>
                  </c:pt>
                </c:lvl>
                <c:lvl>
                  <c:pt idx="0">
                    <c:v>gapbs-bfs</c:v>
                  </c:pt>
                  <c:pt idx="2">
                    <c:v>gapbs-tc</c:v>
                  </c:pt>
                  <c:pt idx="4">
                    <c:v>matrix-multiply</c:v>
                  </c:pt>
                </c:lvl>
              </c:multiLvlStrCache>
            </c:multiLvlStrRef>
          </c:cat>
          <c:val>
            <c:numRef>
              <c:f>Sheet1!$F$3:$L$3</c:f>
              <c:numCache>
                <c:formatCode>General</c:formatCode>
                <c:ptCount val="7"/>
                <c:pt idx="0">
                  <c:v>1.0366E-2</c:v>
                </c:pt>
                <c:pt idx="1">
                  <c:v>2.6259999999999999E-2</c:v>
                </c:pt>
                <c:pt idx="2">
                  <c:v>4.8238999999999997E-2</c:v>
                </c:pt>
                <c:pt idx="3">
                  <c:v>0.116937</c:v>
                </c:pt>
                <c:pt idx="4">
                  <c:v>2.5724E-2</c:v>
                </c:pt>
                <c:pt idx="5">
                  <c:v>8.1296999999999994E-2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3-4CBC-B8CB-F17FF7DB4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782016"/>
        <c:axId val="62779616"/>
      </c:barChart>
      <c:catAx>
        <c:axId val="6278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79616"/>
        <c:crosses val="autoZero"/>
        <c:auto val="1"/>
        <c:lblAlgn val="ctr"/>
        <c:lblOffset val="100"/>
        <c:noMultiLvlLbl val="0"/>
      </c:catAx>
      <c:valAx>
        <c:axId val="6277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78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48" y="2287"/>
            <a:ext cx="9140952" cy="685571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1" y="1311905"/>
            <a:ext cx="9143999" cy="3241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24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ctr" rtl="0" eaLnBrk="0">
              <a:lnSpc>
                <a:spcPct val="89000"/>
              </a:lnSpc>
              <a:spcBef>
                <a:spcPts val="1301"/>
              </a:spcBef>
              <a:tabLst/>
            </a:pPr>
            <a:r>
              <a:rPr lang="en-US" altLang="zh-CN" sz="4300" b="1" kern="0" spc="-10" dirty="0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An Instruction Offloading PIM Architecture for Deep Learning Application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5411470" algn="l" rtl="0" eaLnBrk="0">
              <a:lnSpc>
                <a:spcPct val="82000"/>
              </a:lnSpc>
              <a:spcBef>
                <a:spcPts val="3"/>
              </a:spcBef>
              <a:tabLst/>
            </a:pPr>
            <a:endParaRPr sz="2100" dirty="0">
              <a:latin typeface="Arial Black"/>
              <a:ea typeface="Arial Black"/>
              <a:cs typeface="Arial Black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6BC818-DB14-33B3-D50A-A60A5BA9E6B9}"/>
              </a:ext>
            </a:extLst>
          </p:cNvPr>
          <p:cNvSpPr txBox="1"/>
          <p:nvPr/>
        </p:nvSpPr>
        <p:spPr>
          <a:xfrm>
            <a:off x="1552377" y="4553580"/>
            <a:ext cx="603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kern="0" spc="-10" dirty="0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Group: Yi Ling, </a:t>
            </a:r>
            <a:r>
              <a:rPr lang="en-US" altLang="zh-CN" b="1" kern="0" spc="-10" dirty="0" err="1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Siyu</a:t>
            </a:r>
            <a:r>
              <a:rPr lang="en-US" altLang="zh-CN" b="1" kern="0" spc="-10" dirty="0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Mou, </a:t>
            </a:r>
            <a:r>
              <a:rPr lang="en-US" altLang="zh-CN" b="1" kern="0" spc="-10" dirty="0" err="1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Jiayou</a:t>
            </a:r>
            <a:r>
              <a:rPr lang="en-US" altLang="zh-CN" b="1" kern="0" spc="-10" dirty="0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Jin, Hao Peng, </a:t>
            </a:r>
            <a:r>
              <a:rPr lang="en-US" altLang="zh-CN" b="1" kern="0" spc="-10" dirty="0" err="1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Kunyu</a:t>
            </a:r>
            <a:r>
              <a:rPr lang="en-US" altLang="zh-CN" b="1" kern="0" spc="-10" dirty="0">
                <a:solidFill>
                  <a:srgbClr val="874EA9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Wu</a:t>
            </a:r>
            <a:endParaRPr lang="zh-CN" alt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CF11-4BA6-BECF-97C7-D7E9D8CD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58D84E1B-B248-AB58-5356-3364E4C68E93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Implementation-ISA Design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A9B9247F-6825-EE13-1580-EA2BD0D121F7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F75F44B-EAD6-A91F-FE39-3F5BAB29C651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C1CB4-F176-38D2-1B09-D635C6AD5C53}"/>
              </a:ext>
            </a:extLst>
          </p:cNvPr>
          <p:cNvSpPr txBox="1"/>
          <p:nvPr/>
        </p:nvSpPr>
        <p:spPr>
          <a:xfrm>
            <a:off x="554270" y="1451728"/>
            <a:ext cx="419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 and Meaning: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CFB17-496A-5C49-503E-52894638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274560"/>
            <a:ext cx="84391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8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F94E-E98F-0183-EDE2-501A9398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734C4CAD-4B74-9409-CAE0-2C4AC68C4332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D3D0D460-5418-4F32-37EC-023CC0CFE812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0F32011-7955-030C-8319-1A3814273BC0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4386BD-617A-56B1-BB03-211480C0CB76}"/>
              </a:ext>
            </a:extLst>
          </p:cNvPr>
          <p:cNvSpPr txBox="1"/>
          <p:nvPr/>
        </p:nvSpPr>
        <p:spPr>
          <a:xfrm>
            <a:off x="554270" y="14510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Architecture Detection: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4C618-66E7-DEBE-28BA-94C56EE13102}"/>
              </a:ext>
            </a:extLst>
          </p:cNvPr>
          <p:cNvSpPr txBox="1"/>
          <p:nvPr/>
        </p:nvSpPr>
        <p:spPr>
          <a:xfrm>
            <a:off x="998377" y="1927015"/>
            <a:ext cx="640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architecture that distinguishes instructions based on the prefix of opcodes (such as PMEM_) or specific values of fields: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9874D-D008-A3B0-292D-3F0F5A61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17" y="3517070"/>
            <a:ext cx="4899965" cy="15215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2E2B9E-0E41-D0DE-B84B-88A6088C700D}"/>
              </a:ext>
            </a:extLst>
          </p:cNvPr>
          <p:cNvSpPr txBox="1"/>
          <p:nvPr/>
        </p:nvSpPr>
        <p:spPr>
          <a:xfrm>
            <a:off x="636126" y="5705301"/>
            <a:ext cx="7795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If the opcode starts with PMEM_, it is a PIM instruction. Otherwise, it is an ARM instruction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3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1B50-AD25-EAF2-0DAC-3F236EA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B5BBF80E-BB45-B0D9-0E91-F58665066469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8716E08B-BC5E-F489-7624-C5E63E12021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91D7325-844E-8537-9D90-7FC98443BC9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3D200A-D306-9265-C689-1D59A106F87A}"/>
              </a:ext>
            </a:extLst>
          </p:cNvPr>
          <p:cNvSpPr txBox="1"/>
          <p:nvPr/>
        </p:nvSpPr>
        <p:spPr>
          <a:xfrm>
            <a:off x="554270" y="1529419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Parsing</a:t>
            </a:r>
            <a:r>
              <a:rPr lang="en-US" altLang="zh-CN" dirty="0"/>
              <a:t>: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4D4BB0-F5EE-C002-A01A-2E470FD5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73" y="2711965"/>
            <a:ext cx="2200275" cy="685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C2B2E1-A9D2-A112-C777-DD7D8C41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479" y="4849445"/>
            <a:ext cx="4305300" cy="10572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D42370-F84F-1DDC-E39F-82472DAAC392}"/>
              </a:ext>
            </a:extLst>
          </p:cNvPr>
          <p:cNvSpPr txBox="1"/>
          <p:nvPr/>
        </p:nvSpPr>
        <p:spPr>
          <a:xfrm>
            <a:off x="835386" y="1984201"/>
            <a:ext cx="684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Input format: </a:t>
            </a:r>
            <a:r>
              <a:rPr lang="en-US" altLang="zh-CN" sz="1800" dirty="0"/>
              <a:t>Assembly instructions consist of opcodes and parameters, for example</a:t>
            </a:r>
            <a:r>
              <a:rPr lang="en-US" altLang="zh-CN" sz="1800" b="1" dirty="0"/>
              <a:t>:</a:t>
            </a:r>
            <a:r>
              <a:rPr lang="en-US" altLang="zh-CN" sz="1800" dirty="0"/>
              <a:t>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7CDF94-51EA-382B-9E5D-6FA403298E44}"/>
              </a:ext>
            </a:extLst>
          </p:cNvPr>
          <p:cNvSpPr txBox="1"/>
          <p:nvPr/>
        </p:nvSpPr>
        <p:spPr>
          <a:xfrm>
            <a:off x="835386" y="3528375"/>
            <a:ext cx="792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Parsing method:</a:t>
            </a:r>
          </a:p>
          <a:p>
            <a:r>
              <a:rPr lang="en-US" altLang="zh-CN" sz="1800" dirty="0"/>
              <a:t>      Opcodes (such as ADD,  PMEM_ADD).</a:t>
            </a:r>
          </a:p>
          <a:p>
            <a:r>
              <a:rPr lang="en-US" altLang="zh-CN" sz="1800" dirty="0"/>
              <a:t>      The parameter list (such as R1, R2, R3,5) is further divided into individual registers or immediate numbers (R1, R2, R3, 5).</a:t>
            </a:r>
            <a:endParaRPr lang="zh-CN" altLang="en-US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99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AD114-D569-BB2B-6C81-1DF21564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DE5CBCCC-5103-6FF7-9828-C3C70ED72A2C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2933F20D-E89B-26CE-2556-FA3913C53CB9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F8347E0F-D859-8BB0-2123-DC382489DC48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29B65-CE4B-D108-8AB1-08D5D437020B}"/>
              </a:ext>
            </a:extLst>
          </p:cNvPr>
          <p:cNvSpPr txBox="1"/>
          <p:nvPr/>
        </p:nvSpPr>
        <p:spPr>
          <a:xfrm>
            <a:off x="554270" y="14477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Field Generation: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CA1537-C87E-5534-874C-E8B664D16A98}"/>
              </a:ext>
            </a:extLst>
          </p:cNvPr>
          <p:cNvSpPr txBox="1"/>
          <p:nvPr/>
        </p:nvSpPr>
        <p:spPr>
          <a:xfrm>
            <a:off x="554270" y="1887453"/>
            <a:ext cx="793149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Generate corresponding fields based on the parsed instructions and architecture (ARM or PIM):</a:t>
            </a:r>
          </a:p>
          <a:p>
            <a:r>
              <a:rPr lang="en-US" altLang="zh-CN" sz="1400" dirty="0"/>
              <a:t>Each field has a clear position and length. Convert register numbers, immediate numbers, etc. into binary using fixed rules..</a:t>
            </a:r>
          </a:p>
          <a:p>
            <a:endParaRPr lang="en-US" altLang="zh-CN" sz="1400" dirty="0"/>
          </a:p>
          <a:p>
            <a:r>
              <a:rPr lang="en-US" altLang="zh-CN" b="1" dirty="0"/>
              <a:t>Field example (using ARM as an example):</a:t>
            </a:r>
          </a:p>
          <a:p>
            <a:r>
              <a:rPr lang="en-US" altLang="zh-CN" sz="1400" dirty="0" err="1"/>
              <a:t>Opx</a:t>
            </a:r>
            <a:r>
              <a:rPr lang="en-US" altLang="zh-CN" sz="1400" dirty="0"/>
              <a:t> (31-28 bits): Retrieve the corresponding value from the operation code table.</a:t>
            </a:r>
          </a:p>
          <a:p>
            <a:r>
              <a:rPr lang="en-US" altLang="zh-CN" sz="1400" dirty="0"/>
              <a:t>Op (27-20 bits): The opcode corresponding to a specific instruction.</a:t>
            </a:r>
          </a:p>
          <a:p>
            <a:r>
              <a:rPr lang="en-US" altLang="zh-CN" sz="1400" dirty="0"/>
              <a:t>Rs1 (19-16 bits): Source register, converted to 4-bit binary.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F9EEDF-C13A-1E0C-765B-CE28F392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89" y="4594355"/>
            <a:ext cx="58197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1B7A-A5B9-F746-9C45-660D670A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F695EB1E-2EAC-F9FB-B85E-D8F8E215D954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2D4052C8-DDD4-768F-01AD-037C27670364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5281CAF-7DF2-9330-771F-CB4B12885503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6ED4B8-2C6C-E6A1-5EBC-EDA5817445EC}"/>
              </a:ext>
            </a:extLst>
          </p:cNvPr>
          <p:cNvSpPr txBox="1"/>
          <p:nvPr/>
        </p:nvSpPr>
        <p:spPr>
          <a:xfrm>
            <a:off x="554270" y="14210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Decoding: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57FB5F-E76A-E759-8B18-5268A6646D64}"/>
              </a:ext>
            </a:extLst>
          </p:cNvPr>
          <p:cNvSpPr txBox="1"/>
          <p:nvPr/>
        </p:nvSpPr>
        <p:spPr>
          <a:xfrm>
            <a:off x="998377" y="1927015"/>
            <a:ext cx="6400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Decoding rule: </a:t>
            </a:r>
            <a:r>
              <a:rPr lang="en-US" altLang="zh-CN" sz="1600" dirty="0"/>
              <a:t>Parse the complete instruction in binary field order, extract the value of each field, and print out the field name, binary value, and corresponding decimal value.</a:t>
            </a:r>
            <a:endParaRPr lang="en-US" altLang="zh-CN" sz="1600" b="1" dirty="0"/>
          </a:p>
          <a:p>
            <a:r>
              <a:rPr lang="en-US" altLang="zh-CN" sz="1600" b="1" dirty="0"/>
              <a:t>Field parsing method: </a:t>
            </a:r>
            <a:r>
              <a:rPr lang="en-US" altLang="zh-CN" sz="1600" dirty="0"/>
              <a:t>Use binary slicing operation to extract each field:</a:t>
            </a:r>
          </a:p>
          <a:p>
            <a:r>
              <a:rPr lang="en-US" altLang="zh-CN" sz="1600" dirty="0" err="1"/>
              <a:t>Opx</a:t>
            </a:r>
            <a:r>
              <a:rPr lang="en-US" altLang="zh-CN" sz="1600" dirty="0"/>
              <a:t>: binary[0:4]</a:t>
            </a:r>
          </a:p>
          <a:p>
            <a:r>
              <a:rPr lang="en-US" altLang="zh-CN" sz="1600" dirty="0"/>
              <a:t>Op: binary[4:12]</a:t>
            </a:r>
          </a:p>
          <a:p>
            <a:r>
              <a:rPr lang="en-US" altLang="zh-CN" sz="1600" dirty="0"/>
              <a:t>Rs1: binary[12:16]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C4DE2C-81FC-2F59-C62C-BC76C093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4115478"/>
            <a:ext cx="4086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08A71-69C4-952B-7339-3D9CA77A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1BF49A48-65D3-6FD0-A519-422F37E5B103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altLang="zh-CN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OUTPUT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521802DE-4697-E439-BDA1-5FEA11AAD368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811E01E9-452F-BD27-5F3D-E5E5D738B26B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3D7365-DB28-73FA-93B9-1A7C2C2F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6109"/>
            <a:ext cx="3492788" cy="4483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6C65AE-54CC-8012-AA03-2BC10FEA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846" y="1516109"/>
            <a:ext cx="3492788" cy="44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21E7-2A65-C4A0-27A6-7F0FFAB2E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EFE74BC8-C581-0C60-6343-94D8DB0B88FB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altLang="zh-CN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OUTPUT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B8AC610C-94FC-5B6A-8E75-BCD765097E45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D3F5E5D-1E37-FC24-2887-06D965B39069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BE46DE-CF4D-EFDE-7282-6274C016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637686"/>
            <a:ext cx="3697941" cy="4483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820645-A98A-558B-2BEF-92E6532D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657444"/>
            <a:ext cx="3695635" cy="44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0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1B50-AD25-EAF2-0DAC-3F236EA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B5BBF80E-BB45-B0D9-0E91-F58665066469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8716E08B-BC5E-F489-7624-C5E63E12021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91D7325-844E-8537-9D90-7FC98443BC9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C82EED-F57E-970B-F6FB-F9182323805E}"/>
              </a:ext>
            </a:extLst>
          </p:cNvPr>
          <p:cNvSpPr txBox="1"/>
          <p:nvPr/>
        </p:nvSpPr>
        <p:spPr>
          <a:xfrm>
            <a:off x="381000" y="1318027"/>
            <a:ext cx="39244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Introduction - gem5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Host:</a:t>
            </a:r>
            <a:r>
              <a:rPr lang="en-US" altLang="zh-CN" sz="1600" dirty="0"/>
              <a:t> the actual hardware you're using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Simulator:</a:t>
            </a:r>
            <a:r>
              <a:rPr lang="en-US" altLang="zh-CN" sz="1600" dirty="0"/>
              <a:t> Runs on the host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Exposes hardware to the guest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Guest:</a:t>
            </a:r>
            <a:r>
              <a:rPr lang="en-US" altLang="zh-CN" sz="1600" dirty="0"/>
              <a:t> Code running on simulated hardware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OS running on gem5 is guest 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gem5 is simulating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Simulator's code:</a:t>
            </a:r>
            <a:r>
              <a:rPr lang="en-US" altLang="zh-CN" sz="1600" dirty="0"/>
              <a:t> Runs natively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executes/emulates the guest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/>
              <a:t>Guest's code:</a:t>
            </a:r>
            <a:r>
              <a:rPr lang="en-US" altLang="zh-CN" sz="1600" dirty="0"/>
              <a:t> (or benchmark, workload, etc.)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Runs on gem5, not on the host.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1B9CB8-D808-D861-6CA6-710F52D2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95" y="5616173"/>
            <a:ext cx="3381326" cy="9986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1E9698-E66C-4FCE-7ED9-A504F5F2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58" y="2079451"/>
            <a:ext cx="4575094" cy="25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2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AFF1-BDF8-21E0-DE78-0E0CCDE0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0B89985F-0D30-F2BC-937C-0C1B12D8D3E1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A6011471-5744-4653-E6D6-B4C22CC5A5FE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95ADF37-723E-6359-940F-6C729A0EC821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BBD44A-CFE6-2607-C347-47EA4873E5CE}"/>
              </a:ext>
            </a:extLst>
          </p:cNvPr>
          <p:cNvSpPr txBox="1"/>
          <p:nvPr/>
        </p:nvSpPr>
        <p:spPr>
          <a:xfrm>
            <a:off x="381000" y="1318027"/>
            <a:ext cx="8084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Component - gem5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r>
              <a:rPr lang="en-US" altLang="zh-CN" dirty="0"/>
              <a:t>-   CPU</a:t>
            </a:r>
          </a:p>
          <a:p>
            <a:endParaRPr lang="en-US" altLang="zh-CN" dirty="0"/>
          </a:p>
          <a:p>
            <a:r>
              <a:rPr lang="en-US" altLang="zh-CN" dirty="0"/>
              <a:t>-   Cache Hierarchy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Memory System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Board: The “backbone” of the system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42A2B4-7058-E146-CFC4-E62E2C54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0" y="4457348"/>
            <a:ext cx="7578084" cy="1688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8AE50B-D692-3377-2CF4-71A4646E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429" y="1663962"/>
            <a:ext cx="4849371" cy="17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7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64C5-2D93-99E6-6A64-3A3B5E8F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8E9ED7A7-0D17-D97F-C26C-3F243E543A30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384D79C0-31A0-8DA6-EAA0-763662D2DF26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1FAFCFF-955B-C0E7-59B1-6EA70AAFAF26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8859E2-48ED-99E7-36BD-47B2AF5A3EA5}"/>
              </a:ext>
            </a:extLst>
          </p:cNvPr>
          <p:cNvSpPr txBox="1"/>
          <p:nvPr/>
        </p:nvSpPr>
        <p:spPr>
          <a:xfrm>
            <a:off x="554270" y="137697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Steps of simulation: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D6B395C-0FBE-7731-654E-81BA29FB1318}"/>
              </a:ext>
            </a:extLst>
          </p:cNvPr>
          <p:cNvSpPr/>
          <p:nvPr/>
        </p:nvSpPr>
        <p:spPr>
          <a:xfrm>
            <a:off x="554271" y="1746311"/>
            <a:ext cx="2390398" cy="46886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Installing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/>
              <a:t>gem5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AC3E636-A689-C61B-6A8A-985C0116889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743430" y="2215179"/>
            <a:ext cx="6040" cy="96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88760B-CE9B-2073-090B-312D666DCFD2}"/>
              </a:ext>
            </a:extLst>
          </p:cNvPr>
          <p:cNvSpPr/>
          <p:nvPr/>
        </p:nvSpPr>
        <p:spPr>
          <a:xfrm>
            <a:off x="550244" y="3181118"/>
            <a:ext cx="2386372" cy="10965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Configuring simulator &amp; Implementation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F347EAE-0DD4-8BDB-BC0C-7ED9FC8AB5FC}"/>
              </a:ext>
            </a:extLst>
          </p:cNvPr>
          <p:cNvSpPr/>
          <p:nvPr/>
        </p:nvSpPr>
        <p:spPr>
          <a:xfrm>
            <a:off x="550244" y="4991547"/>
            <a:ext cx="2390397" cy="123713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 Benchmark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D5AF0B9-882F-7271-B5D6-D080A865B93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743430" y="4277618"/>
            <a:ext cx="2013" cy="71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B57E59-B2EC-4C68-739B-B61AD6F13DE2}"/>
              </a:ext>
            </a:extLst>
          </p:cNvPr>
          <p:cNvSpPr txBox="1"/>
          <p:nvPr/>
        </p:nvSpPr>
        <p:spPr>
          <a:xfrm>
            <a:off x="4114800" y="12790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https://www.gem5.org/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C7695E-AB46-E67C-EDC3-4B330EA66833}"/>
              </a:ext>
            </a:extLst>
          </p:cNvPr>
          <p:cNvCxnSpPr>
            <a:stCxn id="3" idx="3"/>
            <a:endCxn id="22" idx="1"/>
          </p:cNvCxnSpPr>
          <p:nvPr/>
        </p:nvCxnSpPr>
        <p:spPr>
          <a:xfrm flipV="1">
            <a:off x="2944669" y="1463705"/>
            <a:ext cx="1170131" cy="51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2819DF2-921A-9DC1-D88C-44BEAAAB3563}"/>
              </a:ext>
            </a:extLst>
          </p:cNvPr>
          <p:cNvSpPr txBox="1"/>
          <p:nvPr/>
        </p:nvSpPr>
        <p:spPr>
          <a:xfrm>
            <a:off x="4114800" y="169122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Configure the environment </a:t>
            </a:r>
            <a:r>
              <a:rPr lang="en-US" altLang="zh-CN" dirty="0"/>
              <a:t>&amp;</a:t>
            </a:r>
            <a:r>
              <a:rPr lang="zh-CN" altLang="en-US" dirty="0"/>
              <a:t> install dependency packages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98E0DE9-7C99-7CDD-5464-416038621AC5}"/>
              </a:ext>
            </a:extLst>
          </p:cNvPr>
          <p:cNvCxnSpPr>
            <a:stCxn id="3" idx="3"/>
            <a:endCxn id="26" idx="1"/>
          </p:cNvCxnSpPr>
          <p:nvPr/>
        </p:nvCxnSpPr>
        <p:spPr>
          <a:xfrm>
            <a:off x="2944669" y="1980745"/>
            <a:ext cx="1170131" cy="3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263AC06-BC85-8155-2850-4490F6672FC8}"/>
              </a:ext>
            </a:extLst>
          </p:cNvPr>
          <p:cNvSpPr txBox="1"/>
          <p:nvPr/>
        </p:nvSpPr>
        <p:spPr>
          <a:xfrm>
            <a:off x="4114800" y="28545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Configure</a:t>
            </a:r>
            <a:r>
              <a:rPr lang="zh-CN" altLang="en-US" dirty="0"/>
              <a:t> the components from the official repository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432DE9E-DA1F-02F9-AE4B-D5307FF95F54}"/>
              </a:ext>
            </a:extLst>
          </p:cNvPr>
          <p:cNvCxnSpPr>
            <a:stCxn id="6" idx="3"/>
            <a:endCxn id="32" idx="1"/>
          </p:cNvCxnSpPr>
          <p:nvPr/>
        </p:nvCxnSpPr>
        <p:spPr>
          <a:xfrm flipV="1">
            <a:off x="2936616" y="3177759"/>
            <a:ext cx="1178184" cy="55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A6DDF27-0012-5D17-AB1F-612E77A7177B}"/>
              </a:ext>
            </a:extLst>
          </p:cNvPr>
          <p:cNvSpPr txBox="1"/>
          <p:nvPr/>
        </p:nvSpPr>
        <p:spPr>
          <a:xfrm>
            <a:off x="4129802" y="381595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Modify the component parameters in the config </a:t>
            </a:r>
            <a:r>
              <a:rPr lang="en-US" altLang="zh-CN" dirty="0"/>
              <a:t>script</a:t>
            </a:r>
            <a:r>
              <a:rPr lang="zh-CN" altLang="en-US" dirty="0"/>
              <a:t> to </a:t>
            </a:r>
            <a:r>
              <a:rPr lang="en-US" altLang="zh-CN" dirty="0"/>
              <a:t>implement</a:t>
            </a:r>
            <a:r>
              <a:rPr lang="zh-CN" altLang="en-US" dirty="0"/>
              <a:t>the PIM system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FAE5DD-2338-4851-A5A8-C21B75262269}"/>
              </a:ext>
            </a:extLst>
          </p:cNvPr>
          <p:cNvCxnSpPr>
            <a:stCxn id="6" idx="3"/>
            <a:endCxn id="38" idx="1"/>
          </p:cNvCxnSpPr>
          <p:nvPr/>
        </p:nvCxnSpPr>
        <p:spPr>
          <a:xfrm>
            <a:off x="2936616" y="3729368"/>
            <a:ext cx="1193186" cy="40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4A78CD6-CD14-33C9-E66E-BDE7053F9D2B}"/>
              </a:ext>
            </a:extLst>
          </p:cNvPr>
          <p:cNvCxnSpPr>
            <a:cxnSpLocks/>
          </p:cNvCxnSpPr>
          <p:nvPr/>
        </p:nvCxnSpPr>
        <p:spPr>
          <a:xfrm>
            <a:off x="2944668" y="5600602"/>
            <a:ext cx="126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6B9990-2748-FCEE-1215-2C97A8001C4C}"/>
              </a:ext>
            </a:extLst>
          </p:cNvPr>
          <p:cNvSpPr txBox="1"/>
          <p:nvPr/>
        </p:nvSpPr>
        <p:spPr>
          <a:xfrm>
            <a:off x="4178358" y="53962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Obtain benchmark resources from gem5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6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/>
          <p:nvPr/>
        </p:nvSpPr>
        <p:spPr>
          <a:xfrm>
            <a:off x="564591" y="1613661"/>
            <a:ext cx="4272915" cy="1812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4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Today’s</a:t>
            </a:r>
            <a:r>
              <a:rPr lang="en-US" sz="2400" kern="0" spc="-3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Content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sz="2400" dirty="0">
              <a:latin typeface="Calibri"/>
              <a:ea typeface="Calibri"/>
              <a:cs typeface="Calibr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66725" algn="l" rtl="0" eaLnBrk="0">
              <a:lnSpc>
                <a:spcPct val="90000"/>
              </a:lnSpc>
              <a:spcBef>
                <a:spcPts val="722"/>
              </a:spcBef>
              <a:tabLst>
                <a:tab pos="5810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2400" kern="0" spc="28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kern="0" spc="-4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Background Introduction</a:t>
            </a:r>
            <a:endParaRPr sz="2400" dirty="0">
              <a:latin typeface="Calibri"/>
              <a:ea typeface="Calibri"/>
              <a:cs typeface="Calibri"/>
            </a:endParaRPr>
          </a:p>
          <a:p>
            <a:pPr marL="466725" algn="l" rtl="0" eaLnBrk="0">
              <a:lnSpc>
                <a:spcPct val="90000"/>
              </a:lnSpc>
              <a:spcBef>
                <a:spcPts val="288"/>
              </a:spcBef>
              <a:tabLst>
                <a:tab pos="5810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	</a:t>
            </a:r>
            <a:r>
              <a:rPr sz="2400" kern="0" spc="20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kern="0" spc="-2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Architecture Proposal</a:t>
            </a:r>
          </a:p>
          <a:p>
            <a:pPr marL="466725" algn="l" rtl="0" eaLnBrk="0">
              <a:lnSpc>
                <a:spcPct val="90000"/>
              </a:lnSpc>
              <a:spcBef>
                <a:spcPts val="288"/>
              </a:spcBef>
              <a:tabLst>
                <a:tab pos="581025" algn="l"/>
              </a:tabLst>
            </a:pPr>
            <a:endParaRPr sz="2400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31745" y="3122675"/>
            <a:ext cx="113995" cy="17251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31747" y="2717622"/>
            <a:ext cx="113995" cy="172516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31747" y="2351862"/>
            <a:ext cx="113995" cy="172516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Presentation Overview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/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/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3DEA3DB9-14CB-079A-9E98-4FD6E63D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31745" y="3545592"/>
            <a:ext cx="113995" cy="1725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D838E4-587D-9F44-0028-2E4F4FC3E6E7}"/>
              </a:ext>
            </a:extLst>
          </p:cNvPr>
          <p:cNvSpPr txBox="1"/>
          <p:nvPr/>
        </p:nvSpPr>
        <p:spPr>
          <a:xfrm>
            <a:off x="1166343" y="2990122"/>
            <a:ext cx="219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FE4A064-8918-C44C-2045-E3C31074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31745" y="3908610"/>
            <a:ext cx="113995" cy="17251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F246A0-A4D2-C937-B955-930B4DB7E63A}"/>
              </a:ext>
            </a:extLst>
          </p:cNvPr>
          <p:cNvSpPr txBox="1"/>
          <p:nvPr/>
        </p:nvSpPr>
        <p:spPr>
          <a:xfrm>
            <a:off x="1145741" y="3414197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Benchmark Comparison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831B93-E50E-B070-6043-1E1F57F62C68}"/>
              </a:ext>
            </a:extLst>
          </p:cNvPr>
          <p:cNvSpPr txBox="1"/>
          <p:nvPr/>
        </p:nvSpPr>
        <p:spPr>
          <a:xfrm>
            <a:off x="1166343" y="3807526"/>
            <a:ext cx="247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Direction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1B50-AD25-EAF2-0DAC-3F236EA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B5BBF80E-BB45-B0D9-0E91-F58665066469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8716E08B-BC5E-F489-7624-C5E63E12021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91D7325-844E-8537-9D90-7FC98443BC9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AA681A-6EF7-A9AA-FF27-5768F9740DFB}"/>
              </a:ext>
            </a:extLst>
          </p:cNvPr>
          <p:cNvSpPr txBox="1"/>
          <p:nvPr/>
        </p:nvSpPr>
        <p:spPr>
          <a:xfrm>
            <a:off x="554270" y="1446834"/>
            <a:ext cx="27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Configuration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18E382D0-D560-8B3E-3515-83B8EA76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0" y="2224888"/>
            <a:ext cx="3695001" cy="3695001"/>
          </a:xfrm>
          <a:prstGeom prst="rect">
            <a:avLst/>
          </a:prstGeom>
        </p:spPr>
      </p:pic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FADC917F-4302-FEDB-8957-922F72150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068" y="2224889"/>
            <a:ext cx="4043662" cy="36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83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7B0-4067-0F00-8134-942887EF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5FF00FD8-0C90-8E69-2D7E-B13F0BCC312B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C9E3DB75-060E-9B80-2D1A-DC48839A2325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6179644-9094-D249-D299-5D826AA6B789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26798A-1DCB-0CBE-AD73-D9F307F994C9}"/>
              </a:ext>
            </a:extLst>
          </p:cNvPr>
          <p:cNvSpPr txBox="1"/>
          <p:nvPr/>
        </p:nvSpPr>
        <p:spPr>
          <a:xfrm>
            <a:off x="554270" y="1446834"/>
            <a:ext cx="27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CPU-Only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535060-D337-1A09-6EC0-E7A88B9833D3}"/>
              </a:ext>
            </a:extLst>
          </p:cNvPr>
          <p:cNvSpPr txBox="1"/>
          <p:nvPr/>
        </p:nvSpPr>
        <p:spPr>
          <a:xfrm>
            <a:off x="5142725" y="2316112"/>
            <a:ext cx="36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 Model</a:t>
            </a:r>
            <a:r>
              <a:rPr lang="en-US" altLang="zh-CN" dirty="0"/>
              <a:t>: Timing CPU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8C2FA8-DDE8-D991-F12B-FE0B88DF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0" y="2316112"/>
            <a:ext cx="4203317" cy="28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1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DE725-A894-DF54-F076-5ED9756CB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8EBB2E60-AAAB-95AC-A8E3-B232FE814738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Implementation-Architecture Simulation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22C03BEA-95D0-24AE-3B0D-5B936A9D9914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135C6AF-CE61-6AC4-3037-660C10B9BCEE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3BC5F2-7C15-E341-CE40-C9C1CB6C9C10}"/>
              </a:ext>
            </a:extLst>
          </p:cNvPr>
          <p:cNvSpPr txBox="1"/>
          <p:nvPr/>
        </p:nvSpPr>
        <p:spPr>
          <a:xfrm>
            <a:off x="554270" y="1446834"/>
            <a:ext cx="27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PIM Core Model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599301-4CBF-E0A1-6EFC-165FF330033F}"/>
              </a:ext>
            </a:extLst>
          </p:cNvPr>
          <p:cNvSpPr txBox="1"/>
          <p:nvPr/>
        </p:nvSpPr>
        <p:spPr>
          <a:xfrm>
            <a:off x="5318842" y="2081900"/>
            <a:ext cx="360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CPU Model</a:t>
            </a:r>
            <a:r>
              <a:rPr lang="en-US" altLang="zh-CN" dirty="0"/>
              <a:t>: Atomic CPU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D5D5AB-690D-7BDB-848C-88DE49FA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0" y="1972236"/>
            <a:ext cx="4604259" cy="46750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2924B1-DEEF-6B02-D476-C957175DC2DC}"/>
              </a:ext>
            </a:extLst>
          </p:cNvPr>
          <p:cNvSpPr txBox="1"/>
          <p:nvPr/>
        </p:nvSpPr>
        <p:spPr>
          <a:xfrm>
            <a:off x="5290812" y="2709576"/>
            <a:ext cx="32397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Atomic Memory Access</a:t>
            </a:r>
            <a:r>
              <a:rPr lang="en-US" altLang="zh-CN" dirty="0"/>
              <a:t>: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It is used for fast forwarding and warming up caches and return an approximate time to complete the request without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any resource contention or queuing delay</a:t>
            </a:r>
            <a:r>
              <a:rPr lang="en-US" altLang="zh-CN" dirty="0">
                <a:solidFill>
                  <a:srgbClr val="212529"/>
                </a:solidFill>
                <a:latin typeface="Open Sans" panose="020B0606030504020204" pitchFamily="34" charset="0"/>
              </a:rPr>
              <a:t> which is suitable to simulate DMA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27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2AFF8-0C97-7292-05E7-F1BC74E3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A50AD51D-31DE-0F35-825A-131D17369202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Benchmark Comparison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81CD18B5-A61C-7F3F-FD9F-F1A93402AE6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47C32E9F-5A52-27CC-3FD5-F54CE6700EC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483620-E0AB-BC98-A4BC-411C4FF2B35D}"/>
              </a:ext>
            </a:extLst>
          </p:cNvPr>
          <p:cNvSpPr txBox="1"/>
          <p:nvPr/>
        </p:nvSpPr>
        <p:spPr>
          <a:xfrm>
            <a:off x="422274" y="1485099"/>
            <a:ext cx="758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gem5 resource, we choose 5 benchmark </a:t>
            </a:r>
            <a:endParaRPr lang="zh-CN" altLang="en-US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89B253CC-8D96-4836-0B67-BB178FB6B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34" y="4497599"/>
            <a:ext cx="3770192" cy="13670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9546D8-BBA8-98DD-2978-FD73F7CAC9CC}"/>
              </a:ext>
            </a:extLst>
          </p:cNvPr>
          <p:cNvSpPr txBox="1"/>
          <p:nvPr/>
        </p:nvSpPr>
        <p:spPr>
          <a:xfrm>
            <a:off x="422274" y="2089278"/>
            <a:ext cx="423040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/>
              <a:t>(Graph Analysis Performance Benchmark Suite)</a:t>
            </a:r>
            <a:endParaRPr lang="en-US" altLang="zh-CN" sz="1400" b="1" i="0" dirty="0">
              <a:solidFill>
                <a:srgbClr val="6C757D"/>
              </a:solidFill>
              <a:effectLst/>
              <a:latin typeface="Mulish"/>
            </a:endParaRPr>
          </a:p>
          <a:p>
            <a:pPr algn="l"/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arm-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gapbs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bfs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-run: </a:t>
            </a:r>
          </a:p>
          <a:p>
            <a:pPr algn="l"/>
            <a:r>
              <a:rPr lang="en-US" altLang="zh-CN" sz="1400" b="1" dirty="0"/>
              <a:t>Breadth-First Search (BFS)</a:t>
            </a:r>
            <a:r>
              <a:rPr lang="en-US" altLang="zh-CN" sz="1400" dirty="0"/>
              <a:t>: A search algorithm used to find the shortest path from a source node to a target </a:t>
            </a:r>
            <a:r>
              <a:rPr lang="en-US" altLang="zh-CN" sz="1400" dirty="0" err="1"/>
              <a:t>node.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arm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gapbs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tc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-run: </a:t>
            </a:r>
          </a:p>
          <a:p>
            <a:pPr algn="l"/>
            <a:r>
              <a:rPr lang="en-US" altLang="zh-CN" sz="1400" b="1" dirty="0"/>
              <a:t>Triangle Counting</a:t>
            </a:r>
            <a:r>
              <a:rPr lang="en-US" altLang="zh-CN" sz="1400" dirty="0"/>
              <a:t>: Calculates the number of triangles in a graph, often used in social network analysis, etc.</a:t>
            </a:r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b="1" dirty="0"/>
              <a:t>NPB (NAS Parallel Benchmarks)</a:t>
            </a:r>
            <a:r>
              <a:rPr lang="en-US" altLang="zh-CN" sz="1400" dirty="0"/>
              <a:t> </a:t>
            </a:r>
          </a:p>
          <a:p>
            <a:pPr algn="l"/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arm-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npb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bt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-size-s-run: </a:t>
            </a:r>
          </a:p>
          <a:p>
            <a:pPr algn="l"/>
            <a:r>
              <a:rPr lang="en-US" altLang="zh-CN" sz="1400" b="1" dirty="0"/>
              <a:t>BT (Block Tridiagonal)</a:t>
            </a:r>
            <a:r>
              <a:rPr lang="en-US" altLang="zh-CN" sz="1400" dirty="0"/>
              <a:t>: Often used to solve spatiotemporal discretization problems in physics.</a:t>
            </a:r>
            <a:endParaRPr lang="en-US" altLang="zh-CN" sz="1400" b="1" i="0" dirty="0">
              <a:solidFill>
                <a:srgbClr val="6C757D"/>
              </a:solidFill>
              <a:effectLst/>
              <a:latin typeface="Mulish"/>
            </a:endParaRPr>
          </a:p>
          <a:p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arm-</a:t>
            </a:r>
            <a:r>
              <a:rPr lang="en-US" altLang="zh-CN" b="1" i="0" dirty="0" err="1">
                <a:solidFill>
                  <a:srgbClr val="6C757D"/>
                </a:solidFill>
                <a:effectLst/>
                <a:latin typeface="Mulish"/>
              </a:rPr>
              <a:t>npb</a:t>
            </a:r>
            <a:r>
              <a:rPr lang="en-US" altLang="zh-CN" b="1" i="0" dirty="0">
                <a:solidFill>
                  <a:srgbClr val="6C757D"/>
                </a:solidFill>
                <a:effectLst/>
                <a:latin typeface="Mulish"/>
              </a:rPr>
              <a:t>-cg-size-s-run: </a:t>
            </a:r>
          </a:p>
          <a:p>
            <a:r>
              <a:rPr lang="en-US" altLang="zh-CN" sz="1400" b="1" dirty="0"/>
              <a:t>CG (Conjugate Gradient)</a:t>
            </a:r>
            <a:r>
              <a:rPr lang="en-US" altLang="zh-CN" sz="1400" dirty="0"/>
              <a:t>: A method used to solve linear systems using the conjugate gradient method.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EAE7FC-0480-23E6-7F18-7499E0FD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18" y="1944706"/>
            <a:ext cx="3898623" cy="20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A558-815A-54F6-286A-436B1172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539BD821-EEF1-94EC-21AA-1516F37C5277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Benchmark Comparison-Matrix Multiply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9BD4681C-0646-1C92-9454-52D9C0D2A928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AA73DDD8-A330-A4BE-B7E7-67888C34C8A0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" name="图片 3" descr="电脑的屏幕&#10;&#10;中度可信度描述已自动生成">
            <a:extLst>
              <a:ext uri="{FF2B5EF4-FFF2-40B4-BE49-F238E27FC236}">
                <a16:creationId xmlns:a16="http://schemas.microsoft.com/office/drawing/2014/main" id="{587F0418-27CA-C9FC-E991-7036C3A2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3" y="1969205"/>
            <a:ext cx="7980615" cy="1351006"/>
          </a:xfrm>
          <a:prstGeom prst="rect">
            <a:avLst/>
          </a:prstGeom>
        </p:spPr>
      </p:pic>
      <p:pic>
        <p:nvPicPr>
          <p:cNvPr id="8" name="图片 7" descr="电脑萤幕上有许多字&#10;&#10;中度可信度描述已自动生成">
            <a:extLst>
              <a:ext uri="{FF2B5EF4-FFF2-40B4-BE49-F238E27FC236}">
                <a16:creationId xmlns:a16="http://schemas.microsoft.com/office/drawing/2014/main" id="{C1C16099-378B-0DC4-A0FF-38257DE12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3" y="4405752"/>
            <a:ext cx="7980614" cy="13640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D3C719-339B-B27C-9079-D872827D71D4}"/>
              </a:ext>
            </a:extLst>
          </p:cNvPr>
          <p:cNvSpPr txBox="1"/>
          <p:nvPr/>
        </p:nvSpPr>
        <p:spPr>
          <a:xfrm>
            <a:off x="554270" y="145287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PIM Core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282AA0-00E4-807A-C7A6-B6F6FC69C0EB}"/>
              </a:ext>
            </a:extLst>
          </p:cNvPr>
          <p:cNvSpPr txBox="1"/>
          <p:nvPr/>
        </p:nvSpPr>
        <p:spPr>
          <a:xfrm>
            <a:off x="581693" y="3841243"/>
            <a:ext cx="161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 Only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08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7174-19AA-ADF4-D655-3F7AE41E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773CD945-69D2-F947-26D4-50984CB585DE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Benchmark Comparison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9806A710-090F-051A-5222-B8ABF8B30041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E358FAC-55B4-D613-979A-E0926A5534A5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8B144E2A-380E-1FB2-0FC6-400DBF6A0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411259"/>
              </p:ext>
            </p:extLst>
          </p:nvPr>
        </p:nvGraphicFramePr>
        <p:xfrm>
          <a:off x="4530487" y="3784049"/>
          <a:ext cx="3919118" cy="234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608AA20-03FD-F004-372D-2B5BEB7AF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166195"/>
              </p:ext>
            </p:extLst>
          </p:nvPr>
        </p:nvGraphicFramePr>
        <p:xfrm>
          <a:off x="4530487" y="1357159"/>
          <a:ext cx="3919118" cy="222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C481F0E-B639-6CA4-574C-35BC4FD65720}"/>
              </a:ext>
            </a:extLst>
          </p:cNvPr>
          <p:cNvSpPr txBox="1"/>
          <p:nvPr/>
        </p:nvSpPr>
        <p:spPr>
          <a:xfrm>
            <a:off x="554270" y="1484394"/>
            <a:ext cx="38864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Speedup(</a:t>
            </a:r>
            <a:r>
              <a:rPr lang="en-US" altLang="zh-CN" dirty="0" err="1"/>
              <a:t>exTimePC</a:t>
            </a:r>
            <a:r>
              <a:rPr lang="en-US" altLang="zh-CN" dirty="0"/>
              <a:t> / </a:t>
            </a:r>
            <a:r>
              <a:rPr lang="en-US" altLang="zh-CN" dirty="0" err="1"/>
              <a:t>exTime</a:t>
            </a:r>
            <a:r>
              <a:rPr lang="en-US" altLang="zh-CN" dirty="0"/>
              <a:t> CPU):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Gapbs-bfs</a:t>
            </a:r>
            <a:r>
              <a:rPr lang="en-US" altLang="zh-CN" dirty="0"/>
              <a:t>: X2.53</a:t>
            </a:r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Gapbs-tc</a:t>
            </a:r>
            <a:r>
              <a:rPr lang="en-US" altLang="zh-CN" dirty="0"/>
              <a:t>: X2.43</a:t>
            </a:r>
          </a:p>
          <a:p>
            <a:endParaRPr lang="en-US" altLang="zh-CN" dirty="0"/>
          </a:p>
          <a:p>
            <a:r>
              <a:rPr lang="en-US" altLang="zh-CN" dirty="0"/>
              <a:t>3. Matrix-multiply: X3.16</a:t>
            </a:r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Npb-bt</a:t>
            </a:r>
            <a:r>
              <a:rPr lang="en-US" altLang="zh-CN" dirty="0"/>
              <a:t>: X2.98</a:t>
            </a:r>
          </a:p>
          <a:p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Npb</a:t>
            </a:r>
            <a:r>
              <a:rPr lang="en-US" altLang="zh-CN" dirty="0"/>
              <a:t>-cg: X4.22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491456-293B-F873-F525-99D6952C3C11}"/>
              </a:ext>
            </a:extLst>
          </p:cNvPr>
          <p:cNvSpPr txBox="1"/>
          <p:nvPr/>
        </p:nvSpPr>
        <p:spPr>
          <a:xfrm>
            <a:off x="753035" y="5396753"/>
            <a:ext cx="2950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Average Speedup: X3.06!!!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49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BAB5-D548-7459-BCCA-D236FEA3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51EA6ECB-943E-39B8-6B1B-4636528D2BD1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 Modeling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886DECA0-4F34-6B36-9998-08A01562E555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FB65CD8-BF70-84C2-1F71-E6B97B41759C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84E4C-8D70-8862-41D4-68304AD13D53}"/>
              </a:ext>
            </a:extLst>
          </p:cNvPr>
          <p:cNvSpPr txBox="1"/>
          <p:nvPr/>
        </p:nvSpPr>
        <p:spPr>
          <a:xfrm>
            <a:off x="1090682" y="2361764"/>
            <a:ext cx="6886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Not always does the PIM core </a:t>
            </a:r>
            <a:r>
              <a:rPr lang="en-US" altLang="zh-CN" sz="2400" b="1" dirty="0">
                <a:solidFill>
                  <a:srgbClr val="FF0000"/>
                </a:solidFill>
              </a:rPr>
              <a:t>encounter a resource contention state </a:t>
            </a:r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Not always can the PIM core </a:t>
            </a:r>
            <a:r>
              <a:rPr lang="en-US" altLang="zh-CN" sz="2400" b="1" dirty="0">
                <a:solidFill>
                  <a:srgbClr val="FF0000"/>
                </a:solidFill>
              </a:rPr>
              <a:t>offload all the task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6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56494-D4CF-AAE3-0875-4FFDF10ED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8DAF8FB8-264C-CD31-E3E4-A248D2BA0F35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Performance Modeling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E8D93F8A-768A-EBD7-2851-EC3E2D6E00A5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3C50620-47DF-A378-E95C-43E5821253E5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765788AE-80B8-715E-6069-6370561D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931533"/>
            <a:ext cx="4241808" cy="3354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1F3B73-C661-282A-C5A1-3D799D1102F3}"/>
                  </a:ext>
                </a:extLst>
              </p:cNvPr>
              <p:cNvSpPr txBox="1"/>
              <p:nvPr/>
            </p:nvSpPr>
            <p:spPr>
              <a:xfrm>
                <a:off x="554270" y="1583859"/>
                <a:ext cx="2967318" cy="1437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Amdahl’s Law: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C1F3B73-C661-282A-C5A1-3D799D110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0" y="1583859"/>
                <a:ext cx="2967318" cy="1437445"/>
              </a:xfrm>
              <a:prstGeom prst="rect">
                <a:avLst/>
              </a:prstGeom>
              <a:blipFill>
                <a:blip r:embed="rId3"/>
                <a:stretch>
                  <a:fillRect l="-1848" t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F1E05B-3DDD-E02E-8C7C-AA53E2BC01B0}"/>
              </a:ext>
            </a:extLst>
          </p:cNvPr>
          <p:cNvCxnSpPr>
            <a:cxnSpLocks/>
          </p:cNvCxnSpPr>
          <p:nvPr/>
        </p:nvCxnSpPr>
        <p:spPr>
          <a:xfrm flipV="1">
            <a:off x="5450541" y="3039035"/>
            <a:ext cx="71718" cy="224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1E08ED4-6741-C691-A136-0EB3C58E4151}"/>
              </a:ext>
            </a:extLst>
          </p:cNvPr>
          <p:cNvSpPr txBox="1"/>
          <p:nvPr/>
        </p:nvSpPr>
        <p:spPr>
          <a:xfrm>
            <a:off x="4657165" y="5321920"/>
            <a:ext cx="173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Increasing by Amdahl’s law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D390E4D-B2C1-DA5D-11CC-8162708C4718}"/>
              </a:ext>
            </a:extLst>
          </p:cNvPr>
          <p:cNvCxnSpPr>
            <a:cxnSpLocks/>
          </p:cNvCxnSpPr>
          <p:nvPr/>
        </p:nvCxnSpPr>
        <p:spPr>
          <a:xfrm flipV="1">
            <a:off x="8005482" y="3281082"/>
            <a:ext cx="0" cy="21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05F941F-3C14-0774-3BFE-FFB495716388}"/>
              </a:ext>
            </a:extLst>
          </p:cNvPr>
          <p:cNvSpPr txBox="1"/>
          <p:nvPr/>
        </p:nvSpPr>
        <p:spPr>
          <a:xfrm>
            <a:off x="7315203" y="5416540"/>
            <a:ext cx="146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Decreasing by Queuing theory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928C5A-6AB6-A5E5-7FE0-1B554E10411F}"/>
                  </a:ext>
                </a:extLst>
              </p:cNvPr>
              <p:cNvSpPr txBox="1"/>
              <p:nvPr/>
            </p:nvSpPr>
            <p:spPr>
              <a:xfrm>
                <a:off x="554270" y="3207384"/>
                <a:ext cx="2903231" cy="2323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Queuing theory: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𝑎𝑟𝑟𝑖𝑣𝑎𝑙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𝑠𝑒𝑟𝑣𝑖𝑐𝑒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𝑤𝑎𝑖𝑡𝑖𝑛𝑔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928C5A-6AB6-A5E5-7FE0-1B554E10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0" y="3207384"/>
                <a:ext cx="2903231" cy="2323713"/>
              </a:xfrm>
              <a:prstGeom prst="rect">
                <a:avLst/>
              </a:prstGeom>
              <a:blipFill>
                <a:blip r:embed="rId4"/>
                <a:stretch>
                  <a:fillRect l="-1891" t="-1312" b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233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A6595-E306-98CC-7B00-CBD88795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EBA1D0C1-C6D9-08C1-312D-A0ADA2CEF2D1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Future Direction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0BF0C63C-FF76-BA01-105F-89E519F6ED51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456691C-EEAE-FB3C-A82D-A8AEFCF149C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D5A2C2-6313-B644-318D-38F5DB214FF2}"/>
              </a:ext>
            </a:extLst>
          </p:cNvPr>
          <p:cNvSpPr txBox="1"/>
          <p:nvPr/>
        </p:nvSpPr>
        <p:spPr>
          <a:xfrm>
            <a:off x="554269" y="1705587"/>
            <a:ext cx="7128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Smarter compiler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Achieving most out of PIM core through smart task offloading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Domain specific architecture for PIM Core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Targeted acceleration by modifying the PIM core architecture to make it better suited for accelerating deep learning tasks.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637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F9DC1-522A-B3A1-C1C6-B1A2595F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B65137B1-43E0-EBA0-F743-1484695C98A0}"/>
              </a:ext>
            </a:extLst>
          </p:cNvPr>
          <p:cNvSpPr/>
          <p:nvPr/>
        </p:nvSpPr>
        <p:spPr>
          <a:xfrm>
            <a:off x="554270" y="505967"/>
            <a:ext cx="7128483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Contribution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777B2AAE-28C3-824C-F846-E8C99D15583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72B23E1-1858-4738-1D17-E04D0B2E96E9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78614-4498-4AEE-BFBB-C11626F94781}"/>
              </a:ext>
            </a:extLst>
          </p:cNvPr>
          <p:cNvSpPr txBox="1"/>
          <p:nvPr/>
        </p:nvSpPr>
        <p:spPr>
          <a:xfrm>
            <a:off x="554270" y="2039328"/>
            <a:ext cx="77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b="1" dirty="0"/>
              <a:t>Yi Ling</a:t>
            </a:r>
            <a:r>
              <a:rPr lang="en-US" altLang="zh-CN" dirty="0"/>
              <a:t>: Architecture Proposal, Simulation &amp; Analysis(50%), PPT(30%)</a:t>
            </a:r>
          </a:p>
          <a:p>
            <a:endParaRPr lang="en-US" altLang="zh-CN" dirty="0"/>
          </a:p>
          <a:p>
            <a:r>
              <a:rPr lang="en-US" altLang="zh-CN" b="1" dirty="0" err="1"/>
              <a:t>Jiayou</a:t>
            </a:r>
            <a:r>
              <a:rPr lang="en-US" altLang="zh-CN" b="1" dirty="0"/>
              <a:t> Jin</a:t>
            </a:r>
            <a:r>
              <a:rPr lang="en-US" altLang="zh-CN" dirty="0"/>
              <a:t>: Architecture Proposal, Simulation &amp; Analysis(50%), PPT(20%)</a:t>
            </a:r>
          </a:p>
          <a:p>
            <a:endParaRPr lang="en-US" altLang="zh-CN" dirty="0"/>
          </a:p>
          <a:p>
            <a:r>
              <a:rPr lang="en-US" altLang="zh-CN" b="1" dirty="0" err="1"/>
              <a:t>Siyu</a:t>
            </a:r>
            <a:r>
              <a:rPr lang="en-US" altLang="zh-CN" b="1" dirty="0"/>
              <a:t> Mou</a:t>
            </a:r>
            <a:r>
              <a:rPr lang="en-US" altLang="zh-CN" dirty="0"/>
              <a:t>: Architecture Proposal, ISA design &amp; Compiler(50%), PPT(20%)</a:t>
            </a:r>
          </a:p>
          <a:p>
            <a:endParaRPr lang="en-US" altLang="zh-CN" dirty="0"/>
          </a:p>
          <a:p>
            <a:r>
              <a:rPr lang="en-US" altLang="zh-CN" b="1" dirty="0"/>
              <a:t>Hao Peng</a:t>
            </a:r>
            <a:r>
              <a:rPr lang="en-US" altLang="zh-CN" dirty="0"/>
              <a:t>: Architecture Proposal, ISA design &amp; Compiler(50%), PPT(20%)</a:t>
            </a:r>
          </a:p>
          <a:p>
            <a:endParaRPr lang="en-US" altLang="zh-CN" dirty="0"/>
          </a:p>
          <a:p>
            <a:r>
              <a:rPr lang="en-US" altLang="zh-CN" b="1" dirty="0" err="1"/>
              <a:t>Kunyu</a:t>
            </a:r>
            <a:r>
              <a:rPr lang="en-US" altLang="zh-CN" b="1" dirty="0"/>
              <a:t> Wu</a:t>
            </a:r>
            <a:r>
              <a:rPr lang="en-US" altLang="zh-CN" dirty="0"/>
              <a:t>: PPT(10%)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D5485C-FA71-703B-D32F-E5C69CEFC905}"/>
              </a:ext>
            </a:extLst>
          </p:cNvPr>
          <p:cNvSpPr txBox="1"/>
          <p:nvPr/>
        </p:nvSpPr>
        <p:spPr>
          <a:xfrm>
            <a:off x="1223166" y="1577663"/>
            <a:ext cx="669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Thanks for all group member’s commitment!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3F19-DCBD-116C-A78F-1BCED300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289E35FF-D73B-FA50-DA62-A4F87209F9EC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3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12700" marR="0" lvl="0" indent="0" algn="l" defTabSz="914400" rtl="0" eaLnBrk="0" fontAlgn="auto" latinLnBrk="0" hangingPunct="1">
              <a:lnSpc>
                <a:spcPts val="39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rgbClr val="CC0000">
                    <a:alpha val="10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Background Introduction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E192E704-FB09-765E-57F5-FF5F63F76DE3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F11C70D4-009E-56BB-735D-380BC56D861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9033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12700" marR="0" lvl="0" indent="0" algn="l" defTabSz="914400" rtl="0" eaLnBrk="0" fontAlgn="auto" latinLnBrk="0" hangingPunct="1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2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7936AA-1806-842C-E884-28F4E37E597A}"/>
              </a:ext>
            </a:extLst>
          </p:cNvPr>
          <p:cNvSpPr txBox="1"/>
          <p:nvPr/>
        </p:nvSpPr>
        <p:spPr>
          <a:xfrm>
            <a:off x="554270" y="1506071"/>
            <a:ext cx="52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Convolutional Neural Network (CNN) Basics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E8A47F-5C2B-EAF6-9C89-65633D79E77F}"/>
              </a:ext>
            </a:extLst>
          </p:cNvPr>
          <p:cNvSpPr txBox="1"/>
          <p:nvPr/>
        </p:nvSpPr>
        <p:spPr>
          <a:xfrm>
            <a:off x="554270" y="2200374"/>
            <a:ext cx="604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CNN consists of multiple convolutional layers to learn the salient features and a few fully connected layers for classification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F4EE5-817A-7249-9BD4-B9B3C29257C6}"/>
              </a:ext>
            </a:extLst>
          </p:cNvPr>
          <p:cNvSpPr txBox="1"/>
          <p:nvPr/>
        </p:nvSpPr>
        <p:spPr>
          <a:xfrm>
            <a:off x="554269" y="3197312"/>
            <a:ext cx="594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convolution layer, a large mount of </a:t>
            </a:r>
            <a:r>
              <a:rPr lang="en-US" altLang="zh-CN" dirty="0">
                <a:solidFill>
                  <a:srgbClr val="C00000"/>
                </a:solidFill>
              </a:rPr>
              <a:t>multiply-and-accumulation (MAC) operations</a:t>
            </a:r>
            <a:r>
              <a:rPr lang="en-US" altLang="zh-CN" dirty="0"/>
              <a:t> are taken during the computation process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26630D-0FDE-38AA-ED33-6683EF21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085716"/>
            <a:ext cx="8621328" cy="13432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3933C5-1CA2-EB62-1571-3ADD700D589F}"/>
              </a:ext>
            </a:extLst>
          </p:cNvPr>
          <p:cNvSpPr txBox="1"/>
          <p:nvPr/>
        </p:nvSpPr>
        <p:spPr>
          <a:xfrm>
            <a:off x="554269" y="4013668"/>
            <a:ext cx="5924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Plus data needed to calculate often exceed the capacity of cache resulting in </a:t>
            </a:r>
            <a:r>
              <a:rPr lang="en-US" altLang="zh-CN" dirty="0">
                <a:solidFill>
                  <a:srgbClr val="C00000"/>
                </a:solidFill>
              </a:rPr>
              <a:t>large amounts of data being read </a:t>
            </a:r>
            <a:r>
              <a:rPr lang="en-US" altLang="zh-CN" dirty="0"/>
              <a:t>from the main memory (DRAM)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24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100D2-F3FA-23F2-710C-22A92F78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DC0B0A9A-3D5F-F5BC-10F0-D6D2B0A0B237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833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12700" marR="0" lvl="0" indent="0" algn="l" defTabSz="914400" rtl="0" eaLnBrk="0" fontAlgn="auto" latinLnBrk="0" hangingPunct="1">
              <a:lnSpc>
                <a:spcPts val="39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rgbClr val="CC0000">
                    <a:alpha val="100000"/>
                  </a:srgbClr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Background Introduction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27AFF970-0246-F54D-1D80-948155DF48BD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D13C743-E52A-2382-3A3E-DA2F5D5E46E3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0" marR="0" lvl="0" indent="0" algn="l" defTabSz="914400" rtl="0" eaLnBrk="0" fontAlgn="auto" latinLnBrk="0" hangingPunct="1">
              <a:lnSpc>
                <a:spcPct val="9033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</a:endParaRPr>
          </a:p>
          <a:p>
            <a:pPr marL="12700" marR="0" lvl="0" indent="0" algn="l" defTabSz="914400" rtl="0" eaLnBrk="0" fontAlgn="auto" latinLnBrk="0" hangingPunct="1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2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987CC8-1131-7DC2-E2F0-BA23B5246C08}"/>
              </a:ext>
            </a:extLst>
          </p:cNvPr>
          <p:cNvSpPr txBox="1"/>
          <p:nvPr/>
        </p:nvSpPr>
        <p:spPr>
          <a:xfrm>
            <a:off x="554270" y="1522218"/>
            <a:ext cx="55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Breaking the von Neumann bottleneck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CAE725-5EFB-0FF6-64B5-562FCB7E3D95}"/>
              </a:ext>
            </a:extLst>
          </p:cNvPr>
          <p:cNvSpPr txBox="1"/>
          <p:nvPr/>
        </p:nvSpPr>
        <p:spPr>
          <a:xfrm>
            <a:off x="554269" y="2232668"/>
            <a:ext cx="746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Memory bandwidth limitation</a:t>
            </a:r>
            <a:r>
              <a:rPr lang="en-US" altLang="zh-CN" dirty="0"/>
              <a:t>: CNNs need to handle large-scale matrix operations and data transfers, which often make memory bandwidth a system bottleneck.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ABBFE6-192E-9A9B-D46A-FA6CFA9B4090}"/>
              </a:ext>
            </a:extLst>
          </p:cNvPr>
          <p:cNvSpPr txBox="1"/>
          <p:nvPr/>
        </p:nvSpPr>
        <p:spPr>
          <a:xfrm>
            <a:off x="554269" y="3488125"/>
            <a:ext cx="716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High latency</a:t>
            </a:r>
            <a:r>
              <a:rPr lang="en-US" altLang="zh-CN" dirty="0"/>
              <a:t>: The latency of retrieving data from main memory (typically at the nanosecond level) can significantly impact the inference and training speed of CNNs.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3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D56D-CE47-3A2C-4A2B-BD9013C90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18437234-3976-AED0-DF7F-534142B6BC46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altLang="zh-CN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Architecture Proposal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6D9E0330-862C-3847-8AE3-F1A6645B559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D8C68BD-06D9-226F-82F0-5F975E22AA1A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0" name="图片 19" descr="图示&#10;&#10;描述已自动生成">
            <a:extLst>
              <a:ext uri="{FF2B5EF4-FFF2-40B4-BE49-F238E27FC236}">
                <a16:creationId xmlns:a16="http://schemas.microsoft.com/office/drawing/2014/main" id="{B1370124-F084-ADD8-F364-194D25FEF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63" y="1776699"/>
            <a:ext cx="4463552" cy="405260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31CA791-B4FA-FC83-1D71-D79DB2BA6CAA}"/>
              </a:ext>
            </a:extLst>
          </p:cNvPr>
          <p:cNvSpPr txBox="1"/>
          <p:nvPr/>
        </p:nvSpPr>
        <p:spPr>
          <a:xfrm>
            <a:off x="381000" y="1537130"/>
            <a:ext cx="2173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Feature</a:t>
            </a:r>
            <a:r>
              <a:rPr lang="en-US" altLang="zh-CN" sz="18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: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13A34F-1587-6840-8247-8655DD2746AD}"/>
              </a:ext>
            </a:extLst>
          </p:cNvPr>
          <p:cNvSpPr txBox="1"/>
          <p:nvPr/>
        </p:nvSpPr>
        <p:spPr>
          <a:xfrm>
            <a:off x="482551" y="2321859"/>
            <a:ext cx="321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Instruction Offloading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data intensive program to PIM cores through a custom compiler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9EABF52-A718-E0E5-050D-FDA4774F6B55}"/>
              </a:ext>
            </a:extLst>
          </p:cNvPr>
          <p:cNvSpPr txBox="1"/>
          <p:nvPr/>
        </p:nvSpPr>
        <p:spPr>
          <a:xfrm>
            <a:off x="482551" y="3924283"/>
            <a:ext cx="3219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Processing In Memory</a:t>
            </a:r>
            <a:r>
              <a:rPr lang="en-US" altLang="zh-CN" dirty="0"/>
              <a:t>: By running program in DDRM chip, it will reduce the amount of loading and storing time of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D930-3550-3439-5CDF-6C4F1F84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037AD577-6687-0043-2412-3188A77D7F68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6916741F-92FF-266B-FCF9-ED23D1C8A53B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E29110FB-2552-6841-3AD1-207837EF0ABF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F89928-AC01-C823-8720-7B3ED91B24B0}"/>
              </a:ext>
            </a:extLst>
          </p:cNvPr>
          <p:cNvSpPr txBox="1"/>
          <p:nvPr/>
        </p:nvSpPr>
        <p:spPr>
          <a:xfrm>
            <a:off x="381000" y="2366683"/>
            <a:ext cx="4993341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ISA Design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Custom Compiler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Architecture Simulation</a:t>
            </a:r>
          </a:p>
        </p:txBody>
      </p:sp>
    </p:spTree>
    <p:extLst>
      <p:ext uri="{BB962C8B-B14F-4D97-AF65-F5344CB8AC3E}">
        <p14:creationId xmlns:p14="http://schemas.microsoft.com/office/powerpoint/2010/main" val="4429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6F67B-154F-A214-14F3-FE6F4C93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C958F506-1B10-D9F0-DE25-A6897B6C90A7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Implementation-ISA Design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1F5E9E51-4E44-9A82-A0B8-C16B4C6E04A0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D2A09209-4738-4A88-A857-33FC6628045D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FD19BD-8899-4524-D3A0-F238ECC821BD}"/>
              </a:ext>
            </a:extLst>
          </p:cNvPr>
          <p:cNvSpPr txBox="1"/>
          <p:nvPr/>
        </p:nvSpPr>
        <p:spPr>
          <a:xfrm>
            <a:off x="442667" y="1545190"/>
            <a:ext cx="409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Our basis: ARMv7 ISA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6AD529-C312-2C8C-B6EB-CF39BD9D429E}"/>
              </a:ext>
            </a:extLst>
          </p:cNvPr>
          <p:cNvSpPr txBox="1"/>
          <p:nvPr/>
        </p:nvSpPr>
        <p:spPr>
          <a:xfrm>
            <a:off x="931796" y="3685521"/>
            <a:ext cx="714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Register-Register: </a:t>
            </a:r>
            <a:r>
              <a:rPr lang="en-US" altLang="zh-CN" dirty="0"/>
              <a:t>Its purpose is to perform operations on the data in the registers, usually without involving memory operations. Like: Add,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Subtraction, M</a:t>
            </a:r>
            <a:r>
              <a:rPr lang="en-US" altLang="zh-CN" dirty="0"/>
              <a:t>ultiply, Division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C12617-8F68-A618-826B-7D6A6CB8E33A}"/>
              </a:ext>
            </a:extLst>
          </p:cNvPr>
          <p:cNvSpPr txBox="1"/>
          <p:nvPr/>
        </p:nvSpPr>
        <p:spPr>
          <a:xfrm>
            <a:off x="931796" y="4851145"/>
            <a:ext cx="619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Transfer: </a:t>
            </a:r>
            <a:r>
              <a:rPr lang="en-US" altLang="zh-CN" dirty="0"/>
              <a:t>These instructions are used to load data from memory into registers, or to store data from registers into memory. Like: Load, Store.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1585B39-E78E-2119-5867-83E780F9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6" y="2120691"/>
            <a:ext cx="69913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0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D57F0-CA18-24AC-7B69-682513E1D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91E8249F-28C6-EDC9-705A-4DD587BFE3F1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Implementation-ISA Design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A0E01F9B-9CAD-84F3-1F11-63CC8FD00968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81F2FC-C223-BA19-941C-802DADC26CA7}"/>
              </a:ext>
            </a:extLst>
          </p:cNvPr>
          <p:cNvSpPr txBox="1"/>
          <p:nvPr/>
        </p:nvSpPr>
        <p:spPr>
          <a:xfrm>
            <a:off x="554270" y="1324154"/>
            <a:ext cx="409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Our PIM ISA: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D81057-6816-A93D-E4AE-66E9DAB30C0A}"/>
              </a:ext>
            </a:extLst>
          </p:cNvPr>
          <p:cNvSpPr txBox="1"/>
          <p:nvPr/>
        </p:nvSpPr>
        <p:spPr>
          <a:xfrm>
            <a:off x="6598763" y="2205872"/>
            <a:ext cx="22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179987-F2ED-3817-7656-408F8DD59922}"/>
              </a:ext>
            </a:extLst>
          </p:cNvPr>
          <p:cNvSpPr txBox="1"/>
          <p:nvPr/>
        </p:nvSpPr>
        <p:spPr>
          <a:xfrm>
            <a:off x="723952" y="3429000"/>
            <a:ext cx="784310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For </a:t>
            </a:r>
            <a:r>
              <a:rPr lang="en-US" altLang="zh-CN" sz="1400" b="1" dirty="0"/>
              <a:t>register-register</a:t>
            </a:r>
            <a:r>
              <a:rPr lang="en-US" altLang="zh-CN" sz="1400" dirty="0"/>
              <a:t> operation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 err="1"/>
              <a:t>Opx</a:t>
            </a:r>
            <a:r>
              <a:rPr lang="en-US" altLang="zh-CN" sz="1400" b="1" dirty="0"/>
              <a:t> (31-24)</a:t>
            </a:r>
            <a:r>
              <a:rPr lang="en-US" altLang="zh-CN" sz="1400" dirty="0"/>
              <a:t>: Operation extension field, specifies instruction categories or special operations.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Op (23-20)</a:t>
            </a:r>
            <a:r>
              <a:rPr lang="en-US" altLang="zh-CN" sz="1400" dirty="0"/>
              <a:t>: Opcode field, defines basic operations like addition, subtraction, or data movement.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Rs1 (19-16)</a:t>
            </a:r>
            <a:r>
              <a:rPr lang="en-US" altLang="zh-CN" sz="1400" dirty="0"/>
              <a:t>: Source register 1, the first input register.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Rd (15-12)</a:t>
            </a:r>
            <a:r>
              <a:rPr lang="en-US" altLang="zh-CN" sz="1400" dirty="0"/>
              <a:t>: Destination register, stores the operation result.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FF0000"/>
                </a:solidFill>
              </a:rPr>
              <a:t>M (11)</a:t>
            </a:r>
            <a:r>
              <a:rPr lang="en-US" altLang="zh-CN" sz="1400" dirty="0">
                <a:solidFill>
                  <a:srgbClr val="FF0000"/>
                </a:solidFill>
              </a:rPr>
              <a:t>: Mode selector, determines execution on </a:t>
            </a:r>
            <a:r>
              <a:rPr lang="en-US" altLang="zh-CN" sz="1400" b="1" dirty="0">
                <a:solidFill>
                  <a:srgbClr val="FF0000"/>
                </a:solidFill>
              </a:rPr>
              <a:t>CPU (0)</a:t>
            </a:r>
            <a:r>
              <a:rPr lang="en-US" altLang="zh-CN" sz="1400" dirty="0">
                <a:solidFill>
                  <a:srgbClr val="FF0000"/>
                </a:solidFill>
              </a:rPr>
              <a:t> or </a:t>
            </a:r>
            <a:r>
              <a:rPr lang="en-US" altLang="zh-CN" sz="1400" b="1" dirty="0">
                <a:solidFill>
                  <a:srgbClr val="FF0000"/>
                </a:solidFill>
              </a:rPr>
              <a:t>PIM-Core (1)</a:t>
            </a:r>
            <a:r>
              <a:rPr lang="en-US" altLang="zh-CN" sz="1400" dirty="0">
                <a:solidFill>
                  <a:srgbClr val="FF0000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>
                <a:solidFill>
                  <a:srgbClr val="FF0000"/>
                </a:solidFill>
              </a:rPr>
              <a:t>imm4 (10-7)</a:t>
            </a:r>
            <a:r>
              <a:rPr lang="en-US" altLang="zh-CN" sz="1400" dirty="0">
                <a:solidFill>
                  <a:srgbClr val="FF0000"/>
                </a:solidFill>
              </a:rPr>
              <a:t>: 4-bit immediate value 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Op2 (6-5)</a:t>
            </a:r>
            <a:r>
              <a:rPr lang="en-US" altLang="zh-CN" sz="1400" dirty="0"/>
              <a:t>: Auxiliary opcode, extends operation definitions. 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0 (4)</a:t>
            </a:r>
            <a:r>
              <a:rPr lang="en-US" altLang="zh-CN" sz="1400" dirty="0"/>
              <a:t>: Reserved bit, ensures format alignment. 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Rs2 (3-0)</a:t>
            </a:r>
            <a:r>
              <a:rPr lang="en-US" altLang="zh-CN" sz="1400" dirty="0"/>
              <a:t>: Source register 2, the second input register. </a:t>
            </a:r>
          </a:p>
          <a:p>
            <a:pPr>
              <a:buFont typeface="+mj-lt"/>
              <a:buAutoNum type="arabicPeriod"/>
            </a:pPr>
            <a:r>
              <a:rPr lang="en-US" altLang="zh-CN" sz="1400" b="1" dirty="0"/>
              <a:t>Const (10-0)</a:t>
            </a:r>
            <a:r>
              <a:rPr lang="en-US" altLang="zh-CN" sz="1400" dirty="0"/>
              <a:t>: Immediate constant.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F52EE1-4A3F-B887-CE69-7DD2F448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97" y="1757688"/>
            <a:ext cx="6607843" cy="13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BF41-C204-0AF8-AC7C-95A2087B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C8D9E7B6-88EE-941D-949C-3F123B956F03}"/>
              </a:ext>
            </a:extLst>
          </p:cNvPr>
          <p:cNvSpPr/>
          <p:nvPr/>
        </p:nvSpPr>
        <p:spPr>
          <a:xfrm>
            <a:off x="554270" y="505967"/>
            <a:ext cx="594804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42"/>
              </a:lnSpc>
              <a:tabLst/>
            </a:pPr>
            <a:r>
              <a:rPr lang="en-US" sz="3200" kern="0" spc="-30" dirty="0">
                <a:solidFill>
                  <a:srgbClr val="CC0000">
                    <a:alpha val="100000"/>
                  </a:srgbClr>
                </a:solidFill>
                <a:latin typeface="Calibri"/>
                <a:ea typeface="Calibri"/>
                <a:cs typeface="Calibri"/>
              </a:rPr>
              <a:t>Implementation-ISA Design</a:t>
            </a:r>
            <a:endParaRPr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16" name="path 16">
            <a:extLst>
              <a:ext uri="{FF2B5EF4-FFF2-40B4-BE49-F238E27FC236}">
                <a16:creationId xmlns:a16="http://schemas.microsoft.com/office/drawing/2014/main" id="{97714896-551B-7190-C58B-1303AF451E25}"/>
              </a:ext>
            </a:extLst>
          </p:cNvPr>
          <p:cNvSpPr/>
          <p:nvPr/>
        </p:nvSpPr>
        <p:spPr>
          <a:xfrm>
            <a:off x="381000" y="1104900"/>
            <a:ext cx="8305800" cy="76200"/>
          </a:xfrm>
          <a:custGeom>
            <a:avLst/>
            <a:gdLst/>
            <a:ahLst/>
            <a:cxnLst/>
            <a:rect l="0" t="0" r="0" b="0"/>
            <a:pathLst>
              <a:path w="13080" h="120">
                <a:moveTo>
                  <a:pt x="0" y="60"/>
                </a:moveTo>
                <a:lnTo>
                  <a:pt x="13080" y="60"/>
                </a:ln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5594631B-5D95-7D3C-A204-6AB4012ECA38}"/>
              </a:ext>
            </a:extLst>
          </p:cNvPr>
          <p:cNvSpPr/>
          <p:nvPr/>
        </p:nvSpPr>
        <p:spPr>
          <a:xfrm>
            <a:off x="8267634" y="6334314"/>
            <a:ext cx="111125" cy="1892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1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85E017-B1AD-370C-4325-EF1A63DD0D5E}"/>
              </a:ext>
            </a:extLst>
          </p:cNvPr>
          <p:cNvSpPr txBox="1"/>
          <p:nvPr/>
        </p:nvSpPr>
        <p:spPr>
          <a:xfrm>
            <a:off x="579706" y="1547352"/>
            <a:ext cx="409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Example</a:t>
            </a:r>
            <a:r>
              <a:rPr lang="zh-CN" altLang="en-US" b="1" dirty="0"/>
              <a:t>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8666AB-9BD1-4870-1068-63AD085DFC30}"/>
              </a:ext>
            </a:extLst>
          </p:cNvPr>
          <p:cNvSpPr txBox="1"/>
          <p:nvPr/>
        </p:nvSpPr>
        <p:spPr>
          <a:xfrm>
            <a:off x="554270" y="3732245"/>
            <a:ext cx="2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instruction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decoding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84A155-B6B2-4211-AF81-5EEBD359ABE0}"/>
              </a:ext>
            </a:extLst>
          </p:cNvPr>
          <p:cNvSpPr txBox="1"/>
          <p:nvPr/>
        </p:nvSpPr>
        <p:spPr>
          <a:xfrm>
            <a:off x="554270" y="4852574"/>
            <a:ext cx="2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instruction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decoding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225ED3-DEB9-63A1-2662-085CA861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61" y="1952564"/>
            <a:ext cx="4595477" cy="13658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D1B73D-A0B9-CB4D-CE42-B65A22F21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222" y="4124904"/>
            <a:ext cx="3781425" cy="304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3C399C-E8C7-AEEE-181A-1A6D3666E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221" y="4500013"/>
            <a:ext cx="3531437" cy="3435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B6E76AE-8BA7-0293-3671-BD02C2F8A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221" y="5292881"/>
            <a:ext cx="3705225" cy="27622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A8984B5-4EE4-0D2D-9952-072E20E0D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5221" y="5706789"/>
            <a:ext cx="3667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1302</Words>
  <Application>Microsoft Office PowerPoint</Application>
  <PresentationFormat>全屏显示(4:3)</PresentationFormat>
  <Paragraphs>280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Mulish</vt:lpstr>
      <vt:lpstr>Arial</vt:lpstr>
      <vt:lpstr>Arial Black</vt:lpstr>
      <vt:lpstr>Calibri</vt:lpstr>
      <vt:lpstr>Cambria Math</vt:lpstr>
      <vt:lpstr>Open Sans</vt:lpstr>
      <vt:lpstr>Roboto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 Zhao</dc:creator>
  <cp:lastModifiedBy>Office</cp:lastModifiedBy>
  <cp:revision>11</cp:revision>
  <dcterms:created xsi:type="dcterms:W3CDTF">2024-11-01T09:44:09Z</dcterms:created>
  <dcterms:modified xsi:type="dcterms:W3CDTF">2024-12-30T12:34:36Z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2024-12-15T13:03:13Z</vt:filetime>
  </property>
</Properties>
</file>