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93" r:id="rId4"/>
    <p:sldId id="291" r:id="rId5"/>
    <p:sldId id="304" r:id="rId6"/>
    <p:sldId id="278" r:id="rId7"/>
    <p:sldId id="281" r:id="rId8"/>
    <p:sldId id="294" r:id="rId9"/>
    <p:sldId id="286" r:id="rId10"/>
    <p:sldId id="306" r:id="rId11"/>
    <p:sldId id="270" r:id="rId12"/>
    <p:sldId id="305" r:id="rId13"/>
    <p:sldId id="287" r:id="rId14"/>
    <p:sldId id="262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8"/>
    <a:srgbClr val="7E56DA"/>
    <a:srgbClr val="27CACB"/>
    <a:srgbClr val="78BCFA"/>
    <a:srgbClr val="F45766"/>
    <a:srgbClr val="F4A53C"/>
    <a:srgbClr val="D0C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0163E-F724-4DEB-B47F-BA9F7582AE64}" v="1557" dt="2022-04-19T08:32:53.517"/>
    <p1510:client id="{8EF0DA45-3A55-40EA-BA6B-644B690917C8}" v="58" dt="2022-04-21T02:13:12.628"/>
    <p1510:client id="{908BB2D8-0D95-4CC3-BAF9-E24700EECFBB}" v="2084" dt="2022-04-19T17:22:22.173"/>
    <p1510:client id="{9253328A-E4A4-4503-9160-5461CC46937E}" v="12" dt="2022-04-21T03:29:25.983"/>
    <p1510:client id="{9F9EC8A7-2C54-4A12-8791-A6D2E8667F8C}" v="36" dt="2022-04-19T17:23:32.181"/>
    <p1510:client id="{9FD3E81E-2EF8-4A92-9A92-C49EE5C3A209}" v="1059" dt="2022-04-20T09:44:33.447"/>
    <p1510:client id="{E692B7CC-8D89-4577-B416-165CB427E9C9}" v="91" dt="2022-04-21T03:27:13.569"/>
    <p1510:client id="{F00C3B4D-9572-4F24-87E1-3E6251902200}" v="1401" dt="2022-04-20T16:47:59.340"/>
    <p1510:client id="{F3D97DB7-5FC4-4BF4-B08C-4F51B6F42D3A}" v="95" dt="2022-04-21T01:42:45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3D3A-03A7-4F00-8E91-B44675DC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B56A1-71DA-4150-8481-2C800E4E0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6F9B7-6A34-4198-9452-5CDAD4A2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A0153-1C6C-4986-9A06-30ECBEF1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4D3EC-4D9E-4E89-AB25-14A2C580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B4E58-63D0-4A56-8FCC-26564BD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51684-5AE7-4035-B501-E71506B9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BDDC-E741-4F0A-9DEC-4FAD2CE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7E6F9-5526-44AC-A35F-12B892BD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A0285-2A08-4F0F-A212-5494C290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4935E-A87C-407D-A8CA-FF17C5BB9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1FC82-A06B-43CF-AE74-617CE2A4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62666-6F63-4637-B59D-E537E33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1B15D-3FF1-4CF9-86BC-CAA0B8D0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D27D9-AFC4-4855-977B-7808CF8B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95E7-651A-4F26-9E1E-06FF572B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1346D-132C-4F5C-8DFB-56C6070A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2AA7B-F0DE-4C0D-8151-AE535E4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C92C8-FA9A-4C54-9CF3-6817A300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1223-0BEB-4FBA-8B49-BD5A534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6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81FA-A8D1-47EF-B9F7-371D1A1F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5D3EB-D30B-4CB1-8A47-C4E073FB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DBF34-B940-4D98-9F2A-BFDDD923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52225-29CA-4EDB-A55F-8ACB4C17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87C67-58F6-43BC-9F91-11B13641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F5E23-6EA5-4C3F-BAE7-D2593BA3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8200C-C065-49EF-BD15-E93C79DAF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851D7-59C5-4CA7-BFD5-25855449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13EE5-1389-4E57-8138-C0476B0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5EC43-4E9B-4E32-B53B-47CD2F9F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B13DD-33B1-4722-8790-6615A9A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90792-1F9C-439F-A77F-7CF84520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0D3BE-DE63-4FB6-9130-AD06087A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D93A8-DEFE-4F41-8A38-BE80FB61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26818-A008-4E3A-8A7F-3D1DAC021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E47FD2-E958-4CC3-8A81-C849AB35B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8A4EB-B1A8-445F-8C3F-E56D257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5D36F-A66B-435A-8610-F46E7102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A55A1-06FD-4211-825E-7B0B2078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BB7DB-21E0-4B68-B607-EAD1871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42101-7E9B-417B-949C-A2D2807D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990C4-6F4F-46BA-90BB-C96CFEF8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5617A-77AE-4BBE-809D-0DCC833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5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23DDC-76BC-47EA-9FD4-3C2BED94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F7A2D-B3A4-49F5-95A0-8D69D679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A63A9-7012-4111-8F5E-0C75F217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9866B-F464-45D0-A4C2-193231282E7E}"/>
              </a:ext>
            </a:extLst>
          </p:cNvPr>
          <p:cNvSpPr txBox="1"/>
          <p:nvPr userDrawn="1"/>
        </p:nvSpPr>
        <p:spPr>
          <a:xfrm>
            <a:off x="9740688" y="6606059"/>
            <a:ext cx="2451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ⓒSaebyeol Yu. </a:t>
            </a:r>
            <a:r>
              <a:rPr lang="en-US" altLang="ko-KR" sz="9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Saebyeol’s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 PowerPoint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03CB-BFA8-4D9C-9305-75A51D78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D404C-2DBD-472A-97E0-7129FFA2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88D48-99F2-47B2-A2D3-9A48A808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6A97C-0F62-4814-9B52-188291BE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F38FF-6E1E-463D-A599-C1B9B859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44186-74A6-4658-BF01-8E06C165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C1F6-705E-4049-AC08-C4A2C2A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37CE61-FC40-46A9-890E-D91221C01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F21E3-4A37-4761-93B4-1317E1D4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DCBBD-1371-4DA7-BC71-16904672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CBA46-2400-4A12-B5AB-18BF5B71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260C1-12A1-4A3B-9B73-499BFC2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FC407-AF5D-4A3E-A8AC-03AEDEFD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2735B-F4C1-4860-9CDB-EC16DE1E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18F9E-8D90-460F-A4AB-4E2F3CBA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1CDB-F2BB-4DB0-B896-BBB521F4468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09E17-3B78-47CB-9DDC-6444E03A9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0E1C8-9848-488C-9825-38E3D819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6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D8DF3D-B4AA-479D-BC94-63A41F70AA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CDDB7B-06E4-44F4-B743-0EA1114D3CDC}"/>
              </a:ext>
            </a:extLst>
          </p:cNvPr>
          <p:cNvSpPr txBox="1"/>
          <p:nvPr/>
        </p:nvSpPr>
        <p:spPr>
          <a:xfrm>
            <a:off x="1662856" y="4672802"/>
            <a:ext cx="1071453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+mj-lt"/>
              </a:rPr>
              <a:t>WHAT KIND OF GAME</a:t>
            </a:r>
          </a:p>
          <a:p>
            <a:pPr algn="ctr"/>
            <a:r>
              <a:rPr lang="en-US" altLang="ko-KR" sz="6000" b="1">
                <a:solidFill>
                  <a:schemeClr val="bg1"/>
                </a:solidFill>
                <a:latin typeface="+mj-lt"/>
              </a:rPr>
              <a:t>SHOULD I MAKE?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773D74-E5D1-4D17-B041-4CE31EC5D098}"/>
              </a:ext>
            </a:extLst>
          </p:cNvPr>
          <p:cNvCxnSpPr>
            <a:cxnSpLocks/>
          </p:cNvCxnSpPr>
          <p:nvPr/>
        </p:nvCxnSpPr>
        <p:spPr>
          <a:xfrm>
            <a:off x="2574235" y="4502426"/>
            <a:ext cx="9617765" cy="0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C528CF-F9C6-35A9-0406-B7657219A546}"/>
              </a:ext>
            </a:extLst>
          </p:cNvPr>
          <p:cNvSpPr txBox="1"/>
          <p:nvPr/>
        </p:nvSpPr>
        <p:spPr>
          <a:xfrm>
            <a:off x="10705381" y="3646098"/>
            <a:ext cx="133421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b="1">
                <a:solidFill>
                  <a:schemeClr val="bg1"/>
                </a:solidFill>
                <a:latin typeface="Montserrat Black"/>
              </a:rPr>
              <a:t>이예지</a:t>
            </a:r>
          </a:p>
        </p:txBody>
      </p:sp>
    </p:spTree>
    <p:extLst>
      <p:ext uri="{BB962C8B-B14F-4D97-AF65-F5344CB8AC3E}">
        <p14:creationId xmlns:p14="http://schemas.microsoft.com/office/powerpoint/2010/main" val="12642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57532" y="71260"/>
            <a:ext cx="32784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/>
              </a:rPr>
              <a:t>출고량 높은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37291-39A1-4985-9D7F-E15570EE28D5}"/>
              </a:ext>
            </a:extLst>
          </p:cNvPr>
          <p:cNvSpPr/>
          <p:nvPr/>
        </p:nvSpPr>
        <p:spPr>
          <a:xfrm>
            <a:off x="363830" y="971597"/>
            <a:ext cx="11464340" cy="552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23E3D24-4061-4D50-A6D3-3299F19CED03}"/>
              </a:ext>
            </a:extLst>
          </p:cNvPr>
          <p:cNvSpPr/>
          <p:nvPr/>
        </p:nvSpPr>
        <p:spPr>
          <a:xfrm>
            <a:off x="534582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D745F8A-4F95-4EE4-897A-886943D7F98A}"/>
              </a:ext>
            </a:extLst>
          </p:cNvPr>
          <p:cNvSpPr/>
          <p:nvPr/>
        </p:nvSpPr>
        <p:spPr>
          <a:xfrm>
            <a:off x="852639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ECF9E4-48F1-49CF-9B9F-74E3235E19F2}"/>
              </a:ext>
            </a:extLst>
          </p:cNvPr>
          <p:cNvCxnSpPr>
            <a:cxnSpLocks/>
          </p:cNvCxnSpPr>
          <p:nvPr/>
        </p:nvCxnSpPr>
        <p:spPr>
          <a:xfrm>
            <a:off x="1230044" y="3289959"/>
            <a:ext cx="83149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C136D5-67F4-E5B7-AF9D-EFF4E92A5DEB}"/>
              </a:ext>
            </a:extLst>
          </p:cNvPr>
          <p:cNvSpPr txBox="1"/>
          <p:nvPr/>
        </p:nvSpPr>
        <p:spPr>
          <a:xfrm>
            <a:off x="733332" y="3433136"/>
            <a:ext cx="441462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b="1" dirty="0">
                <a:latin typeface="Arial"/>
                <a:cs typeface="Arial"/>
              </a:rPr>
              <a:t>(SERIES) RECOMMEND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C229E57-33E4-E50D-E6B2-957BD18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3" y="1358170"/>
            <a:ext cx="6351917" cy="4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32784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출고량 높은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7AB1E2-40A9-423E-8870-A024D7E956E1}"/>
              </a:ext>
            </a:extLst>
          </p:cNvPr>
          <p:cNvGrpSpPr/>
          <p:nvPr/>
        </p:nvGrpSpPr>
        <p:grpSpPr>
          <a:xfrm>
            <a:off x="914400" y="1588286"/>
            <a:ext cx="10087114" cy="4369019"/>
            <a:chOff x="1199037" y="1737141"/>
            <a:chExt cx="4800009" cy="436901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8529932-96DE-4CA9-814D-93135696F5D4}"/>
                </a:ext>
              </a:extLst>
            </p:cNvPr>
            <p:cNvSpPr/>
            <p:nvPr/>
          </p:nvSpPr>
          <p:spPr>
            <a:xfrm>
              <a:off x="1199037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8885DBE-9440-48E4-8767-5A49C3B96C1E}"/>
                </a:ext>
              </a:extLst>
            </p:cNvPr>
            <p:cNvSpPr/>
            <p:nvPr/>
          </p:nvSpPr>
          <p:spPr>
            <a:xfrm>
              <a:off x="1199037" y="1739679"/>
              <a:ext cx="2041451" cy="65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A67DCC-F62B-4FF5-8D1D-7BB7829A73F4}"/>
                </a:ext>
              </a:extLst>
            </p:cNvPr>
            <p:cNvSpPr/>
            <p:nvPr/>
          </p:nvSpPr>
          <p:spPr>
            <a:xfrm>
              <a:off x="3957595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D1AF567-79FC-4916-9729-C1A37D054B1B}"/>
                </a:ext>
              </a:extLst>
            </p:cNvPr>
            <p:cNvSpPr txBox="1"/>
            <p:nvPr/>
          </p:nvSpPr>
          <p:spPr>
            <a:xfrm>
              <a:off x="1366314" y="1737141"/>
              <a:ext cx="165491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최근</a:t>
              </a:r>
              <a:r>
                <a:rPr lang="en-US" altLang="ko-KR" b="1" dirty="0">
                  <a:solidFill>
                    <a:schemeClr val="bg1"/>
                  </a:solidFill>
                </a:rPr>
                <a:t> 10년 TOP 100 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플랫폼별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매출량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5D25937-AB4C-4341-80A6-2FF26BC96CAB}"/>
                </a:ext>
              </a:extLst>
            </p:cNvPr>
            <p:cNvSpPr/>
            <p:nvPr/>
          </p:nvSpPr>
          <p:spPr>
            <a:xfrm>
              <a:off x="3957594" y="1739679"/>
              <a:ext cx="2041451" cy="65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17F117-DDBA-4E83-ADD8-DFB4C08B9AA9}"/>
                </a:ext>
              </a:extLst>
            </p:cNvPr>
            <p:cNvSpPr txBox="1"/>
            <p:nvPr/>
          </p:nvSpPr>
          <p:spPr>
            <a:xfrm>
              <a:off x="4171401" y="1737141"/>
              <a:ext cx="1608336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최근</a:t>
              </a:r>
              <a:r>
                <a:rPr lang="en-US" altLang="ko-KR" b="1" dirty="0">
                  <a:solidFill>
                    <a:schemeClr val="bg1"/>
                  </a:solidFill>
                </a:rPr>
                <a:t> 10년 TOP 100</a:t>
              </a:r>
            </a:p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장르별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매출량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1">
            <a:extLst>
              <a:ext uri="{FF2B5EF4-FFF2-40B4-BE49-F238E27FC236}">
                <a16:creationId xmlns:a16="http://schemas.microsoft.com/office/drawing/2014/main" id="{292B52D8-12A7-CF93-8339-FEB81CD5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64" y="2319988"/>
            <a:ext cx="4756029" cy="4015193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62F1C19A-428B-073C-6B01-EDC9B4F0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6" y="2320438"/>
            <a:ext cx="4712897" cy="36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2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510267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/>
              </a:rPr>
              <a:t>플랫폼과  장르 연관성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37291-39A1-4985-9D7F-E15570EE28D5}"/>
              </a:ext>
            </a:extLst>
          </p:cNvPr>
          <p:cNvSpPr/>
          <p:nvPr/>
        </p:nvSpPr>
        <p:spPr>
          <a:xfrm>
            <a:off x="363830" y="971597"/>
            <a:ext cx="11464340" cy="552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23E3D24-4061-4D50-A6D3-3299F19CED03}"/>
              </a:ext>
            </a:extLst>
          </p:cNvPr>
          <p:cNvSpPr/>
          <p:nvPr/>
        </p:nvSpPr>
        <p:spPr>
          <a:xfrm>
            <a:off x="534582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D745F8A-4F95-4EE4-897A-886943D7F98A}"/>
              </a:ext>
            </a:extLst>
          </p:cNvPr>
          <p:cNvSpPr/>
          <p:nvPr/>
        </p:nvSpPr>
        <p:spPr>
          <a:xfrm>
            <a:off x="852639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ECF9E4-48F1-49CF-9B9F-74E3235E19F2}"/>
              </a:ext>
            </a:extLst>
          </p:cNvPr>
          <p:cNvCxnSpPr>
            <a:cxnSpLocks/>
          </p:cNvCxnSpPr>
          <p:nvPr/>
        </p:nvCxnSpPr>
        <p:spPr>
          <a:xfrm>
            <a:off x="7872384" y="3433733"/>
            <a:ext cx="83149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C136D5-67F4-E5B7-AF9D-EFF4E92A5DEB}"/>
              </a:ext>
            </a:extLst>
          </p:cNvPr>
          <p:cNvSpPr txBox="1"/>
          <p:nvPr/>
        </p:nvSpPr>
        <p:spPr>
          <a:xfrm>
            <a:off x="7203143" y="3591287"/>
            <a:ext cx="29768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b="1" dirty="0">
                <a:latin typeface="Arial"/>
                <a:cs typeface="Arial"/>
              </a:rPr>
              <a:t>(PLATFORM) PS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9EEEEFC3-0105-4840-4624-C43E0C85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967470"/>
            <a:ext cx="5388634" cy="562754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BC1623F-C355-D5BD-4837-28246AF45DF8}"/>
              </a:ext>
            </a:extLst>
          </p:cNvPr>
          <p:cNvSpPr/>
          <p:nvPr/>
        </p:nvSpPr>
        <p:spPr>
          <a:xfrm rot="-900000">
            <a:off x="1871529" y="2827827"/>
            <a:ext cx="1308338" cy="294735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4310898" y="288084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인사이트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80C4B-8166-41A4-B517-C54D37CB52A6}"/>
              </a:ext>
            </a:extLst>
          </p:cNvPr>
          <p:cNvSpPr txBox="1"/>
          <p:nvPr/>
        </p:nvSpPr>
        <p:spPr>
          <a:xfrm>
            <a:off x="2684436" y="2722919"/>
            <a:ext cx="663337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#북미 #유럽 #ACTION</a:t>
            </a:r>
            <a:endParaRPr lang="ko-KR" altLang="en-US" sz="4800" b="1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#PS #SERIES</a:t>
            </a:r>
            <a:endParaRPr lang="ko-KR" altLang="en-US" sz="4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D0A636-8188-4253-8F47-53FD1E9E8CD7}"/>
              </a:ext>
            </a:extLst>
          </p:cNvPr>
          <p:cNvSpPr/>
          <p:nvPr/>
        </p:nvSpPr>
        <p:spPr>
          <a:xfrm>
            <a:off x="2334126" y="2562726"/>
            <a:ext cx="7523748" cy="1732547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C8107-E929-4AA0-901F-1F295711E276}"/>
              </a:ext>
            </a:extLst>
          </p:cNvPr>
          <p:cNvSpPr txBox="1"/>
          <p:nvPr/>
        </p:nvSpPr>
        <p:spPr>
          <a:xfrm>
            <a:off x="4074452" y="3013501"/>
            <a:ext cx="404309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FE38F-0EC1-9941-65E4-C54836DE63FD}"/>
              </a:ext>
            </a:extLst>
          </p:cNvPr>
          <p:cNvSpPr txBox="1"/>
          <p:nvPr/>
        </p:nvSpPr>
        <p:spPr>
          <a:xfrm>
            <a:off x="4249947" y="3833004"/>
            <a:ext cx="40659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/>
              <a:t>https://github.com/Leeyeji13/Section1_project</a:t>
            </a:r>
          </a:p>
        </p:txBody>
      </p:sp>
    </p:spTree>
    <p:extLst>
      <p:ext uri="{BB962C8B-B14F-4D97-AF65-F5344CB8AC3E}">
        <p14:creationId xmlns:p14="http://schemas.microsoft.com/office/powerpoint/2010/main" val="3876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2292964" y="2880844"/>
            <a:ext cx="7462300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지역별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장르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선호도</a:t>
            </a:r>
            <a:endParaRPr lang="en-US" altLang="ko-KR" sz="6600" b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380745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지역별 장르 선호도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2068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37291-39A1-4985-9D7F-E15570EE28D5}"/>
              </a:ext>
            </a:extLst>
          </p:cNvPr>
          <p:cNvSpPr/>
          <p:nvPr/>
        </p:nvSpPr>
        <p:spPr>
          <a:xfrm>
            <a:off x="363830" y="971597"/>
            <a:ext cx="11464340" cy="552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23E3D24-4061-4D50-A6D3-3299F19CED03}"/>
              </a:ext>
            </a:extLst>
          </p:cNvPr>
          <p:cNvSpPr/>
          <p:nvPr/>
        </p:nvSpPr>
        <p:spPr>
          <a:xfrm>
            <a:off x="534582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D745F8A-4F95-4EE4-897A-886943D7F98A}"/>
              </a:ext>
            </a:extLst>
          </p:cNvPr>
          <p:cNvSpPr/>
          <p:nvPr/>
        </p:nvSpPr>
        <p:spPr>
          <a:xfrm>
            <a:off x="852639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E68D68-31A4-4468-956D-317A6524A2D6}"/>
              </a:ext>
            </a:extLst>
          </p:cNvPr>
          <p:cNvSpPr txBox="1"/>
          <p:nvPr/>
        </p:nvSpPr>
        <p:spPr>
          <a:xfrm>
            <a:off x="1107143" y="3332496"/>
            <a:ext cx="450089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000" b="1" dirty="0" err="1">
                <a:latin typeface="Pretendard ExtraBold"/>
                <a:cs typeface="Arial"/>
              </a:rPr>
              <a:t>북미와</a:t>
            </a:r>
            <a:r>
              <a:rPr lang="en-US" altLang="ko-KR" sz="2000" b="1" dirty="0">
                <a:latin typeface="Pretendard ExtraBold"/>
                <a:cs typeface="Arial"/>
              </a:rPr>
              <a:t> </a:t>
            </a:r>
            <a:r>
              <a:rPr lang="en-US" altLang="ko-KR" sz="2000" b="1" dirty="0" err="1">
                <a:latin typeface="Pretendard ExtraBold"/>
                <a:cs typeface="Arial"/>
              </a:rPr>
              <a:t>유럽</a:t>
            </a:r>
            <a:r>
              <a:rPr lang="en-US" altLang="ko-KR" sz="2000" b="1" dirty="0">
                <a:latin typeface="Pretendard ExtraBold"/>
                <a:cs typeface="Arial"/>
              </a:rPr>
              <a:t> =&gt; </a:t>
            </a:r>
            <a:r>
              <a:rPr lang="en-US" altLang="ko-KR" sz="2000" b="1" dirty="0" err="1">
                <a:latin typeface="Pretendard ExtraBold"/>
                <a:cs typeface="Arial"/>
              </a:rPr>
              <a:t>다양하게</a:t>
            </a:r>
            <a:r>
              <a:rPr lang="en-US" altLang="ko-KR" sz="2000" b="1" dirty="0">
                <a:latin typeface="Pretendard ExtraBold"/>
                <a:cs typeface="Arial"/>
              </a:rPr>
              <a:t> </a:t>
            </a:r>
            <a:r>
              <a:rPr lang="en-US" altLang="ko-KR" sz="2000" b="1" dirty="0" err="1">
                <a:latin typeface="Pretendard ExtraBold"/>
                <a:cs typeface="Arial"/>
              </a:rPr>
              <a:t>선호</a:t>
            </a:r>
            <a:endParaRPr lang="en-US" altLang="ko-KR" sz="2000" b="1" dirty="0">
              <a:latin typeface="Pretendard ExtraBold"/>
              <a:cs typeface="Arial"/>
            </a:endParaRPr>
          </a:p>
          <a:p>
            <a:pPr algn="just"/>
            <a:endParaRPr lang="en-US" altLang="ko-KR" sz="2000" b="1" dirty="0">
              <a:latin typeface="Pretendard ExtraBold"/>
              <a:cs typeface="Arial"/>
            </a:endParaRPr>
          </a:p>
          <a:p>
            <a:pPr algn="just"/>
            <a:r>
              <a:rPr lang="en-US" altLang="ko-KR" sz="2000" b="1" dirty="0" err="1">
                <a:latin typeface="Pretendard ExtraBold"/>
                <a:cs typeface="Arial"/>
              </a:rPr>
              <a:t>일본</a:t>
            </a:r>
            <a:r>
              <a:rPr lang="en-US" altLang="ko-KR" sz="2000" b="1" dirty="0">
                <a:latin typeface="Pretendard ExtraBold"/>
                <a:cs typeface="Arial"/>
              </a:rPr>
              <a:t> =&gt; Role-Playing </a:t>
            </a:r>
            <a:r>
              <a:rPr lang="en-US" altLang="ko-KR" sz="2000" b="1" dirty="0" err="1">
                <a:latin typeface="Pretendard ExtraBold"/>
                <a:cs typeface="Arial"/>
              </a:rPr>
              <a:t>선호</a:t>
            </a:r>
            <a:endParaRPr lang="en-US" altLang="ko-KR" sz="2000" b="1" dirty="0">
              <a:latin typeface="Pretendard ExtraBold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96C4A2-2B52-4587-BC31-2174574E6820}"/>
              </a:ext>
            </a:extLst>
          </p:cNvPr>
          <p:cNvSpPr txBox="1"/>
          <p:nvPr/>
        </p:nvSpPr>
        <p:spPr>
          <a:xfrm>
            <a:off x="723381" y="1605838"/>
            <a:ext cx="45623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>
                <a:latin typeface="+mj-ea"/>
                <a:ea typeface="+mj-ea"/>
              </a:rPr>
              <a:t>지역별 장르 선호도 형태 차이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ECF9E4-48F1-49CF-9B9F-74E3235E19F2}"/>
              </a:ext>
            </a:extLst>
          </p:cNvPr>
          <p:cNvCxnSpPr>
            <a:cxnSpLocks/>
          </p:cNvCxnSpPr>
          <p:nvPr/>
        </p:nvCxnSpPr>
        <p:spPr>
          <a:xfrm>
            <a:off x="856233" y="1363394"/>
            <a:ext cx="83149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8">
            <a:extLst>
              <a:ext uri="{FF2B5EF4-FFF2-40B4-BE49-F238E27FC236}">
                <a16:creationId xmlns:a16="http://schemas.microsoft.com/office/drawing/2014/main" id="{8C1C3518-00AB-E870-0455-A61CABDE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40" y="1156388"/>
            <a:ext cx="5388633" cy="5134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FBDD7-9995-608A-AC58-BE0138031AA0}"/>
              </a:ext>
            </a:extLst>
          </p:cNvPr>
          <p:cNvSpPr/>
          <p:nvPr/>
        </p:nvSpPr>
        <p:spPr>
          <a:xfrm>
            <a:off x="6760234" y="1232140"/>
            <a:ext cx="2012828" cy="5075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411F64-3EA5-630F-30D5-39DE51764045}"/>
              </a:ext>
            </a:extLst>
          </p:cNvPr>
          <p:cNvSpPr/>
          <p:nvPr/>
        </p:nvSpPr>
        <p:spPr>
          <a:xfrm>
            <a:off x="8714656" y="1231242"/>
            <a:ext cx="920150" cy="507520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380745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지역별 장르 선호도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2068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F39C2-4730-457F-8EC3-7E49C1CA6C3E}"/>
              </a:ext>
            </a:extLst>
          </p:cNvPr>
          <p:cNvSpPr/>
          <p:nvPr/>
        </p:nvSpPr>
        <p:spPr>
          <a:xfrm>
            <a:off x="1388239" y="1572618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9FC0B9-212D-4664-862D-D4FD0882B34A}"/>
              </a:ext>
            </a:extLst>
          </p:cNvPr>
          <p:cNvSpPr/>
          <p:nvPr/>
        </p:nvSpPr>
        <p:spPr>
          <a:xfrm>
            <a:off x="6519039" y="1572617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93C7D9-004D-4F0B-97D2-AB62D8B00F30}"/>
              </a:ext>
            </a:extLst>
          </p:cNvPr>
          <p:cNvSpPr/>
          <p:nvPr/>
        </p:nvSpPr>
        <p:spPr>
          <a:xfrm>
            <a:off x="1388239" y="4004883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FF8C7F-044A-441F-BF79-68F2CBA9D3B3}"/>
              </a:ext>
            </a:extLst>
          </p:cNvPr>
          <p:cNvSpPr/>
          <p:nvPr/>
        </p:nvSpPr>
        <p:spPr>
          <a:xfrm>
            <a:off x="6519039" y="4004882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34C42F-6A53-4546-8D51-95FAC1748DA6}"/>
              </a:ext>
            </a:extLst>
          </p:cNvPr>
          <p:cNvSpPr/>
          <p:nvPr/>
        </p:nvSpPr>
        <p:spPr>
          <a:xfrm>
            <a:off x="5680839" y="3214995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C8925D-88BA-4A2E-8643-8F79C34F6814}"/>
              </a:ext>
            </a:extLst>
          </p:cNvPr>
          <p:cNvSpPr/>
          <p:nvPr/>
        </p:nvSpPr>
        <p:spPr>
          <a:xfrm>
            <a:off x="6637995" y="3214995"/>
            <a:ext cx="482600" cy="48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3D594E-82B0-42E1-9E29-415553960AD8}"/>
              </a:ext>
            </a:extLst>
          </p:cNvPr>
          <p:cNvSpPr txBox="1"/>
          <p:nvPr/>
        </p:nvSpPr>
        <p:spPr>
          <a:xfrm>
            <a:off x="6631921" y="3230482"/>
            <a:ext cx="463689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altLang="ko-KR" sz="2400" b="1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EBE6A7-0851-4547-A18E-22BEB5E94557}"/>
              </a:ext>
            </a:extLst>
          </p:cNvPr>
          <p:cNvSpPr/>
          <p:nvPr/>
        </p:nvSpPr>
        <p:spPr>
          <a:xfrm>
            <a:off x="5679687" y="4114578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1AC3B1-EA53-4023-B8A7-869C8B155A0F}"/>
              </a:ext>
            </a:extLst>
          </p:cNvPr>
          <p:cNvSpPr/>
          <p:nvPr/>
        </p:nvSpPr>
        <p:spPr>
          <a:xfrm>
            <a:off x="6636843" y="4114577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135-4DC2-A14E-E363-5DBBD75E5743}"/>
              </a:ext>
            </a:extLst>
          </p:cNvPr>
          <p:cNvSpPr txBox="1"/>
          <p:nvPr/>
        </p:nvSpPr>
        <p:spPr>
          <a:xfrm>
            <a:off x="5443268" y="3214777"/>
            <a:ext cx="802257" cy="476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solidFill>
                  <a:schemeClr val="bg1"/>
                </a:solidFill>
              </a:rPr>
              <a:t>북미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6C48B-CE58-339B-1C15-71759EDC6936}"/>
              </a:ext>
            </a:extLst>
          </p:cNvPr>
          <p:cNvSpPr txBox="1"/>
          <p:nvPr/>
        </p:nvSpPr>
        <p:spPr>
          <a:xfrm>
            <a:off x="6549426" y="4134030"/>
            <a:ext cx="931653" cy="476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그 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E377-0DF2-5F19-CB7C-74440BCD38B2}"/>
              </a:ext>
            </a:extLst>
          </p:cNvPr>
          <p:cNvSpPr txBox="1"/>
          <p:nvPr/>
        </p:nvSpPr>
        <p:spPr>
          <a:xfrm>
            <a:off x="6634792" y="3212981"/>
            <a:ext cx="8310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solidFill>
                  <a:schemeClr val="bg1"/>
                </a:solidFill>
              </a:rPr>
              <a:t>유럽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38BD8-BB30-508D-5B47-C3CD62CC1D71}"/>
              </a:ext>
            </a:extLst>
          </p:cNvPr>
          <p:cNvSpPr txBox="1"/>
          <p:nvPr/>
        </p:nvSpPr>
        <p:spPr>
          <a:xfrm>
            <a:off x="5411817" y="4132233"/>
            <a:ext cx="8453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solidFill>
                  <a:schemeClr val="bg1"/>
                </a:solidFill>
              </a:rPr>
              <a:t>일본</a:t>
            </a:r>
          </a:p>
        </p:txBody>
      </p:sp>
      <p:pic>
        <p:nvPicPr>
          <p:cNvPr id="28" name="그림 28">
            <a:extLst>
              <a:ext uri="{FF2B5EF4-FFF2-40B4-BE49-F238E27FC236}">
                <a16:creationId xmlns:a16="http://schemas.microsoft.com/office/drawing/2014/main" id="{DF37AAB7-FE91-14F3-B43B-CE5EED47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5" y="4129000"/>
            <a:ext cx="4267200" cy="2568153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id="{31B84522-3EAD-BEAE-BC30-AB89753D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2" y="4130192"/>
            <a:ext cx="4267200" cy="2652030"/>
          </a:xfrm>
          <a:prstGeom prst="rect">
            <a:avLst/>
          </a:prstGeom>
        </p:spPr>
      </p:pic>
      <p:pic>
        <p:nvPicPr>
          <p:cNvPr id="30" name="그림 30">
            <a:extLst>
              <a:ext uri="{FF2B5EF4-FFF2-40B4-BE49-F238E27FC236}">
                <a16:creationId xmlns:a16="http://schemas.microsoft.com/office/drawing/2014/main" id="{F2E3C98F-EE96-3F94-3D80-25B2B1244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475" y="1050599"/>
            <a:ext cx="4267200" cy="2628952"/>
          </a:xfrm>
          <a:prstGeom prst="rect">
            <a:avLst/>
          </a:prstGeom>
        </p:spPr>
      </p:pic>
      <p:pic>
        <p:nvPicPr>
          <p:cNvPr id="31" name="그림 31">
            <a:extLst>
              <a:ext uri="{FF2B5EF4-FFF2-40B4-BE49-F238E27FC236}">
                <a16:creationId xmlns:a16="http://schemas.microsoft.com/office/drawing/2014/main" id="{2C383043-95E4-3944-3C38-E5A2ED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32" y="1047057"/>
            <a:ext cx="4267200" cy="266479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B76EB9-4A9D-E0AB-A7CB-C59A2D495489}"/>
              </a:ext>
            </a:extLst>
          </p:cNvPr>
          <p:cNvSpPr/>
          <p:nvPr/>
        </p:nvSpPr>
        <p:spPr>
          <a:xfrm>
            <a:off x="951781" y="5056517"/>
            <a:ext cx="4140678" cy="2300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32784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/>
              </a:rPr>
              <a:t>지역 출고량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2068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37291-39A1-4985-9D7F-E15570EE28D5}"/>
              </a:ext>
            </a:extLst>
          </p:cNvPr>
          <p:cNvSpPr/>
          <p:nvPr/>
        </p:nvSpPr>
        <p:spPr>
          <a:xfrm>
            <a:off x="363830" y="971597"/>
            <a:ext cx="11464340" cy="552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23E3D24-4061-4D50-A6D3-3299F19CED03}"/>
              </a:ext>
            </a:extLst>
          </p:cNvPr>
          <p:cNvSpPr/>
          <p:nvPr/>
        </p:nvSpPr>
        <p:spPr>
          <a:xfrm>
            <a:off x="534582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D745F8A-4F95-4EE4-897A-886943D7F98A}"/>
              </a:ext>
            </a:extLst>
          </p:cNvPr>
          <p:cNvSpPr/>
          <p:nvPr/>
        </p:nvSpPr>
        <p:spPr>
          <a:xfrm>
            <a:off x="852639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ECF9E4-48F1-49CF-9B9F-74E3235E19F2}"/>
              </a:ext>
            </a:extLst>
          </p:cNvPr>
          <p:cNvCxnSpPr>
            <a:cxnSpLocks/>
          </p:cNvCxnSpPr>
          <p:nvPr/>
        </p:nvCxnSpPr>
        <p:spPr>
          <a:xfrm>
            <a:off x="7397931" y="3059923"/>
            <a:ext cx="83149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8">
            <a:extLst>
              <a:ext uri="{FF2B5EF4-FFF2-40B4-BE49-F238E27FC236}">
                <a16:creationId xmlns:a16="http://schemas.microsoft.com/office/drawing/2014/main" id="{B864D271-FF1C-94DE-18B7-A94E80B6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7"/>
            <a:ext cx="5287991" cy="5287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961BB7-038B-7295-8A0E-42FD43410ACC}"/>
              </a:ext>
            </a:extLst>
          </p:cNvPr>
          <p:cNvSpPr txBox="1"/>
          <p:nvPr/>
        </p:nvSpPr>
        <p:spPr>
          <a:xfrm>
            <a:off x="6958728" y="3217476"/>
            <a:ext cx="395455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b="1" dirty="0">
                <a:latin typeface="Arial"/>
                <a:cs typeface="Arial"/>
              </a:rPr>
              <a:t>(TARGET) </a:t>
            </a:r>
            <a:r>
              <a:rPr lang="en-US" altLang="ko-KR" sz="2800" b="1" dirty="0" err="1">
                <a:latin typeface="Arial"/>
                <a:cs typeface="Arial"/>
              </a:rPr>
              <a:t>북미</a:t>
            </a:r>
            <a:r>
              <a:rPr lang="en-US" altLang="ko-KR" sz="2800" b="1" dirty="0">
                <a:latin typeface="Arial"/>
                <a:cs typeface="Arial"/>
              </a:rPr>
              <a:t> &amp; </a:t>
            </a:r>
            <a:r>
              <a:rPr lang="en-US" altLang="ko-KR" sz="2800" b="1" dirty="0" err="1">
                <a:latin typeface="Arial"/>
                <a:cs typeface="Arial"/>
              </a:rPr>
              <a:t>유럽</a:t>
            </a:r>
            <a:endParaRPr lang="en-US" altLang="ko-KR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2788044" y="2880844"/>
            <a:ext cx="6615915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게임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트렌드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변화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461376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/>
              </a:rPr>
              <a:t>연도별 게임 트렌드 변화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C5CDAEE-B287-480A-9B0F-B4C2401ED0F9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2BEA8E4-042C-4C60-9018-A79C34F66F81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C924A54D-C886-44A0-AB6D-CCB0735DC957}"/>
              </a:ext>
            </a:extLst>
          </p:cNvPr>
          <p:cNvSpPr/>
          <p:nvPr/>
        </p:nvSpPr>
        <p:spPr>
          <a:xfrm>
            <a:off x="694800" y="716022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ADFE18-614A-3069-4B01-A441702E67AE}"/>
              </a:ext>
            </a:extLst>
          </p:cNvPr>
          <p:cNvSpPr/>
          <p:nvPr/>
        </p:nvSpPr>
        <p:spPr>
          <a:xfrm>
            <a:off x="6517629" y="716021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9D445-7A45-9EE6-C0E8-4C64448407B0}"/>
              </a:ext>
            </a:extLst>
          </p:cNvPr>
          <p:cNvSpPr txBox="1"/>
          <p:nvPr/>
        </p:nvSpPr>
        <p:spPr>
          <a:xfrm>
            <a:off x="7360346" y="652884"/>
            <a:ext cx="36443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spc="-300" dirty="0" err="1">
                <a:latin typeface="Pretendard"/>
                <a:ea typeface="+mn-lt"/>
                <a:cs typeface="+mn-lt"/>
              </a:rPr>
              <a:t>수요</a:t>
            </a:r>
            <a:r>
              <a:rPr lang="en-US" b="1" spc="-300" dirty="0">
                <a:latin typeface="Pretendard"/>
                <a:ea typeface="+mn-lt"/>
                <a:cs typeface="+mn-lt"/>
              </a:rPr>
              <a:t> - 각 </a:t>
            </a:r>
            <a:r>
              <a:rPr lang="en-US" b="1" spc="-300" dirty="0" err="1">
                <a:latin typeface="Pretendard"/>
                <a:ea typeface="+mn-lt"/>
                <a:cs typeface="+mn-lt"/>
              </a:rPr>
              <a:t>연도마다</a:t>
            </a:r>
            <a:r>
              <a:rPr lang="en-US" b="1" spc="-300" dirty="0">
                <a:latin typeface="Pretendard"/>
                <a:ea typeface="+mn-lt"/>
                <a:cs typeface="+mn-lt"/>
              </a:rPr>
              <a:t> </a:t>
            </a:r>
            <a:r>
              <a:rPr lang="en-US" b="1" spc="-300" dirty="0" err="1">
                <a:latin typeface="Pretendard"/>
                <a:ea typeface="+mn-lt"/>
                <a:cs typeface="+mn-lt"/>
              </a:rPr>
              <a:t>가장</a:t>
            </a:r>
            <a:r>
              <a:rPr lang="en-US" b="1" spc="-300" dirty="0">
                <a:latin typeface="Pretendard"/>
                <a:ea typeface="+mn-lt"/>
                <a:cs typeface="+mn-lt"/>
              </a:rPr>
              <a:t> </a:t>
            </a:r>
            <a:r>
              <a:rPr lang="en-US" b="1" spc="-300" dirty="0" err="1">
                <a:latin typeface="Pretendard"/>
                <a:ea typeface="+mn-lt"/>
                <a:cs typeface="+mn-lt"/>
              </a:rPr>
              <a:t>많이</a:t>
            </a:r>
            <a:r>
              <a:rPr lang="en-US" b="1" spc="-300" dirty="0">
                <a:latin typeface="Pretendard"/>
                <a:ea typeface="+mn-lt"/>
                <a:cs typeface="+mn-lt"/>
              </a:rPr>
              <a:t> </a:t>
            </a:r>
            <a:r>
              <a:rPr lang="en-US" b="1" spc="-300" dirty="0" err="1">
                <a:latin typeface="Pretendard"/>
                <a:ea typeface="+mn-lt"/>
                <a:cs typeface="+mn-lt"/>
              </a:rPr>
              <a:t>팔린</a:t>
            </a:r>
            <a:r>
              <a:rPr lang="en-US" b="1" spc="-300" dirty="0">
                <a:latin typeface="Pretendard"/>
                <a:ea typeface="+mn-lt"/>
                <a:cs typeface="+mn-lt"/>
              </a:rPr>
              <a:t> </a:t>
            </a:r>
            <a:r>
              <a:rPr lang="en-US" b="1" spc="-300" dirty="0" err="1">
                <a:latin typeface="Pretendard"/>
                <a:ea typeface="+mn-lt"/>
                <a:cs typeface="+mn-lt"/>
              </a:rPr>
              <a:t>장르</a:t>
            </a:r>
            <a:endParaRPr lang="ko-KR" altLang="en-US" b="1">
              <a:latin typeface="Pretendard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E68632D1-84F9-A4AA-3A50-E7E8B260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1030857"/>
            <a:ext cx="4008407" cy="5831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A32ED-5AA6-C39A-573A-DBEC6B0C62DC}"/>
              </a:ext>
            </a:extLst>
          </p:cNvPr>
          <p:cNvSpPr txBox="1"/>
          <p:nvPr/>
        </p:nvSpPr>
        <p:spPr>
          <a:xfrm>
            <a:off x="871268" y="698740"/>
            <a:ext cx="4655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Pretendard"/>
                <a:ea typeface="+mn-lt"/>
                <a:cs typeface="+mn-lt"/>
              </a:rPr>
              <a:t>공급 - 각 연도마다 가장 많이 출시된 장르</a:t>
            </a:r>
            <a:endParaRPr lang="ko-KR" b="1">
              <a:latin typeface="Pretendard"/>
              <a:cs typeface="Arial"/>
            </a:endParaRPr>
          </a:p>
        </p:txBody>
      </p:sp>
      <p:pic>
        <p:nvPicPr>
          <p:cNvPr id="7" name="그림 9">
            <a:extLst>
              <a:ext uri="{FF2B5EF4-FFF2-40B4-BE49-F238E27FC236}">
                <a16:creationId xmlns:a16="http://schemas.microsoft.com/office/drawing/2014/main" id="{4F118B1F-995A-ABCB-5344-5F89B044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6" y="1062638"/>
            <a:ext cx="3965275" cy="58254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193D2C-073D-487B-CFF3-A5A4D7A67997}"/>
              </a:ext>
            </a:extLst>
          </p:cNvPr>
          <p:cNvSpPr/>
          <p:nvPr/>
        </p:nvSpPr>
        <p:spPr>
          <a:xfrm>
            <a:off x="3812875" y="1030856"/>
            <a:ext cx="1509623" cy="356558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F1767E-1748-6BC6-DB7A-0BD053FDE414}"/>
              </a:ext>
            </a:extLst>
          </p:cNvPr>
          <p:cNvSpPr/>
          <p:nvPr/>
        </p:nvSpPr>
        <p:spPr>
          <a:xfrm>
            <a:off x="9779479" y="1059610"/>
            <a:ext cx="1423358" cy="326365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8B5A58-B0F3-C392-3630-E0BA6A3E83C1}"/>
              </a:ext>
            </a:extLst>
          </p:cNvPr>
          <p:cNvSpPr/>
          <p:nvPr/>
        </p:nvSpPr>
        <p:spPr>
          <a:xfrm>
            <a:off x="9779479" y="1030856"/>
            <a:ext cx="517585" cy="690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914400" y="71260"/>
            <a:ext cx="461376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시대별 게임 트렌드 변화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37291-39A1-4985-9D7F-E15570EE28D5}"/>
              </a:ext>
            </a:extLst>
          </p:cNvPr>
          <p:cNvSpPr/>
          <p:nvPr/>
        </p:nvSpPr>
        <p:spPr>
          <a:xfrm>
            <a:off x="363830" y="971597"/>
            <a:ext cx="11464340" cy="552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23E3D24-4061-4D50-A6D3-3299F19CED03}"/>
              </a:ext>
            </a:extLst>
          </p:cNvPr>
          <p:cNvSpPr/>
          <p:nvPr/>
        </p:nvSpPr>
        <p:spPr>
          <a:xfrm>
            <a:off x="534582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D745F8A-4F95-4EE4-897A-886943D7F98A}"/>
              </a:ext>
            </a:extLst>
          </p:cNvPr>
          <p:cNvSpPr/>
          <p:nvPr/>
        </p:nvSpPr>
        <p:spPr>
          <a:xfrm>
            <a:off x="8526396" y="1056661"/>
            <a:ext cx="2289396" cy="3687617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ECF9E4-48F1-49CF-9B9F-74E3235E19F2}"/>
              </a:ext>
            </a:extLst>
          </p:cNvPr>
          <p:cNvCxnSpPr>
            <a:cxnSpLocks/>
          </p:cNvCxnSpPr>
          <p:nvPr/>
        </p:nvCxnSpPr>
        <p:spPr>
          <a:xfrm>
            <a:off x="1186912" y="3505620"/>
            <a:ext cx="83149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7">
            <a:extLst>
              <a:ext uri="{FF2B5EF4-FFF2-40B4-BE49-F238E27FC236}">
                <a16:creationId xmlns:a16="http://schemas.microsoft.com/office/drawing/2014/main" id="{F2791720-0722-939A-A104-6BF901CF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87" y="1181539"/>
            <a:ext cx="7617123" cy="52425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5542AB-B418-F35D-4420-9E1DB0E07D4F}"/>
              </a:ext>
            </a:extLst>
          </p:cNvPr>
          <p:cNvSpPr/>
          <p:nvPr/>
        </p:nvSpPr>
        <p:spPr>
          <a:xfrm>
            <a:off x="8298611" y="5315308"/>
            <a:ext cx="1150188" cy="10639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6B8B0-2FE3-02EE-F937-298DEE2C4B83}"/>
              </a:ext>
            </a:extLst>
          </p:cNvPr>
          <p:cNvSpPr/>
          <p:nvPr/>
        </p:nvSpPr>
        <p:spPr>
          <a:xfrm>
            <a:off x="10124536" y="5387195"/>
            <a:ext cx="1150188" cy="93452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136D5-67F4-E5B7-AF9D-EFF4E92A5DEB}"/>
              </a:ext>
            </a:extLst>
          </p:cNvPr>
          <p:cNvSpPr txBox="1"/>
          <p:nvPr/>
        </p:nvSpPr>
        <p:spPr>
          <a:xfrm>
            <a:off x="805218" y="3648796"/>
            <a:ext cx="395455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b="1" dirty="0">
                <a:latin typeface="Arial"/>
                <a:cs typeface="Arial"/>
              </a:rPr>
              <a:t>(GENRE) ACTION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2788043" y="2880844"/>
            <a:ext cx="6615915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출고량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높은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</a:rPr>
              <a:t>게임</a:t>
            </a:r>
            <a:endParaRPr lang="en-US" altLang="ko-KR" sz="6600" b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컬러풀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F4A53C"/>
      </a:accent1>
      <a:accent2>
        <a:srgbClr val="F45766"/>
      </a:accent2>
      <a:accent3>
        <a:srgbClr val="78BCFA"/>
      </a:accent3>
      <a:accent4>
        <a:srgbClr val="27CACB"/>
      </a:accent4>
      <a:accent5>
        <a:srgbClr val="7E56DA"/>
      </a:accent5>
      <a:accent6>
        <a:srgbClr val="E3DED8"/>
      </a:accent6>
      <a:hlink>
        <a:srgbClr val="3F3F3F"/>
      </a:hlink>
      <a:folHlink>
        <a:srgbClr val="3F3F3F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645</cp:revision>
  <dcterms:created xsi:type="dcterms:W3CDTF">2021-10-31T04:42:11Z</dcterms:created>
  <dcterms:modified xsi:type="dcterms:W3CDTF">2022-04-21T03:31:52Z</dcterms:modified>
</cp:coreProperties>
</file>