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7" r:id="rId2"/>
    <p:sldId id="258" r:id="rId3"/>
    <p:sldId id="259" r:id="rId4"/>
    <p:sldId id="260" r:id="rId5"/>
    <p:sldId id="261" r:id="rId6"/>
    <p:sldId id="262" r:id="rId7"/>
    <p:sldId id="304" r:id="rId8"/>
    <p:sldId id="305" r:id="rId9"/>
    <p:sldId id="263" r:id="rId10"/>
    <p:sldId id="306" r:id="rId11"/>
    <p:sldId id="307" r:id="rId12"/>
    <p:sldId id="264" r:id="rId13"/>
    <p:sldId id="308" r:id="rId14"/>
    <p:sldId id="309" r:id="rId15"/>
    <p:sldId id="266" r:id="rId16"/>
    <p:sldId id="267" r:id="rId17"/>
    <p:sldId id="310" r:id="rId18"/>
    <p:sldId id="268" r:id="rId19"/>
    <p:sldId id="311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EF2CE8-C177-46B2-8AD9-AAD7FEE2D364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97292F-A231-48B4-91C3-941B82A798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480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521B0-9891-4743-83E5-5802F700356B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405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521B0-9891-4743-83E5-5802F700356B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98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521B0-9891-4743-83E5-5802F700356B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062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521B0-9891-4743-83E5-5802F700356B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367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521B0-9891-4743-83E5-5802F700356B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376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521B0-9891-4743-83E5-5802F700356B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60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6D0A-3FA3-4383-8B1A-1F9D5D9CB940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90467-FE5C-424B-AD40-2432CCE4D8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37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6D0A-3FA3-4383-8B1A-1F9D5D9CB940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90467-FE5C-424B-AD40-2432CCE4D8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557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6D0A-3FA3-4383-8B1A-1F9D5D9CB940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90467-FE5C-424B-AD40-2432CCE4D8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749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6D0A-3FA3-4383-8B1A-1F9D5D9CB940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90467-FE5C-424B-AD40-2432CCE4D8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529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6D0A-3FA3-4383-8B1A-1F9D5D9CB940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90467-FE5C-424B-AD40-2432CCE4D8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672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6D0A-3FA3-4383-8B1A-1F9D5D9CB940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90467-FE5C-424B-AD40-2432CCE4D8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811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6D0A-3FA3-4383-8B1A-1F9D5D9CB940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90467-FE5C-424B-AD40-2432CCE4D8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22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6D0A-3FA3-4383-8B1A-1F9D5D9CB940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90467-FE5C-424B-AD40-2432CCE4D8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503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6D0A-3FA3-4383-8B1A-1F9D5D9CB940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90467-FE5C-424B-AD40-2432CCE4D8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289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6D0A-3FA3-4383-8B1A-1F9D5D9CB940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90467-FE5C-424B-AD40-2432CCE4D8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326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6D0A-3FA3-4383-8B1A-1F9D5D9CB940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90467-FE5C-424B-AD40-2432CCE4D8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18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26D0A-3FA3-4383-8B1A-1F9D5D9CB940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90467-FE5C-424B-AD40-2432CCE4D8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539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10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0.png"/><Relationship Id="rId3" Type="http://schemas.microsoft.com/office/2007/relationships/hdphoto" Target="../media/hdphoto1.wdp"/><Relationship Id="rId7" Type="http://schemas.openxmlformats.org/officeDocument/2006/relationships/image" Target="../media/image128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70.png"/><Relationship Id="rId5" Type="http://schemas.openxmlformats.org/officeDocument/2006/relationships/image" Target="../media/image1260.png"/><Relationship Id="rId4" Type="http://schemas.openxmlformats.org/officeDocument/2006/relationships/image" Target="../media/image1250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image" Target="../media/image6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image" Target="../media/image6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image" Target="../media/image6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10898809"/>
            <a:ext cx="1219200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761690" y="6299200"/>
            <a:ext cx="4430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smtClean="0">
                <a:latin typeface="Bodoni MT" panose="02070603080606020203" pitchFamily="18" charset="0"/>
              </a:rPr>
              <a:t>9</a:t>
            </a:r>
            <a:r>
              <a:rPr lang="ko-KR" altLang="en-US" sz="1600" smtClean="0">
                <a:latin typeface="Bodoni MT" panose="02070603080606020203" pitchFamily="18" charset="0"/>
              </a:rPr>
              <a:t>회말 </a:t>
            </a:r>
            <a:r>
              <a:rPr lang="en-US" altLang="ko-KR" sz="1600" smtClean="0">
                <a:latin typeface="Bodoni MT" panose="02070603080606020203" pitchFamily="18" charset="0"/>
              </a:rPr>
              <a:t>2</a:t>
            </a:r>
            <a:r>
              <a:rPr lang="ko-KR" altLang="en-US" sz="1600" smtClean="0">
                <a:latin typeface="Bodoni MT" panose="02070603080606020203" pitchFamily="18" charset="0"/>
              </a:rPr>
              <a:t>아웃</a:t>
            </a:r>
            <a:r>
              <a:rPr lang="en-US" altLang="ko-KR" sz="1600" smtClean="0">
                <a:latin typeface="Bodoni MT" panose="02070603080606020203" pitchFamily="18" charset="0"/>
              </a:rPr>
              <a:t>.</a:t>
            </a:r>
          </a:p>
          <a:p>
            <a:pPr algn="r"/>
            <a:r>
              <a:rPr lang="ko-KR" altLang="en-US" sz="1600" smtClean="0">
                <a:latin typeface="Bodoni MT" panose="02070603080606020203" pitchFamily="18" charset="0"/>
              </a:rPr>
              <a:t>나는 </a:t>
            </a:r>
            <a:r>
              <a:rPr lang="en-US" altLang="ko-KR" sz="1600" b="1" smtClean="0">
                <a:latin typeface="Bodoni MT" panose="02070603080606020203" pitchFamily="18" charset="0"/>
              </a:rPr>
              <a:t>PLAYER</a:t>
            </a:r>
            <a:r>
              <a:rPr lang="en-US" altLang="ko-KR" sz="1600" smtClean="0">
                <a:latin typeface="Bodoni MT" panose="02070603080606020203" pitchFamily="18" charset="0"/>
              </a:rPr>
              <a:t> </a:t>
            </a:r>
            <a:r>
              <a:rPr lang="ko-KR" altLang="en-US" sz="1600" smtClean="0">
                <a:latin typeface="Bodoni MT" panose="02070603080606020203" pitchFamily="18" charset="0"/>
              </a:rPr>
              <a:t>다</a:t>
            </a:r>
            <a:r>
              <a:rPr lang="en-US" altLang="ko-KR" sz="1600" smtClean="0">
                <a:latin typeface="Bodoni MT" panose="02070603080606020203" pitchFamily="18" charset="0"/>
              </a:rPr>
              <a:t>.</a:t>
            </a:r>
            <a:endParaRPr lang="ko-KR" altLang="en-US" sz="1600" dirty="0">
              <a:latin typeface="Bodoni MT" panose="020706030806060202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36946" y="131382"/>
            <a:ext cx="1928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>
                <a:latin typeface="빙그레 따옴체" panose="02030503000000000000" pitchFamily="18" charset="-127"/>
                <a:ea typeface="빙그레 따옴체" panose="02030503000000000000" pitchFamily="18" charset="-127"/>
              </a:defRPr>
            </a:lvl1pPr>
          </a:lstStyle>
          <a:p>
            <a:pPr algn="ctr"/>
            <a:r>
              <a:rPr lang="en-US" altLang="ko-KR" sz="1600" dirty="0">
                <a:latin typeface="Bodoni MT" panose="02070603080606020203" pitchFamily="18" charset="0"/>
              </a:rPr>
              <a:t>PLAYER MAKER </a:t>
            </a:r>
            <a:endParaRPr lang="ko-KR" altLang="en-US" sz="1600" dirty="0">
              <a:latin typeface="Bodoni MT" panose="02070603080606020203" pitchFamily="18" charset="0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826690" y="-20399"/>
            <a:ext cx="0" cy="593054"/>
          </a:xfrm>
          <a:prstGeom prst="line">
            <a:avLst/>
          </a:prstGeom>
          <a:ln w="28575">
            <a:gradFill flip="none" rotWithShape="1">
              <a:gsLst>
                <a:gs pos="0">
                  <a:srgbClr val="FED75F"/>
                </a:gs>
                <a:gs pos="100000">
                  <a:srgbClr val="232122">
                    <a:alpha val="0"/>
                  </a:srgbClr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733842" y="-62520"/>
            <a:ext cx="3373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 smtClean="0">
                <a:effectLst>
                  <a:outerShdw blurRad="38100" dist="63500" dir="2700000" algn="tl">
                    <a:schemeClr val="bg1"/>
                  </a:outerShdw>
                </a:effectLst>
                <a:latin typeface="Bodoni MT" panose="02070603080606020203" pitchFamily="18" charset="0"/>
              </a:rPr>
              <a:t>Next </a:t>
            </a:r>
            <a:r>
              <a:rPr lang="en-US" altLang="ko-KR" sz="2000" smtClean="0">
                <a:effectLst>
                  <a:outerShdw blurRad="38100" dist="63500" dir="2700000" algn="tl">
                    <a:schemeClr val="bg1"/>
                  </a:outerShdw>
                </a:effectLst>
                <a:latin typeface="Bodoni MT" panose="02070603080606020203" pitchFamily="18" charset="0"/>
              </a:rPr>
              <a:t>Promotion </a:t>
            </a:r>
            <a:r>
              <a:rPr lang="en-US" altLang="ko-KR" sz="4000" smtClean="0">
                <a:effectLst>
                  <a:outerShdw blurRad="38100" dist="63500" dir="2700000" algn="tl">
                    <a:schemeClr val="bg1"/>
                  </a:outerShdw>
                </a:effectLst>
                <a:latin typeface="Bodoni MT" panose="02070603080606020203" pitchFamily="18" charset="0"/>
              </a:rPr>
              <a:t>R</a:t>
            </a:r>
            <a:endParaRPr lang="ko-KR" altLang="en-US" sz="4000" dirty="0">
              <a:effectLst>
                <a:outerShdw blurRad="38100" dist="63500" dir="2700000" algn="tl">
                  <a:schemeClr val="bg1"/>
                </a:outerShdw>
              </a:effectLst>
              <a:latin typeface="Bodoni MT" panose="02070603080606020203" pitchFamily="18" charset="0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0" y="59112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0" y="629920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342963" y="2524462"/>
            <a:ext cx="35060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군집  분석</a:t>
            </a:r>
            <a:endParaRPr lang="en-US" altLang="ko-KR" sz="6000" smtClean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075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10898809"/>
            <a:ext cx="1219200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-36946" y="131382"/>
            <a:ext cx="1928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>
                <a:latin typeface="빙그레 따옴체" panose="02030503000000000000" pitchFamily="18" charset="-127"/>
                <a:ea typeface="빙그레 따옴체" panose="02030503000000000000" pitchFamily="18" charset="-127"/>
              </a:defRPr>
            </a:lvl1pPr>
          </a:lstStyle>
          <a:p>
            <a:pPr algn="ctr"/>
            <a:r>
              <a:rPr lang="en-US" altLang="ko-KR" sz="1600" dirty="0">
                <a:latin typeface="Bodoni MT" panose="02070603080606020203" pitchFamily="18" charset="0"/>
              </a:rPr>
              <a:t>PLAYER MAKER </a:t>
            </a:r>
            <a:endParaRPr lang="ko-KR" altLang="en-US" sz="1600" dirty="0">
              <a:latin typeface="Bodoni MT" panose="02070603080606020203" pitchFamily="18" charset="0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826690" y="-20399"/>
            <a:ext cx="0" cy="593054"/>
          </a:xfrm>
          <a:prstGeom prst="line">
            <a:avLst/>
          </a:prstGeom>
          <a:ln w="28575">
            <a:gradFill flip="none" rotWithShape="1">
              <a:gsLst>
                <a:gs pos="0">
                  <a:srgbClr val="FED75F"/>
                </a:gs>
                <a:gs pos="100000">
                  <a:srgbClr val="232122">
                    <a:alpha val="0"/>
                  </a:srgbClr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0" y="59112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733842" y="-62520"/>
            <a:ext cx="3373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 smtClean="0">
                <a:effectLst>
                  <a:outerShdw blurRad="38100" dist="63500" dir="2700000" algn="tl">
                    <a:schemeClr val="bg1"/>
                  </a:outerShdw>
                </a:effectLst>
                <a:latin typeface="Bodoni MT" panose="02070603080606020203" pitchFamily="18" charset="0"/>
              </a:rPr>
              <a:t>Next </a:t>
            </a:r>
            <a:r>
              <a:rPr lang="en-US" altLang="ko-KR" sz="2000" smtClean="0">
                <a:effectLst>
                  <a:outerShdw blurRad="38100" dist="63500" dir="2700000" algn="tl">
                    <a:schemeClr val="bg1"/>
                  </a:outerShdw>
                </a:effectLst>
                <a:latin typeface="Bodoni MT" panose="02070603080606020203" pitchFamily="18" charset="0"/>
              </a:rPr>
              <a:t>Promotion </a:t>
            </a:r>
            <a:r>
              <a:rPr lang="en-US" altLang="ko-KR" sz="4000" smtClean="0">
                <a:effectLst>
                  <a:outerShdw blurRad="38100" dist="63500" dir="2700000" algn="tl">
                    <a:schemeClr val="bg1"/>
                  </a:outerShdw>
                </a:effectLst>
                <a:latin typeface="Bodoni MT" panose="02070603080606020203" pitchFamily="18" charset="0"/>
              </a:rPr>
              <a:t>R</a:t>
            </a:r>
            <a:endParaRPr lang="ko-KR" altLang="en-US" sz="4000" dirty="0">
              <a:effectLst>
                <a:outerShdw blurRad="38100" dist="63500" dir="2700000" algn="tl">
                  <a:schemeClr val="bg1"/>
                </a:outerShdw>
              </a:effectLst>
              <a:latin typeface="Bodoni MT" panose="02070603080606020203" pitchFamily="18" charset="0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0" y="629920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761690" y="6299200"/>
            <a:ext cx="4430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>
                <a:latin typeface="Bodoni MT" panose="02070603080606020203" pitchFamily="18" charset="0"/>
              </a:rPr>
              <a:t>9</a:t>
            </a:r>
            <a:r>
              <a:rPr lang="ko-KR" altLang="en-US" sz="1600">
                <a:latin typeface="Bodoni MT" panose="02070603080606020203" pitchFamily="18" charset="0"/>
              </a:rPr>
              <a:t>회말 </a:t>
            </a:r>
            <a:r>
              <a:rPr lang="en-US" altLang="ko-KR" sz="1600">
                <a:latin typeface="Bodoni MT" panose="02070603080606020203" pitchFamily="18" charset="0"/>
              </a:rPr>
              <a:t>2</a:t>
            </a:r>
            <a:r>
              <a:rPr lang="ko-KR" altLang="en-US" sz="1600">
                <a:latin typeface="Bodoni MT" panose="02070603080606020203" pitchFamily="18" charset="0"/>
              </a:rPr>
              <a:t>아웃</a:t>
            </a:r>
            <a:r>
              <a:rPr lang="en-US" altLang="ko-KR" sz="1600">
                <a:latin typeface="Bodoni MT" panose="02070603080606020203" pitchFamily="18" charset="0"/>
              </a:rPr>
              <a:t>.</a:t>
            </a:r>
          </a:p>
          <a:p>
            <a:pPr algn="r"/>
            <a:r>
              <a:rPr lang="ko-KR" altLang="en-US" sz="1600" smtClean="0">
                <a:latin typeface="Bodoni MT" panose="02070603080606020203" pitchFamily="18" charset="0"/>
              </a:rPr>
              <a:t>나는 </a:t>
            </a:r>
            <a:r>
              <a:rPr lang="en-US" altLang="ko-KR" sz="1600" b="1" smtClean="0">
                <a:latin typeface="Bodoni MT" panose="02070603080606020203" pitchFamily="18" charset="0"/>
              </a:rPr>
              <a:t>PLAYER</a:t>
            </a:r>
            <a:r>
              <a:rPr lang="en-US" altLang="ko-KR" sz="1600" smtClean="0">
                <a:latin typeface="Bodoni MT" panose="02070603080606020203" pitchFamily="18" charset="0"/>
              </a:rPr>
              <a:t> </a:t>
            </a:r>
            <a:r>
              <a:rPr lang="ko-KR" altLang="en-US" sz="1600" smtClean="0">
                <a:latin typeface="Bodoni MT" panose="02070603080606020203" pitchFamily="18" charset="0"/>
              </a:rPr>
              <a:t>다</a:t>
            </a:r>
            <a:r>
              <a:rPr lang="en-US" altLang="ko-KR" sz="1600" smtClean="0">
                <a:latin typeface="Bodoni MT" panose="02070603080606020203" pitchFamily="18" charset="0"/>
              </a:rPr>
              <a:t>.</a:t>
            </a:r>
            <a:endParaRPr lang="ko-KR" altLang="en-US" sz="1600" dirty="0">
              <a:latin typeface="Bodoni MT" panose="02070603080606020203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6394508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군집분석</a:t>
            </a:r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9287" y="701459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kmeans </a:t>
            </a:r>
            <a:r>
              <a:rPr lang="ko-KR" altLang="en-US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함수를 활용한 군집분석 수행</a:t>
            </a:r>
            <a:endParaRPr lang="ko-KR" altLang="en-US" b="1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59152" y="670279"/>
            <a:ext cx="422985" cy="430931"/>
            <a:chOff x="5222417" y="5375913"/>
            <a:chExt cx="1695813" cy="1727669"/>
          </a:xfrm>
        </p:grpSpPr>
        <p:sp>
          <p:nvSpPr>
            <p:cNvPr id="19" name="육각형 18"/>
            <p:cNvSpPr/>
            <p:nvPr/>
          </p:nvSpPr>
          <p:spPr>
            <a:xfrm rot="5400000">
              <a:off x="5253759" y="5570816"/>
              <a:ext cx="1646304" cy="1419228"/>
            </a:xfrm>
            <a:prstGeom prst="hexagon">
              <a:avLst/>
            </a:prstGeom>
            <a:gradFill>
              <a:gsLst>
                <a:gs pos="50000">
                  <a:srgbClr val="FED75F"/>
                </a:gs>
                <a:gs pos="50000">
                  <a:srgbClr val="232122"/>
                </a:gs>
              </a:gsLst>
              <a:lin ang="5400000" scaled="1"/>
            </a:gradFill>
            <a:ln>
              <a:gradFill>
                <a:gsLst>
                  <a:gs pos="50000">
                    <a:srgbClr val="282628"/>
                  </a:gs>
                  <a:gs pos="50000">
                    <a:srgbClr val="FED75F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2417" y="5375913"/>
              <a:ext cx="1695813" cy="1695450"/>
            </a:xfrm>
            <a:prstGeom prst="rect">
              <a:avLst/>
            </a:prstGeom>
          </p:spPr>
        </p:pic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287" y="1299015"/>
            <a:ext cx="9967047" cy="131983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287" y="2698432"/>
            <a:ext cx="10458450" cy="2886075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4189615" y="3475618"/>
            <a:ext cx="1338349" cy="339924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787202" y="3475618"/>
            <a:ext cx="2946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</a:rPr>
              <a:t>3</a:t>
            </a:r>
            <a:r>
              <a:rPr lang="ko-KR" altLang="en-US" smtClean="0">
                <a:solidFill>
                  <a:schemeClr val="bg1"/>
                </a:solidFill>
              </a:rPr>
              <a:t>개 분류에 속한 원소의 수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25144" y="5190737"/>
            <a:ext cx="1037649" cy="393769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195919" y="4836428"/>
            <a:ext cx="2946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</a:rPr>
              <a:t>3</a:t>
            </a:r>
            <a:r>
              <a:rPr lang="ko-KR" altLang="en-US" smtClean="0">
                <a:solidFill>
                  <a:schemeClr val="bg1"/>
                </a:solidFill>
              </a:rPr>
              <a:t>개 분류에 속한 원소의 수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664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20" grpId="0" animBg="1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10898809"/>
            <a:ext cx="1219200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-36946" y="131382"/>
            <a:ext cx="1928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>
                <a:latin typeface="빙그레 따옴체" panose="02030503000000000000" pitchFamily="18" charset="-127"/>
                <a:ea typeface="빙그레 따옴체" panose="02030503000000000000" pitchFamily="18" charset="-127"/>
              </a:defRPr>
            </a:lvl1pPr>
          </a:lstStyle>
          <a:p>
            <a:pPr algn="ctr"/>
            <a:r>
              <a:rPr lang="en-US" altLang="ko-KR" sz="1600" dirty="0">
                <a:latin typeface="Bodoni MT" panose="02070603080606020203" pitchFamily="18" charset="0"/>
              </a:rPr>
              <a:t>PLAYER MAKER </a:t>
            </a:r>
            <a:endParaRPr lang="ko-KR" altLang="en-US" sz="1600" dirty="0">
              <a:latin typeface="Bodoni MT" panose="02070603080606020203" pitchFamily="18" charset="0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826690" y="-20399"/>
            <a:ext cx="0" cy="593054"/>
          </a:xfrm>
          <a:prstGeom prst="line">
            <a:avLst/>
          </a:prstGeom>
          <a:ln w="28575">
            <a:gradFill flip="none" rotWithShape="1">
              <a:gsLst>
                <a:gs pos="0">
                  <a:srgbClr val="FED75F"/>
                </a:gs>
                <a:gs pos="100000">
                  <a:srgbClr val="232122">
                    <a:alpha val="0"/>
                  </a:srgbClr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0" y="59112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733842" y="-62520"/>
            <a:ext cx="3373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 smtClean="0">
                <a:effectLst>
                  <a:outerShdw blurRad="38100" dist="63500" dir="2700000" algn="tl">
                    <a:schemeClr val="bg1"/>
                  </a:outerShdw>
                </a:effectLst>
                <a:latin typeface="Bodoni MT" panose="02070603080606020203" pitchFamily="18" charset="0"/>
              </a:rPr>
              <a:t>Next </a:t>
            </a:r>
            <a:r>
              <a:rPr lang="en-US" altLang="ko-KR" sz="2000" smtClean="0">
                <a:effectLst>
                  <a:outerShdw blurRad="38100" dist="63500" dir="2700000" algn="tl">
                    <a:schemeClr val="bg1"/>
                  </a:outerShdw>
                </a:effectLst>
                <a:latin typeface="Bodoni MT" panose="02070603080606020203" pitchFamily="18" charset="0"/>
              </a:rPr>
              <a:t>Promotion </a:t>
            </a:r>
            <a:r>
              <a:rPr lang="en-US" altLang="ko-KR" sz="4000" smtClean="0">
                <a:effectLst>
                  <a:outerShdw blurRad="38100" dist="63500" dir="2700000" algn="tl">
                    <a:schemeClr val="bg1"/>
                  </a:outerShdw>
                </a:effectLst>
                <a:latin typeface="Bodoni MT" panose="02070603080606020203" pitchFamily="18" charset="0"/>
              </a:rPr>
              <a:t>R</a:t>
            </a:r>
            <a:endParaRPr lang="ko-KR" altLang="en-US" sz="4000" dirty="0">
              <a:effectLst>
                <a:outerShdw blurRad="38100" dist="63500" dir="2700000" algn="tl">
                  <a:schemeClr val="bg1"/>
                </a:outerShdw>
              </a:effectLst>
              <a:latin typeface="Bodoni MT" panose="02070603080606020203" pitchFamily="18" charset="0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0" y="629920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761690" y="6299200"/>
            <a:ext cx="4430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>
                <a:latin typeface="Bodoni MT" panose="02070603080606020203" pitchFamily="18" charset="0"/>
              </a:rPr>
              <a:t>9</a:t>
            </a:r>
            <a:r>
              <a:rPr lang="ko-KR" altLang="en-US" sz="1600">
                <a:latin typeface="Bodoni MT" panose="02070603080606020203" pitchFamily="18" charset="0"/>
              </a:rPr>
              <a:t>회말 </a:t>
            </a:r>
            <a:r>
              <a:rPr lang="en-US" altLang="ko-KR" sz="1600">
                <a:latin typeface="Bodoni MT" panose="02070603080606020203" pitchFamily="18" charset="0"/>
              </a:rPr>
              <a:t>2</a:t>
            </a:r>
            <a:r>
              <a:rPr lang="ko-KR" altLang="en-US" sz="1600">
                <a:latin typeface="Bodoni MT" panose="02070603080606020203" pitchFamily="18" charset="0"/>
              </a:rPr>
              <a:t>아웃</a:t>
            </a:r>
            <a:r>
              <a:rPr lang="en-US" altLang="ko-KR" sz="1600">
                <a:latin typeface="Bodoni MT" panose="02070603080606020203" pitchFamily="18" charset="0"/>
              </a:rPr>
              <a:t>.</a:t>
            </a:r>
          </a:p>
          <a:p>
            <a:pPr algn="r"/>
            <a:r>
              <a:rPr lang="ko-KR" altLang="en-US" sz="1600" smtClean="0">
                <a:latin typeface="Bodoni MT" panose="02070603080606020203" pitchFamily="18" charset="0"/>
              </a:rPr>
              <a:t>나는 </a:t>
            </a:r>
            <a:r>
              <a:rPr lang="en-US" altLang="ko-KR" sz="1600" b="1" smtClean="0">
                <a:latin typeface="Bodoni MT" panose="02070603080606020203" pitchFamily="18" charset="0"/>
              </a:rPr>
              <a:t>PLAYER</a:t>
            </a:r>
            <a:r>
              <a:rPr lang="en-US" altLang="ko-KR" sz="1600" smtClean="0">
                <a:latin typeface="Bodoni MT" panose="02070603080606020203" pitchFamily="18" charset="0"/>
              </a:rPr>
              <a:t> </a:t>
            </a:r>
            <a:r>
              <a:rPr lang="ko-KR" altLang="en-US" sz="1600" smtClean="0">
                <a:latin typeface="Bodoni MT" panose="02070603080606020203" pitchFamily="18" charset="0"/>
              </a:rPr>
              <a:t>다</a:t>
            </a:r>
            <a:r>
              <a:rPr lang="en-US" altLang="ko-KR" sz="1600" smtClean="0">
                <a:latin typeface="Bodoni MT" panose="02070603080606020203" pitchFamily="18" charset="0"/>
              </a:rPr>
              <a:t>.</a:t>
            </a:r>
            <a:endParaRPr lang="ko-KR" altLang="en-US" sz="1600" dirty="0">
              <a:latin typeface="Bodoni MT" panose="02070603080606020203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6394508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군집분석</a:t>
            </a:r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9287" y="701459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군집 시각화 진행</a:t>
            </a:r>
            <a:endParaRPr lang="ko-KR" altLang="en-US" b="1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59152" y="670279"/>
            <a:ext cx="422985" cy="430931"/>
            <a:chOff x="5222417" y="5375913"/>
            <a:chExt cx="1695813" cy="1727669"/>
          </a:xfrm>
        </p:grpSpPr>
        <p:sp>
          <p:nvSpPr>
            <p:cNvPr id="19" name="육각형 18"/>
            <p:cNvSpPr/>
            <p:nvPr/>
          </p:nvSpPr>
          <p:spPr>
            <a:xfrm rot="5400000">
              <a:off x="5253759" y="5570816"/>
              <a:ext cx="1646304" cy="1419228"/>
            </a:xfrm>
            <a:prstGeom prst="hexagon">
              <a:avLst/>
            </a:prstGeom>
            <a:gradFill>
              <a:gsLst>
                <a:gs pos="50000">
                  <a:srgbClr val="FED75F"/>
                </a:gs>
                <a:gs pos="50000">
                  <a:srgbClr val="232122"/>
                </a:gs>
              </a:gsLst>
              <a:lin ang="5400000" scaled="1"/>
            </a:gradFill>
            <a:ln>
              <a:gradFill>
                <a:gsLst>
                  <a:gs pos="50000">
                    <a:srgbClr val="282628"/>
                  </a:gs>
                  <a:gs pos="50000">
                    <a:srgbClr val="FED75F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2417" y="5375913"/>
              <a:ext cx="1695813" cy="1695450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144" y="1281783"/>
            <a:ext cx="10439400" cy="15906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8252" y="1266419"/>
            <a:ext cx="6694881" cy="493747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362783" y="3088825"/>
            <a:ext cx="3254416" cy="646331"/>
          </a:xfrm>
          <a:prstGeom prst="rect">
            <a:avLst/>
          </a:prstGeom>
          <a:solidFill>
            <a:srgbClr val="50546A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mtClean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정확하게 분류가 되지 않았음을 </a:t>
            </a:r>
            <a:endParaRPr lang="en-US" altLang="ko-KR" smtClean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/>
            <a:r>
              <a:rPr lang="ko-KR" altLang="en-US" smtClean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육안으로 확인할 수 있습니다</a:t>
            </a:r>
            <a:r>
              <a:rPr lang="en-US" altLang="ko-KR" smtClean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endParaRPr lang="ko-KR" altLang="en-US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4165600" y="1515533"/>
            <a:ext cx="1579244" cy="15792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436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10898809"/>
            <a:ext cx="1219200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-36946" y="131382"/>
            <a:ext cx="1928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>
                <a:latin typeface="빙그레 따옴체" panose="02030503000000000000" pitchFamily="18" charset="-127"/>
                <a:ea typeface="빙그레 따옴체" panose="02030503000000000000" pitchFamily="18" charset="-127"/>
              </a:defRPr>
            </a:lvl1pPr>
          </a:lstStyle>
          <a:p>
            <a:pPr algn="ctr"/>
            <a:r>
              <a:rPr lang="en-US" altLang="ko-KR" sz="1600" dirty="0">
                <a:latin typeface="Bodoni MT" panose="02070603080606020203" pitchFamily="18" charset="0"/>
              </a:rPr>
              <a:t>PLAYER MAKER </a:t>
            </a:r>
            <a:endParaRPr lang="ko-KR" altLang="en-US" sz="1600" dirty="0">
              <a:latin typeface="Bodoni MT" panose="02070603080606020203" pitchFamily="18" charset="0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826690" y="-20399"/>
            <a:ext cx="0" cy="593054"/>
          </a:xfrm>
          <a:prstGeom prst="line">
            <a:avLst/>
          </a:prstGeom>
          <a:ln w="28575">
            <a:gradFill flip="none" rotWithShape="1">
              <a:gsLst>
                <a:gs pos="0">
                  <a:srgbClr val="FED75F"/>
                </a:gs>
                <a:gs pos="100000">
                  <a:srgbClr val="232122">
                    <a:alpha val="0"/>
                  </a:srgbClr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0" y="59112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733842" y="-62520"/>
            <a:ext cx="3373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 smtClean="0">
                <a:effectLst>
                  <a:outerShdw blurRad="38100" dist="63500" dir="2700000" algn="tl">
                    <a:schemeClr val="bg1"/>
                  </a:outerShdw>
                </a:effectLst>
                <a:latin typeface="Bodoni MT" panose="02070603080606020203" pitchFamily="18" charset="0"/>
              </a:rPr>
              <a:t>Next </a:t>
            </a:r>
            <a:r>
              <a:rPr lang="en-US" altLang="ko-KR" sz="2000" smtClean="0">
                <a:effectLst>
                  <a:outerShdw blurRad="38100" dist="63500" dir="2700000" algn="tl">
                    <a:schemeClr val="bg1"/>
                  </a:outerShdw>
                </a:effectLst>
                <a:latin typeface="Bodoni MT" panose="02070603080606020203" pitchFamily="18" charset="0"/>
              </a:rPr>
              <a:t>Promotion </a:t>
            </a:r>
            <a:r>
              <a:rPr lang="en-US" altLang="ko-KR" sz="4000" smtClean="0">
                <a:effectLst>
                  <a:outerShdw blurRad="38100" dist="63500" dir="2700000" algn="tl">
                    <a:schemeClr val="bg1"/>
                  </a:outerShdw>
                </a:effectLst>
                <a:latin typeface="Bodoni MT" panose="02070603080606020203" pitchFamily="18" charset="0"/>
              </a:rPr>
              <a:t>R</a:t>
            </a:r>
            <a:endParaRPr lang="ko-KR" altLang="en-US" sz="4000" dirty="0">
              <a:effectLst>
                <a:outerShdw blurRad="38100" dist="63500" dir="2700000" algn="tl">
                  <a:schemeClr val="bg1"/>
                </a:outerShdw>
              </a:effectLst>
              <a:latin typeface="Bodoni MT" panose="02070603080606020203" pitchFamily="18" charset="0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0" y="629920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761690" y="6299200"/>
            <a:ext cx="4430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>
                <a:latin typeface="Bodoni MT" panose="02070603080606020203" pitchFamily="18" charset="0"/>
              </a:rPr>
              <a:t>9</a:t>
            </a:r>
            <a:r>
              <a:rPr lang="ko-KR" altLang="en-US" sz="1600">
                <a:latin typeface="Bodoni MT" panose="02070603080606020203" pitchFamily="18" charset="0"/>
              </a:rPr>
              <a:t>회말 </a:t>
            </a:r>
            <a:r>
              <a:rPr lang="en-US" altLang="ko-KR" sz="1600">
                <a:latin typeface="Bodoni MT" panose="02070603080606020203" pitchFamily="18" charset="0"/>
              </a:rPr>
              <a:t>2</a:t>
            </a:r>
            <a:r>
              <a:rPr lang="ko-KR" altLang="en-US" sz="1600">
                <a:latin typeface="Bodoni MT" panose="02070603080606020203" pitchFamily="18" charset="0"/>
              </a:rPr>
              <a:t>아웃</a:t>
            </a:r>
            <a:r>
              <a:rPr lang="en-US" altLang="ko-KR" sz="1600">
                <a:latin typeface="Bodoni MT" panose="02070603080606020203" pitchFamily="18" charset="0"/>
              </a:rPr>
              <a:t>.</a:t>
            </a:r>
          </a:p>
          <a:p>
            <a:pPr algn="r"/>
            <a:r>
              <a:rPr lang="ko-KR" altLang="en-US" sz="1600" smtClean="0">
                <a:latin typeface="Bodoni MT" panose="02070603080606020203" pitchFamily="18" charset="0"/>
              </a:rPr>
              <a:t>나는 </a:t>
            </a:r>
            <a:r>
              <a:rPr lang="en-US" altLang="ko-KR" sz="1600" b="1" smtClean="0">
                <a:latin typeface="Bodoni MT" panose="02070603080606020203" pitchFamily="18" charset="0"/>
              </a:rPr>
              <a:t>PLAYER</a:t>
            </a:r>
            <a:r>
              <a:rPr lang="en-US" altLang="ko-KR" sz="1600" smtClean="0">
                <a:latin typeface="Bodoni MT" panose="02070603080606020203" pitchFamily="18" charset="0"/>
              </a:rPr>
              <a:t> </a:t>
            </a:r>
            <a:r>
              <a:rPr lang="ko-KR" altLang="en-US" sz="1600" smtClean="0">
                <a:latin typeface="Bodoni MT" panose="02070603080606020203" pitchFamily="18" charset="0"/>
              </a:rPr>
              <a:t>다</a:t>
            </a:r>
            <a:r>
              <a:rPr lang="en-US" altLang="ko-KR" sz="1600" smtClean="0">
                <a:latin typeface="Bodoni MT" panose="02070603080606020203" pitchFamily="18" charset="0"/>
              </a:rPr>
              <a:t>.</a:t>
            </a:r>
            <a:endParaRPr lang="ko-KR" altLang="en-US" sz="1600" dirty="0">
              <a:latin typeface="Bodoni MT" panose="02070603080606020203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6394508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군집분석</a:t>
            </a:r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9287" y="701459"/>
            <a:ext cx="4596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군집분석 성능 향상 </a:t>
            </a:r>
            <a:r>
              <a:rPr lang="en-US" altLang="ko-KR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: </a:t>
            </a:r>
            <a:r>
              <a:rPr lang="ko-KR" altLang="en-US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희소 </a:t>
            </a:r>
            <a:r>
              <a:rPr lang="en-US" altLang="ko-KR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k-means </a:t>
            </a:r>
            <a:r>
              <a:rPr lang="ko-KR" altLang="en-US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군집분석</a:t>
            </a:r>
            <a:endParaRPr lang="ko-KR" altLang="en-US" b="1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59152" y="670279"/>
            <a:ext cx="422985" cy="430931"/>
            <a:chOff x="5222417" y="5375913"/>
            <a:chExt cx="1695813" cy="1727669"/>
          </a:xfrm>
        </p:grpSpPr>
        <p:sp>
          <p:nvSpPr>
            <p:cNvPr id="19" name="육각형 18"/>
            <p:cNvSpPr/>
            <p:nvPr/>
          </p:nvSpPr>
          <p:spPr>
            <a:xfrm rot="5400000">
              <a:off x="5253759" y="5570816"/>
              <a:ext cx="1646304" cy="1419228"/>
            </a:xfrm>
            <a:prstGeom prst="hexagon">
              <a:avLst/>
            </a:prstGeom>
            <a:gradFill>
              <a:gsLst>
                <a:gs pos="50000">
                  <a:srgbClr val="FED75F"/>
                </a:gs>
                <a:gs pos="50000">
                  <a:srgbClr val="232122"/>
                </a:gs>
              </a:gsLst>
              <a:lin ang="5400000" scaled="1"/>
            </a:gradFill>
            <a:ln>
              <a:gradFill>
                <a:gsLst>
                  <a:gs pos="50000">
                    <a:srgbClr val="282628"/>
                  </a:gs>
                  <a:gs pos="50000">
                    <a:srgbClr val="FED75F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2417" y="5375913"/>
              <a:ext cx="1695813" cy="169545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449287" y="1101211"/>
            <a:ext cx="1147178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기법은 변수마다 서로 다른 가중치를 주는 방법입니다</a:t>
            </a:r>
            <a:r>
              <a:rPr lang="en-US" altLang="ko-KR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그리고 변수의 값을 키워 변수의 크기가 커질 때</a:t>
            </a:r>
            <a:r>
              <a:rPr lang="en-US" altLang="ko-KR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</a:t>
            </a:r>
            <a:r>
              <a:rPr lang="ko-KR" altLang="en-US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변수간 거리를 키워주는데 기여하는 변수는 남기고</a:t>
            </a:r>
            <a:r>
              <a:rPr lang="en-US" altLang="ko-KR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그렇지 못한 변수는 제외시켜주는 </a:t>
            </a:r>
            <a:r>
              <a:rPr lang="ko-KR" altLang="en-US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기법이죠</a:t>
            </a:r>
            <a:r>
              <a:rPr lang="en-US" altLang="ko-KR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endParaRPr lang="en-US" altLang="ko-KR" sz="1400" smtClean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즉</a:t>
            </a:r>
            <a:r>
              <a:rPr lang="en-US" altLang="ko-KR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</a:t>
            </a:r>
            <a:r>
              <a:rPr lang="ko-KR" altLang="en-US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이 기법은 변수의 종류가 많을 때 적용하면 성능이 개선되는 경우가 많습니다</a:t>
            </a:r>
            <a:r>
              <a:rPr lang="en-US" altLang="ko-KR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endParaRPr lang="ko-KR" altLang="en-US" sz="1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724" y="2263511"/>
            <a:ext cx="10429875" cy="34099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287" y="2418087"/>
            <a:ext cx="10430438" cy="340995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5144" y="5612490"/>
            <a:ext cx="7763934" cy="369332"/>
          </a:xfrm>
          <a:prstGeom prst="rect">
            <a:avLst/>
          </a:prstGeom>
          <a:solidFill>
            <a:srgbClr val="50546A"/>
          </a:solidFill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</a:rPr>
              <a:t>희소성을 어느정도로 해줄지 결정하는 조절 모수</a:t>
            </a:r>
            <a:r>
              <a:rPr lang="en-US" altLang="ko-KR" smtClean="0">
                <a:solidFill>
                  <a:schemeClr val="bg1"/>
                </a:solidFill>
              </a:rPr>
              <a:t>(wbound)</a:t>
            </a:r>
            <a:r>
              <a:rPr lang="ko-KR" altLang="en-US" smtClean="0">
                <a:solidFill>
                  <a:schemeClr val="bg1"/>
                </a:solidFill>
              </a:rPr>
              <a:t>를</a:t>
            </a:r>
            <a:r>
              <a:rPr lang="en-US" altLang="ko-KR" smtClean="0">
                <a:solidFill>
                  <a:schemeClr val="bg1"/>
                </a:solidFill>
              </a:rPr>
              <a:t> </a:t>
            </a:r>
            <a:r>
              <a:rPr lang="ko-KR" altLang="en-US" smtClean="0">
                <a:solidFill>
                  <a:schemeClr val="bg1"/>
                </a:solidFill>
              </a:rPr>
              <a:t>찾습니다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922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10898809"/>
            <a:ext cx="1219200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-36946" y="131382"/>
            <a:ext cx="1928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>
                <a:latin typeface="빙그레 따옴체" panose="02030503000000000000" pitchFamily="18" charset="-127"/>
                <a:ea typeface="빙그레 따옴체" panose="02030503000000000000" pitchFamily="18" charset="-127"/>
              </a:defRPr>
            </a:lvl1pPr>
          </a:lstStyle>
          <a:p>
            <a:pPr algn="ctr"/>
            <a:r>
              <a:rPr lang="en-US" altLang="ko-KR" sz="1600" dirty="0">
                <a:latin typeface="Bodoni MT" panose="02070603080606020203" pitchFamily="18" charset="0"/>
              </a:rPr>
              <a:t>PLAYER MAKER </a:t>
            </a:r>
            <a:endParaRPr lang="ko-KR" altLang="en-US" sz="1600" dirty="0">
              <a:latin typeface="Bodoni MT" panose="02070603080606020203" pitchFamily="18" charset="0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826690" y="-20399"/>
            <a:ext cx="0" cy="593054"/>
          </a:xfrm>
          <a:prstGeom prst="line">
            <a:avLst/>
          </a:prstGeom>
          <a:ln w="28575">
            <a:gradFill flip="none" rotWithShape="1">
              <a:gsLst>
                <a:gs pos="0">
                  <a:srgbClr val="FED75F"/>
                </a:gs>
                <a:gs pos="100000">
                  <a:srgbClr val="232122">
                    <a:alpha val="0"/>
                  </a:srgbClr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0" y="59112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733842" y="-62520"/>
            <a:ext cx="3373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 smtClean="0">
                <a:effectLst>
                  <a:outerShdw blurRad="38100" dist="63500" dir="2700000" algn="tl">
                    <a:schemeClr val="bg1"/>
                  </a:outerShdw>
                </a:effectLst>
                <a:latin typeface="Bodoni MT" panose="02070603080606020203" pitchFamily="18" charset="0"/>
              </a:rPr>
              <a:t>Next </a:t>
            </a:r>
            <a:r>
              <a:rPr lang="en-US" altLang="ko-KR" sz="2000" smtClean="0">
                <a:effectLst>
                  <a:outerShdw blurRad="38100" dist="63500" dir="2700000" algn="tl">
                    <a:schemeClr val="bg1"/>
                  </a:outerShdw>
                </a:effectLst>
                <a:latin typeface="Bodoni MT" panose="02070603080606020203" pitchFamily="18" charset="0"/>
              </a:rPr>
              <a:t>Promotion </a:t>
            </a:r>
            <a:r>
              <a:rPr lang="en-US" altLang="ko-KR" sz="4000" smtClean="0">
                <a:effectLst>
                  <a:outerShdw blurRad="38100" dist="63500" dir="2700000" algn="tl">
                    <a:schemeClr val="bg1"/>
                  </a:outerShdw>
                </a:effectLst>
                <a:latin typeface="Bodoni MT" panose="02070603080606020203" pitchFamily="18" charset="0"/>
              </a:rPr>
              <a:t>R</a:t>
            </a:r>
            <a:endParaRPr lang="ko-KR" altLang="en-US" sz="4000" dirty="0">
              <a:effectLst>
                <a:outerShdw blurRad="38100" dist="63500" dir="2700000" algn="tl">
                  <a:schemeClr val="bg1"/>
                </a:outerShdw>
              </a:effectLst>
              <a:latin typeface="Bodoni MT" panose="02070603080606020203" pitchFamily="18" charset="0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0" y="629920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761690" y="6299200"/>
            <a:ext cx="4430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>
                <a:latin typeface="Bodoni MT" panose="02070603080606020203" pitchFamily="18" charset="0"/>
              </a:rPr>
              <a:t>9</a:t>
            </a:r>
            <a:r>
              <a:rPr lang="ko-KR" altLang="en-US" sz="1600">
                <a:latin typeface="Bodoni MT" panose="02070603080606020203" pitchFamily="18" charset="0"/>
              </a:rPr>
              <a:t>회말 </a:t>
            </a:r>
            <a:r>
              <a:rPr lang="en-US" altLang="ko-KR" sz="1600">
                <a:latin typeface="Bodoni MT" panose="02070603080606020203" pitchFamily="18" charset="0"/>
              </a:rPr>
              <a:t>2</a:t>
            </a:r>
            <a:r>
              <a:rPr lang="ko-KR" altLang="en-US" sz="1600">
                <a:latin typeface="Bodoni MT" panose="02070603080606020203" pitchFamily="18" charset="0"/>
              </a:rPr>
              <a:t>아웃</a:t>
            </a:r>
            <a:r>
              <a:rPr lang="en-US" altLang="ko-KR" sz="1600">
                <a:latin typeface="Bodoni MT" panose="02070603080606020203" pitchFamily="18" charset="0"/>
              </a:rPr>
              <a:t>.</a:t>
            </a:r>
          </a:p>
          <a:p>
            <a:pPr algn="r"/>
            <a:r>
              <a:rPr lang="ko-KR" altLang="en-US" sz="1600" smtClean="0">
                <a:latin typeface="Bodoni MT" panose="02070603080606020203" pitchFamily="18" charset="0"/>
              </a:rPr>
              <a:t>나는 </a:t>
            </a:r>
            <a:r>
              <a:rPr lang="en-US" altLang="ko-KR" sz="1600" b="1" smtClean="0">
                <a:latin typeface="Bodoni MT" panose="02070603080606020203" pitchFamily="18" charset="0"/>
              </a:rPr>
              <a:t>PLAYER</a:t>
            </a:r>
            <a:r>
              <a:rPr lang="en-US" altLang="ko-KR" sz="1600" smtClean="0">
                <a:latin typeface="Bodoni MT" panose="02070603080606020203" pitchFamily="18" charset="0"/>
              </a:rPr>
              <a:t> </a:t>
            </a:r>
            <a:r>
              <a:rPr lang="ko-KR" altLang="en-US" sz="1600" smtClean="0">
                <a:latin typeface="Bodoni MT" panose="02070603080606020203" pitchFamily="18" charset="0"/>
              </a:rPr>
              <a:t>다</a:t>
            </a:r>
            <a:r>
              <a:rPr lang="en-US" altLang="ko-KR" sz="1600" smtClean="0">
                <a:latin typeface="Bodoni MT" panose="02070603080606020203" pitchFamily="18" charset="0"/>
              </a:rPr>
              <a:t>.</a:t>
            </a:r>
            <a:endParaRPr lang="ko-KR" altLang="en-US" sz="1600" dirty="0">
              <a:latin typeface="Bodoni MT" panose="02070603080606020203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6394508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군집분석</a:t>
            </a:r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9287" y="701459"/>
            <a:ext cx="4596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군집분석 성능 향상 </a:t>
            </a:r>
            <a:r>
              <a:rPr lang="en-US" altLang="ko-KR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: </a:t>
            </a:r>
            <a:r>
              <a:rPr lang="ko-KR" altLang="en-US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희소 </a:t>
            </a:r>
            <a:r>
              <a:rPr lang="en-US" altLang="ko-KR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k-means </a:t>
            </a:r>
            <a:r>
              <a:rPr lang="ko-KR" altLang="en-US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군집분석</a:t>
            </a:r>
            <a:endParaRPr lang="ko-KR" altLang="en-US" b="1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59152" y="670279"/>
            <a:ext cx="422985" cy="430931"/>
            <a:chOff x="5222417" y="5375913"/>
            <a:chExt cx="1695813" cy="1727669"/>
          </a:xfrm>
        </p:grpSpPr>
        <p:sp>
          <p:nvSpPr>
            <p:cNvPr id="19" name="육각형 18"/>
            <p:cNvSpPr/>
            <p:nvPr/>
          </p:nvSpPr>
          <p:spPr>
            <a:xfrm rot="5400000">
              <a:off x="5253759" y="5570816"/>
              <a:ext cx="1646304" cy="1419228"/>
            </a:xfrm>
            <a:prstGeom prst="hexagon">
              <a:avLst/>
            </a:prstGeom>
            <a:gradFill>
              <a:gsLst>
                <a:gs pos="50000">
                  <a:srgbClr val="FED75F"/>
                </a:gs>
                <a:gs pos="50000">
                  <a:srgbClr val="232122"/>
                </a:gs>
              </a:gsLst>
              <a:lin ang="5400000" scaled="1"/>
            </a:gradFill>
            <a:ln>
              <a:gradFill>
                <a:gsLst>
                  <a:gs pos="50000">
                    <a:srgbClr val="282628"/>
                  </a:gs>
                  <a:gs pos="50000">
                    <a:srgbClr val="FED75F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2417" y="5375913"/>
              <a:ext cx="1695813" cy="1695450"/>
            </a:xfrm>
            <a:prstGeom prst="rect">
              <a:avLst/>
            </a:prstGeom>
          </p:spPr>
        </p:pic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874" y="1226304"/>
            <a:ext cx="10467975" cy="23526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5579" y="1427098"/>
            <a:ext cx="6828751" cy="2151881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2448896" y="3110683"/>
            <a:ext cx="2596521" cy="351719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871" y="1228297"/>
            <a:ext cx="6746570" cy="497559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26690" y="2262410"/>
            <a:ext cx="7672527" cy="2261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03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10898809"/>
            <a:ext cx="1219200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761690" y="6299200"/>
            <a:ext cx="4430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smtClean="0">
                <a:latin typeface="Bodoni MT" panose="02070603080606020203" pitchFamily="18" charset="0"/>
              </a:rPr>
              <a:t>9</a:t>
            </a:r>
            <a:r>
              <a:rPr lang="ko-KR" altLang="en-US" sz="1600" smtClean="0">
                <a:latin typeface="Bodoni MT" panose="02070603080606020203" pitchFamily="18" charset="0"/>
              </a:rPr>
              <a:t>회말 </a:t>
            </a:r>
            <a:r>
              <a:rPr lang="en-US" altLang="ko-KR" sz="1600" smtClean="0">
                <a:latin typeface="Bodoni MT" panose="02070603080606020203" pitchFamily="18" charset="0"/>
              </a:rPr>
              <a:t>2</a:t>
            </a:r>
            <a:r>
              <a:rPr lang="ko-KR" altLang="en-US" sz="1600" smtClean="0">
                <a:latin typeface="Bodoni MT" panose="02070603080606020203" pitchFamily="18" charset="0"/>
              </a:rPr>
              <a:t>아웃</a:t>
            </a:r>
            <a:r>
              <a:rPr lang="en-US" altLang="ko-KR" sz="1600" smtClean="0">
                <a:latin typeface="Bodoni MT" panose="02070603080606020203" pitchFamily="18" charset="0"/>
              </a:rPr>
              <a:t>.</a:t>
            </a:r>
          </a:p>
          <a:p>
            <a:pPr algn="r"/>
            <a:r>
              <a:rPr lang="ko-KR" altLang="en-US" sz="1600" smtClean="0">
                <a:latin typeface="Bodoni MT" panose="02070603080606020203" pitchFamily="18" charset="0"/>
              </a:rPr>
              <a:t>나는 </a:t>
            </a:r>
            <a:r>
              <a:rPr lang="en-US" altLang="ko-KR" sz="1600" b="1" smtClean="0">
                <a:latin typeface="Bodoni MT" panose="02070603080606020203" pitchFamily="18" charset="0"/>
              </a:rPr>
              <a:t>PLAYER</a:t>
            </a:r>
            <a:r>
              <a:rPr lang="en-US" altLang="ko-KR" sz="1600" smtClean="0">
                <a:latin typeface="Bodoni MT" panose="02070603080606020203" pitchFamily="18" charset="0"/>
              </a:rPr>
              <a:t> </a:t>
            </a:r>
            <a:r>
              <a:rPr lang="ko-KR" altLang="en-US" sz="1600" smtClean="0">
                <a:latin typeface="Bodoni MT" panose="02070603080606020203" pitchFamily="18" charset="0"/>
              </a:rPr>
              <a:t>다</a:t>
            </a:r>
            <a:r>
              <a:rPr lang="en-US" altLang="ko-KR" sz="1600" smtClean="0">
                <a:latin typeface="Bodoni MT" panose="02070603080606020203" pitchFamily="18" charset="0"/>
              </a:rPr>
              <a:t>.</a:t>
            </a:r>
            <a:endParaRPr lang="ko-KR" altLang="en-US" sz="1600" dirty="0">
              <a:latin typeface="Bodoni MT" panose="020706030806060202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36946" y="131382"/>
            <a:ext cx="1928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>
                <a:latin typeface="빙그레 따옴체" panose="02030503000000000000" pitchFamily="18" charset="-127"/>
                <a:ea typeface="빙그레 따옴체" panose="02030503000000000000" pitchFamily="18" charset="-127"/>
              </a:defRPr>
            </a:lvl1pPr>
          </a:lstStyle>
          <a:p>
            <a:pPr algn="ctr"/>
            <a:r>
              <a:rPr lang="en-US" altLang="ko-KR" sz="1600" dirty="0">
                <a:latin typeface="Bodoni MT" panose="02070603080606020203" pitchFamily="18" charset="0"/>
              </a:rPr>
              <a:t>PLAYER MAKER </a:t>
            </a:r>
            <a:endParaRPr lang="ko-KR" altLang="en-US" sz="1600" dirty="0">
              <a:latin typeface="Bodoni MT" panose="02070603080606020203" pitchFamily="18" charset="0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826690" y="-20399"/>
            <a:ext cx="0" cy="593054"/>
          </a:xfrm>
          <a:prstGeom prst="line">
            <a:avLst/>
          </a:prstGeom>
          <a:ln w="28575">
            <a:gradFill flip="none" rotWithShape="1">
              <a:gsLst>
                <a:gs pos="0">
                  <a:srgbClr val="FED75F"/>
                </a:gs>
                <a:gs pos="100000">
                  <a:srgbClr val="232122">
                    <a:alpha val="0"/>
                  </a:srgbClr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733842" y="-62520"/>
            <a:ext cx="3373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 smtClean="0">
                <a:effectLst>
                  <a:outerShdw blurRad="38100" dist="63500" dir="2700000" algn="tl">
                    <a:schemeClr val="bg1"/>
                  </a:outerShdw>
                </a:effectLst>
                <a:latin typeface="Bodoni MT" panose="02070603080606020203" pitchFamily="18" charset="0"/>
              </a:rPr>
              <a:t>Next </a:t>
            </a:r>
            <a:r>
              <a:rPr lang="en-US" altLang="ko-KR" sz="2000" smtClean="0">
                <a:effectLst>
                  <a:outerShdw blurRad="38100" dist="63500" dir="2700000" algn="tl">
                    <a:schemeClr val="bg1"/>
                  </a:outerShdw>
                </a:effectLst>
                <a:latin typeface="Bodoni MT" panose="02070603080606020203" pitchFamily="18" charset="0"/>
              </a:rPr>
              <a:t>Promotion </a:t>
            </a:r>
            <a:r>
              <a:rPr lang="en-US" altLang="ko-KR" sz="4000" smtClean="0">
                <a:effectLst>
                  <a:outerShdw blurRad="38100" dist="63500" dir="2700000" algn="tl">
                    <a:schemeClr val="bg1"/>
                  </a:outerShdw>
                </a:effectLst>
                <a:latin typeface="Bodoni MT" panose="02070603080606020203" pitchFamily="18" charset="0"/>
              </a:rPr>
              <a:t>R</a:t>
            </a:r>
            <a:endParaRPr lang="ko-KR" altLang="en-US" sz="4000" dirty="0">
              <a:effectLst>
                <a:outerShdw blurRad="38100" dist="63500" dir="2700000" algn="tl">
                  <a:schemeClr val="bg1"/>
                </a:outerShdw>
              </a:effectLst>
              <a:latin typeface="Bodoni MT" panose="02070603080606020203" pitchFamily="18" charset="0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0" y="59112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0" y="629920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755464" y="2524462"/>
            <a:ext cx="46810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군집  </a:t>
            </a:r>
            <a:r>
              <a:rPr lang="ko-KR" altLang="en-US" sz="60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분석 </a:t>
            </a:r>
            <a:r>
              <a:rPr lang="en-US" altLang="ko-KR" sz="60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- 2</a:t>
            </a:r>
            <a:endParaRPr lang="en-US" altLang="ko-KR" sz="6000" smtClean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570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10898809"/>
            <a:ext cx="1219200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-36946" y="131382"/>
            <a:ext cx="1928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>
                <a:latin typeface="빙그레 따옴체" panose="02030503000000000000" pitchFamily="18" charset="-127"/>
                <a:ea typeface="빙그레 따옴체" panose="02030503000000000000" pitchFamily="18" charset="-127"/>
              </a:defRPr>
            </a:lvl1pPr>
          </a:lstStyle>
          <a:p>
            <a:pPr algn="ctr"/>
            <a:r>
              <a:rPr lang="en-US" altLang="ko-KR" sz="1600" dirty="0">
                <a:latin typeface="Bodoni MT" panose="02070603080606020203" pitchFamily="18" charset="0"/>
              </a:rPr>
              <a:t>PLAYER MAKER </a:t>
            </a:r>
            <a:endParaRPr lang="ko-KR" altLang="en-US" sz="1600" dirty="0">
              <a:latin typeface="Bodoni MT" panose="02070603080606020203" pitchFamily="18" charset="0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826690" y="-20399"/>
            <a:ext cx="0" cy="593054"/>
          </a:xfrm>
          <a:prstGeom prst="line">
            <a:avLst/>
          </a:prstGeom>
          <a:ln w="28575">
            <a:gradFill flip="none" rotWithShape="1">
              <a:gsLst>
                <a:gs pos="0">
                  <a:srgbClr val="FED75F"/>
                </a:gs>
                <a:gs pos="100000">
                  <a:srgbClr val="232122">
                    <a:alpha val="0"/>
                  </a:srgbClr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0" y="59112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733842" y="-62520"/>
            <a:ext cx="3373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 smtClean="0">
                <a:effectLst>
                  <a:outerShdw blurRad="38100" dist="63500" dir="2700000" algn="tl">
                    <a:schemeClr val="bg1"/>
                  </a:outerShdw>
                </a:effectLst>
                <a:latin typeface="Bodoni MT" panose="02070603080606020203" pitchFamily="18" charset="0"/>
              </a:rPr>
              <a:t>Next </a:t>
            </a:r>
            <a:r>
              <a:rPr lang="en-US" altLang="ko-KR" sz="2000" smtClean="0">
                <a:effectLst>
                  <a:outerShdw blurRad="38100" dist="63500" dir="2700000" algn="tl">
                    <a:schemeClr val="bg1"/>
                  </a:outerShdw>
                </a:effectLst>
                <a:latin typeface="Bodoni MT" panose="02070603080606020203" pitchFamily="18" charset="0"/>
              </a:rPr>
              <a:t>Promotion </a:t>
            </a:r>
            <a:r>
              <a:rPr lang="en-US" altLang="ko-KR" sz="4000" smtClean="0">
                <a:effectLst>
                  <a:outerShdw blurRad="38100" dist="63500" dir="2700000" algn="tl">
                    <a:schemeClr val="bg1"/>
                  </a:outerShdw>
                </a:effectLst>
                <a:latin typeface="Bodoni MT" panose="02070603080606020203" pitchFamily="18" charset="0"/>
              </a:rPr>
              <a:t>R</a:t>
            </a:r>
            <a:endParaRPr lang="ko-KR" altLang="en-US" sz="4000" dirty="0">
              <a:effectLst>
                <a:outerShdw blurRad="38100" dist="63500" dir="2700000" algn="tl">
                  <a:schemeClr val="bg1"/>
                </a:outerShdw>
              </a:effectLst>
              <a:latin typeface="Bodoni MT" panose="02070603080606020203" pitchFamily="18" charset="0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0" y="629920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761690" y="6299200"/>
            <a:ext cx="4430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>
                <a:latin typeface="Bodoni MT" panose="02070603080606020203" pitchFamily="18" charset="0"/>
              </a:rPr>
              <a:t>9</a:t>
            </a:r>
            <a:r>
              <a:rPr lang="ko-KR" altLang="en-US" sz="1600">
                <a:latin typeface="Bodoni MT" panose="02070603080606020203" pitchFamily="18" charset="0"/>
              </a:rPr>
              <a:t>회말 </a:t>
            </a:r>
            <a:r>
              <a:rPr lang="en-US" altLang="ko-KR" sz="1600">
                <a:latin typeface="Bodoni MT" panose="02070603080606020203" pitchFamily="18" charset="0"/>
              </a:rPr>
              <a:t>2</a:t>
            </a:r>
            <a:r>
              <a:rPr lang="ko-KR" altLang="en-US" sz="1600">
                <a:latin typeface="Bodoni MT" panose="02070603080606020203" pitchFamily="18" charset="0"/>
              </a:rPr>
              <a:t>아웃</a:t>
            </a:r>
            <a:r>
              <a:rPr lang="en-US" altLang="ko-KR" sz="1600">
                <a:latin typeface="Bodoni MT" panose="02070603080606020203" pitchFamily="18" charset="0"/>
              </a:rPr>
              <a:t>.</a:t>
            </a:r>
          </a:p>
          <a:p>
            <a:pPr algn="r"/>
            <a:r>
              <a:rPr lang="ko-KR" altLang="en-US" sz="1600" smtClean="0">
                <a:latin typeface="Bodoni MT" panose="02070603080606020203" pitchFamily="18" charset="0"/>
              </a:rPr>
              <a:t>나는 </a:t>
            </a:r>
            <a:r>
              <a:rPr lang="en-US" altLang="ko-KR" sz="1600" b="1" smtClean="0">
                <a:latin typeface="Bodoni MT" panose="02070603080606020203" pitchFamily="18" charset="0"/>
              </a:rPr>
              <a:t>PLAYER</a:t>
            </a:r>
            <a:r>
              <a:rPr lang="en-US" altLang="ko-KR" sz="1600" smtClean="0">
                <a:latin typeface="Bodoni MT" panose="02070603080606020203" pitchFamily="18" charset="0"/>
              </a:rPr>
              <a:t> </a:t>
            </a:r>
            <a:r>
              <a:rPr lang="ko-KR" altLang="en-US" sz="1600" smtClean="0">
                <a:latin typeface="Bodoni MT" panose="02070603080606020203" pitchFamily="18" charset="0"/>
              </a:rPr>
              <a:t>다</a:t>
            </a:r>
            <a:r>
              <a:rPr lang="en-US" altLang="ko-KR" sz="1600" smtClean="0">
                <a:latin typeface="Bodoni MT" panose="02070603080606020203" pitchFamily="18" charset="0"/>
              </a:rPr>
              <a:t>.</a:t>
            </a:r>
            <a:endParaRPr lang="ko-KR" altLang="en-US" sz="1600" dirty="0">
              <a:latin typeface="Bodoni MT" panose="02070603080606020203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6394508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군집분석</a:t>
            </a:r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9287" y="701459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덴드로그램 시각화</a:t>
            </a:r>
            <a:endParaRPr lang="ko-KR" altLang="en-US" b="1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59152" y="670279"/>
            <a:ext cx="422985" cy="430931"/>
            <a:chOff x="5222417" y="5375913"/>
            <a:chExt cx="1695813" cy="1727669"/>
          </a:xfrm>
        </p:grpSpPr>
        <p:sp>
          <p:nvSpPr>
            <p:cNvPr id="19" name="육각형 18"/>
            <p:cNvSpPr/>
            <p:nvPr/>
          </p:nvSpPr>
          <p:spPr>
            <a:xfrm rot="5400000">
              <a:off x="5253759" y="5570816"/>
              <a:ext cx="1646304" cy="1419228"/>
            </a:xfrm>
            <a:prstGeom prst="hexagon">
              <a:avLst/>
            </a:prstGeom>
            <a:gradFill>
              <a:gsLst>
                <a:gs pos="50000">
                  <a:srgbClr val="FED75F"/>
                </a:gs>
                <a:gs pos="50000">
                  <a:srgbClr val="232122"/>
                </a:gs>
              </a:gsLst>
              <a:lin ang="5400000" scaled="1"/>
            </a:gradFill>
            <a:ln>
              <a:gradFill>
                <a:gsLst>
                  <a:gs pos="50000">
                    <a:srgbClr val="282628"/>
                  </a:gs>
                  <a:gs pos="50000">
                    <a:srgbClr val="FED75F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2417" y="5375913"/>
              <a:ext cx="1695813" cy="1695450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202" y="1188481"/>
            <a:ext cx="6535479" cy="479117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390015" y="1560216"/>
            <a:ext cx="3903633" cy="646331"/>
          </a:xfrm>
          <a:prstGeom prst="rect">
            <a:avLst/>
          </a:prstGeom>
          <a:solidFill>
            <a:srgbClr val="50546A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mtClean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빅카인즈를 통해 </a:t>
            </a:r>
            <a:endParaRPr lang="en-US" altLang="ko-KR" smtClean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/>
            <a:r>
              <a:rPr lang="ko-KR" altLang="en-US" smtClean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외식 산업의 신문기사를 수집한 데이터</a:t>
            </a:r>
            <a:endParaRPr lang="en-US" altLang="ko-KR" smtClean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606420" y="2341426"/>
            <a:ext cx="3470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신문은 세상을 비치는 프레임 역할</a:t>
            </a:r>
            <a:endParaRPr lang="en-US" altLang="ko-KR" smtClean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189917" y="3156021"/>
            <a:ext cx="2460931" cy="646331"/>
          </a:xfrm>
          <a:prstGeom prst="rect">
            <a:avLst/>
          </a:prstGeom>
          <a:solidFill>
            <a:srgbClr val="50546A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mtClean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이후 텍스트 마이닝 및 </a:t>
            </a:r>
            <a:endParaRPr lang="en-US" altLang="ko-KR" smtClean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/>
            <a:r>
              <a:rPr lang="ko-KR" altLang="en-US" smtClean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동시 출현 분석 실시 </a:t>
            </a:r>
            <a:endParaRPr lang="en-US" altLang="ko-KR" smtClean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773628" y="4766095"/>
            <a:ext cx="52935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신문에서 이야기 하는 키워드를 군집하여 </a:t>
            </a:r>
            <a:endParaRPr lang="en-US" altLang="ko-KR" smtClean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/>
            <a:r>
              <a:rPr lang="ko-KR" altLang="en-US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현재 어떠한 주제가 논의되고 있는지 파악</a:t>
            </a:r>
            <a:endParaRPr lang="en-US" altLang="ko-KR" smtClean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/>
            <a:r>
              <a:rPr lang="en-US" altLang="ko-KR" sz="1200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 </a:t>
            </a:r>
            <a:r>
              <a:rPr lang="ko-KR" altLang="en-US" sz="1200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이러한 분석은 대체로 시계열 분석처럼 </a:t>
            </a:r>
            <a:r>
              <a:rPr lang="en-US" altLang="ko-KR" sz="1200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</a:t>
            </a:r>
            <a:r>
              <a:rPr lang="ko-KR" altLang="en-US" sz="1200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년 단위로 구분하여 비교 분석 </a:t>
            </a:r>
            <a:r>
              <a:rPr lang="en-US" altLang="ko-KR" sz="1200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  <a:r>
              <a:rPr lang="ko-KR" altLang="en-US" sz="1200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  </a:t>
            </a:r>
            <a:endParaRPr lang="en-US" altLang="ko-KR" sz="1200" b="1" smtClean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714622" y="4332542"/>
            <a:ext cx="3254417" cy="369332"/>
          </a:xfrm>
          <a:prstGeom prst="rect">
            <a:avLst/>
          </a:prstGeom>
          <a:solidFill>
            <a:srgbClr val="50546A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mtClean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군집분석 및 덴드로그램 시각화 </a:t>
            </a:r>
            <a:endParaRPr lang="en-US" altLang="ko-KR" smtClean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140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3" grpId="0"/>
      <p:bldP spid="24" grpId="0" animBg="1"/>
      <p:bldP spid="26" grpId="0"/>
      <p:bldP spid="2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10898809"/>
            <a:ext cx="1219200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-36946" y="131382"/>
            <a:ext cx="1928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>
                <a:latin typeface="빙그레 따옴체" panose="02030503000000000000" pitchFamily="18" charset="-127"/>
                <a:ea typeface="빙그레 따옴체" panose="02030503000000000000" pitchFamily="18" charset="-127"/>
              </a:defRPr>
            </a:lvl1pPr>
          </a:lstStyle>
          <a:p>
            <a:pPr algn="ctr"/>
            <a:r>
              <a:rPr lang="en-US" altLang="ko-KR" sz="1600" dirty="0">
                <a:latin typeface="Bodoni MT" panose="02070603080606020203" pitchFamily="18" charset="0"/>
              </a:rPr>
              <a:t>PLAYER MAKER </a:t>
            </a:r>
            <a:endParaRPr lang="ko-KR" altLang="en-US" sz="1600" dirty="0">
              <a:latin typeface="Bodoni MT" panose="02070603080606020203" pitchFamily="18" charset="0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826690" y="-20399"/>
            <a:ext cx="0" cy="593054"/>
          </a:xfrm>
          <a:prstGeom prst="line">
            <a:avLst/>
          </a:prstGeom>
          <a:ln w="28575">
            <a:gradFill flip="none" rotWithShape="1">
              <a:gsLst>
                <a:gs pos="0">
                  <a:srgbClr val="FED75F"/>
                </a:gs>
                <a:gs pos="100000">
                  <a:srgbClr val="232122">
                    <a:alpha val="0"/>
                  </a:srgbClr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0" y="59112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733842" y="-62520"/>
            <a:ext cx="3373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 smtClean="0">
                <a:effectLst>
                  <a:outerShdw blurRad="38100" dist="63500" dir="2700000" algn="tl">
                    <a:schemeClr val="bg1"/>
                  </a:outerShdw>
                </a:effectLst>
                <a:latin typeface="Bodoni MT" panose="02070603080606020203" pitchFamily="18" charset="0"/>
              </a:rPr>
              <a:t>Next </a:t>
            </a:r>
            <a:r>
              <a:rPr lang="en-US" altLang="ko-KR" sz="2000" smtClean="0">
                <a:effectLst>
                  <a:outerShdw blurRad="38100" dist="63500" dir="2700000" algn="tl">
                    <a:schemeClr val="bg1"/>
                  </a:outerShdw>
                </a:effectLst>
                <a:latin typeface="Bodoni MT" panose="02070603080606020203" pitchFamily="18" charset="0"/>
              </a:rPr>
              <a:t>Promotion </a:t>
            </a:r>
            <a:r>
              <a:rPr lang="en-US" altLang="ko-KR" sz="4000" smtClean="0">
                <a:effectLst>
                  <a:outerShdw blurRad="38100" dist="63500" dir="2700000" algn="tl">
                    <a:schemeClr val="bg1"/>
                  </a:outerShdw>
                </a:effectLst>
                <a:latin typeface="Bodoni MT" panose="02070603080606020203" pitchFamily="18" charset="0"/>
              </a:rPr>
              <a:t>R</a:t>
            </a:r>
            <a:endParaRPr lang="ko-KR" altLang="en-US" sz="4000" dirty="0">
              <a:effectLst>
                <a:outerShdw blurRad="38100" dist="63500" dir="2700000" algn="tl">
                  <a:schemeClr val="bg1"/>
                </a:outerShdw>
              </a:effectLst>
              <a:latin typeface="Bodoni MT" panose="02070603080606020203" pitchFamily="18" charset="0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0" y="629920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761690" y="6299200"/>
            <a:ext cx="4430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>
                <a:latin typeface="Bodoni MT" panose="02070603080606020203" pitchFamily="18" charset="0"/>
              </a:rPr>
              <a:t>9</a:t>
            </a:r>
            <a:r>
              <a:rPr lang="ko-KR" altLang="en-US" sz="1600">
                <a:latin typeface="Bodoni MT" panose="02070603080606020203" pitchFamily="18" charset="0"/>
              </a:rPr>
              <a:t>회말 </a:t>
            </a:r>
            <a:r>
              <a:rPr lang="en-US" altLang="ko-KR" sz="1600">
                <a:latin typeface="Bodoni MT" panose="02070603080606020203" pitchFamily="18" charset="0"/>
              </a:rPr>
              <a:t>2</a:t>
            </a:r>
            <a:r>
              <a:rPr lang="ko-KR" altLang="en-US" sz="1600">
                <a:latin typeface="Bodoni MT" panose="02070603080606020203" pitchFamily="18" charset="0"/>
              </a:rPr>
              <a:t>아웃</a:t>
            </a:r>
            <a:r>
              <a:rPr lang="en-US" altLang="ko-KR" sz="1600">
                <a:latin typeface="Bodoni MT" panose="02070603080606020203" pitchFamily="18" charset="0"/>
              </a:rPr>
              <a:t>.</a:t>
            </a:r>
          </a:p>
          <a:p>
            <a:pPr algn="r"/>
            <a:r>
              <a:rPr lang="ko-KR" altLang="en-US" sz="1600" smtClean="0">
                <a:latin typeface="Bodoni MT" panose="02070603080606020203" pitchFamily="18" charset="0"/>
              </a:rPr>
              <a:t>나는 </a:t>
            </a:r>
            <a:r>
              <a:rPr lang="en-US" altLang="ko-KR" sz="1600" b="1" smtClean="0">
                <a:latin typeface="Bodoni MT" panose="02070603080606020203" pitchFamily="18" charset="0"/>
              </a:rPr>
              <a:t>PLAYER</a:t>
            </a:r>
            <a:r>
              <a:rPr lang="en-US" altLang="ko-KR" sz="1600" smtClean="0">
                <a:latin typeface="Bodoni MT" panose="02070603080606020203" pitchFamily="18" charset="0"/>
              </a:rPr>
              <a:t> </a:t>
            </a:r>
            <a:r>
              <a:rPr lang="ko-KR" altLang="en-US" sz="1600" smtClean="0">
                <a:latin typeface="Bodoni MT" panose="02070603080606020203" pitchFamily="18" charset="0"/>
              </a:rPr>
              <a:t>다</a:t>
            </a:r>
            <a:r>
              <a:rPr lang="en-US" altLang="ko-KR" sz="1600" smtClean="0">
                <a:latin typeface="Bodoni MT" panose="02070603080606020203" pitchFamily="18" charset="0"/>
              </a:rPr>
              <a:t>.</a:t>
            </a:r>
            <a:endParaRPr lang="ko-KR" altLang="en-US" sz="1600" dirty="0">
              <a:latin typeface="Bodoni MT" panose="02070603080606020203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6394508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군집분석</a:t>
            </a:r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9287" y="709772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클러스터링 시각화</a:t>
            </a:r>
            <a:endParaRPr lang="ko-KR" altLang="en-US" b="1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59152" y="670279"/>
            <a:ext cx="422985" cy="430931"/>
            <a:chOff x="5222417" y="5375913"/>
            <a:chExt cx="1695813" cy="1727669"/>
          </a:xfrm>
        </p:grpSpPr>
        <p:sp>
          <p:nvSpPr>
            <p:cNvPr id="19" name="육각형 18"/>
            <p:cNvSpPr/>
            <p:nvPr/>
          </p:nvSpPr>
          <p:spPr>
            <a:xfrm rot="5400000">
              <a:off x="5253759" y="5570816"/>
              <a:ext cx="1646304" cy="1419228"/>
            </a:xfrm>
            <a:prstGeom prst="hexagon">
              <a:avLst/>
            </a:prstGeom>
            <a:gradFill>
              <a:gsLst>
                <a:gs pos="50000">
                  <a:srgbClr val="FED75F"/>
                </a:gs>
                <a:gs pos="50000">
                  <a:srgbClr val="232122"/>
                </a:gs>
              </a:gsLst>
              <a:lin ang="5400000" scaled="1"/>
            </a:gradFill>
            <a:ln>
              <a:gradFill>
                <a:gsLst>
                  <a:gs pos="50000">
                    <a:srgbClr val="282628"/>
                  </a:gs>
                  <a:gs pos="50000">
                    <a:srgbClr val="FED75F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2417" y="5375913"/>
              <a:ext cx="1695813" cy="1695450"/>
            </a:xfrm>
            <a:prstGeom prst="rect">
              <a:avLst/>
            </a:prstGeom>
          </p:spPr>
        </p:pic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144" y="1459397"/>
            <a:ext cx="10960503" cy="258985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143" y="1483472"/>
            <a:ext cx="11118029" cy="260345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142" y="4073327"/>
            <a:ext cx="11118030" cy="187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026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10898809"/>
            <a:ext cx="1219200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-36946" y="131382"/>
            <a:ext cx="1928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>
                <a:latin typeface="빙그레 따옴체" panose="02030503000000000000" pitchFamily="18" charset="-127"/>
                <a:ea typeface="빙그레 따옴체" panose="02030503000000000000" pitchFamily="18" charset="-127"/>
              </a:defRPr>
            </a:lvl1pPr>
          </a:lstStyle>
          <a:p>
            <a:pPr algn="ctr"/>
            <a:r>
              <a:rPr lang="en-US" altLang="ko-KR" sz="1600" dirty="0">
                <a:latin typeface="Bodoni MT" panose="02070603080606020203" pitchFamily="18" charset="0"/>
              </a:rPr>
              <a:t>PLAYER MAKER </a:t>
            </a:r>
            <a:endParaRPr lang="ko-KR" altLang="en-US" sz="1600" dirty="0">
              <a:latin typeface="Bodoni MT" panose="02070603080606020203" pitchFamily="18" charset="0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826690" y="-20399"/>
            <a:ext cx="0" cy="593054"/>
          </a:xfrm>
          <a:prstGeom prst="line">
            <a:avLst/>
          </a:prstGeom>
          <a:ln w="28575">
            <a:gradFill flip="none" rotWithShape="1">
              <a:gsLst>
                <a:gs pos="0">
                  <a:srgbClr val="FED75F"/>
                </a:gs>
                <a:gs pos="100000">
                  <a:srgbClr val="232122">
                    <a:alpha val="0"/>
                  </a:srgbClr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0" y="59112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733842" y="-62520"/>
            <a:ext cx="3373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 smtClean="0">
                <a:effectLst>
                  <a:outerShdw blurRad="38100" dist="63500" dir="2700000" algn="tl">
                    <a:schemeClr val="bg1"/>
                  </a:outerShdw>
                </a:effectLst>
                <a:latin typeface="Bodoni MT" panose="02070603080606020203" pitchFamily="18" charset="0"/>
              </a:rPr>
              <a:t>Next </a:t>
            </a:r>
            <a:r>
              <a:rPr lang="en-US" altLang="ko-KR" sz="2000" smtClean="0">
                <a:effectLst>
                  <a:outerShdw blurRad="38100" dist="63500" dir="2700000" algn="tl">
                    <a:schemeClr val="bg1"/>
                  </a:outerShdw>
                </a:effectLst>
                <a:latin typeface="Bodoni MT" panose="02070603080606020203" pitchFamily="18" charset="0"/>
              </a:rPr>
              <a:t>Promotion </a:t>
            </a:r>
            <a:r>
              <a:rPr lang="en-US" altLang="ko-KR" sz="4000" smtClean="0">
                <a:effectLst>
                  <a:outerShdw blurRad="38100" dist="63500" dir="2700000" algn="tl">
                    <a:schemeClr val="bg1"/>
                  </a:outerShdw>
                </a:effectLst>
                <a:latin typeface="Bodoni MT" panose="02070603080606020203" pitchFamily="18" charset="0"/>
              </a:rPr>
              <a:t>R</a:t>
            </a:r>
            <a:endParaRPr lang="ko-KR" altLang="en-US" sz="4000" dirty="0">
              <a:effectLst>
                <a:outerShdw blurRad="38100" dist="63500" dir="2700000" algn="tl">
                  <a:schemeClr val="bg1"/>
                </a:outerShdw>
              </a:effectLst>
              <a:latin typeface="Bodoni MT" panose="02070603080606020203" pitchFamily="18" charset="0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0" y="629920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761690" y="6299200"/>
            <a:ext cx="4430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>
                <a:latin typeface="Bodoni MT" panose="02070603080606020203" pitchFamily="18" charset="0"/>
              </a:rPr>
              <a:t>9</a:t>
            </a:r>
            <a:r>
              <a:rPr lang="ko-KR" altLang="en-US" sz="1600">
                <a:latin typeface="Bodoni MT" panose="02070603080606020203" pitchFamily="18" charset="0"/>
              </a:rPr>
              <a:t>회말 </a:t>
            </a:r>
            <a:r>
              <a:rPr lang="en-US" altLang="ko-KR" sz="1600">
                <a:latin typeface="Bodoni MT" panose="02070603080606020203" pitchFamily="18" charset="0"/>
              </a:rPr>
              <a:t>2</a:t>
            </a:r>
            <a:r>
              <a:rPr lang="ko-KR" altLang="en-US" sz="1600">
                <a:latin typeface="Bodoni MT" panose="02070603080606020203" pitchFamily="18" charset="0"/>
              </a:rPr>
              <a:t>아웃</a:t>
            </a:r>
            <a:r>
              <a:rPr lang="en-US" altLang="ko-KR" sz="1600">
                <a:latin typeface="Bodoni MT" panose="02070603080606020203" pitchFamily="18" charset="0"/>
              </a:rPr>
              <a:t>.</a:t>
            </a:r>
          </a:p>
          <a:p>
            <a:pPr algn="r"/>
            <a:r>
              <a:rPr lang="ko-KR" altLang="en-US" sz="1600" smtClean="0">
                <a:latin typeface="Bodoni MT" panose="02070603080606020203" pitchFamily="18" charset="0"/>
              </a:rPr>
              <a:t>나는 </a:t>
            </a:r>
            <a:r>
              <a:rPr lang="en-US" altLang="ko-KR" sz="1600" b="1" smtClean="0">
                <a:latin typeface="Bodoni MT" panose="02070603080606020203" pitchFamily="18" charset="0"/>
              </a:rPr>
              <a:t>PLAYER</a:t>
            </a:r>
            <a:r>
              <a:rPr lang="en-US" altLang="ko-KR" sz="1600" smtClean="0">
                <a:latin typeface="Bodoni MT" panose="02070603080606020203" pitchFamily="18" charset="0"/>
              </a:rPr>
              <a:t> </a:t>
            </a:r>
            <a:r>
              <a:rPr lang="ko-KR" altLang="en-US" sz="1600" smtClean="0">
                <a:latin typeface="Bodoni MT" panose="02070603080606020203" pitchFamily="18" charset="0"/>
              </a:rPr>
              <a:t>다</a:t>
            </a:r>
            <a:r>
              <a:rPr lang="en-US" altLang="ko-KR" sz="1600" smtClean="0">
                <a:latin typeface="Bodoni MT" panose="02070603080606020203" pitchFamily="18" charset="0"/>
              </a:rPr>
              <a:t>.</a:t>
            </a:r>
            <a:endParaRPr lang="ko-KR" altLang="en-US" sz="1600" dirty="0">
              <a:latin typeface="Bodoni MT" panose="02070603080606020203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6394508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군집분석</a:t>
            </a:r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9287" y="709772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클러스터링 시각화</a:t>
            </a:r>
            <a:endParaRPr lang="ko-KR" altLang="en-US" b="1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59152" y="670279"/>
            <a:ext cx="422985" cy="430931"/>
            <a:chOff x="5222417" y="5375913"/>
            <a:chExt cx="1695813" cy="1727669"/>
          </a:xfrm>
        </p:grpSpPr>
        <p:sp>
          <p:nvSpPr>
            <p:cNvPr id="19" name="육각형 18"/>
            <p:cNvSpPr/>
            <p:nvPr/>
          </p:nvSpPr>
          <p:spPr>
            <a:xfrm rot="5400000">
              <a:off x="5253759" y="5570816"/>
              <a:ext cx="1646304" cy="1419228"/>
            </a:xfrm>
            <a:prstGeom prst="hexagon">
              <a:avLst/>
            </a:prstGeom>
            <a:gradFill>
              <a:gsLst>
                <a:gs pos="50000">
                  <a:srgbClr val="FED75F"/>
                </a:gs>
                <a:gs pos="50000">
                  <a:srgbClr val="232122"/>
                </a:gs>
              </a:gsLst>
              <a:lin ang="5400000" scaled="1"/>
            </a:gradFill>
            <a:ln>
              <a:gradFill>
                <a:gsLst>
                  <a:gs pos="50000">
                    <a:srgbClr val="282628"/>
                  </a:gs>
                  <a:gs pos="50000">
                    <a:srgbClr val="FED75F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2417" y="5375913"/>
              <a:ext cx="1695813" cy="1695450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144" y="1226304"/>
            <a:ext cx="9963150" cy="16002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194" y="3111901"/>
            <a:ext cx="9944100" cy="18669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0240" y="918036"/>
            <a:ext cx="7962900" cy="464820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906" y="1249764"/>
            <a:ext cx="11214481" cy="2795587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096000" y="2416839"/>
            <a:ext cx="1502334" cy="369332"/>
          </a:xfrm>
          <a:prstGeom prst="rect">
            <a:avLst/>
          </a:prstGeom>
          <a:solidFill>
            <a:srgbClr val="50546A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</a:rPr>
              <a:t>군집화 방법 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33615" y="3032948"/>
            <a:ext cx="3425938" cy="369332"/>
          </a:xfrm>
          <a:prstGeom prst="rect">
            <a:avLst/>
          </a:prstGeom>
          <a:solidFill>
            <a:srgbClr val="50546A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</a:rPr>
              <a:t>dist</a:t>
            </a:r>
            <a:r>
              <a:rPr lang="ko-KR" altLang="en-US" smtClean="0">
                <a:solidFill>
                  <a:schemeClr val="bg1"/>
                </a:solidFill>
              </a:rPr>
              <a:t>함수의 기본 거리연산 방법 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533615" y="3490284"/>
            <a:ext cx="2751074" cy="369332"/>
          </a:xfrm>
          <a:prstGeom prst="rect">
            <a:avLst/>
          </a:prstGeom>
          <a:solidFill>
            <a:srgbClr val="50546A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</a:rPr>
              <a:t>오브젝트 </a:t>
            </a:r>
            <a:r>
              <a:rPr lang="en-US" altLang="ko-KR" smtClean="0">
                <a:solidFill>
                  <a:schemeClr val="bg1"/>
                </a:solidFill>
              </a:rPr>
              <a:t>= </a:t>
            </a:r>
            <a:r>
              <a:rPr lang="ko-KR" altLang="en-US" smtClean="0">
                <a:solidFill>
                  <a:schemeClr val="bg1"/>
                </a:solidFill>
              </a:rPr>
              <a:t>데이터의 수 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438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2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10898809"/>
            <a:ext cx="1219200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-36946" y="131382"/>
            <a:ext cx="1928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>
                <a:latin typeface="빙그레 따옴체" panose="02030503000000000000" pitchFamily="18" charset="-127"/>
                <a:ea typeface="빙그레 따옴체" panose="02030503000000000000" pitchFamily="18" charset="-127"/>
              </a:defRPr>
            </a:lvl1pPr>
          </a:lstStyle>
          <a:p>
            <a:pPr algn="ctr"/>
            <a:r>
              <a:rPr lang="en-US" altLang="ko-KR" sz="1600" dirty="0">
                <a:latin typeface="Bodoni MT" panose="02070603080606020203" pitchFamily="18" charset="0"/>
              </a:rPr>
              <a:t>PLAYER MAKER </a:t>
            </a:r>
            <a:endParaRPr lang="ko-KR" altLang="en-US" sz="1600" dirty="0">
              <a:latin typeface="Bodoni MT" panose="02070603080606020203" pitchFamily="18" charset="0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826690" y="-20399"/>
            <a:ext cx="0" cy="593054"/>
          </a:xfrm>
          <a:prstGeom prst="line">
            <a:avLst/>
          </a:prstGeom>
          <a:ln w="28575">
            <a:gradFill flip="none" rotWithShape="1">
              <a:gsLst>
                <a:gs pos="0">
                  <a:srgbClr val="FED75F"/>
                </a:gs>
                <a:gs pos="100000">
                  <a:srgbClr val="232122">
                    <a:alpha val="0"/>
                  </a:srgbClr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0" y="59112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733842" y="-62520"/>
            <a:ext cx="3373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 smtClean="0">
                <a:effectLst>
                  <a:outerShdw blurRad="38100" dist="63500" dir="2700000" algn="tl">
                    <a:schemeClr val="bg1"/>
                  </a:outerShdw>
                </a:effectLst>
                <a:latin typeface="Bodoni MT" panose="02070603080606020203" pitchFamily="18" charset="0"/>
              </a:rPr>
              <a:t>Next </a:t>
            </a:r>
            <a:r>
              <a:rPr lang="en-US" altLang="ko-KR" sz="2000" smtClean="0">
                <a:effectLst>
                  <a:outerShdw blurRad="38100" dist="63500" dir="2700000" algn="tl">
                    <a:schemeClr val="bg1"/>
                  </a:outerShdw>
                </a:effectLst>
                <a:latin typeface="Bodoni MT" panose="02070603080606020203" pitchFamily="18" charset="0"/>
              </a:rPr>
              <a:t>Promotion </a:t>
            </a:r>
            <a:r>
              <a:rPr lang="en-US" altLang="ko-KR" sz="4000" smtClean="0">
                <a:effectLst>
                  <a:outerShdw blurRad="38100" dist="63500" dir="2700000" algn="tl">
                    <a:schemeClr val="bg1"/>
                  </a:outerShdw>
                </a:effectLst>
                <a:latin typeface="Bodoni MT" panose="02070603080606020203" pitchFamily="18" charset="0"/>
              </a:rPr>
              <a:t>R</a:t>
            </a:r>
            <a:endParaRPr lang="ko-KR" altLang="en-US" sz="4000" dirty="0">
              <a:effectLst>
                <a:outerShdw blurRad="38100" dist="63500" dir="2700000" algn="tl">
                  <a:schemeClr val="bg1"/>
                </a:outerShdw>
              </a:effectLst>
              <a:latin typeface="Bodoni MT" panose="02070603080606020203" pitchFamily="18" charset="0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0" y="629920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761690" y="6299200"/>
            <a:ext cx="4430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>
                <a:latin typeface="Bodoni MT" panose="02070603080606020203" pitchFamily="18" charset="0"/>
              </a:rPr>
              <a:t>9</a:t>
            </a:r>
            <a:r>
              <a:rPr lang="ko-KR" altLang="en-US" sz="1600">
                <a:latin typeface="Bodoni MT" panose="02070603080606020203" pitchFamily="18" charset="0"/>
              </a:rPr>
              <a:t>회말 </a:t>
            </a:r>
            <a:r>
              <a:rPr lang="en-US" altLang="ko-KR" sz="1600">
                <a:latin typeface="Bodoni MT" panose="02070603080606020203" pitchFamily="18" charset="0"/>
              </a:rPr>
              <a:t>2</a:t>
            </a:r>
            <a:r>
              <a:rPr lang="ko-KR" altLang="en-US" sz="1600">
                <a:latin typeface="Bodoni MT" panose="02070603080606020203" pitchFamily="18" charset="0"/>
              </a:rPr>
              <a:t>아웃</a:t>
            </a:r>
            <a:r>
              <a:rPr lang="en-US" altLang="ko-KR" sz="1600">
                <a:latin typeface="Bodoni MT" panose="02070603080606020203" pitchFamily="18" charset="0"/>
              </a:rPr>
              <a:t>.</a:t>
            </a:r>
          </a:p>
          <a:p>
            <a:pPr algn="r"/>
            <a:r>
              <a:rPr lang="ko-KR" altLang="en-US" sz="1600" smtClean="0">
                <a:latin typeface="Bodoni MT" panose="02070603080606020203" pitchFamily="18" charset="0"/>
              </a:rPr>
              <a:t>나는 </a:t>
            </a:r>
            <a:r>
              <a:rPr lang="en-US" altLang="ko-KR" sz="1600" b="1" smtClean="0">
                <a:latin typeface="Bodoni MT" panose="02070603080606020203" pitchFamily="18" charset="0"/>
              </a:rPr>
              <a:t>PLAYER</a:t>
            </a:r>
            <a:r>
              <a:rPr lang="en-US" altLang="ko-KR" sz="1600" smtClean="0">
                <a:latin typeface="Bodoni MT" panose="02070603080606020203" pitchFamily="18" charset="0"/>
              </a:rPr>
              <a:t> </a:t>
            </a:r>
            <a:r>
              <a:rPr lang="ko-KR" altLang="en-US" sz="1600" smtClean="0">
                <a:latin typeface="Bodoni MT" panose="02070603080606020203" pitchFamily="18" charset="0"/>
              </a:rPr>
              <a:t>다</a:t>
            </a:r>
            <a:r>
              <a:rPr lang="en-US" altLang="ko-KR" sz="1600" smtClean="0">
                <a:latin typeface="Bodoni MT" panose="02070603080606020203" pitchFamily="18" charset="0"/>
              </a:rPr>
              <a:t>.</a:t>
            </a:r>
            <a:endParaRPr lang="ko-KR" altLang="en-US" sz="1600" dirty="0">
              <a:latin typeface="Bodoni MT" panose="02070603080606020203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6394508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군집분석</a:t>
            </a:r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9287" y="709772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클러스터링 시각화</a:t>
            </a:r>
            <a:endParaRPr lang="ko-KR" altLang="en-US" b="1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59152" y="670279"/>
            <a:ext cx="422985" cy="430931"/>
            <a:chOff x="5222417" y="5375913"/>
            <a:chExt cx="1695813" cy="1727669"/>
          </a:xfrm>
        </p:grpSpPr>
        <p:sp>
          <p:nvSpPr>
            <p:cNvPr id="19" name="육각형 18"/>
            <p:cNvSpPr/>
            <p:nvPr/>
          </p:nvSpPr>
          <p:spPr>
            <a:xfrm rot="5400000">
              <a:off x="5253759" y="5570816"/>
              <a:ext cx="1646304" cy="1419228"/>
            </a:xfrm>
            <a:prstGeom prst="hexagon">
              <a:avLst/>
            </a:prstGeom>
            <a:gradFill>
              <a:gsLst>
                <a:gs pos="50000">
                  <a:srgbClr val="FED75F"/>
                </a:gs>
                <a:gs pos="50000">
                  <a:srgbClr val="232122"/>
                </a:gs>
              </a:gsLst>
              <a:lin ang="5400000" scaled="1"/>
            </a:gradFill>
            <a:ln>
              <a:gradFill>
                <a:gsLst>
                  <a:gs pos="50000">
                    <a:srgbClr val="282628"/>
                  </a:gs>
                  <a:gs pos="50000">
                    <a:srgbClr val="FED75F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2417" y="5375913"/>
              <a:ext cx="1695813" cy="1695450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287" y="1299015"/>
            <a:ext cx="9963150" cy="35147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287" y="1196518"/>
            <a:ext cx="6904260" cy="509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92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10898809"/>
            <a:ext cx="1219200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-36946" y="131382"/>
            <a:ext cx="1928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>
                <a:latin typeface="빙그레 따옴체" panose="02030503000000000000" pitchFamily="18" charset="-127"/>
                <a:ea typeface="빙그레 따옴체" panose="02030503000000000000" pitchFamily="18" charset="-127"/>
              </a:defRPr>
            </a:lvl1pPr>
          </a:lstStyle>
          <a:p>
            <a:pPr algn="ctr"/>
            <a:r>
              <a:rPr lang="en-US" altLang="ko-KR" sz="1600" dirty="0">
                <a:latin typeface="Bodoni MT" panose="02070603080606020203" pitchFamily="18" charset="0"/>
              </a:rPr>
              <a:t>PLAYER MAKER </a:t>
            </a:r>
            <a:endParaRPr lang="ko-KR" altLang="en-US" sz="1600" dirty="0">
              <a:latin typeface="Bodoni MT" panose="02070603080606020203" pitchFamily="18" charset="0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826690" y="-20399"/>
            <a:ext cx="0" cy="593054"/>
          </a:xfrm>
          <a:prstGeom prst="line">
            <a:avLst/>
          </a:prstGeom>
          <a:ln w="28575">
            <a:gradFill flip="none" rotWithShape="1">
              <a:gsLst>
                <a:gs pos="0">
                  <a:srgbClr val="FED75F"/>
                </a:gs>
                <a:gs pos="100000">
                  <a:srgbClr val="232122">
                    <a:alpha val="0"/>
                  </a:srgbClr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0" y="59112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733842" y="-62520"/>
            <a:ext cx="3373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 smtClean="0">
                <a:effectLst>
                  <a:outerShdw blurRad="38100" dist="63500" dir="2700000" algn="tl">
                    <a:schemeClr val="bg1"/>
                  </a:outerShdw>
                </a:effectLst>
                <a:latin typeface="Bodoni MT" panose="02070603080606020203" pitchFamily="18" charset="0"/>
              </a:rPr>
              <a:t>Next </a:t>
            </a:r>
            <a:r>
              <a:rPr lang="en-US" altLang="ko-KR" sz="2000" smtClean="0">
                <a:effectLst>
                  <a:outerShdw blurRad="38100" dist="63500" dir="2700000" algn="tl">
                    <a:schemeClr val="bg1"/>
                  </a:outerShdw>
                </a:effectLst>
                <a:latin typeface="Bodoni MT" panose="02070603080606020203" pitchFamily="18" charset="0"/>
              </a:rPr>
              <a:t>Promotion </a:t>
            </a:r>
            <a:r>
              <a:rPr lang="en-US" altLang="ko-KR" sz="4000" smtClean="0">
                <a:effectLst>
                  <a:outerShdw blurRad="38100" dist="63500" dir="2700000" algn="tl">
                    <a:schemeClr val="bg1"/>
                  </a:outerShdw>
                </a:effectLst>
                <a:latin typeface="Bodoni MT" panose="02070603080606020203" pitchFamily="18" charset="0"/>
              </a:rPr>
              <a:t>R</a:t>
            </a:r>
            <a:endParaRPr lang="ko-KR" altLang="en-US" sz="4000" dirty="0">
              <a:effectLst>
                <a:outerShdw blurRad="38100" dist="63500" dir="2700000" algn="tl">
                  <a:schemeClr val="bg1"/>
                </a:outerShdw>
              </a:effectLst>
              <a:latin typeface="Bodoni MT" panose="02070603080606020203" pitchFamily="18" charset="0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0" y="629920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761690" y="6299200"/>
            <a:ext cx="4430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>
                <a:latin typeface="Bodoni MT" panose="02070603080606020203" pitchFamily="18" charset="0"/>
              </a:rPr>
              <a:t>9</a:t>
            </a:r>
            <a:r>
              <a:rPr lang="ko-KR" altLang="en-US" sz="1600">
                <a:latin typeface="Bodoni MT" panose="02070603080606020203" pitchFamily="18" charset="0"/>
              </a:rPr>
              <a:t>회말 </a:t>
            </a:r>
            <a:r>
              <a:rPr lang="en-US" altLang="ko-KR" sz="1600">
                <a:latin typeface="Bodoni MT" panose="02070603080606020203" pitchFamily="18" charset="0"/>
              </a:rPr>
              <a:t>2</a:t>
            </a:r>
            <a:r>
              <a:rPr lang="ko-KR" altLang="en-US" sz="1600">
                <a:latin typeface="Bodoni MT" panose="02070603080606020203" pitchFamily="18" charset="0"/>
              </a:rPr>
              <a:t>아웃</a:t>
            </a:r>
            <a:r>
              <a:rPr lang="en-US" altLang="ko-KR" sz="1600">
                <a:latin typeface="Bodoni MT" panose="02070603080606020203" pitchFamily="18" charset="0"/>
              </a:rPr>
              <a:t>.</a:t>
            </a:r>
          </a:p>
          <a:p>
            <a:pPr algn="r"/>
            <a:r>
              <a:rPr lang="ko-KR" altLang="en-US" sz="1600" smtClean="0">
                <a:latin typeface="Bodoni MT" panose="02070603080606020203" pitchFamily="18" charset="0"/>
              </a:rPr>
              <a:t>나는 </a:t>
            </a:r>
            <a:r>
              <a:rPr lang="en-US" altLang="ko-KR" sz="1600" b="1" smtClean="0">
                <a:latin typeface="Bodoni MT" panose="02070603080606020203" pitchFamily="18" charset="0"/>
              </a:rPr>
              <a:t>PLAYER</a:t>
            </a:r>
            <a:r>
              <a:rPr lang="en-US" altLang="ko-KR" sz="1600" smtClean="0">
                <a:latin typeface="Bodoni MT" panose="02070603080606020203" pitchFamily="18" charset="0"/>
              </a:rPr>
              <a:t> </a:t>
            </a:r>
            <a:r>
              <a:rPr lang="ko-KR" altLang="en-US" sz="1600" smtClean="0">
                <a:latin typeface="Bodoni MT" panose="02070603080606020203" pitchFamily="18" charset="0"/>
              </a:rPr>
              <a:t>다</a:t>
            </a:r>
            <a:r>
              <a:rPr lang="en-US" altLang="ko-KR" sz="1600" smtClean="0">
                <a:latin typeface="Bodoni MT" panose="02070603080606020203" pitchFamily="18" charset="0"/>
              </a:rPr>
              <a:t>.</a:t>
            </a:r>
            <a:endParaRPr lang="ko-KR" altLang="en-US" sz="1600" dirty="0">
              <a:latin typeface="Bodoni MT" panose="02070603080606020203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6394508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군집분석</a:t>
            </a:r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9287" y="709772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클러스터링 시각화</a:t>
            </a:r>
            <a:endParaRPr lang="ko-KR" altLang="en-US" b="1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59152" y="670279"/>
            <a:ext cx="422985" cy="430931"/>
            <a:chOff x="5222417" y="5375913"/>
            <a:chExt cx="1695813" cy="1727669"/>
          </a:xfrm>
        </p:grpSpPr>
        <p:sp>
          <p:nvSpPr>
            <p:cNvPr id="19" name="육각형 18"/>
            <p:cNvSpPr/>
            <p:nvPr/>
          </p:nvSpPr>
          <p:spPr>
            <a:xfrm rot="5400000">
              <a:off x="5253759" y="5570816"/>
              <a:ext cx="1646304" cy="1419228"/>
            </a:xfrm>
            <a:prstGeom prst="hexagon">
              <a:avLst/>
            </a:prstGeom>
            <a:gradFill>
              <a:gsLst>
                <a:gs pos="50000">
                  <a:srgbClr val="FED75F"/>
                </a:gs>
                <a:gs pos="50000">
                  <a:srgbClr val="232122"/>
                </a:gs>
              </a:gsLst>
              <a:lin ang="5400000" scaled="1"/>
            </a:gradFill>
            <a:ln>
              <a:gradFill>
                <a:gsLst>
                  <a:gs pos="50000">
                    <a:srgbClr val="282628"/>
                  </a:gs>
                  <a:gs pos="50000">
                    <a:srgbClr val="FED75F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2417" y="5375913"/>
              <a:ext cx="1695813" cy="1695450"/>
            </a:xfrm>
            <a:prstGeom prst="rect">
              <a:avLst/>
            </a:prstGeom>
          </p:spPr>
        </p:pic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-105861" y="2015478"/>
            <a:ext cx="4229702" cy="311940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16999" y="709772"/>
            <a:ext cx="681597" cy="369332"/>
          </a:xfrm>
          <a:prstGeom prst="rect">
            <a:avLst/>
          </a:prstGeom>
          <a:solidFill>
            <a:srgbClr val="50546A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mtClean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식품 </a:t>
            </a:r>
            <a:endParaRPr lang="ko-KR" altLang="en-US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16999" y="1196340"/>
            <a:ext cx="681597" cy="369332"/>
          </a:xfrm>
          <a:prstGeom prst="rect">
            <a:avLst/>
          </a:prstGeom>
          <a:solidFill>
            <a:srgbClr val="50546A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mtClean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외식 </a:t>
            </a:r>
            <a:endParaRPr lang="ko-KR" altLang="en-US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12075" y="1673393"/>
            <a:ext cx="681597" cy="369332"/>
          </a:xfrm>
          <a:prstGeom prst="rect">
            <a:avLst/>
          </a:prstGeom>
          <a:solidFill>
            <a:srgbClr val="50546A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mtClean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산업 </a:t>
            </a:r>
            <a:endParaRPr lang="ko-KR" altLang="en-US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12075" y="2149355"/>
            <a:ext cx="1184940" cy="369332"/>
          </a:xfrm>
          <a:prstGeom prst="rect">
            <a:avLst/>
          </a:prstGeom>
          <a:solidFill>
            <a:srgbClr val="50546A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mtClean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최저</a:t>
            </a:r>
            <a:r>
              <a:rPr lang="en-US" altLang="ko-KR" smtClean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mtClean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임금</a:t>
            </a:r>
            <a:endParaRPr lang="ko-KR" altLang="en-US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12075" y="2652087"/>
            <a:ext cx="617477" cy="369332"/>
          </a:xfrm>
          <a:prstGeom prst="rect">
            <a:avLst/>
          </a:prstGeom>
          <a:solidFill>
            <a:srgbClr val="50546A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mtClean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개최</a:t>
            </a:r>
            <a:endParaRPr lang="ko-KR" altLang="en-US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12075" y="3144255"/>
            <a:ext cx="833883" cy="369332"/>
          </a:xfrm>
          <a:prstGeom prst="rect">
            <a:avLst/>
          </a:prstGeom>
          <a:solidFill>
            <a:srgbClr val="50546A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mtClean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식품부</a:t>
            </a:r>
            <a:endParaRPr lang="ko-KR" altLang="en-US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612075" y="3695487"/>
            <a:ext cx="1249060" cy="369332"/>
          </a:xfrm>
          <a:prstGeom prst="rect">
            <a:avLst/>
          </a:prstGeom>
          <a:solidFill>
            <a:srgbClr val="50546A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mtClean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한국</a:t>
            </a:r>
            <a:r>
              <a:rPr lang="en-US" altLang="ko-KR" smtClean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</a:t>
            </a:r>
            <a:r>
              <a:rPr lang="ko-KR" altLang="en-US" smtClean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협회 </a:t>
            </a:r>
            <a:endParaRPr lang="ko-KR" altLang="en-US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612075" y="4235672"/>
            <a:ext cx="1184940" cy="369332"/>
          </a:xfrm>
          <a:prstGeom prst="rect">
            <a:avLst/>
          </a:prstGeom>
          <a:solidFill>
            <a:srgbClr val="50546A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mtClean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모집</a:t>
            </a:r>
            <a:r>
              <a:rPr lang="en-US" altLang="ko-KR" smtClean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mtClean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지원</a:t>
            </a:r>
            <a:endParaRPr lang="ko-KR" altLang="en-US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612075" y="4767225"/>
            <a:ext cx="1184940" cy="369332"/>
          </a:xfrm>
          <a:prstGeom prst="rect">
            <a:avLst/>
          </a:prstGeom>
          <a:solidFill>
            <a:srgbClr val="50546A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mtClean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유통</a:t>
            </a:r>
            <a:r>
              <a:rPr lang="en-US" altLang="ko-KR" smtClean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mtClean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기업</a:t>
            </a:r>
            <a:endParaRPr lang="ko-KR" altLang="en-US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612075" y="5309380"/>
            <a:ext cx="1752403" cy="369332"/>
          </a:xfrm>
          <a:prstGeom prst="rect">
            <a:avLst/>
          </a:prstGeom>
          <a:solidFill>
            <a:srgbClr val="50546A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mtClean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강화</a:t>
            </a:r>
            <a:r>
              <a:rPr lang="en-US" altLang="ko-KR" smtClean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mtClean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안전</a:t>
            </a:r>
            <a:r>
              <a:rPr lang="en-US" altLang="ko-KR" smtClean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mtClean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관리</a:t>
            </a:r>
            <a:endParaRPr lang="ko-KR" altLang="en-US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612075" y="5854684"/>
            <a:ext cx="1968809" cy="369332"/>
          </a:xfrm>
          <a:prstGeom prst="rect">
            <a:avLst/>
          </a:prstGeom>
          <a:solidFill>
            <a:srgbClr val="50546A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mtClean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농진청</a:t>
            </a:r>
            <a:r>
              <a:rPr lang="en-US" altLang="ko-KR" smtClean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mtClean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시장</a:t>
            </a:r>
            <a:r>
              <a:rPr lang="en-US" altLang="ko-KR" smtClean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mtClean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기관</a:t>
            </a:r>
            <a:endParaRPr lang="ko-KR" altLang="en-US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544385" y="2427478"/>
            <a:ext cx="1184940" cy="369332"/>
          </a:xfrm>
          <a:prstGeom prst="rect">
            <a:avLst/>
          </a:prstGeom>
          <a:solidFill>
            <a:srgbClr val="50546A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mtClean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최저</a:t>
            </a:r>
            <a:r>
              <a:rPr lang="en-US" altLang="ko-KR" smtClean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mtClean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임금</a:t>
            </a:r>
            <a:endParaRPr lang="ko-KR" altLang="en-US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544385" y="2924493"/>
            <a:ext cx="1184940" cy="369332"/>
          </a:xfrm>
          <a:prstGeom prst="rect">
            <a:avLst/>
          </a:prstGeom>
          <a:solidFill>
            <a:srgbClr val="50546A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mtClean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모집</a:t>
            </a:r>
            <a:r>
              <a:rPr lang="en-US" altLang="ko-KR" smtClean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mtClean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지원</a:t>
            </a:r>
            <a:endParaRPr lang="ko-KR" altLang="en-US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544385" y="3456046"/>
            <a:ext cx="1184940" cy="369332"/>
          </a:xfrm>
          <a:prstGeom prst="rect">
            <a:avLst/>
          </a:prstGeom>
          <a:solidFill>
            <a:srgbClr val="50546A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mtClean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유통</a:t>
            </a:r>
            <a:r>
              <a:rPr lang="en-US" altLang="ko-KR" smtClean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mtClean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기업</a:t>
            </a:r>
            <a:endParaRPr lang="ko-KR" altLang="en-US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278378" y="3998201"/>
            <a:ext cx="1752403" cy="369332"/>
          </a:xfrm>
          <a:prstGeom prst="rect">
            <a:avLst/>
          </a:prstGeom>
          <a:solidFill>
            <a:srgbClr val="50546A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mtClean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강화</a:t>
            </a:r>
            <a:r>
              <a:rPr lang="en-US" altLang="ko-KR" smtClean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mtClean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안전</a:t>
            </a:r>
            <a:r>
              <a:rPr lang="en-US" altLang="ko-KR" smtClean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mtClean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관리</a:t>
            </a:r>
            <a:endParaRPr lang="ko-KR" altLang="en-US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55849" y="2990926"/>
            <a:ext cx="2324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대표성을 띄는 단어는 </a:t>
            </a:r>
            <a:endParaRPr lang="en-US" altLang="ko-KR" b="1" smtClean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/>
            <a:r>
              <a:rPr lang="ko-KR" altLang="en-US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제외</a:t>
            </a:r>
            <a:r>
              <a:rPr lang="en-US" altLang="ko-KR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endParaRPr lang="ko-KR" altLang="en-US" b="1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457078" y="1436773"/>
            <a:ext cx="3397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2018</a:t>
            </a:r>
            <a:r>
              <a:rPr lang="ko-KR" altLang="en-US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년도 외식산업의 주요 핵심 </a:t>
            </a:r>
            <a:endParaRPr lang="en-US" altLang="ko-KR" b="1" smtClean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/>
            <a:r>
              <a:rPr lang="ko-KR" altLang="en-US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키워드 추출</a:t>
            </a:r>
            <a:endParaRPr lang="ko-KR" altLang="en-US" b="1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8055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0" grpId="0" animBg="1"/>
      <p:bldP spid="31" grpId="0" animBg="1"/>
      <p:bldP spid="33" grpId="0" animBg="1"/>
      <p:bldP spid="34" grpId="0" animBg="1"/>
      <p:bldP spid="35" grpId="0" animBg="1"/>
      <p:bldP spid="36" grpId="0" animBg="1"/>
      <p:bldP spid="9" grpId="0"/>
      <p:bldP spid="4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10898809"/>
            <a:ext cx="1219200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-36946" y="131382"/>
            <a:ext cx="1928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>
                <a:latin typeface="빙그레 따옴체" panose="02030503000000000000" pitchFamily="18" charset="-127"/>
                <a:ea typeface="빙그레 따옴체" panose="02030503000000000000" pitchFamily="18" charset="-127"/>
              </a:defRPr>
            </a:lvl1pPr>
          </a:lstStyle>
          <a:p>
            <a:pPr algn="ctr"/>
            <a:r>
              <a:rPr lang="en-US" altLang="ko-KR" sz="1600" dirty="0">
                <a:latin typeface="Bodoni MT" panose="02070603080606020203" pitchFamily="18" charset="0"/>
              </a:rPr>
              <a:t>PLAYER MAKER </a:t>
            </a:r>
            <a:endParaRPr lang="ko-KR" altLang="en-US" sz="1600" dirty="0">
              <a:latin typeface="Bodoni MT" panose="02070603080606020203" pitchFamily="18" charset="0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826690" y="-20399"/>
            <a:ext cx="0" cy="593054"/>
          </a:xfrm>
          <a:prstGeom prst="line">
            <a:avLst/>
          </a:prstGeom>
          <a:ln w="28575">
            <a:gradFill flip="none" rotWithShape="1">
              <a:gsLst>
                <a:gs pos="0">
                  <a:srgbClr val="FED75F"/>
                </a:gs>
                <a:gs pos="100000">
                  <a:srgbClr val="232122">
                    <a:alpha val="0"/>
                  </a:srgbClr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0" y="59112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733842" y="-62520"/>
            <a:ext cx="3373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 smtClean="0">
                <a:effectLst>
                  <a:outerShdw blurRad="38100" dist="63500" dir="2700000" algn="tl">
                    <a:schemeClr val="bg1"/>
                  </a:outerShdw>
                </a:effectLst>
                <a:latin typeface="Bodoni MT" panose="02070603080606020203" pitchFamily="18" charset="0"/>
              </a:rPr>
              <a:t>Next </a:t>
            </a:r>
            <a:r>
              <a:rPr lang="en-US" altLang="ko-KR" sz="2000" smtClean="0">
                <a:effectLst>
                  <a:outerShdw blurRad="38100" dist="63500" dir="2700000" algn="tl">
                    <a:schemeClr val="bg1"/>
                  </a:outerShdw>
                </a:effectLst>
                <a:latin typeface="Bodoni MT" panose="02070603080606020203" pitchFamily="18" charset="0"/>
              </a:rPr>
              <a:t>Promotion </a:t>
            </a:r>
            <a:r>
              <a:rPr lang="en-US" altLang="ko-KR" sz="4000" smtClean="0">
                <a:effectLst>
                  <a:outerShdw blurRad="38100" dist="63500" dir="2700000" algn="tl">
                    <a:schemeClr val="bg1"/>
                  </a:outerShdw>
                </a:effectLst>
                <a:latin typeface="Bodoni MT" panose="02070603080606020203" pitchFamily="18" charset="0"/>
              </a:rPr>
              <a:t>R</a:t>
            </a:r>
            <a:endParaRPr lang="ko-KR" altLang="en-US" sz="4000" dirty="0">
              <a:effectLst>
                <a:outerShdw blurRad="38100" dist="63500" dir="2700000" algn="tl">
                  <a:schemeClr val="bg1"/>
                </a:outerShdw>
              </a:effectLst>
              <a:latin typeface="Bodoni MT" panose="02070603080606020203" pitchFamily="18" charset="0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0" y="629920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761690" y="6299200"/>
            <a:ext cx="4430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>
                <a:latin typeface="Bodoni MT" panose="02070603080606020203" pitchFamily="18" charset="0"/>
              </a:rPr>
              <a:t>9</a:t>
            </a:r>
            <a:r>
              <a:rPr lang="ko-KR" altLang="en-US" sz="1600">
                <a:latin typeface="Bodoni MT" panose="02070603080606020203" pitchFamily="18" charset="0"/>
              </a:rPr>
              <a:t>회말 </a:t>
            </a:r>
            <a:r>
              <a:rPr lang="en-US" altLang="ko-KR" sz="1600">
                <a:latin typeface="Bodoni MT" panose="02070603080606020203" pitchFamily="18" charset="0"/>
              </a:rPr>
              <a:t>2</a:t>
            </a:r>
            <a:r>
              <a:rPr lang="ko-KR" altLang="en-US" sz="1600">
                <a:latin typeface="Bodoni MT" panose="02070603080606020203" pitchFamily="18" charset="0"/>
              </a:rPr>
              <a:t>아웃</a:t>
            </a:r>
            <a:r>
              <a:rPr lang="en-US" altLang="ko-KR" sz="1600">
                <a:latin typeface="Bodoni MT" panose="02070603080606020203" pitchFamily="18" charset="0"/>
              </a:rPr>
              <a:t>.</a:t>
            </a:r>
          </a:p>
          <a:p>
            <a:pPr algn="r"/>
            <a:r>
              <a:rPr lang="ko-KR" altLang="en-US" sz="1600" smtClean="0">
                <a:latin typeface="Bodoni MT" panose="02070603080606020203" pitchFamily="18" charset="0"/>
              </a:rPr>
              <a:t>나는 </a:t>
            </a:r>
            <a:r>
              <a:rPr lang="en-US" altLang="ko-KR" sz="1600" b="1" smtClean="0">
                <a:latin typeface="Bodoni MT" panose="02070603080606020203" pitchFamily="18" charset="0"/>
              </a:rPr>
              <a:t>PLAYER</a:t>
            </a:r>
            <a:r>
              <a:rPr lang="en-US" altLang="ko-KR" sz="1600" smtClean="0">
                <a:latin typeface="Bodoni MT" panose="02070603080606020203" pitchFamily="18" charset="0"/>
              </a:rPr>
              <a:t> </a:t>
            </a:r>
            <a:r>
              <a:rPr lang="ko-KR" altLang="en-US" sz="1600" smtClean="0">
                <a:latin typeface="Bodoni MT" panose="02070603080606020203" pitchFamily="18" charset="0"/>
              </a:rPr>
              <a:t>다</a:t>
            </a:r>
            <a:r>
              <a:rPr lang="en-US" altLang="ko-KR" sz="1600" smtClean="0">
                <a:latin typeface="Bodoni MT" panose="02070603080606020203" pitchFamily="18" charset="0"/>
              </a:rPr>
              <a:t>.</a:t>
            </a:r>
            <a:endParaRPr lang="ko-KR" altLang="en-US" sz="1600" dirty="0">
              <a:latin typeface="Bodoni MT" panose="02070603080606020203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6394508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군집분석</a:t>
            </a:r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9287" y="701459"/>
            <a:ext cx="16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군집분석이란</a:t>
            </a:r>
            <a:r>
              <a:rPr lang="en-US" altLang="ko-KR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?</a:t>
            </a:r>
            <a:endParaRPr lang="ko-KR" altLang="en-US" b="1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59152" y="670279"/>
            <a:ext cx="422985" cy="430931"/>
            <a:chOff x="5222417" y="5375913"/>
            <a:chExt cx="1695813" cy="1727669"/>
          </a:xfrm>
        </p:grpSpPr>
        <p:sp>
          <p:nvSpPr>
            <p:cNvPr id="19" name="육각형 18"/>
            <p:cNvSpPr/>
            <p:nvPr/>
          </p:nvSpPr>
          <p:spPr>
            <a:xfrm rot="5400000">
              <a:off x="5253759" y="5570816"/>
              <a:ext cx="1646304" cy="1419228"/>
            </a:xfrm>
            <a:prstGeom prst="hexagon">
              <a:avLst/>
            </a:prstGeom>
            <a:gradFill>
              <a:gsLst>
                <a:gs pos="50000">
                  <a:srgbClr val="FED75F"/>
                </a:gs>
                <a:gs pos="50000">
                  <a:srgbClr val="232122"/>
                </a:gs>
              </a:gsLst>
              <a:lin ang="5400000" scaled="1"/>
            </a:gradFill>
            <a:ln>
              <a:gradFill>
                <a:gsLst>
                  <a:gs pos="50000">
                    <a:srgbClr val="282628"/>
                  </a:gs>
                  <a:gs pos="50000">
                    <a:srgbClr val="FED75F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2417" y="5375913"/>
              <a:ext cx="1695813" cy="1695450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179956" y="1081676"/>
            <a:ext cx="120120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군집분석은 관찰된 개체들을 사전 지식이 없는 상태에서 유사성을 기준으로 집단을 분류하는데 사용되는 대표적인 비지도 학습 기법입니다</a:t>
            </a:r>
            <a:r>
              <a:rPr lang="en-US" altLang="ko-KR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기법의 특징은 결과에 대한 정확한 정답이 없다는 </a:t>
            </a:r>
            <a:r>
              <a:rPr lang="ko-KR" altLang="en-US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것이죠</a:t>
            </a:r>
            <a:r>
              <a:rPr lang="en-US" altLang="ko-KR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endParaRPr lang="en-US" altLang="ko-KR" sz="1400" smtClean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42772" y="3604949"/>
            <a:ext cx="1758900" cy="17589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5904" y="5399897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텍스트 형식의 문서</a:t>
            </a:r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798" y="3842962"/>
            <a:ext cx="1518539" cy="151853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020899" y="5399897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새로운 고객군 또는 시장군 </a:t>
            </a:r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5835191" y="4102610"/>
            <a:ext cx="1121789" cy="999241"/>
          </a:xfrm>
          <a:prstGeom prst="rightArrow">
            <a:avLst/>
          </a:prstGeom>
          <a:solidFill>
            <a:srgbClr val="FED7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꺾인 연결선 9"/>
          <p:cNvCxnSpPr/>
          <p:nvPr/>
        </p:nvCxnSpPr>
        <p:spPr>
          <a:xfrm>
            <a:off x="7922273" y="3748192"/>
            <a:ext cx="3256368" cy="2103200"/>
          </a:xfrm>
          <a:prstGeom prst="bentConnector3">
            <a:avLst>
              <a:gd name="adj1" fmla="val 20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순서도: 대체 처리 23"/>
          <p:cNvSpPr/>
          <p:nvPr/>
        </p:nvSpPr>
        <p:spPr>
          <a:xfrm>
            <a:off x="8396198" y="3748191"/>
            <a:ext cx="1243003" cy="832812"/>
          </a:xfrm>
          <a:prstGeom prst="flowChartAlternateProcess">
            <a:avLst/>
          </a:prstGeom>
          <a:noFill/>
          <a:ln w="28575">
            <a:solidFill>
              <a:srgbClr val="FED7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smtClean="0">
                <a:solidFill>
                  <a:srgbClr val="FFC000"/>
                </a:solidFill>
              </a:rPr>
              <a:t>A</a:t>
            </a:r>
            <a:endParaRPr lang="ko-KR" altLang="en-US" b="1">
              <a:solidFill>
                <a:srgbClr val="FFC000"/>
              </a:solidFill>
            </a:endParaRPr>
          </a:p>
        </p:txBody>
      </p:sp>
      <p:sp>
        <p:nvSpPr>
          <p:cNvPr id="26" name="순서도: 대체 처리 25"/>
          <p:cNvSpPr/>
          <p:nvPr/>
        </p:nvSpPr>
        <p:spPr>
          <a:xfrm>
            <a:off x="9915463" y="4267987"/>
            <a:ext cx="1243003" cy="832812"/>
          </a:xfrm>
          <a:prstGeom prst="flowChartAlternateProcess">
            <a:avLst/>
          </a:prstGeom>
          <a:noFill/>
          <a:ln w="28575">
            <a:solidFill>
              <a:srgbClr val="102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smtClean="0">
                <a:solidFill>
                  <a:srgbClr val="10259E"/>
                </a:solidFill>
              </a:rPr>
              <a:t>B</a:t>
            </a:r>
            <a:endParaRPr lang="ko-KR" altLang="en-US" b="1">
              <a:solidFill>
                <a:srgbClr val="10259E"/>
              </a:solidFill>
            </a:endParaRPr>
          </a:p>
        </p:txBody>
      </p:sp>
      <p:sp>
        <p:nvSpPr>
          <p:cNvPr id="27" name="순서도: 대체 처리 26"/>
          <p:cNvSpPr/>
          <p:nvPr/>
        </p:nvSpPr>
        <p:spPr>
          <a:xfrm>
            <a:off x="8581129" y="4803462"/>
            <a:ext cx="1243003" cy="832812"/>
          </a:xfrm>
          <a:prstGeom prst="flowChartAlternateProcess">
            <a:avLst/>
          </a:prstGeom>
          <a:noFill/>
          <a:ln w="28575">
            <a:solidFill>
              <a:srgbClr val="00C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>
                <a:solidFill>
                  <a:srgbClr val="00C73C"/>
                </a:solidFill>
              </a:rPr>
              <a:t>C</a:t>
            </a:r>
            <a:endParaRPr lang="ko-KR" altLang="en-US" sz="3200" b="1">
              <a:solidFill>
                <a:srgbClr val="00C73C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70454" y="1874130"/>
            <a:ext cx="11758309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따라서 이렇게 도출된 군집들에 대해 맞다 틀리다 할 </a:t>
            </a:r>
            <a:r>
              <a:rPr lang="ko-KR" altLang="en-US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수도 </a:t>
            </a:r>
            <a:r>
              <a:rPr lang="ko-KR" altLang="en-US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없고</a:t>
            </a:r>
            <a:r>
              <a:rPr lang="en-US" altLang="ko-KR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</a:t>
            </a:r>
            <a:r>
              <a:rPr lang="ko-KR" altLang="en-US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왜 이렇게 분류됐는지 직관적으로</a:t>
            </a:r>
            <a:r>
              <a:rPr lang="en-US" altLang="ko-KR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이해하기 어려울 때도 있습니다</a:t>
            </a:r>
            <a:r>
              <a:rPr lang="en-US" altLang="ko-KR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하지만 기존의 </a:t>
            </a:r>
            <a:r>
              <a:rPr lang="ko-KR" altLang="en-US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선입견을 </a:t>
            </a:r>
            <a:r>
              <a:rPr lang="ko-KR" altLang="en-US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떠나</a:t>
            </a:r>
            <a:r>
              <a:rPr lang="en-US" altLang="ko-KR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</a:t>
            </a:r>
            <a:r>
              <a:rPr lang="ko-KR" altLang="en-US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새롭게 분류된 군집 내 개체들 간의 유사점을 군집간의 차이점을 살펴봄으로써 새로운 통찰력을 얻고 적용할 수 있는 기회를 </a:t>
            </a:r>
            <a:endParaRPr lang="en-US" altLang="ko-KR" sz="1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얻을 수 있습니다</a:t>
            </a:r>
            <a:r>
              <a:rPr lang="en-US" altLang="ko-KR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1971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20" grpId="0"/>
      <p:bldP spid="8" grpId="0" animBg="1"/>
      <p:bldP spid="24" grpId="0" animBg="1"/>
      <p:bldP spid="26" grpId="0" animBg="1"/>
      <p:bldP spid="27" grpId="0" animBg="1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10898809"/>
            <a:ext cx="1219200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-36946" y="131382"/>
            <a:ext cx="1928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>
                <a:latin typeface="빙그레 따옴체" panose="02030503000000000000" pitchFamily="18" charset="-127"/>
                <a:ea typeface="빙그레 따옴체" panose="02030503000000000000" pitchFamily="18" charset="-127"/>
              </a:defRPr>
            </a:lvl1pPr>
          </a:lstStyle>
          <a:p>
            <a:pPr algn="ctr"/>
            <a:r>
              <a:rPr lang="en-US" altLang="ko-KR" sz="1600" dirty="0">
                <a:latin typeface="Bodoni MT" panose="02070603080606020203" pitchFamily="18" charset="0"/>
              </a:rPr>
              <a:t>PLAYER MAKER </a:t>
            </a:r>
            <a:endParaRPr lang="ko-KR" altLang="en-US" sz="1600" dirty="0">
              <a:latin typeface="Bodoni MT" panose="02070603080606020203" pitchFamily="18" charset="0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826690" y="-20399"/>
            <a:ext cx="0" cy="593054"/>
          </a:xfrm>
          <a:prstGeom prst="line">
            <a:avLst/>
          </a:prstGeom>
          <a:ln w="28575">
            <a:gradFill flip="none" rotWithShape="1">
              <a:gsLst>
                <a:gs pos="0">
                  <a:srgbClr val="FED75F"/>
                </a:gs>
                <a:gs pos="100000">
                  <a:srgbClr val="232122">
                    <a:alpha val="0"/>
                  </a:srgbClr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733842" y="-62520"/>
            <a:ext cx="3373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 smtClean="0">
                <a:effectLst>
                  <a:outerShdw blurRad="38100" dist="63500" dir="2700000" algn="tl">
                    <a:schemeClr val="bg1"/>
                  </a:outerShdw>
                </a:effectLst>
                <a:latin typeface="Bodoni MT" panose="02070603080606020203" pitchFamily="18" charset="0"/>
              </a:rPr>
              <a:t>Next </a:t>
            </a:r>
            <a:r>
              <a:rPr lang="en-US" altLang="ko-KR" sz="2000" smtClean="0">
                <a:effectLst>
                  <a:outerShdw blurRad="38100" dist="63500" dir="2700000" algn="tl">
                    <a:schemeClr val="bg1"/>
                  </a:outerShdw>
                </a:effectLst>
                <a:latin typeface="Bodoni MT" panose="02070603080606020203" pitchFamily="18" charset="0"/>
              </a:rPr>
              <a:t>Promotion </a:t>
            </a:r>
            <a:r>
              <a:rPr lang="en-US" altLang="ko-KR" sz="4000" smtClean="0">
                <a:effectLst>
                  <a:outerShdw blurRad="38100" dist="63500" dir="2700000" algn="tl">
                    <a:schemeClr val="bg1"/>
                  </a:outerShdw>
                </a:effectLst>
                <a:latin typeface="Bodoni MT" panose="02070603080606020203" pitchFamily="18" charset="0"/>
              </a:rPr>
              <a:t>R</a:t>
            </a:r>
            <a:endParaRPr lang="ko-KR" altLang="en-US" sz="4000" dirty="0">
              <a:effectLst>
                <a:outerShdw blurRad="38100" dist="63500" dir="2700000" algn="tl">
                  <a:schemeClr val="bg1"/>
                </a:outerShdw>
              </a:effectLst>
              <a:latin typeface="Bodoni MT" panose="02070603080606020203" pitchFamily="18" charset="0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0" y="59112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0" y="629920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50362" y="2524462"/>
            <a:ext cx="32912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회귀 분석</a:t>
            </a:r>
            <a:endParaRPr lang="en-US" altLang="ko-KR" sz="6000" smtClean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60529" y="6299200"/>
            <a:ext cx="5731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smtClean="0">
                <a:latin typeface="Bodoni MT" panose="02070603080606020203" pitchFamily="18" charset="0"/>
              </a:rPr>
              <a:t>인류는 </a:t>
            </a:r>
            <a:r>
              <a:rPr lang="ko-KR" altLang="en-US" sz="1600">
                <a:latin typeface="Bodoni MT" panose="02070603080606020203" pitchFamily="18" charset="0"/>
              </a:rPr>
              <a:t>여지것 불가능을 극복하는 능력을 스스로 정의했다</a:t>
            </a:r>
            <a:r>
              <a:rPr lang="en-US" altLang="ko-KR" sz="1600">
                <a:latin typeface="Bodoni MT" panose="02070603080606020203" pitchFamily="18" charset="0"/>
              </a:rPr>
              <a:t>.</a:t>
            </a:r>
            <a:br>
              <a:rPr lang="en-US" altLang="ko-KR" sz="1600">
                <a:latin typeface="Bodoni MT" panose="02070603080606020203" pitchFamily="18" charset="0"/>
              </a:rPr>
            </a:br>
            <a:r>
              <a:rPr lang="ko-KR" altLang="en-US" sz="1600">
                <a:latin typeface="Bodoni MT" panose="02070603080606020203" pitchFamily="18" charset="0"/>
              </a:rPr>
              <a:t>나는 </a:t>
            </a:r>
            <a:r>
              <a:rPr lang="en-US" altLang="ko-KR" sz="1600">
                <a:latin typeface="Bodoni MT" panose="02070603080606020203" pitchFamily="18" charset="0"/>
              </a:rPr>
              <a:t>PLAYER </a:t>
            </a:r>
            <a:r>
              <a:rPr lang="ko-KR" altLang="en-US" sz="1600" smtClean="0">
                <a:latin typeface="Bodoni MT" panose="02070603080606020203" pitchFamily="18" charset="0"/>
              </a:rPr>
              <a:t>다</a:t>
            </a:r>
            <a:r>
              <a:rPr lang="en-US" altLang="ko-KR" sz="1600" smtClean="0">
                <a:latin typeface="Bodoni MT" panose="02070603080606020203" pitchFamily="18" charset="0"/>
              </a:rPr>
              <a:t>.</a:t>
            </a:r>
            <a:endParaRPr lang="ko-KR" altLang="en-US" sz="1600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32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10898809"/>
            <a:ext cx="1219200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-36946" y="131382"/>
            <a:ext cx="1928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>
                <a:latin typeface="빙그레 따옴체" panose="02030503000000000000" pitchFamily="18" charset="-127"/>
                <a:ea typeface="빙그레 따옴체" panose="02030503000000000000" pitchFamily="18" charset="-127"/>
              </a:defRPr>
            </a:lvl1pPr>
          </a:lstStyle>
          <a:p>
            <a:pPr algn="ctr"/>
            <a:r>
              <a:rPr lang="en-US" altLang="ko-KR" sz="1600" dirty="0">
                <a:latin typeface="Bodoni MT" panose="02070603080606020203" pitchFamily="18" charset="0"/>
              </a:rPr>
              <a:t>PLAYER MAKER </a:t>
            </a:r>
            <a:endParaRPr lang="ko-KR" altLang="en-US" sz="1600" dirty="0">
              <a:latin typeface="Bodoni MT" panose="02070603080606020203" pitchFamily="18" charset="0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826690" y="-20399"/>
            <a:ext cx="0" cy="593054"/>
          </a:xfrm>
          <a:prstGeom prst="line">
            <a:avLst/>
          </a:prstGeom>
          <a:ln w="28575">
            <a:gradFill flip="none" rotWithShape="1">
              <a:gsLst>
                <a:gs pos="0">
                  <a:srgbClr val="FED75F"/>
                </a:gs>
                <a:gs pos="100000">
                  <a:srgbClr val="232122">
                    <a:alpha val="0"/>
                  </a:srgbClr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0" y="59112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0" y="629920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9792" y="701459"/>
            <a:ext cx="4556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러닝 스푼즈는 성적 향상에 도움이 되었을까</a:t>
            </a:r>
            <a:r>
              <a:rPr lang="en-US" altLang="ko-KR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?</a:t>
            </a:r>
            <a:endParaRPr lang="ko-KR" altLang="en-US" b="1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29792" y="1111722"/>
            <a:ext cx="422985" cy="430931"/>
            <a:chOff x="5222417" y="5375913"/>
            <a:chExt cx="1695813" cy="1727669"/>
          </a:xfrm>
        </p:grpSpPr>
        <p:sp>
          <p:nvSpPr>
            <p:cNvPr id="18" name="육각형 17"/>
            <p:cNvSpPr/>
            <p:nvPr/>
          </p:nvSpPr>
          <p:spPr>
            <a:xfrm rot="5400000">
              <a:off x="5253759" y="5570816"/>
              <a:ext cx="1646304" cy="1419228"/>
            </a:xfrm>
            <a:prstGeom prst="hexagon">
              <a:avLst/>
            </a:prstGeom>
            <a:gradFill>
              <a:gsLst>
                <a:gs pos="50000">
                  <a:srgbClr val="FED75F"/>
                </a:gs>
                <a:gs pos="50000">
                  <a:srgbClr val="232122"/>
                </a:gs>
              </a:gsLst>
              <a:lin ang="5400000" scaled="1"/>
            </a:gradFill>
            <a:ln>
              <a:gradFill>
                <a:gsLst>
                  <a:gs pos="50000">
                    <a:srgbClr val="282628"/>
                  </a:gs>
                  <a:gs pos="50000">
                    <a:srgbClr val="FED75F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2417" y="5375913"/>
              <a:ext cx="1695813" cy="1695450"/>
            </a:xfrm>
            <a:prstGeom prst="rect">
              <a:avLst/>
            </a:prstGeom>
          </p:spPr>
        </p:pic>
      </p:grpSp>
      <p:sp>
        <p:nvSpPr>
          <p:cNvPr id="35" name="TextBox 34"/>
          <p:cNvSpPr txBox="1"/>
          <p:nvPr/>
        </p:nvSpPr>
        <p:spPr>
          <a:xfrm>
            <a:off x="552777" y="1160157"/>
            <a:ext cx="11639223" cy="1592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어느날 문득 러닝 스푼즈가 수업을 듣는 수강생들에 대해 나노디그리 과정을 수강한 후 정말로 능력이 향상되었는지 궁금해 졌습니다</a:t>
            </a:r>
            <a:r>
              <a:rPr lang="en-US" altLang="ko-KR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이를 확인하고자 나노디그리 과정을 수강하기 전 능력 평가 점수와 수강 후 능력 평가 점수를 조사 하였습니다</a:t>
            </a:r>
            <a:r>
              <a:rPr lang="en-US" altLang="ko-KR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 </a:t>
            </a:r>
            <a:r>
              <a:rPr lang="ko-KR" altLang="en-US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분명 어느정도 오른것 같지만 이렇게 오른 점수가</a:t>
            </a:r>
            <a:endParaRPr lang="en-US" altLang="ko-KR" sz="1300" smtClean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우연이 아니라고 주장하려면 얼마나 올라야 하는지도 애매합니다</a:t>
            </a:r>
            <a:r>
              <a:rPr lang="en-US" altLang="ko-KR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 </a:t>
            </a:r>
            <a:r>
              <a:rPr lang="ko-KR" altLang="en-US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그럼 수강 후 평가 점수가 올랐는지 어떻게 확인할 수 있을까요</a:t>
            </a:r>
            <a:r>
              <a:rPr lang="en-US" altLang="ko-KR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3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3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0" y="6394508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회귀분석</a:t>
            </a:r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733842" y="-62520"/>
            <a:ext cx="3373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 smtClean="0">
                <a:effectLst>
                  <a:outerShdw blurRad="38100" dist="63500" dir="2700000" algn="tl">
                    <a:schemeClr val="bg1"/>
                  </a:outerShdw>
                </a:effectLst>
                <a:latin typeface="Bodoni MT" panose="02070603080606020203" pitchFamily="18" charset="0"/>
              </a:rPr>
              <a:t>Next </a:t>
            </a:r>
            <a:r>
              <a:rPr lang="en-US" altLang="ko-KR" sz="2000" smtClean="0">
                <a:effectLst>
                  <a:outerShdw blurRad="38100" dist="63500" dir="2700000" algn="tl">
                    <a:schemeClr val="bg1"/>
                  </a:outerShdw>
                </a:effectLst>
                <a:latin typeface="Bodoni MT" panose="02070603080606020203" pitchFamily="18" charset="0"/>
              </a:rPr>
              <a:t>Promotion </a:t>
            </a:r>
            <a:r>
              <a:rPr lang="en-US" altLang="ko-KR" sz="4000" smtClean="0">
                <a:effectLst>
                  <a:outerShdw blurRad="38100" dist="63500" dir="2700000" algn="tl">
                    <a:schemeClr val="bg1"/>
                  </a:outerShdw>
                </a:effectLst>
                <a:latin typeface="Bodoni MT" panose="02070603080606020203" pitchFamily="18" charset="0"/>
              </a:rPr>
              <a:t>R</a:t>
            </a:r>
            <a:endParaRPr lang="ko-KR" altLang="en-US" sz="4000" dirty="0">
              <a:effectLst>
                <a:outerShdw blurRad="38100" dist="63500" dir="2700000" algn="tl">
                  <a:schemeClr val="bg1"/>
                </a:outerShdw>
              </a:effectLst>
              <a:latin typeface="Bodoni MT" panose="02070603080606020203" pitchFamily="18" charset="0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-16" y="2343749"/>
          <a:ext cx="12192000" cy="1155392"/>
        </p:xfrm>
        <a:graphic>
          <a:graphicData uri="http://schemas.openxmlformats.org/drawingml/2006/table">
            <a:tbl>
              <a:tblPr>
                <a:tableStyleId>{1FECB4D8-DB02-4DC6-A0A2-4F2EBAE1DC90}</a:tableStyleId>
              </a:tblPr>
              <a:tblGrid>
                <a:gridCol w="243840">
                  <a:extLst>
                    <a:ext uri="{9D8B030D-6E8A-4147-A177-3AD203B41FA5}">
                      <a16:colId xmlns:a16="http://schemas.microsoft.com/office/drawing/2014/main" val="121224853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39069755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0528916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075897293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526766024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73986894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25134672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95710408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9896321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91106363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86705958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61781142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64639823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1946584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79082814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713961553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86044360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99483421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70066582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33799952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09620424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523194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997264704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97051871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89337811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95348679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95858083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62160968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58441037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210670393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62448577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34947436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10786750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66041096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64851878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88332936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69585617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1777156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83774467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6126336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98662989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497090503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564168124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0665617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305929733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530881474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87966898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315092023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786850914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660340206"/>
                    </a:ext>
                  </a:extLst>
                </a:gridCol>
              </a:tblGrid>
              <a:tr h="0">
                <a:tc gridSpan="50">
                  <a:txBody>
                    <a:bodyPr/>
                    <a:lstStyle/>
                    <a:p>
                      <a:pPr algn="ctr"/>
                      <a:r>
                        <a:rPr lang="ko-KR" altLang="en-US" sz="1100" b="1" kern="0" spc="0" smtClean="0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나노디그리 과정</a:t>
                      </a:r>
                      <a:r>
                        <a:rPr lang="ko-KR" altLang="en-US" sz="1100" b="1" kern="0" spc="0" baseline="0" smtClean="0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 </a:t>
                      </a:r>
                      <a:r>
                        <a:rPr lang="ko-KR" altLang="en-US" sz="1100" b="1" kern="0" spc="0" smtClean="0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전 </a:t>
                      </a:r>
                      <a:r>
                        <a:rPr lang="ko-KR" altLang="en-US" sz="1100" b="1" kern="0" spc="0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평가점수 </a:t>
                      </a:r>
                      <a:endParaRPr lang="ko-KR" altLang="en-US" sz="1600" b="1"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37389" marR="37389" marT="18694" marB="18694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sz="1600">
                        <a:effectLst/>
                      </a:endParaRPr>
                    </a:p>
                  </a:txBody>
                  <a:tcPr marL="37389" marR="37389" marT="18694" marB="186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sz="1600">
                        <a:effectLst/>
                      </a:endParaRPr>
                    </a:p>
                  </a:txBody>
                  <a:tcPr marL="37389" marR="37389" marT="18694" marB="186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sz="1600">
                        <a:effectLst/>
                      </a:endParaRPr>
                    </a:p>
                  </a:txBody>
                  <a:tcPr marL="37389" marR="37389" marT="18694" marB="186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sz="1600">
                        <a:effectLst/>
                      </a:endParaRPr>
                    </a:p>
                  </a:txBody>
                  <a:tcPr marL="37389" marR="37389" marT="18694" marB="186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sz="1600">
                        <a:effectLst/>
                      </a:endParaRPr>
                    </a:p>
                  </a:txBody>
                  <a:tcPr marL="37389" marR="37389" marT="18694" marB="186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sz="1600">
                        <a:effectLst/>
                      </a:endParaRPr>
                    </a:p>
                  </a:txBody>
                  <a:tcPr marL="37389" marR="37389" marT="18694" marB="186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sz="1600">
                        <a:effectLst/>
                      </a:endParaRPr>
                    </a:p>
                  </a:txBody>
                  <a:tcPr marL="37389" marR="37389" marT="18694" marB="186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sz="1600">
                        <a:effectLst/>
                      </a:endParaRPr>
                    </a:p>
                  </a:txBody>
                  <a:tcPr marL="37389" marR="37389" marT="18694" marB="186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sz="1600">
                        <a:effectLst/>
                      </a:endParaRPr>
                    </a:p>
                  </a:txBody>
                  <a:tcPr marL="37389" marR="37389" marT="18694" marB="186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sz="1600">
                        <a:effectLst/>
                      </a:endParaRPr>
                    </a:p>
                  </a:txBody>
                  <a:tcPr marL="37389" marR="37389" marT="18694" marB="186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sz="1600">
                        <a:effectLst/>
                      </a:endParaRPr>
                    </a:p>
                  </a:txBody>
                  <a:tcPr marL="37389" marR="37389" marT="18694" marB="186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sz="1600">
                        <a:effectLst/>
                      </a:endParaRPr>
                    </a:p>
                  </a:txBody>
                  <a:tcPr marL="37389" marR="37389" marT="18694" marB="186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sz="1600">
                        <a:effectLst/>
                      </a:endParaRPr>
                    </a:p>
                  </a:txBody>
                  <a:tcPr marL="37389" marR="37389" marT="18694" marB="186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sz="1600">
                        <a:effectLst/>
                      </a:endParaRPr>
                    </a:p>
                  </a:txBody>
                  <a:tcPr marL="37389" marR="37389" marT="18694" marB="186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sz="1600">
                        <a:effectLst/>
                      </a:endParaRPr>
                    </a:p>
                  </a:txBody>
                  <a:tcPr marL="37389" marR="37389" marT="18694" marB="186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sz="1600">
                        <a:effectLst/>
                      </a:endParaRPr>
                    </a:p>
                  </a:txBody>
                  <a:tcPr marL="37389" marR="37389" marT="18694" marB="186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sz="1600">
                        <a:effectLst/>
                      </a:endParaRPr>
                    </a:p>
                  </a:txBody>
                  <a:tcPr marL="37389" marR="37389" marT="18694" marB="186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sz="1600">
                        <a:effectLst/>
                      </a:endParaRPr>
                    </a:p>
                  </a:txBody>
                  <a:tcPr marL="37389" marR="37389" marT="18694" marB="186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sz="1600">
                        <a:effectLst/>
                      </a:endParaRPr>
                    </a:p>
                  </a:txBody>
                  <a:tcPr marL="37389" marR="37389" marT="18694" marB="186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sz="1600">
                        <a:effectLst/>
                      </a:endParaRPr>
                    </a:p>
                  </a:txBody>
                  <a:tcPr marL="37389" marR="37389" marT="18694" marB="186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sz="1600">
                        <a:effectLst/>
                      </a:endParaRPr>
                    </a:p>
                  </a:txBody>
                  <a:tcPr marL="37389" marR="37389" marT="18694" marB="186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sz="1600">
                        <a:effectLst/>
                      </a:endParaRPr>
                    </a:p>
                  </a:txBody>
                  <a:tcPr marL="37389" marR="37389" marT="18694" marB="186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sz="1600">
                        <a:effectLst/>
                      </a:endParaRPr>
                    </a:p>
                  </a:txBody>
                  <a:tcPr marL="37389" marR="37389" marT="18694" marB="186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sz="1600">
                        <a:effectLst/>
                      </a:endParaRPr>
                    </a:p>
                  </a:txBody>
                  <a:tcPr marL="37389" marR="37389" marT="18694" marB="186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sz="1600">
                        <a:effectLst/>
                      </a:endParaRPr>
                    </a:p>
                  </a:txBody>
                  <a:tcPr marL="37389" marR="37389" marT="18694" marB="186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sz="1600">
                        <a:effectLst/>
                      </a:endParaRPr>
                    </a:p>
                  </a:txBody>
                  <a:tcPr marL="37389" marR="37389" marT="18694" marB="186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sz="1600">
                        <a:effectLst/>
                      </a:endParaRPr>
                    </a:p>
                  </a:txBody>
                  <a:tcPr marL="37389" marR="37389" marT="18694" marB="186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sz="1600">
                        <a:effectLst/>
                      </a:endParaRPr>
                    </a:p>
                  </a:txBody>
                  <a:tcPr marL="37389" marR="37389" marT="18694" marB="186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sz="1600">
                        <a:effectLst/>
                      </a:endParaRPr>
                    </a:p>
                  </a:txBody>
                  <a:tcPr marL="37389" marR="37389" marT="18694" marB="186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sz="1600">
                        <a:effectLst/>
                      </a:endParaRPr>
                    </a:p>
                  </a:txBody>
                  <a:tcPr marL="37389" marR="37389" marT="18694" marB="186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sz="1600">
                        <a:effectLst/>
                      </a:endParaRPr>
                    </a:p>
                  </a:txBody>
                  <a:tcPr marL="37389" marR="37389" marT="18694" marB="186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sz="1600">
                        <a:effectLst/>
                      </a:endParaRPr>
                    </a:p>
                  </a:txBody>
                  <a:tcPr marL="37389" marR="37389" marT="18694" marB="186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sz="1600">
                        <a:effectLst/>
                      </a:endParaRPr>
                    </a:p>
                  </a:txBody>
                  <a:tcPr marL="37389" marR="37389" marT="18694" marB="186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sz="1600">
                        <a:effectLst/>
                      </a:endParaRPr>
                    </a:p>
                  </a:txBody>
                  <a:tcPr marL="37389" marR="37389" marT="18694" marB="186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sz="1600">
                        <a:effectLst/>
                      </a:endParaRPr>
                    </a:p>
                  </a:txBody>
                  <a:tcPr marL="37389" marR="37389" marT="18694" marB="186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sz="1600">
                        <a:effectLst/>
                      </a:endParaRPr>
                    </a:p>
                  </a:txBody>
                  <a:tcPr marL="37389" marR="37389" marT="18694" marB="186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sz="1600">
                        <a:effectLst/>
                      </a:endParaRPr>
                    </a:p>
                  </a:txBody>
                  <a:tcPr marL="37389" marR="37389" marT="18694" marB="186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sz="1600">
                        <a:effectLst/>
                      </a:endParaRPr>
                    </a:p>
                  </a:txBody>
                  <a:tcPr marL="37389" marR="37389" marT="18694" marB="186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sz="1600">
                        <a:effectLst/>
                      </a:endParaRPr>
                    </a:p>
                  </a:txBody>
                  <a:tcPr marL="37389" marR="37389" marT="18694" marB="186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sz="1600">
                        <a:effectLst/>
                      </a:endParaRPr>
                    </a:p>
                  </a:txBody>
                  <a:tcPr marL="37389" marR="37389" marT="18694" marB="186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sz="1600">
                        <a:effectLst/>
                      </a:endParaRPr>
                    </a:p>
                  </a:txBody>
                  <a:tcPr marL="37389" marR="37389" marT="18694" marB="186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sz="1600">
                        <a:effectLst/>
                      </a:endParaRPr>
                    </a:p>
                  </a:txBody>
                  <a:tcPr marL="37389" marR="37389" marT="18694" marB="186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sz="1600">
                        <a:effectLst/>
                      </a:endParaRPr>
                    </a:p>
                  </a:txBody>
                  <a:tcPr marL="37389" marR="37389" marT="18694" marB="186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sz="1600">
                        <a:effectLst/>
                      </a:endParaRPr>
                    </a:p>
                  </a:txBody>
                  <a:tcPr marL="37389" marR="37389" marT="18694" marB="186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sz="1600">
                        <a:effectLst/>
                      </a:endParaRPr>
                    </a:p>
                  </a:txBody>
                  <a:tcPr marL="37389" marR="37389" marT="18694" marB="186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sz="1600">
                        <a:effectLst/>
                      </a:endParaRPr>
                    </a:p>
                  </a:txBody>
                  <a:tcPr marL="37389" marR="37389" marT="18694" marB="186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sz="1600">
                        <a:effectLst/>
                      </a:endParaRPr>
                    </a:p>
                  </a:txBody>
                  <a:tcPr marL="37389" marR="37389" marT="18694" marB="186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0970221"/>
                  </a:ext>
                </a:extLst>
              </a:tr>
              <a:tr h="106661"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0" spc="0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34</a:t>
                      </a:r>
                      <a:endParaRPr lang="en-US" sz="1600" b="1"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37389" marR="37389" marT="18694" marB="186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0" spc="0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76</a:t>
                      </a:r>
                      <a:endParaRPr lang="en-US" sz="1600" b="1"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37389" marR="37389" marT="18694" marB="186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0" spc="0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76</a:t>
                      </a:r>
                      <a:endParaRPr lang="en-US" sz="1600" b="1"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37389" marR="37389" marT="18694" marB="186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0" spc="0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63</a:t>
                      </a:r>
                      <a:endParaRPr lang="en-US" sz="1600" b="1"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37389" marR="37389" marT="18694" marB="186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0" spc="0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73</a:t>
                      </a:r>
                      <a:endParaRPr lang="en-US" sz="1600" b="1"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37389" marR="37389" marT="18694" marB="186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0" spc="0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75</a:t>
                      </a:r>
                      <a:endParaRPr lang="en-US" sz="1600" b="1"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37389" marR="37389" marT="18694" marB="186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0" spc="0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67</a:t>
                      </a:r>
                      <a:endParaRPr lang="en-US" sz="1600" b="1"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37389" marR="37389" marT="18694" marB="186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0" spc="0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78</a:t>
                      </a:r>
                      <a:endParaRPr lang="en-US" sz="1600" b="1"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37389" marR="37389" marT="18694" marB="186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0" spc="0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81</a:t>
                      </a:r>
                      <a:endParaRPr lang="en-US" sz="1600" b="1"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37389" marR="37389" marT="18694" marB="186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0" spc="0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53</a:t>
                      </a:r>
                      <a:endParaRPr lang="en-US" sz="1600" b="1"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37389" marR="37389" marT="18694" marB="186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0" spc="0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58</a:t>
                      </a:r>
                      <a:endParaRPr lang="en-US" sz="1600" b="1"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37389" marR="37389" marT="18694" marB="186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0" spc="0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81</a:t>
                      </a:r>
                      <a:endParaRPr lang="en-US" sz="1600" b="1"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37389" marR="37389" marT="18694" marB="186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0" spc="0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77</a:t>
                      </a:r>
                      <a:endParaRPr lang="en-US" sz="1600" b="1"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37389" marR="37389" marT="18694" marB="186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0" spc="0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80</a:t>
                      </a:r>
                      <a:endParaRPr lang="en-US" sz="1600" b="1"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37389" marR="37389" marT="18694" marB="186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0" spc="0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43</a:t>
                      </a:r>
                      <a:endParaRPr lang="en-US" sz="1600" b="1"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37389" marR="37389" marT="18694" marB="186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0" spc="0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65</a:t>
                      </a:r>
                      <a:endParaRPr lang="en-US" sz="1600" b="1"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37389" marR="37389" marT="18694" marB="186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0" spc="0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76</a:t>
                      </a:r>
                      <a:endParaRPr lang="en-US" sz="1600" b="1"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37389" marR="37389" marT="18694" marB="186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0" spc="0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63</a:t>
                      </a:r>
                      <a:endParaRPr lang="en-US" sz="1600" b="1"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37389" marR="37389" marT="18694" marB="186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0" spc="0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54</a:t>
                      </a:r>
                      <a:endParaRPr lang="en-US" sz="1600" b="1"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37389" marR="37389" marT="18694" marB="186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0" spc="0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64</a:t>
                      </a:r>
                      <a:endParaRPr lang="en-US" sz="1600" b="1"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37389" marR="37389" marT="18694" marB="186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0" spc="0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85</a:t>
                      </a:r>
                      <a:endParaRPr lang="en-US" sz="1600" b="1"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37389" marR="37389" marT="18694" marB="186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0" spc="0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54</a:t>
                      </a:r>
                      <a:endParaRPr lang="en-US" sz="1600" b="1"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37389" marR="37389" marT="18694" marB="186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0" spc="0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70</a:t>
                      </a:r>
                      <a:endParaRPr lang="en-US" sz="1600" b="1"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37389" marR="37389" marT="18694" marB="186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0" spc="0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71</a:t>
                      </a:r>
                      <a:endParaRPr lang="en-US" sz="1600" b="1"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37389" marR="37389" marT="18694" marB="186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0" spc="0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71</a:t>
                      </a:r>
                      <a:endParaRPr lang="en-US" sz="1600" b="1"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37389" marR="37389" marT="18694" marB="186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0" spc="0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55</a:t>
                      </a:r>
                      <a:endParaRPr lang="en-US" sz="1600" b="1"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37389" marR="37389" marT="18694" marB="186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0" spc="0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40</a:t>
                      </a:r>
                      <a:endParaRPr lang="en-US" sz="1600" b="1"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37389" marR="37389" marT="18694" marB="186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0" spc="0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78</a:t>
                      </a:r>
                      <a:endParaRPr lang="en-US" sz="1600" b="1"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37389" marR="37389" marT="18694" marB="186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0" spc="0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76</a:t>
                      </a:r>
                      <a:endParaRPr lang="en-US" sz="1600" b="1"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37389" marR="37389" marT="18694" marB="186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0" spc="0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100</a:t>
                      </a:r>
                      <a:endParaRPr lang="en-US" sz="1100" b="1"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37389" marR="37389" marT="18694" marB="186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0" spc="0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51</a:t>
                      </a:r>
                      <a:endParaRPr lang="en-US" sz="1600" b="1"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37389" marR="37389" marT="18694" marB="186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0" spc="0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93</a:t>
                      </a:r>
                      <a:endParaRPr lang="en-US" sz="1600" b="1"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37389" marR="37389" marT="18694" marB="186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0" spc="0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64</a:t>
                      </a:r>
                      <a:endParaRPr lang="en-US" sz="1600" b="1"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37389" marR="37389" marT="18694" marB="186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0" spc="0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42</a:t>
                      </a:r>
                      <a:endParaRPr lang="en-US" sz="1600" b="1"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37389" marR="37389" marT="18694" marB="186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0" spc="0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63</a:t>
                      </a:r>
                      <a:endParaRPr lang="en-US" sz="1600" b="1"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37389" marR="37389" marT="18694" marB="186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0" spc="0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61</a:t>
                      </a:r>
                      <a:endParaRPr lang="en-US" sz="1600" b="1"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37389" marR="37389" marT="18694" marB="186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0" spc="0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82</a:t>
                      </a:r>
                      <a:endParaRPr lang="en-US" sz="1600" b="1"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37389" marR="37389" marT="18694" marB="186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0" spc="0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67</a:t>
                      </a:r>
                      <a:endParaRPr lang="en-US" sz="1600" b="1"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37389" marR="37389" marT="18694" marB="186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0" spc="0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98</a:t>
                      </a:r>
                      <a:endParaRPr lang="en-US" sz="1600" b="1"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37389" marR="37389" marT="18694" marB="186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0" spc="0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59</a:t>
                      </a:r>
                      <a:endParaRPr lang="en-US" sz="1600" b="1"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37389" marR="37389" marT="18694" marB="186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0" spc="0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63</a:t>
                      </a:r>
                      <a:endParaRPr lang="en-US" sz="1600" b="1"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37389" marR="37389" marT="18694" marB="186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0" spc="0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84</a:t>
                      </a:r>
                      <a:endParaRPr lang="en-US" sz="1600" b="1"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37389" marR="37389" marT="18694" marB="186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0" spc="0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50</a:t>
                      </a:r>
                      <a:endParaRPr lang="en-US" sz="1600" b="1"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37389" marR="37389" marT="18694" marB="186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0" spc="0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67</a:t>
                      </a:r>
                      <a:endParaRPr lang="en-US" sz="1600" b="1"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37389" marR="37389" marT="18694" marB="186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0" spc="0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80</a:t>
                      </a:r>
                      <a:endParaRPr lang="en-US" sz="1600" b="1"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37389" marR="37389" marT="18694" marB="186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0" spc="0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83</a:t>
                      </a:r>
                      <a:endParaRPr lang="en-US" sz="1600" b="1"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37389" marR="37389" marT="18694" marB="186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0" spc="0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66</a:t>
                      </a:r>
                      <a:endParaRPr lang="en-US" sz="1600" b="1"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37389" marR="37389" marT="18694" marB="186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0" spc="0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86</a:t>
                      </a:r>
                      <a:endParaRPr lang="en-US" sz="1600" b="1"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37389" marR="37389" marT="18694" marB="186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0" spc="0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57</a:t>
                      </a:r>
                      <a:endParaRPr lang="en-US" sz="1600" b="1"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37389" marR="37389" marT="18694" marB="186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0" spc="0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48</a:t>
                      </a:r>
                      <a:endParaRPr lang="en-US" sz="1600" b="1"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37389" marR="37389" marT="18694" marB="18694" anchor="ctr"/>
                </a:tc>
                <a:extLst>
                  <a:ext uri="{0D108BD9-81ED-4DB2-BD59-A6C34878D82A}">
                    <a16:rowId xmlns:a16="http://schemas.microsoft.com/office/drawing/2014/main" val="1271231830"/>
                  </a:ext>
                </a:extLst>
              </a:tr>
              <a:tr h="0">
                <a:tc gridSpan="50">
                  <a:txBody>
                    <a:bodyPr/>
                    <a:lstStyle/>
                    <a:p>
                      <a:pPr algn="ctr"/>
                      <a:r>
                        <a:rPr lang="ko-KR" altLang="en-US" sz="1100" b="1" kern="0" spc="0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나노디그리 </a:t>
                      </a:r>
                      <a:r>
                        <a:rPr lang="ko-KR" altLang="en-US" sz="1100" b="1" kern="0" spc="0" smtClean="0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과정 </a:t>
                      </a:r>
                      <a:r>
                        <a:rPr lang="ko-KR" altLang="en-US" sz="1100" b="1" kern="0" spc="0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후 평가점수 </a:t>
                      </a:r>
                      <a:endParaRPr lang="ko-KR" altLang="en-US" sz="1600" b="1"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37389" marR="37389" marT="18694" marB="18694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sz="1600">
                        <a:effectLst/>
                      </a:endParaRPr>
                    </a:p>
                  </a:txBody>
                  <a:tcPr marL="37389" marR="37389" marT="18694" marB="186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sz="1600">
                        <a:effectLst/>
                      </a:endParaRPr>
                    </a:p>
                  </a:txBody>
                  <a:tcPr marL="37389" marR="37389" marT="18694" marB="186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sz="1600">
                        <a:effectLst/>
                      </a:endParaRPr>
                    </a:p>
                  </a:txBody>
                  <a:tcPr marL="37389" marR="37389" marT="18694" marB="186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sz="1600">
                        <a:effectLst/>
                      </a:endParaRPr>
                    </a:p>
                  </a:txBody>
                  <a:tcPr marL="37389" marR="37389" marT="18694" marB="186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sz="1600">
                        <a:effectLst/>
                      </a:endParaRPr>
                    </a:p>
                  </a:txBody>
                  <a:tcPr marL="37389" marR="37389" marT="18694" marB="186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sz="1600">
                        <a:effectLst/>
                      </a:endParaRPr>
                    </a:p>
                  </a:txBody>
                  <a:tcPr marL="37389" marR="37389" marT="18694" marB="186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sz="1600">
                        <a:effectLst/>
                      </a:endParaRPr>
                    </a:p>
                  </a:txBody>
                  <a:tcPr marL="37389" marR="37389" marT="18694" marB="186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sz="1600">
                        <a:effectLst/>
                      </a:endParaRPr>
                    </a:p>
                  </a:txBody>
                  <a:tcPr marL="37389" marR="37389" marT="18694" marB="186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sz="1600">
                        <a:effectLst/>
                      </a:endParaRPr>
                    </a:p>
                  </a:txBody>
                  <a:tcPr marL="37389" marR="37389" marT="18694" marB="186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sz="1600">
                        <a:effectLst/>
                      </a:endParaRPr>
                    </a:p>
                  </a:txBody>
                  <a:tcPr marL="37389" marR="37389" marT="18694" marB="186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sz="1600">
                        <a:effectLst/>
                      </a:endParaRPr>
                    </a:p>
                  </a:txBody>
                  <a:tcPr marL="37389" marR="37389" marT="18694" marB="186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sz="1600">
                        <a:effectLst/>
                      </a:endParaRPr>
                    </a:p>
                  </a:txBody>
                  <a:tcPr marL="37389" marR="37389" marT="18694" marB="186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sz="1600">
                        <a:effectLst/>
                      </a:endParaRPr>
                    </a:p>
                  </a:txBody>
                  <a:tcPr marL="37389" marR="37389" marT="18694" marB="186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sz="1600">
                        <a:effectLst/>
                      </a:endParaRPr>
                    </a:p>
                  </a:txBody>
                  <a:tcPr marL="37389" marR="37389" marT="18694" marB="186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sz="1600">
                        <a:effectLst/>
                      </a:endParaRPr>
                    </a:p>
                  </a:txBody>
                  <a:tcPr marL="37389" marR="37389" marT="18694" marB="186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sz="1600">
                        <a:effectLst/>
                      </a:endParaRPr>
                    </a:p>
                  </a:txBody>
                  <a:tcPr marL="37389" marR="37389" marT="18694" marB="186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sz="1600">
                        <a:effectLst/>
                      </a:endParaRPr>
                    </a:p>
                  </a:txBody>
                  <a:tcPr marL="37389" marR="37389" marT="18694" marB="186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sz="1600">
                        <a:effectLst/>
                      </a:endParaRPr>
                    </a:p>
                  </a:txBody>
                  <a:tcPr marL="37389" marR="37389" marT="18694" marB="186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sz="1600">
                        <a:effectLst/>
                      </a:endParaRPr>
                    </a:p>
                  </a:txBody>
                  <a:tcPr marL="37389" marR="37389" marT="18694" marB="186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sz="1600">
                        <a:effectLst/>
                      </a:endParaRPr>
                    </a:p>
                  </a:txBody>
                  <a:tcPr marL="37389" marR="37389" marT="18694" marB="186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sz="1600">
                        <a:effectLst/>
                      </a:endParaRPr>
                    </a:p>
                  </a:txBody>
                  <a:tcPr marL="37389" marR="37389" marT="18694" marB="186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sz="1600">
                        <a:effectLst/>
                      </a:endParaRPr>
                    </a:p>
                  </a:txBody>
                  <a:tcPr marL="37389" marR="37389" marT="18694" marB="186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sz="1600">
                        <a:effectLst/>
                      </a:endParaRPr>
                    </a:p>
                  </a:txBody>
                  <a:tcPr marL="37389" marR="37389" marT="18694" marB="186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sz="1600">
                        <a:effectLst/>
                      </a:endParaRPr>
                    </a:p>
                  </a:txBody>
                  <a:tcPr marL="37389" marR="37389" marT="18694" marB="186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sz="1600">
                        <a:effectLst/>
                      </a:endParaRPr>
                    </a:p>
                  </a:txBody>
                  <a:tcPr marL="37389" marR="37389" marT="18694" marB="186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sz="1600">
                        <a:effectLst/>
                      </a:endParaRPr>
                    </a:p>
                  </a:txBody>
                  <a:tcPr marL="37389" marR="37389" marT="18694" marB="186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sz="1600">
                        <a:effectLst/>
                      </a:endParaRPr>
                    </a:p>
                  </a:txBody>
                  <a:tcPr marL="37389" marR="37389" marT="18694" marB="186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sz="1600">
                        <a:effectLst/>
                      </a:endParaRPr>
                    </a:p>
                  </a:txBody>
                  <a:tcPr marL="37389" marR="37389" marT="18694" marB="186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sz="1600">
                        <a:effectLst/>
                      </a:endParaRPr>
                    </a:p>
                  </a:txBody>
                  <a:tcPr marL="37389" marR="37389" marT="18694" marB="186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sz="1600">
                        <a:effectLst/>
                      </a:endParaRPr>
                    </a:p>
                  </a:txBody>
                  <a:tcPr marL="37389" marR="37389" marT="18694" marB="186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sz="1600">
                        <a:effectLst/>
                      </a:endParaRPr>
                    </a:p>
                  </a:txBody>
                  <a:tcPr marL="37389" marR="37389" marT="18694" marB="186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sz="1600">
                        <a:effectLst/>
                      </a:endParaRPr>
                    </a:p>
                  </a:txBody>
                  <a:tcPr marL="37389" marR="37389" marT="18694" marB="186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sz="1600">
                        <a:effectLst/>
                      </a:endParaRPr>
                    </a:p>
                  </a:txBody>
                  <a:tcPr marL="37389" marR="37389" marT="18694" marB="186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sz="1600">
                        <a:effectLst/>
                      </a:endParaRPr>
                    </a:p>
                  </a:txBody>
                  <a:tcPr marL="37389" marR="37389" marT="18694" marB="186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sz="1600">
                        <a:effectLst/>
                      </a:endParaRPr>
                    </a:p>
                  </a:txBody>
                  <a:tcPr marL="37389" marR="37389" marT="18694" marB="186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sz="1600">
                        <a:effectLst/>
                      </a:endParaRPr>
                    </a:p>
                  </a:txBody>
                  <a:tcPr marL="37389" marR="37389" marT="18694" marB="186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sz="1600">
                        <a:effectLst/>
                      </a:endParaRPr>
                    </a:p>
                  </a:txBody>
                  <a:tcPr marL="37389" marR="37389" marT="18694" marB="186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sz="1600">
                        <a:effectLst/>
                      </a:endParaRPr>
                    </a:p>
                  </a:txBody>
                  <a:tcPr marL="37389" marR="37389" marT="18694" marB="186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sz="1600">
                        <a:effectLst/>
                      </a:endParaRPr>
                    </a:p>
                  </a:txBody>
                  <a:tcPr marL="37389" marR="37389" marT="18694" marB="186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sz="1600">
                        <a:effectLst/>
                      </a:endParaRPr>
                    </a:p>
                  </a:txBody>
                  <a:tcPr marL="37389" marR="37389" marT="18694" marB="186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sz="1600">
                        <a:effectLst/>
                      </a:endParaRPr>
                    </a:p>
                  </a:txBody>
                  <a:tcPr marL="37389" marR="37389" marT="18694" marB="186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sz="1600">
                        <a:effectLst/>
                      </a:endParaRPr>
                    </a:p>
                  </a:txBody>
                  <a:tcPr marL="37389" marR="37389" marT="18694" marB="186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sz="1600">
                        <a:effectLst/>
                      </a:endParaRPr>
                    </a:p>
                  </a:txBody>
                  <a:tcPr marL="37389" marR="37389" marT="18694" marB="186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sz="1600">
                        <a:effectLst/>
                      </a:endParaRPr>
                    </a:p>
                  </a:txBody>
                  <a:tcPr marL="37389" marR="37389" marT="18694" marB="186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sz="1600">
                        <a:effectLst/>
                      </a:endParaRPr>
                    </a:p>
                  </a:txBody>
                  <a:tcPr marL="37389" marR="37389" marT="18694" marB="186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sz="1600">
                        <a:effectLst/>
                      </a:endParaRPr>
                    </a:p>
                  </a:txBody>
                  <a:tcPr marL="37389" marR="37389" marT="18694" marB="186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sz="1600">
                        <a:effectLst/>
                      </a:endParaRPr>
                    </a:p>
                  </a:txBody>
                  <a:tcPr marL="37389" marR="37389" marT="18694" marB="186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9544942"/>
                  </a:ext>
                </a:extLst>
              </a:tr>
              <a:tr h="106661"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0" spc="0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74</a:t>
                      </a:r>
                      <a:endParaRPr lang="en-US" sz="1600" b="1"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37389" marR="37389" marT="18694" marB="186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0" spc="0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87</a:t>
                      </a:r>
                      <a:endParaRPr lang="en-US" sz="1600" b="1"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37389" marR="37389" marT="18694" marB="186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0" spc="0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89</a:t>
                      </a:r>
                      <a:endParaRPr lang="en-US" sz="1600" b="1"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37389" marR="37389" marT="18694" marB="186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0" spc="0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98</a:t>
                      </a:r>
                      <a:endParaRPr lang="en-US" sz="1600" b="1"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37389" marR="37389" marT="18694" marB="186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0" spc="0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65</a:t>
                      </a:r>
                      <a:endParaRPr lang="en-US" sz="1600" b="1"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37389" marR="37389" marT="18694" marB="186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0" spc="0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82</a:t>
                      </a:r>
                      <a:endParaRPr lang="en-US" sz="1600" b="1"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37389" marR="37389" marT="18694" marB="186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0" spc="0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70</a:t>
                      </a:r>
                      <a:endParaRPr lang="en-US" sz="1600" b="1"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37389" marR="37389" marT="18694" marB="186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0" spc="0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70</a:t>
                      </a:r>
                      <a:endParaRPr lang="en-US" sz="1600" b="1"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37389" marR="37389" marT="18694" marB="186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0" spc="0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70</a:t>
                      </a:r>
                      <a:endParaRPr lang="en-US" sz="1600" b="1"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37389" marR="37389" marT="18694" marB="186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0" spc="0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84</a:t>
                      </a:r>
                      <a:endParaRPr lang="en-US" sz="1600" b="1"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37389" marR="37389" marT="18694" marB="186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0" spc="0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56</a:t>
                      </a:r>
                      <a:endParaRPr lang="en-US" sz="1600" b="1"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37389" marR="37389" marT="18694" marB="186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0" spc="0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76</a:t>
                      </a:r>
                      <a:endParaRPr lang="en-US" sz="1600" b="1"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37389" marR="37389" marT="18694" marB="186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0" spc="0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72</a:t>
                      </a:r>
                      <a:endParaRPr lang="en-US" sz="1600" b="1"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37389" marR="37389" marT="18694" marB="186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0" spc="0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69</a:t>
                      </a:r>
                      <a:endParaRPr lang="en-US" sz="1600" b="1"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37389" marR="37389" marT="18694" marB="186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0" spc="0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73</a:t>
                      </a:r>
                      <a:endParaRPr lang="en-US" sz="1600" b="1"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37389" marR="37389" marT="18694" marB="186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0" spc="0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61</a:t>
                      </a:r>
                      <a:endParaRPr lang="en-US" sz="1600" b="1"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37389" marR="37389" marT="18694" marB="186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0" spc="0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83</a:t>
                      </a:r>
                      <a:endParaRPr lang="en-US" sz="1600" b="1"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37389" marR="37389" marT="18694" marB="186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0" spc="0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82</a:t>
                      </a:r>
                      <a:endParaRPr lang="en-US" sz="1600" b="1"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37389" marR="37389" marT="18694" marB="186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0" spc="0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89</a:t>
                      </a:r>
                      <a:endParaRPr lang="en-US" sz="1600" b="1"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37389" marR="37389" marT="18694" marB="186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0" spc="0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75</a:t>
                      </a:r>
                      <a:endParaRPr lang="en-US" sz="1600" b="1"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37389" marR="37389" marT="18694" marB="186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0" spc="0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48</a:t>
                      </a:r>
                      <a:endParaRPr lang="en-US" sz="1600" b="1"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37389" marR="37389" marT="18694" marB="186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0" spc="0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72</a:t>
                      </a:r>
                      <a:endParaRPr lang="en-US" sz="1600" b="1"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37389" marR="37389" marT="18694" marB="186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0" spc="0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80</a:t>
                      </a:r>
                      <a:endParaRPr lang="en-US" sz="1600" b="1"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37389" marR="37389" marT="18694" marB="186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0" spc="0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66</a:t>
                      </a:r>
                      <a:endParaRPr lang="en-US" sz="1600" b="1"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37389" marR="37389" marT="18694" marB="186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0" spc="0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82</a:t>
                      </a:r>
                      <a:endParaRPr lang="en-US" sz="1600" b="1"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37389" marR="37389" marT="18694" marB="186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0" spc="0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71</a:t>
                      </a:r>
                      <a:endParaRPr lang="en-US" sz="1600" b="1"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37389" marR="37389" marT="18694" marB="186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0" spc="0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49</a:t>
                      </a:r>
                      <a:endParaRPr lang="en-US" sz="1600" b="1"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37389" marR="37389" marT="18694" marB="186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0" spc="0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54</a:t>
                      </a:r>
                      <a:endParaRPr lang="en-US" sz="1600" b="1"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37389" marR="37389" marT="18694" marB="186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0" spc="0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70</a:t>
                      </a:r>
                      <a:endParaRPr lang="en-US" sz="1600" b="1"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37389" marR="37389" marT="18694" marB="186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0" spc="0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65</a:t>
                      </a:r>
                      <a:endParaRPr lang="en-US" sz="1600" b="1"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37389" marR="37389" marT="18694" marB="186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0" spc="0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74</a:t>
                      </a:r>
                      <a:endParaRPr lang="en-US" sz="1600" b="1"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37389" marR="37389" marT="18694" marB="186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0" spc="0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63</a:t>
                      </a:r>
                      <a:endParaRPr lang="en-US" sz="1600" b="1"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37389" marR="37389" marT="18694" marB="186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0" spc="0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65</a:t>
                      </a:r>
                      <a:endParaRPr lang="en-US" sz="1600" b="1"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37389" marR="37389" marT="18694" marB="186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0" spc="0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101</a:t>
                      </a:r>
                      <a:endParaRPr lang="en-US" sz="1600" b="1"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37389" marR="37389" marT="18694" marB="186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0" spc="0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82</a:t>
                      </a:r>
                      <a:endParaRPr lang="en-US" sz="1600" b="1"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37389" marR="37389" marT="18694" marB="186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0" spc="0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75</a:t>
                      </a:r>
                      <a:endParaRPr lang="en-US" sz="1600" b="1"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37389" marR="37389" marT="18694" marB="186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0" spc="0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62</a:t>
                      </a:r>
                      <a:endParaRPr lang="en-US" sz="1600" b="1"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37389" marR="37389" marT="18694" marB="186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0" spc="0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83</a:t>
                      </a:r>
                      <a:endParaRPr lang="en-US" sz="1600" b="1"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37389" marR="37389" marT="18694" marB="186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0" spc="0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90</a:t>
                      </a:r>
                      <a:endParaRPr lang="en-US" sz="1600" b="1"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37389" marR="37389" marT="18694" marB="186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0" spc="0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76</a:t>
                      </a:r>
                      <a:endParaRPr lang="en-US" sz="1600" b="1"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37389" marR="37389" marT="18694" marB="186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0" spc="0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87</a:t>
                      </a:r>
                      <a:endParaRPr lang="en-US" sz="1600" b="1"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37389" marR="37389" marT="18694" marB="186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0" spc="0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90</a:t>
                      </a:r>
                      <a:endParaRPr lang="en-US" sz="1600" b="1"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37389" marR="37389" marT="18694" marB="186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0" spc="0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78</a:t>
                      </a:r>
                      <a:endParaRPr lang="en-US" sz="1600" b="1"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37389" marR="37389" marT="18694" marB="186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0" spc="0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63</a:t>
                      </a:r>
                      <a:endParaRPr lang="en-US" sz="1600" b="1"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37389" marR="37389" marT="18694" marB="186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0" spc="0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59</a:t>
                      </a:r>
                      <a:endParaRPr lang="en-US" sz="1600" b="1"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37389" marR="37389" marT="18694" marB="186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0" spc="0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79</a:t>
                      </a:r>
                      <a:endParaRPr lang="en-US" sz="1600" b="1"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37389" marR="37389" marT="18694" marB="186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0" spc="0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74</a:t>
                      </a:r>
                      <a:endParaRPr lang="en-US" sz="1600" b="1"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37389" marR="37389" marT="18694" marB="186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0" spc="0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65</a:t>
                      </a:r>
                      <a:endParaRPr lang="en-US" sz="1600" b="1"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37389" marR="37389" marT="18694" marB="186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0" spc="0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77</a:t>
                      </a:r>
                      <a:endParaRPr lang="en-US" sz="1600" b="1"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37389" marR="37389" marT="18694" marB="186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0" spc="0"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74</a:t>
                      </a:r>
                      <a:endParaRPr lang="en-US" sz="1600" b="1"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marL="37389" marR="37389" marT="18694" marB="18694" anchor="ctr"/>
                </a:tc>
                <a:extLst>
                  <a:ext uri="{0D108BD9-81ED-4DB2-BD59-A6C34878D82A}">
                    <a16:rowId xmlns:a16="http://schemas.microsoft.com/office/drawing/2014/main" val="220608327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460529" y="6299200"/>
            <a:ext cx="5731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smtClean="0">
                <a:latin typeface="Bodoni MT" panose="02070603080606020203" pitchFamily="18" charset="0"/>
              </a:rPr>
              <a:t>인류는 </a:t>
            </a:r>
            <a:r>
              <a:rPr lang="ko-KR" altLang="en-US" sz="1600">
                <a:latin typeface="Bodoni MT" panose="02070603080606020203" pitchFamily="18" charset="0"/>
              </a:rPr>
              <a:t>여지것 불가능을 극복하는 능력을 스스로 정의했다</a:t>
            </a:r>
            <a:r>
              <a:rPr lang="en-US" altLang="ko-KR" sz="1600">
                <a:latin typeface="Bodoni MT" panose="02070603080606020203" pitchFamily="18" charset="0"/>
              </a:rPr>
              <a:t>.</a:t>
            </a:r>
            <a:br>
              <a:rPr lang="en-US" altLang="ko-KR" sz="1600">
                <a:latin typeface="Bodoni MT" panose="02070603080606020203" pitchFamily="18" charset="0"/>
              </a:rPr>
            </a:br>
            <a:r>
              <a:rPr lang="ko-KR" altLang="en-US" sz="1600">
                <a:latin typeface="Bodoni MT" panose="02070603080606020203" pitchFamily="18" charset="0"/>
              </a:rPr>
              <a:t>나는 </a:t>
            </a:r>
            <a:r>
              <a:rPr lang="en-US" altLang="ko-KR" sz="1600">
                <a:latin typeface="Bodoni MT" panose="02070603080606020203" pitchFamily="18" charset="0"/>
              </a:rPr>
              <a:t>PLAYER </a:t>
            </a:r>
            <a:r>
              <a:rPr lang="ko-KR" altLang="en-US" sz="1600" smtClean="0">
                <a:latin typeface="Bodoni MT" panose="02070603080606020203" pitchFamily="18" charset="0"/>
              </a:rPr>
              <a:t>다</a:t>
            </a:r>
            <a:r>
              <a:rPr lang="en-US" altLang="ko-KR" sz="1600" smtClean="0">
                <a:latin typeface="Bodoni MT" panose="02070603080606020203" pitchFamily="18" charset="0"/>
              </a:rPr>
              <a:t>.</a:t>
            </a:r>
            <a:endParaRPr lang="ko-KR" altLang="en-US" sz="1600" dirty="0">
              <a:latin typeface="Bodoni MT" panose="02070603080606020203" pitchFamily="18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6270" y="3577937"/>
            <a:ext cx="3712236" cy="273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255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10898809"/>
            <a:ext cx="1219200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-36946" y="131382"/>
            <a:ext cx="1928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>
                <a:latin typeface="빙그레 따옴체" panose="02030503000000000000" pitchFamily="18" charset="-127"/>
                <a:ea typeface="빙그레 따옴체" panose="02030503000000000000" pitchFamily="18" charset="-127"/>
              </a:defRPr>
            </a:lvl1pPr>
          </a:lstStyle>
          <a:p>
            <a:pPr algn="ctr"/>
            <a:r>
              <a:rPr lang="en-US" altLang="ko-KR" sz="1600" dirty="0">
                <a:latin typeface="Bodoni MT" panose="02070603080606020203" pitchFamily="18" charset="0"/>
              </a:rPr>
              <a:t>PLAYER MAKER </a:t>
            </a:r>
            <a:endParaRPr lang="ko-KR" altLang="en-US" sz="1600" dirty="0">
              <a:latin typeface="Bodoni MT" panose="02070603080606020203" pitchFamily="18" charset="0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826690" y="-20399"/>
            <a:ext cx="0" cy="593054"/>
          </a:xfrm>
          <a:prstGeom prst="line">
            <a:avLst/>
          </a:prstGeom>
          <a:ln w="28575">
            <a:gradFill flip="none" rotWithShape="1">
              <a:gsLst>
                <a:gs pos="0">
                  <a:srgbClr val="FED75F"/>
                </a:gs>
                <a:gs pos="100000">
                  <a:srgbClr val="232122">
                    <a:alpha val="0"/>
                  </a:srgbClr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0" y="59112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0" y="629920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129792" y="718124"/>
            <a:ext cx="422985" cy="430931"/>
            <a:chOff x="5222417" y="5375913"/>
            <a:chExt cx="1695813" cy="1727669"/>
          </a:xfrm>
        </p:grpSpPr>
        <p:sp>
          <p:nvSpPr>
            <p:cNvPr id="18" name="육각형 17"/>
            <p:cNvSpPr/>
            <p:nvPr/>
          </p:nvSpPr>
          <p:spPr>
            <a:xfrm rot="5400000">
              <a:off x="5253759" y="5570816"/>
              <a:ext cx="1646304" cy="1419228"/>
            </a:xfrm>
            <a:prstGeom prst="hexagon">
              <a:avLst/>
            </a:prstGeom>
            <a:gradFill>
              <a:gsLst>
                <a:gs pos="50000">
                  <a:srgbClr val="FED75F"/>
                </a:gs>
                <a:gs pos="50000">
                  <a:srgbClr val="232122"/>
                </a:gs>
              </a:gsLst>
              <a:lin ang="5400000" scaled="1"/>
            </a:gradFill>
            <a:ln>
              <a:gradFill>
                <a:gsLst>
                  <a:gs pos="50000">
                    <a:srgbClr val="282628"/>
                  </a:gs>
                  <a:gs pos="50000">
                    <a:srgbClr val="FED75F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2417" y="5375913"/>
              <a:ext cx="1695813" cy="1695450"/>
            </a:xfrm>
            <a:prstGeom prst="rect">
              <a:avLst/>
            </a:prstGeom>
          </p:spPr>
        </p:pic>
      </p:grpSp>
      <p:sp>
        <p:nvSpPr>
          <p:cNvPr id="35" name="TextBox 34"/>
          <p:cNvSpPr txBox="1"/>
          <p:nvPr/>
        </p:nvSpPr>
        <p:spPr>
          <a:xfrm>
            <a:off x="552777" y="766559"/>
            <a:ext cx="11639223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확실히 수강 전 보다는 수강 후의 점수의 분포가 상향되고 점수 분포도 좀 더 조밀해진 것을 확인할 수 있습니다</a:t>
            </a:r>
            <a:r>
              <a:rPr lang="en-US" altLang="ko-KR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 </a:t>
            </a:r>
            <a:r>
              <a:rPr lang="ko-KR" altLang="en-US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이러한 그래프는 확실히 데이터의 분포 형태를 한눈에 알 수 있으나</a:t>
            </a:r>
            <a:r>
              <a:rPr lang="en-US" altLang="ko-KR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사람마다 데이터를 읽어들이는 기준이 다르기에</a:t>
            </a:r>
            <a:r>
              <a:rPr lang="en-US" altLang="ko-KR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</a:t>
            </a:r>
            <a:r>
              <a:rPr lang="ko-KR" altLang="en-US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1300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시각화만으로 표현하기에는 약간 무리</a:t>
            </a:r>
            <a:r>
              <a:rPr lang="ko-KR" altLang="en-US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가 있습니다</a:t>
            </a:r>
            <a:r>
              <a:rPr lang="en-US" altLang="ko-KR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 </a:t>
            </a:r>
            <a:endParaRPr lang="en-US" altLang="ko-KR" sz="1300" smtClean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300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이러한 </a:t>
            </a:r>
            <a:r>
              <a:rPr lang="ko-KR" altLang="en-US" sz="1300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이유로 두 집단간의 차이를 검증할 때 좀 더 객관적인 근거를 위해 </a:t>
            </a:r>
            <a:r>
              <a:rPr lang="en-US" altLang="ko-KR" sz="1300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t-test(t-</a:t>
            </a:r>
            <a:r>
              <a:rPr lang="ko-KR" altLang="en-US" sz="1300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검정</a:t>
            </a:r>
            <a:r>
              <a:rPr lang="en-US" altLang="ko-KR" sz="1300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  <a:r>
              <a:rPr lang="ko-KR" altLang="en-US" sz="1300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사용하죠</a:t>
            </a:r>
            <a:r>
              <a:rPr lang="en-US" altLang="ko-KR" sz="1300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r>
              <a:rPr lang="ko-KR" altLang="en-US" sz="1300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 </a:t>
            </a:r>
            <a:endParaRPr lang="en-US" altLang="ko-KR" sz="1300" b="1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0" y="6394508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회귀분석</a:t>
            </a:r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733842" y="-62520"/>
            <a:ext cx="3373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 smtClean="0">
                <a:effectLst>
                  <a:outerShdw blurRad="38100" dist="63500" dir="2700000" algn="tl">
                    <a:schemeClr val="bg1"/>
                  </a:outerShdw>
                </a:effectLst>
                <a:latin typeface="Bodoni MT" panose="02070603080606020203" pitchFamily="18" charset="0"/>
              </a:rPr>
              <a:t>Next </a:t>
            </a:r>
            <a:r>
              <a:rPr lang="en-US" altLang="ko-KR" sz="2000" smtClean="0">
                <a:effectLst>
                  <a:outerShdw blurRad="38100" dist="63500" dir="2700000" algn="tl">
                    <a:schemeClr val="bg1"/>
                  </a:outerShdw>
                </a:effectLst>
                <a:latin typeface="Bodoni MT" panose="02070603080606020203" pitchFamily="18" charset="0"/>
              </a:rPr>
              <a:t>Promotion </a:t>
            </a:r>
            <a:r>
              <a:rPr lang="en-US" altLang="ko-KR" sz="4000" smtClean="0">
                <a:effectLst>
                  <a:outerShdw blurRad="38100" dist="63500" dir="2700000" algn="tl">
                    <a:schemeClr val="bg1"/>
                  </a:outerShdw>
                </a:effectLst>
                <a:latin typeface="Bodoni MT" panose="02070603080606020203" pitchFamily="18" charset="0"/>
              </a:rPr>
              <a:t>R</a:t>
            </a:r>
            <a:endParaRPr lang="ko-KR" altLang="en-US" sz="4000" dirty="0">
              <a:effectLst>
                <a:outerShdw blurRad="38100" dist="63500" dir="2700000" algn="tl">
                  <a:schemeClr val="bg1"/>
                </a:outerShdw>
              </a:effectLst>
              <a:latin typeface="Bodoni MT" panose="02070603080606020203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9792" y="1977329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t-</a:t>
            </a:r>
            <a:r>
              <a:rPr lang="ko-KR" altLang="en-US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검정 </a:t>
            </a:r>
            <a:endParaRPr lang="ko-KR" altLang="en-US" b="1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29792" y="2339556"/>
            <a:ext cx="422985" cy="430931"/>
            <a:chOff x="5222417" y="5375913"/>
            <a:chExt cx="1695813" cy="1727669"/>
          </a:xfrm>
        </p:grpSpPr>
        <p:sp>
          <p:nvSpPr>
            <p:cNvPr id="24" name="육각형 23"/>
            <p:cNvSpPr/>
            <p:nvPr/>
          </p:nvSpPr>
          <p:spPr>
            <a:xfrm rot="5400000">
              <a:off x="5253759" y="5570816"/>
              <a:ext cx="1646304" cy="1419228"/>
            </a:xfrm>
            <a:prstGeom prst="hexagon">
              <a:avLst/>
            </a:prstGeom>
            <a:gradFill>
              <a:gsLst>
                <a:gs pos="50000">
                  <a:srgbClr val="FED75F"/>
                </a:gs>
                <a:gs pos="50000">
                  <a:srgbClr val="232122"/>
                </a:gs>
              </a:gsLst>
              <a:lin ang="5400000" scaled="1"/>
            </a:gradFill>
            <a:ln>
              <a:gradFill>
                <a:gsLst>
                  <a:gs pos="50000">
                    <a:srgbClr val="282628"/>
                  </a:gs>
                  <a:gs pos="50000">
                    <a:srgbClr val="FED75F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2417" y="5375913"/>
              <a:ext cx="1695813" cy="1695450"/>
            </a:xfrm>
            <a:prstGeom prst="rect">
              <a:avLst/>
            </a:prstGeom>
          </p:spPr>
        </p:pic>
      </p:grpSp>
      <p:sp>
        <p:nvSpPr>
          <p:cNvPr id="26" name="TextBox 25"/>
          <p:cNvSpPr txBox="1"/>
          <p:nvPr/>
        </p:nvSpPr>
        <p:spPr>
          <a:xfrm>
            <a:off x="552777" y="2387991"/>
            <a:ext cx="1163922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대부분의 데이터 분석은 시간적</a:t>
            </a:r>
            <a:r>
              <a:rPr lang="en-US" altLang="ko-KR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경제적 등 여러가지 제약들로 인해 전체 모집단을 조사하는 것 보단</a:t>
            </a:r>
            <a:r>
              <a:rPr lang="en-US" altLang="ko-KR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</a:t>
            </a:r>
            <a:r>
              <a:rPr lang="ko-KR" altLang="en-US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endParaRPr lang="en-US" altLang="ko-KR" sz="1300" smtClean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추출된 </a:t>
            </a:r>
            <a:r>
              <a:rPr lang="ko-KR" altLang="en-US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일부 샘플</a:t>
            </a:r>
            <a:r>
              <a:rPr lang="en-US" altLang="ko-KR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표본</a:t>
            </a:r>
            <a:r>
              <a:rPr lang="en-US" altLang="ko-KR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  <a:r>
              <a:rPr lang="ko-KR" altLang="en-US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을 가지고 모집단을 추정해서 분석하는 경우가 많습니다</a:t>
            </a:r>
            <a:r>
              <a:rPr lang="en-US" altLang="ko-KR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예를들어 앞서 추출된 두 표본을 근거로 하여 각 표본에 대한 모집단을 추정해 </a:t>
            </a:r>
            <a:r>
              <a:rPr lang="ko-KR" altLang="en-US" sz="1300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두 모집단이 서로 같은지 다른지 확인하는 기법</a:t>
            </a:r>
            <a:r>
              <a:rPr lang="ko-KR" altLang="en-US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바로 </a:t>
            </a:r>
            <a:r>
              <a:rPr lang="en-US" altLang="ko-KR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t-</a:t>
            </a:r>
            <a:r>
              <a:rPr lang="ko-KR" altLang="en-US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검정 입니다</a:t>
            </a:r>
            <a:r>
              <a:rPr lang="en-US" altLang="ko-KR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그럼 여기서 두 집단이 같거나 다르다는 기준은 무엇일까요</a:t>
            </a:r>
            <a:r>
              <a:rPr lang="en-US" altLang="ko-KR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? </a:t>
            </a:r>
            <a:endParaRPr lang="en-US" altLang="ko-KR" sz="13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590629" y="3982677"/>
            <a:ext cx="3171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“ </a:t>
            </a:r>
            <a:r>
              <a:rPr lang="ko-KR" altLang="en-US" b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두 집단의 평균값이 다른가</a:t>
            </a:r>
            <a:r>
              <a:rPr lang="en-US" altLang="ko-KR" b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? ”</a:t>
            </a:r>
            <a:endParaRPr lang="ko-KR" altLang="en-US" b="1"/>
          </a:p>
        </p:txBody>
      </p:sp>
      <p:sp>
        <p:nvSpPr>
          <p:cNvPr id="34" name="TextBox 33"/>
          <p:cNvSpPr txBox="1"/>
          <p:nvPr/>
        </p:nvSpPr>
        <p:spPr>
          <a:xfrm>
            <a:off x="552777" y="4306405"/>
            <a:ext cx="1163922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여기서 말하는 평균은 단순 산술평균을 의미하는 것은 아닙니다</a:t>
            </a:r>
            <a:r>
              <a:rPr lang="en-US" altLang="ko-KR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 t-</a:t>
            </a:r>
            <a:r>
              <a:rPr lang="ko-KR" altLang="en-US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검정의 목표는 </a:t>
            </a:r>
            <a:r>
              <a:rPr lang="en-US" altLang="ko-KR" sz="1300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“</a:t>
            </a:r>
            <a:r>
              <a:rPr lang="ko-KR" altLang="en-US" sz="1300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두 표본의 차이</a:t>
            </a:r>
            <a:r>
              <a:rPr lang="en-US" altLang="ko-KR" sz="1300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”</a:t>
            </a:r>
            <a:r>
              <a:rPr lang="ko-KR" altLang="en-US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확인하는 것이 아닌 </a:t>
            </a:r>
            <a:r>
              <a:rPr lang="en-US" altLang="ko-KR" sz="1300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“</a:t>
            </a:r>
            <a:r>
              <a:rPr lang="ko-KR" altLang="en-US" sz="1300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두 표본간의 모집단 간 차이</a:t>
            </a:r>
            <a:r>
              <a:rPr lang="en-US" altLang="ko-KR" sz="1300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” </a:t>
            </a:r>
            <a:r>
              <a:rPr lang="ko-KR" altLang="en-US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확인하는 것이기 때문입니다</a:t>
            </a:r>
            <a:r>
              <a:rPr lang="en-US" altLang="ko-KR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 </a:t>
            </a:r>
            <a:r>
              <a:rPr lang="ko-KR" altLang="en-US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그럼 앞서 조사한 나노디그리 일부 수강생들의 성적 향상 여부만을 확인하는 것이아닌</a:t>
            </a:r>
            <a:r>
              <a:rPr lang="en-US" altLang="ko-KR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300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조사한 학생들의 점수를 통해 학원 수강생 전체의 성적 향상을 유추</a:t>
            </a:r>
            <a:r>
              <a:rPr lang="ko-KR" altLang="en-US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하고자 하는 것입니다</a:t>
            </a:r>
            <a:r>
              <a:rPr lang="en-US" altLang="ko-KR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 </a:t>
            </a:r>
            <a:r>
              <a:rPr lang="ko-KR" altLang="en-US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물론 전체를 조사한 것이 아니기 때문에 모집단의 분산이나 표준편차의 정확한 값이 무엇인지는 알 수 없습니다</a:t>
            </a:r>
            <a:r>
              <a:rPr lang="en-US" altLang="ko-KR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 </a:t>
            </a:r>
            <a:r>
              <a:rPr lang="ko-KR" altLang="en-US" sz="1300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때문에 </a:t>
            </a:r>
            <a:r>
              <a:rPr lang="en-US" altLang="ko-KR" sz="1300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t-</a:t>
            </a:r>
            <a:r>
              <a:rPr lang="ko-KR" altLang="en-US" sz="1300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검정을 위해 한 가지 가정이 필요합니다</a:t>
            </a:r>
            <a:r>
              <a:rPr lang="en-US" altLang="ko-KR" sz="1300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endParaRPr lang="en-US" altLang="ko-KR" sz="1300" b="1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979746" y="5579801"/>
            <a:ext cx="4785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귀무 가설  </a:t>
            </a:r>
            <a:r>
              <a:rPr lang="en-US" altLang="ko-KR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“ </a:t>
            </a:r>
            <a:r>
              <a:rPr lang="ko-KR" altLang="en-US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두 모집단은 정규분포를 따른다</a:t>
            </a:r>
            <a:r>
              <a:rPr lang="en-US" altLang="ko-KR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r>
              <a:rPr lang="ko-KR" altLang="en-US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”</a:t>
            </a:r>
            <a:endParaRPr lang="ko-KR" altLang="en-US" b="1"/>
          </a:p>
        </p:txBody>
      </p:sp>
      <p:sp>
        <p:nvSpPr>
          <p:cNvPr id="27" name="TextBox 26"/>
          <p:cNvSpPr txBox="1"/>
          <p:nvPr/>
        </p:nvSpPr>
        <p:spPr>
          <a:xfrm>
            <a:off x="6460529" y="6299200"/>
            <a:ext cx="5731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smtClean="0">
                <a:latin typeface="Bodoni MT" panose="02070603080606020203" pitchFamily="18" charset="0"/>
              </a:rPr>
              <a:t>인류는 </a:t>
            </a:r>
            <a:r>
              <a:rPr lang="ko-KR" altLang="en-US" sz="1600">
                <a:latin typeface="Bodoni MT" panose="02070603080606020203" pitchFamily="18" charset="0"/>
              </a:rPr>
              <a:t>여지것 불가능을 극복하는 능력을 스스로 정의했다</a:t>
            </a:r>
            <a:r>
              <a:rPr lang="en-US" altLang="ko-KR" sz="1600">
                <a:latin typeface="Bodoni MT" panose="02070603080606020203" pitchFamily="18" charset="0"/>
              </a:rPr>
              <a:t>.</a:t>
            </a:r>
            <a:br>
              <a:rPr lang="en-US" altLang="ko-KR" sz="1600">
                <a:latin typeface="Bodoni MT" panose="02070603080606020203" pitchFamily="18" charset="0"/>
              </a:rPr>
            </a:br>
            <a:r>
              <a:rPr lang="ko-KR" altLang="en-US" sz="1600">
                <a:latin typeface="Bodoni MT" panose="02070603080606020203" pitchFamily="18" charset="0"/>
              </a:rPr>
              <a:t>나는 </a:t>
            </a:r>
            <a:r>
              <a:rPr lang="en-US" altLang="ko-KR" sz="1600">
                <a:latin typeface="Bodoni MT" panose="02070603080606020203" pitchFamily="18" charset="0"/>
              </a:rPr>
              <a:t>PLAYER </a:t>
            </a:r>
            <a:r>
              <a:rPr lang="ko-KR" altLang="en-US" sz="1600" smtClean="0">
                <a:latin typeface="Bodoni MT" panose="02070603080606020203" pitchFamily="18" charset="0"/>
              </a:rPr>
              <a:t>다</a:t>
            </a:r>
            <a:r>
              <a:rPr lang="en-US" altLang="ko-KR" sz="1600" smtClean="0">
                <a:latin typeface="Bodoni MT" panose="02070603080606020203" pitchFamily="18" charset="0"/>
              </a:rPr>
              <a:t>.</a:t>
            </a:r>
            <a:endParaRPr lang="ko-KR" altLang="en-US" sz="1600" dirty="0">
              <a:latin typeface="Bodoni MT" panose="02070603080606020203" pitchFamily="18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853512" y="3541122"/>
            <a:ext cx="248497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그건 바로 </a:t>
            </a:r>
            <a:r>
              <a:rPr lang="en-US" altLang="ko-KR" b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‘</a:t>
            </a:r>
            <a:r>
              <a:rPr lang="ko-KR" altLang="en-US" b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평균</a:t>
            </a:r>
            <a:r>
              <a:rPr lang="en-US" altLang="ko-KR" b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’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입니다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9773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5" grpId="1"/>
      <p:bldP spid="22" grpId="0"/>
      <p:bldP spid="22" grpId="1"/>
      <p:bldP spid="26" grpId="0"/>
      <p:bldP spid="26" grpId="1"/>
      <p:bldP spid="2" grpId="0"/>
      <p:bldP spid="2" grpId="1"/>
      <p:bldP spid="34" grpId="0"/>
      <p:bldP spid="36" grpId="0"/>
      <p:bldP spid="4" grpId="0"/>
      <p:bldP spid="4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10898809"/>
            <a:ext cx="1219200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-36946" y="131382"/>
            <a:ext cx="1928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>
                <a:latin typeface="빙그레 따옴체" panose="02030503000000000000" pitchFamily="18" charset="-127"/>
                <a:ea typeface="빙그레 따옴체" panose="02030503000000000000" pitchFamily="18" charset="-127"/>
              </a:defRPr>
            </a:lvl1pPr>
          </a:lstStyle>
          <a:p>
            <a:pPr algn="ctr"/>
            <a:r>
              <a:rPr lang="en-US" altLang="ko-KR" sz="1600" dirty="0">
                <a:latin typeface="Bodoni MT" panose="02070603080606020203" pitchFamily="18" charset="0"/>
              </a:rPr>
              <a:t>PLAYER MAKER </a:t>
            </a:r>
            <a:endParaRPr lang="ko-KR" altLang="en-US" sz="1600" dirty="0">
              <a:latin typeface="Bodoni MT" panose="02070603080606020203" pitchFamily="18" charset="0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826690" y="-20399"/>
            <a:ext cx="0" cy="593054"/>
          </a:xfrm>
          <a:prstGeom prst="line">
            <a:avLst/>
          </a:prstGeom>
          <a:ln w="28575">
            <a:gradFill flip="none" rotWithShape="1">
              <a:gsLst>
                <a:gs pos="0">
                  <a:srgbClr val="FED75F"/>
                </a:gs>
                <a:gs pos="100000">
                  <a:srgbClr val="232122">
                    <a:alpha val="0"/>
                  </a:srgbClr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0" y="59112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0" y="629920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9792" y="701459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t-</a:t>
            </a:r>
            <a:r>
              <a:rPr lang="ko-KR" altLang="en-US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검정</a:t>
            </a:r>
            <a:endParaRPr lang="ko-KR" altLang="en-US" b="1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29792" y="1111722"/>
            <a:ext cx="422985" cy="430931"/>
            <a:chOff x="5222417" y="5375913"/>
            <a:chExt cx="1695813" cy="1727669"/>
          </a:xfrm>
        </p:grpSpPr>
        <p:sp>
          <p:nvSpPr>
            <p:cNvPr id="18" name="육각형 17"/>
            <p:cNvSpPr/>
            <p:nvPr/>
          </p:nvSpPr>
          <p:spPr>
            <a:xfrm rot="5400000">
              <a:off x="5253759" y="5570816"/>
              <a:ext cx="1646304" cy="1419228"/>
            </a:xfrm>
            <a:prstGeom prst="hexagon">
              <a:avLst/>
            </a:prstGeom>
            <a:gradFill>
              <a:gsLst>
                <a:gs pos="50000">
                  <a:srgbClr val="FED75F"/>
                </a:gs>
                <a:gs pos="50000">
                  <a:srgbClr val="232122"/>
                </a:gs>
              </a:gsLst>
              <a:lin ang="5400000" scaled="1"/>
            </a:gradFill>
            <a:ln>
              <a:gradFill>
                <a:gsLst>
                  <a:gs pos="50000">
                    <a:srgbClr val="282628"/>
                  </a:gs>
                  <a:gs pos="50000">
                    <a:srgbClr val="FED75F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2417" y="5375913"/>
              <a:ext cx="1695813" cy="1695450"/>
            </a:xfrm>
            <a:prstGeom prst="rect">
              <a:avLst/>
            </a:prstGeom>
          </p:spPr>
        </p:pic>
      </p:grpSp>
      <p:sp>
        <p:nvSpPr>
          <p:cNvPr id="35" name="TextBox 34"/>
          <p:cNvSpPr txBox="1"/>
          <p:nvPr/>
        </p:nvSpPr>
        <p:spPr>
          <a:xfrm>
            <a:off x="552777" y="1160157"/>
            <a:ext cx="11639223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여기서 모집단이 정규분포를 따른다는 가정은 막연하거나 터무니 없는 이야기가 아닙니다</a:t>
            </a:r>
            <a:r>
              <a:rPr lang="en-US" altLang="ko-KR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r>
              <a:rPr lang="ko-KR" altLang="en-US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만약 표본의 크기가 </a:t>
            </a:r>
            <a:r>
              <a:rPr lang="en-US" altLang="ko-KR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30</a:t>
            </a:r>
            <a:r>
              <a:rPr lang="ko-KR" altLang="en-US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개를 넘는다면 </a:t>
            </a:r>
            <a:r>
              <a:rPr lang="ko-KR" altLang="en-US" sz="1300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중심극한정리</a:t>
            </a:r>
            <a:r>
              <a:rPr lang="ko-KR" altLang="en-US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에 의해 </a:t>
            </a:r>
            <a:r>
              <a:rPr lang="ko-KR" altLang="en-US" sz="1300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정규분포를 </a:t>
            </a:r>
            <a:endParaRPr lang="en-US" altLang="ko-KR" sz="1300" b="1" smtClean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300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따른다고 가정할 수 있고</a:t>
            </a:r>
            <a:r>
              <a:rPr lang="en-US" altLang="ko-KR" sz="1300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en-US" altLang="ko-KR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30</a:t>
            </a:r>
            <a:r>
              <a:rPr lang="ko-KR" altLang="en-US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개가 넘지 않는다고 해도 </a:t>
            </a:r>
            <a:r>
              <a:rPr lang="en-US" altLang="ko-KR" sz="1300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“Shapiro-Wilk </a:t>
            </a:r>
            <a:r>
              <a:rPr lang="ko-KR" altLang="en-US" sz="1300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검정</a:t>
            </a:r>
            <a:r>
              <a:rPr lang="en-US" altLang="ko-KR" sz="1300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”</a:t>
            </a:r>
            <a:r>
              <a:rPr lang="ko-KR" altLang="en-US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을 통해 정규성을 검증할 수 있습니다</a:t>
            </a:r>
            <a:r>
              <a:rPr lang="en-US" altLang="ko-KR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 </a:t>
            </a:r>
            <a:endParaRPr lang="en-US" altLang="ko-KR" sz="1300" smtClean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또한 </a:t>
            </a:r>
            <a:r>
              <a:rPr lang="ko-KR" altLang="en-US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키</a:t>
            </a:r>
            <a:r>
              <a:rPr lang="en-US" altLang="ko-KR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몸무게</a:t>
            </a:r>
            <a:r>
              <a:rPr lang="en-US" altLang="ko-KR" sz="13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등 일반적으로 정규분포를 따른다고 인정되는 대상인 경우 별도의 검정없이 정규분포로 간주할 수 있습니다</a:t>
            </a:r>
            <a:r>
              <a:rPr lang="en-US" altLang="ko-KR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endParaRPr lang="en-US" altLang="ko-KR" sz="13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0" y="6394508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회귀분석</a:t>
            </a:r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733842" y="-62520"/>
            <a:ext cx="3373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 smtClean="0">
                <a:effectLst>
                  <a:outerShdw blurRad="38100" dist="63500" dir="2700000" algn="tl">
                    <a:schemeClr val="bg1"/>
                  </a:outerShdw>
                </a:effectLst>
                <a:latin typeface="Bodoni MT" panose="02070603080606020203" pitchFamily="18" charset="0"/>
              </a:rPr>
              <a:t>Next </a:t>
            </a:r>
            <a:r>
              <a:rPr lang="en-US" altLang="ko-KR" sz="2000" smtClean="0">
                <a:effectLst>
                  <a:outerShdw blurRad="38100" dist="63500" dir="2700000" algn="tl">
                    <a:schemeClr val="bg1"/>
                  </a:outerShdw>
                </a:effectLst>
                <a:latin typeface="Bodoni MT" panose="02070603080606020203" pitchFamily="18" charset="0"/>
              </a:rPr>
              <a:t>Promotion </a:t>
            </a:r>
            <a:r>
              <a:rPr lang="en-US" altLang="ko-KR" sz="4000" smtClean="0">
                <a:effectLst>
                  <a:outerShdw blurRad="38100" dist="63500" dir="2700000" algn="tl">
                    <a:schemeClr val="bg1"/>
                  </a:outerShdw>
                </a:effectLst>
                <a:latin typeface="Bodoni MT" panose="02070603080606020203" pitchFamily="18" charset="0"/>
              </a:rPr>
              <a:t>R</a:t>
            </a:r>
            <a:endParaRPr lang="ko-KR" altLang="en-US" sz="4000" dirty="0">
              <a:effectLst>
                <a:outerShdw blurRad="38100" dist="63500" dir="2700000" algn="tl">
                  <a:schemeClr val="bg1"/>
                </a:outerShdw>
              </a:effectLst>
              <a:latin typeface="Bodoni MT" panose="02070603080606020203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9927" y="2312863"/>
            <a:ext cx="11558056" cy="170816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중심극한정리 </a:t>
            </a:r>
            <a:r>
              <a:rPr lang="en-US" altLang="ko-KR" sz="1400" b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3</a:t>
            </a:r>
            <a:r>
              <a:rPr lang="ko-KR" altLang="en-US" sz="1400" b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줄 요약</a:t>
            </a:r>
            <a:endParaRPr lang="en-US" altLang="ko-KR" sz="1400" b="1" smtClean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1. </a:t>
            </a:r>
            <a:r>
              <a:rPr lang="ko-KR" altLang="en-US" sz="1400" b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분석대상은 실제로 정규분포를 따르지 않는 경우도 있고</a:t>
            </a:r>
            <a:r>
              <a:rPr lang="en-US" altLang="ko-KR" sz="1400" b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</a:t>
            </a:r>
            <a:r>
              <a:rPr lang="ko-KR" altLang="en-US" sz="1400" b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대부분은 모집단의 분포를 알지 못합니다</a:t>
            </a:r>
            <a:r>
              <a:rPr lang="en-US" altLang="ko-KR" sz="1400" b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 </a:t>
            </a:r>
            <a:r>
              <a:rPr lang="ko-KR" altLang="en-US" sz="1400" b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그렇기에 무작정 정규분포를 적용할 수 없습니다</a:t>
            </a:r>
            <a:r>
              <a:rPr lang="en-US" altLang="ko-KR" sz="1400" b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en-US" altLang="ko-KR" sz="1400" b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  (</a:t>
            </a:r>
            <a:r>
              <a:rPr lang="ko-KR" altLang="en-US" sz="1400" b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평균을 중심으로 좌우대칭 종모양 형태 분포</a:t>
            </a:r>
            <a:r>
              <a:rPr lang="en-US" altLang="ko-KR" sz="1400" b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b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2. </a:t>
            </a:r>
            <a:r>
              <a:rPr lang="ko-KR" altLang="en-US" sz="1400" b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모집단에서 어느 정도 규모의 표본을 추출하여 평균을 내는 과정을 반복합니다</a:t>
            </a:r>
            <a:r>
              <a:rPr lang="en-US" altLang="ko-KR" sz="1400" b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 </a:t>
            </a:r>
            <a:r>
              <a:rPr lang="ko-KR" altLang="en-US" sz="1400" b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여러번 수행</a:t>
            </a:r>
            <a:r>
              <a:rPr lang="en-US" altLang="ko-KR" sz="1400" b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(30</a:t>
            </a:r>
            <a:r>
              <a:rPr lang="ko-KR" altLang="en-US" sz="1400" b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회 이상</a:t>
            </a:r>
            <a:r>
              <a:rPr lang="en-US" altLang="ko-KR" sz="1400" b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</a:t>
            </a:r>
            <a:r>
              <a:rPr lang="ko-KR" altLang="en-US" sz="1400" b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을 하여 </a:t>
            </a:r>
            <a:r>
              <a:rPr lang="ko-KR" altLang="en-US" sz="1400" b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얻은 평균값들은 정규분포를 이루게 됩니다</a:t>
            </a:r>
            <a:r>
              <a:rPr lang="en-US" altLang="ko-KR" sz="1400" b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b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3. </a:t>
            </a:r>
            <a:r>
              <a:rPr lang="ko-KR" altLang="en-US" sz="1400" b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표본에서 추출된 정규분포의 중심은 모집단의 평균값에 근사</a:t>
            </a:r>
            <a:endParaRPr lang="ko-KR" altLang="en-US" sz="1400" b="1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927" y="4116330"/>
            <a:ext cx="4837077" cy="121903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926" y="5079117"/>
            <a:ext cx="4837077" cy="121903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977938" y="4176207"/>
            <a:ext cx="5503366" cy="15927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shapiro.test(</a:t>
            </a:r>
            <a:r>
              <a:rPr lang="ko-KR" altLang="en-US" sz="13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테스트벡터</a:t>
            </a:r>
            <a:r>
              <a:rPr lang="en-US" altLang="ko-KR" sz="13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b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귀무가설</a:t>
            </a:r>
            <a:r>
              <a:rPr lang="ko-KR" altLang="en-US" sz="13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en-US" altLang="ko-KR" sz="13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: </a:t>
            </a:r>
            <a:r>
              <a:rPr lang="ko-KR" altLang="en-US" sz="13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정규분포를 따른다</a:t>
            </a:r>
            <a:r>
              <a:rPr lang="en-US" altLang="ko-KR" sz="13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b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대립가설</a:t>
            </a:r>
            <a:r>
              <a:rPr lang="ko-KR" altLang="en-US" sz="13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en-US" altLang="ko-KR" sz="13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: </a:t>
            </a:r>
            <a:r>
              <a:rPr lang="ko-KR" altLang="en-US" sz="13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정규분포를 따르지 않는다</a:t>
            </a:r>
            <a:r>
              <a:rPr lang="en-US" altLang="ko-KR" sz="13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p-value </a:t>
            </a:r>
            <a:r>
              <a:rPr lang="ko-KR" altLang="en-US" sz="13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가 </a:t>
            </a:r>
            <a:r>
              <a:rPr lang="en-US" altLang="ko-KR" sz="13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0.05 </a:t>
            </a:r>
            <a:r>
              <a:rPr lang="ko-KR" altLang="en-US" sz="13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이상이기에 대립가설을 기각하고 귀무가설을 채택합니다</a:t>
            </a:r>
            <a:r>
              <a:rPr lang="en-US" altLang="ko-KR" sz="13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3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      </a:t>
            </a:r>
            <a:r>
              <a:rPr lang="ko-KR" altLang="en-US" sz="1300" b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즉</a:t>
            </a:r>
            <a:r>
              <a:rPr lang="en-US" altLang="ko-KR" sz="1300" b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</a:t>
            </a:r>
            <a:r>
              <a:rPr lang="ko-KR" altLang="en-US" sz="1300" b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주어진 데이터는 정규분포를 따른다고 할 수 있습니다</a:t>
            </a:r>
            <a:r>
              <a:rPr lang="en-US" altLang="ko-KR" sz="1300" b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</a:t>
            </a:r>
            <a:r>
              <a:rPr lang="ko-KR" altLang="en-US" sz="1300" b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endParaRPr lang="ko-KR" altLang="en-US" sz="1300" b="1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2456627" y="5770516"/>
            <a:ext cx="287172" cy="287172"/>
          </a:xfrm>
          <a:prstGeom prst="ellipse">
            <a:avLst/>
          </a:prstGeom>
          <a:solidFill>
            <a:srgbClr val="FED7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5690766" y="4213210"/>
            <a:ext cx="287172" cy="287172"/>
          </a:xfrm>
          <a:prstGeom prst="ellipse">
            <a:avLst/>
          </a:prstGeom>
          <a:solidFill>
            <a:srgbClr val="FED7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460529" y="6299200"/>
            <a:ext cx="5731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smtClean="0">
                <a:latin typeface="Bodoni MT" panose="02070603080606020203" pitchFamily="18" charset="0"/>
              </a:rPr>
              <a:t>인류는 </a:t>
            </a:r>
            <a:r>
              <a:rPr lang="ko-KR" altLang="en-US" sz="1600">
                <a:latin typeface="Bodoni MT" panose="02070603080606020203" pitchFamily="18" charset="0"/>
              </a:rPr>
              <a:t>여지것 불가능을 극복하는 능력을 스스로 정의했다</a:t>
            </a:r>
            <a:r>
              <a:rPr lang="en-US" altLang="ko-KR" sz="1600">
                <a:latin typeface="Bodoni MT" panose="02070603080606020203" pitchFamily="18" charset="0"/>
              </a:rPr>
              <a:t>.</a:t>
            </a:r>
            <a:br>
              <a:rPr lang="en-US" altLang="ko-KR" sz="1600">
                <a:latin typeface="Bodoni MT" panose="02070603080606020203" pitchFamily="18" charset="0"/>
              </a:rPr>
            </a:br>
            <a:r>
              <a:rPr lang="ko-KR" altLang="en-US" sz="1600">
                <a:latin typeface="Bodoni MT" panose="02070603080606020203" pitchFamily="18" charset="0"/>
              </a:rPr>
              <a:t>나는 </a:t>
            </a:r>
            <a:r>
              <a:rPr lang="en-US" altLang="ko-KR" sz="1600">
                <a:latin typeface="Bodoni MT" panose="02070603080606020203" pitchFamily="18" charset="0"/>
              </a:rPr>
              <a:t>PLAYER </a:t>
            </a:r>
            <a:r>
              <a:rPr lang="ko-KR" altLang="en-US" sz="1600" smtClean="0">
                <a:latin typeface="Bodoni MT" panose="02070603080606020203" pitchFamily="18" charset="0"/>
              </a:rPr>
              <a:t>다</a:t>
            </a:r>
            <a:r>
              <a:rPr lang="en-US" altLang="ko-KR" sz="1600" smtClean="0">
                <a:latin typeface="Bodoni MT" panose="02070603080606020203" pitchFamily="18" charset="0"/>
              </a:rPr>
              <a:t>.</a:t>
            </a:r>
            <a:endParaRPr lang="ko-KR" altLang="en-US" sz="1600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429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35" grpId="0"/>
      <p:bldP spid="35" grpId="1"/>
      <p:bldP spid="2" grpId="0" animBg="1"/>
      <p:bldP spid="8" grpId="0"/>
      <p:bldP spid="2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10898809"/>
            <a:ext cx="1219200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-36946" y="131382"/>
            <a:ext cx="1928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>
                <a:latin typeface="빙그레 따옴체" panose="02030503000000000000" pitchFamily="18" charset="-127"/>
                <a:ea typeface="빙그레 따옴체" panose="02030503000000000000" pitchFamily="18" charset="-127"/>
              </a:defRPr>
            </a:lvl1pPr>
          </a:lstStyle>
          <a:p>
            <a:pPr algn="ctr"/>
            <a:r>
              <a:rPr lang="en-US" altLang="ko-KR" sz="1600" dirty="0">
                <a:latin typeface="Bodoni MT" panose="02070603080606020203" pitchFamily="18" charset="0"/>
              </a:rPr>
              <a:t>PLAYER MAKER </a:t>
            </a:r>
            <a:endParaRPr lang="ko-KR" altLang="en-US" sz="1600" dirty="0">
              <a:latin typeface="Bodoni MT" panose="02070603080606020203" pitchFamily="18" charset="0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826690" y="-20399"/>
            <a:ext cx="0" cy="593054"/>
          </a:xfrm>
          <a:prstGeom prst="line">
            <a:avLst/>
          </a:prstGeom>
          <a:ln w="28575">
            <a:gradFill flip="none" rotWithShape="1">
              <a:gsLst>
                <a:gs pos="0">
                  <a:srgbClr val="FED75F"/>
                </a:gs>
                <a:gs pos="100000">
                  <a:srgbClr val="232122">
                    <a:alpha val="0"/>
                  </a:srgbClr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0" y="59112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0" y="629920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9792" y="701459"/>
            <a:ext cx="217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t-test </a:t>
            </a:r>
            <a:r>
              <a:rPr lang="ko-KR" altLang="en-US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 활용방법</a:t>
            </a:r>
            <a:endParaRPr lang="ko-KR" altLang="en-US" b="1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29792" y="1111722"/>
            <a:ext cx="422985" cy="430931"/>
            <a:chOff x="5222417" y="5375913"/>
            <a:chExt cx="1695813" cy="1727669"/>
          </a:xfrm>
        </p:grpSpPr>
        <p:sp>
          <p:nvSpPr>
            <p:cNvPr id="18" name="육각형 17"/>
            <p:cNvSpPr/>
            <p:nvPr/>
          </p:nvSpPr>
          <p:spPr>
            <a:xfrm rot="5400000">
              <a:off x="5253759" y="5570816"/>
              <a:ext cx="1646304" cy="1419228"/>
            </a:xfrm>
            <a:prstGeom prst="hexagon">
              <a:avLst/>
            </a:prstGeom>
            <a:gradFill>
              <a:gsLst>
                <a:gs pos="50000">
                  <a:srgbClr val="FED75F"/>
                </a:gs>
                <a:gs pos="50000">
                  <a:srgbClr val="232122"/>
                </a:gs>
              </a:gsLst>
              <a:lin ang="5400000" scaled="1"/>
            </a:gradFill>
            <a:ln>
              <a:gradFill>
                <a:gsLst>
                  <a:gs pos="50000">
                    <a:srgbClr val="282628"/>
                  </a:gs>
                  <a:gs pos="50000">
                    <a:srgbClr val="FED75F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2417" y="5375913"/>
              <a:ext cx="1695813" cy="1695450"/>
            </a:xfrm>
            <a:prstGeom prst="rect">
              <a:avLst/>
            </a:prstGeom>
          </p:spPr>
        </p:pic>
      </p:grpSp>
      <p:sp>
        <p:nvSpPr>
          <p:cNvPr id="35" name="TextBox 34"/>
          <p:cNvSpPr txBox="1"/>
          <p:nvPr/>
        </p:nvSpPr>
        <p:spPr>
          <a:xfrm>
            <a:off x="552777" y="1160157"/>
            <a:ext cx="11639223" cy="357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데이터가 일정량 이상인 경우 </a:t>
            </a:r>
            <a:r>
              <a:rPr lang="en-US" altLang="ko-KR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t-</a:t>
            </a:r>
            <a:r>
              <a:rPr lang="ko-KR" altLang="en-US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검정을 실시할 수 있습니다</a:t>
            </a:r>
            <a:r>
              <a:rPr lang="en-US" altLang="ko-KR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r>
              <a:rPr lang="ko-KR" altLang="en-US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이때 사용되는 함수는 </a:t>
            </a:r>
            <a:r>
              <a:rPr lang="en-US" altLang="ko-KR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t.test()</a:t>
            </a:r>
            <a:r>
              <a:rPr lang="ko-KR" altLang="en-US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입니다</a:t>
            </a:r>
            <a:r>
              <a:rPr lang="en-US" altLang="ko-KR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endParaRPr lang="en-US" altLang="ko-KR" sz="13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0" y="6394508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회귀분석</a:t>
            </a:r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733842" y="-62520"/>
            <a:ext cx="3373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 smtClean="0">
                <a:effectLst>
                  <a:outerShdw blurRad="38100" dist="63500" dir="2700000" algn="tl">
                    <a:schemeClr val="bg1"/>
                  </a:outerShdw>
                </a:effectLst>
                <a:latin typeface="Bodoni MT" panose="02070603080606020203" pitchFamily="18" charset="0"/>
              </a:rPr>
              <a:t>Next </a:t>
            </a:r>
            <a:r>
              <a:rPr lang="en-US" altLang="ko-KR" sz="2000" smtClean="0">
                <a:effectLst>
                  <a:outerShdw blurRad="38100" dist="63500" dir="2700000" algn="tl">
                    <a:schemeClr val="bg1"/>
                  </a:outerShdw>
                </a:effectLst>
                <a:latin typeface="Bodoni MT" panose="02070603080606020203" pitchFamily="18" charset="0"/>
              </a:rPr>
              <a:t>Promotion </a:t>
            </a:r>
            <a:r>
              <a:rPr lang="en-US" altLang="ko-KR" sz="4000" smtClean="0">
                <a:effectLst>
                  <a:outerShdw blurRad="38100" dist="63500" dir="2700000" algn="tl">
                    <a:schemeClr val="bg1"/>
                  </a:outerShdw>
                </a:effectLst>
                <a:latin typeface="Bodoni MT" panose="02070603080606020203" pitchFamily="18" charset="0"/>
              </a:rPr>
              <a:t>R</a:t>
            </a:r>
            <a:endParaRPr lang="ko-KR" altLang="en-US" sz="4000" dirty="0">
              <a:effectLst>
                <a:outerShdw blurRad="38100" dist="63500" dir="2700000" algn="tl">
                  <a:schemeClr val="bg1"/>
                </a:outerShdw>
              </a:effectLst>
              <a:latin typeface="Bodoni MT" panose="02070603080606020203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890" y="1765772"/>
            <a:ext cx="6819900" cy="1819275"/>
          </a:xfrm>
          <a:prstGeom prst="rect">
            <a:avLst/>
          </a:prstGeom>
        </p:spPr>
      </p:pic>
      <p:sp>
        <p:nvSpPr>
          <p:cNvPr id="22" name="타원 21"/>
          <p:cNvSpPr/>
          <p:nvPr/>
        </p:nvSpPr>
        <p:spPr>
          <a:xfrm>
            <a:off x="1228854" y="2793523"/>
            <a:ext cx="287172" cy="287172"/>
          </a:xfrm>
          <a:prstGeom prst="ellipse">
            <a:avLst/>
          </a:prstGeom>
          <a:solidFill>
            <a:srgbClr val="FED7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583890" y="3764795"/>
            <a:ext cx="287172" cy="287172"/>
          </a:xfrm>
          <a:prstGeom prst="ellipse">
            <a:avLst/>
          </a:prstGeom>
          <a:solidFill>
            <a:srgbClr val="FED7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71062" y="3646115"/>
            <a:ext cx="109376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paired - </a:t>
            </a:r>
            <a:r>
              <a:rPr lang="ko-KR" altLang="en-US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동일한 대상에서 표본을 추출했는지 여부에 따라 </a:t>
            </a:r>
            <a:r>
              <a:rPr lang="en-US" altLang="ko-KR" b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“</a:t>
            </a:r>
            <a:r>
              <a:rPr lang="ko-KR" altLang="en-US" b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대응표본</a:t>
            </a:r>
            <a:r>
              <a:rPr lang="en-US" altLang="ko-KR" b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”</a:t>
            </a:r>
            <a:r>
              <a:rPr lang="ko-KR" altLang="en-US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과 </a:t>
            </a:r>
            <a:r>
              <a:rPr lang="en-US" altLang="ko-KR" b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“</a:t>
            </a:r>
            <a:r>
              <a:rPr lang="ko-KR" altLang="en-US" b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독립표본</a:t>
            </a:r>
            <a:r>
              <a:rPr lang="en-US" altLang="ko-KR" b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”</a:t>
            </a:r>
            <a:r>
              <a:rPr lang="ko-KR" altLang="en-US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으로 나눕니다</a:t>
            </a:r>
            <a:r>
              <a:rPr lang="en-US" altLang="ko-KR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</a:t>
            </a:r>
            <a:endParaRPr lang="en-US" altLang="ko-KR" b="1" smtClean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대응표본 </a:t>
            </a:r>
            <a:r>
              <a:rPr lang="en-US" altLang="ko-KR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: </a:t>
            </a:r>
            <a:r>
              <a:rPr lang="ko-KR" altLang="en-US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한 집단으로부터 두 번 반복하여 표본 </a:t>
            </a:r>
            <a:r>
              <a:rPr lang="ko-KR" altLang="en-US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추출 </a:t>
            </a:r>
            <a:r>
              <a:rPr lang="en-US" altLang="ko-KR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</a:t>
            </a:r>
            <a:r>
              <a:rPr lang="ko-KR" altLang="en-US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예</a:t>
            </a:r>
            <a:r>
              <a:rPr lang="en-US" altLang="ko-KR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: </a:t>
            </a:r>
            <a:r>
              <a:rPr lang="ko-KR" altLang="en-US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나노디그리 수강 전 후에 대한 평가 점수 비교</a:t>
            </a:r>
            <a:r>
              <a:rPr lang="en-US" altLang="ko-KR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독립표본 </a:t>
            </a:r>
            <a:r>
              <a:rPr lang="en-US" altLang="ko-KR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: </a:t>
            </a:r>
            <a:r>
              <a:rPr lang="ko-KR" altLang="en-US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서로 독립된 집단에서 각각 표본 추출</a:t>
            </a:r>
            <a:r>
              <a:rPr lang="en-US" altLang="ko-KR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</a:t>
            </a:r>
            <a:r>
              <a:rPr lang="ko-KR" altLang="en-US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예 </a:t>
            </a:r>
            <a:r>
              <a:rPr lang="en-US" altLang="ko-KR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: </a:t>
            </a:r>
            <a:r>
              <a:rPr lang="ko-KR" altLang="en-US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나노디그리와 패스트캠퍼스의 수강 후기 점수</a:t>
            </a:r>
            <a:r>
              <a:rPr lang="en-US" altLang="ko-KR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대응 표본인 경우 같은 집단에 대한 측청이기에 표본 크기가 같지만 독립 표본의 경우 비교하고자 하는 집단의 샘플의 수가 달라도 상관 없습니다</a:t>
            </a:r>
            <a:r>
              <a:rPr lang="en-US" altLang="ko-KR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</a:t>
            </a:r>
            <a:r>
              <a:rPr lang="ko-KR" altLang="en-US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endParaRPr lang="en-US" altLang="ko-KR" sz="1400" smtClean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60529" y="6299200"/>
            <a:ext cx="5731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smtClean="0">
                <a:latin typeface="Bodoni MT" panose="02070603080606020203" pitchFamily="18" charset="0"/>
              </a:rPr>
              <a:t>인류는 </a:t>
            </a:r>
            <a:r>
              <a:rPr lang="ko-KR" altLang="en-US" sz="1600">
                <a:latin typeface="Bodoni MT" panose="02070603080606020203" pitchFamily="18" charset="0"/>
              </a:rPr>
              <a:t>여지것 불가능을 극복하는 능력을 스스로 정의했다</a:t>
            </a:r>
            <a:r>
              <a:rPr lang="en-US" altLang="ko-KR" sz="1600">
                <a:latin typeface="Bodoni MT" panose="02070603080606020203" pitchFamily="18" charset="0"/>
              </a:rPr>
              <a:t>.</a:t>
            </a:r>
            <a:br>
              <a:rPr lang="en-US" altLang="ko-KR" sz="1600">
                <a:latin typeface="Bodoni MT" panose="02070603080606020203" pitchFamily="18" charset="0"/>
              </a:rPr>
            </a:br>
            <a:r>
              <a:rPr lang="ko-KR" altLang="en-US" sz="1600">
                <a:latin typeface="Bodoni MT" panose="02070603080606020203" pitchFamily="18" charset="0"/>
              </a:rPr>
              <a:t>나는 </a:t>
            </a:r>
            <a:r>
              <a:rPr lang="en-US" altLang="ko-KR" sz="1600">
                <a:latin typeface="Bodoni MT" panose="02070603080606020203" pitchFamily="18" charset="0"/>
              </a:rPr>
              <a:t>PLAYER </a:t>
            </a:r>
            <a:r>
              <a:rPr lang="ko-KR" altLang="en-US" sz="1600" smtClean="0">
                <a:latin typeface="Bodoni MT" panose="02070603080606020203" pitchFamily="18" charset="0"/>
              </a:rPr>
              <a:t>다</a:t>
            </a:r>
            <a:r>
              <a:rPr lang="en-US" altLang="ko-KR" sz="1600" smtClean="0">
                <a:latin typeface="Bodoni MT" panose="02070603080606020203" pitchFamily="18" charset="0"/>
              </a:rPr>
              <a:t>.</a:t>
            </a:r>
            <a:endParaRPr lang="ko-KR" altLang="en-US" sz="1600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61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22" grpId="0" animBg="1"/>
      <p:bldP spid="24" grpId="0" animBg="1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10898809"/>
            <a:ext cx="1219200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-36946" y="131382"/>
            <a:ext cx="1928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>
                <a:latin typeface="빙그레 따옴체" panose="02030503000000000000" pitchFamily="18" charset="-127"/>
                <a:ea typeface="빙그레 따옴체" panose="02030503000000000000" pitchFamily="18" charset="-127"/>
              </a:defRPr>
            </a:lvl1pPr>
          </a:lstStyle>
          <a:p>
            <a:pPr algn="ctr"/>
            <a:r>
              <a:rPr lang="en-US" altLang="ko-KR" sz="1600" dirty="0">
                <a:latin typeface="Bodoni MT" panose="02070603080606020203" pitchFamily="18" charset="0"/>
              </a:rPr>
              <a:t>PLAYER MAKER </a:t>
            </a:r>
            <a:endParaRPr lang="ko-KR" altLang="en-US" sz="1600" dirty="0">
              <a:latin typeface="Bodoni MT" panose="02070603080606020203" pitchFamily="18" charset="0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826690" y="-20399"/>
            <a:ext cx="0" cy="593054"/>
          </a:xfrm>
          <a:prstGeom prst="line">
            <a:avLst/>
          </a:prstGeom>
          <a:ln w="28575">
            <a:gradFill flip="none" rotWithShape="1">
              <a:gsLst>
                <a:gs pos="0">
                  <a:srgbClr val="FED75F"/>
                </a:gs>
                <a:gs pos="100000">
                  <a:srgbClr val="232122">
                    <a:alpha val="0"/>
                  </a:srgbClr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0" y="59112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0" y="629920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9792" y="701459"/>
            <a:ext cx="22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t-test </a:t>
            </a:r>
            <a:r>
              <a:rPr lang="ko-KR" altLang="en-US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 활용하기</a:t>
            </a:r>
            <a:endParaRPr lang="ko-KR" altLang="en-US" b="1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29792" y="1111722"/>
            <a:ext cx="422985" cy="430931"/>
            <a:chOff x="5222417" y="5375913"/>
            <a:chExt cx="1695813" cy="1727669"/>
          </a:xfrm>
        </p:grpSpPr>
        <p:sp>
          <p:nvSpPr>
            <p:cNvPr id="18" name="육각형 17"/>
            <p:cNvSpPr/>
            <p:nvPr/>
          </p:nvSpPr>
          <p:spPr>
            <a:xfrm rot="5400000">
              <a:off x="5253759" y="5570816"/>
              <a:ext cx="1646304" cy="1419228"/>
            </a:xfrm>
            <a:prstGeom prst="hexagon">
              <a:avLst/>
            </a:prstGeom>
            <a:gradFill>
              <a:gsLst>
                <a:gs pos="50000">
                  <a:srgbClr val="FED75F"/>
                </a:gs>
                <a:gs pos="50000">
                  <a:srgbClr val="232122"/>
                </a:gs>
              </a:gsLst>
              <a:lin ang="5400000" scaled="1"/>
            </a:gradFill>
            <a:ln>
              <a:gradFill>
                <a:gsLst>
                  <a:gs pos="50000">
                    <a:srgbClr val="282628"/>
                  </a:gs>
                  <a:gs pos="50000">
                    <a:srgbClr val="FED75F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2417" y="5375913"/>
              <a:ext cx="1695813" cy="1695450"/>
            </a:xfrm>
            <a:prstGeom prst="rect">
              <a:avLst/>
            </a:prstGeom>
          </p:spPr>
        </p:pic>
      </p:grpSp>
      <p:sp>
        <p:nvSpPr>
          <p:cNvPr id="31" name="TextBox 30"/>
          <p:cNvSpPr txBox="1"/>
          <p:nvPr/>
        </p:nvSpPr>
        <p:spPr>
          <a:xfrm>
            <a:off x="0" y="6394508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회귀분석</a:t>
            </a:r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733842" y="-62520"/>
            <a:ext cx="3373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 smtClean="0">
                <a:effectLst>
                  <a:outerShdw blurRad="38100" dist="63500" dir="2700000" algn="tl">
                    <a:schemeClr val="bg1"/>
                  </a:outerShdw>
                </a:effectLst>
                <a:latin typeface="Bodoni MT" panose="02070603080606020203" pitchFamily="18" charset="0"/>
              </a:rPr>
              <a:t>Next </a:t>
            </a:r>
            <a:r>
              <a:rPr lang="en-US" altLang="ko-KR" sz="2000" smtClean="0">
                <a:effectLst>
                  <a:outerShdw blurRad="38100" dist="63500" dir="2700000" algn="tl">
                    <a:schemeClr val="bg1"/>
                  </a:outerShdw>
                </a:effectLst>
                <a:latin typeface="Bodoni MT" panose="02070603080606020203" pitchFamily="18" charset="0"/>
              </a:rPr>
              <a:t>Promotion </a:t>
            </a:r>
            <a:r>
              <a:rPr lang="en-US" altLang="ko-KR" sz="4000" smtClean="0">
                <a:effectLst>
                  <a:outerShdw blurRad="38100" dist="63500" dir="2700000" algn="tl">
                    <a:schemeClr val="bg1"/>
                  </a:outerShdw>
                </a:effectLst>
                <a:latin typeface="Bodoni MT" panose="02070603080606020203" pitchFamily="18" charset="0"/>
              </a:rPr>
              <a:t>R</a:t>
            </a:r>
            <a:endParaRPr lang="ko-KR" altLang="en-US" sz="4000" dirty="0">
              <a:effectLst>
                <a:outerShdw blurRad="38100" dist="63500" dir="2700000" algn="tl">
                  <a:schemeClr val="bg1"/>
                </a:outerShdw>
              </a:effectLst>
              <a:latin typeface="Bodoni MT" panose="02070603080606020203" pitchFamily="18" charset="0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583890" y="1230402"/>
            <a:ext cx="287172" cy="287172"/>
          </a:xfrm>
          <a:prstGeom prst="ellipse">
            <a:avLst/>
          </a:prstGeom>
          <a:solidFill>
            <a:srgbClr val="FED7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871062" y="1111722"/>
            <a:ext cx="10506402" cy="18004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var.equal - </a:t>
            </a:r>
            <a:r>
              <a:rPr lang="ko-KR" altLang="en-US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비교하는 두 집단의 분산이 같은지 여부를 </a:t>
            </a:r>
            <a:r>
              <a:rPr lang="ko-KR" altLang="en-US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설정합니다</a:t>
            </a:r>
            <a:r>
              <a:rPr lang="en-US" altLang="ko-KR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대응표본인 경우 하나의 집단에 대해 전</a:t>
            </a:r>
            <a:r>
              <a:rPr lang="en-US" altLang="ko-KR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/</a:t>
            </a:r>
            <a:r>
              <a:rPr lang="ko-KR" altLang="en-US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후를 비교하는 것이라서 분산에 대한 고민이 필요 없지만 </a:t>
            </a:r>
            <a:r>
              <a:rPr lang="en-US" altLang="ko-KR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“</a:t>
            </a:r>
            <a:r>
              <a:rPr lang="ko-KR" altLang="en-US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독립표본</a:t>
            </a:r>
            <a:r>
              <a:rPr lang="en-US" altLang="ko-KR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”</a:t>
            </a:r>
            <a:r>
              <a:rPr lang="ko-KR" altLang="en-US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의 경우 집단이 서로 다르기 때문에</a:t>
            </a:r>
            <a:endParaRPr lang="en-US" altLang="ko-KR" sz="1400" smtClean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확</a:t>
            </a:r>
            <a:r>
              <a:rPr lang="ko-KR" altLang="en-US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률적으로 분산이 같다는 전제가 필요합니다</a:t>
            </a:r>
            <a:r>
              <a:rPr lang="en-US" altLang="ko-KR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 </a:t>
            </a:r>
            <a:r>
              <a:rPr lang="ko-KR" altLang="en-US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우린</a:t>
            </a:r>
            <a:r>
              <a:rPr lang="en-US" altLang="ko-KR" sz="140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en-US" altLang="ko-KR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var.test</a:t>
            </a:r>
            <a:r>
              <a:rPr lang="ko-KR" altLang="en-US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라는 함수를 통해 분산의 동일 여부를 확인할 수 있습니다</a:t>
            </a:r>
            <a:r>
              <a:rPr lang="en-US" altLang="ko-KR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smtClean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197" y="2325490"/>
            <a:ext cx="6122037" cy="130210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197" y="3607457"/>
            <a:ext cx="4876895" cy="25163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76925" y="4434544"/>
            <a:ext cx="63150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smtClean="0"/>
              <a:t>귀무가설 </a:t>
            </a:r>
            <a:r>
              <a:rPr lang="en-US" altLang="ko-KR" sz="1400" smtClean="0"/>
              <a:t>: </a:t>
            </a:r>
            <a:r>
              <a:rPr lang="ko-KR" altLang="en-US" sz="1400" smtClean="0"/>
              <a:t>각 집단은 서로 분산이 같다</a:t>
            </a:r>
            <a:r>
              <a:rPr lang="en-US" altLang="ko-KR" sz="140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smtClean="0"/>
              <a:t>대립가설 </a:t>
            </a:r>
            <a:r>
              <a:rPr lang="en-US" altLang="ko-KR" sz="1400" smtClean="0"/>
              <a:t>: </a:t>
            </a:r>
            <a:r>
              <a:rPr lang="ko-KR" altLang="en-US" sz="1400" smtClean="0"/>
              <a:t>각 집단은 서로 분산이 다르다</a:t>
            </a:r>
            <a:r>
              <a:rPr lang="en-US" altLang="ko-KR" sz="140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smtClean="0"/>
              <a:t>위 예제의 경우 </a:t>
            </a:r>
            <a:r>
              <a:rPr lang="en-US" altLang="ko-KR" sz="1400" smtClean="0"/>
              <a:t>p-value</a:t>
            </a:r>
            <a:r>
              <a:rPr lang="ko-KR" altLang="en-US" sz="1400" smtClean="0"/>
              <a:t>가 </a:t>
            </a:r>
            <a:r>
              <a:rPr lang="en-US" altLang="ko-KR" sz="1400" smtClean="0"/>
              <a:t>0.974</a:t>
            </a:r>
            <a:r>
              <a:rPr lang="ko-KR" altLang="en-US" sz="1400" smtClean="0"/>
              <a:t>이므로 대립가설은 기각되며 귀무가설은 </a:t>
            </a:r>
            <a:endParaRPr lang="en-US" altLang="ko-KR" sz="1400" smtClean="0"/>
          </a:p>
          <a:p>
            <a:pPr>
              <a:lnSpc>
                <a:spcPct val="150000"/>
              </a:lnSpc>
            </a:pPr>
            <a:r>
              <a:rPr lang="en-US" altLang="ko-KR" sz="1400"/>
              <a:t> </a:t>
            </a:r>
            <a:r>
              <a:rPr lang="en-US" altLang="ko-KR" sz="1400" smtClean="0"/>
              <a:t>    </a:t>
            </a:r>
            <a:r>
              <a:rPr lang="ko-KR" altLang="en-US" sz="1400" smtClean="0"/>
              <a:t>채택되었습니다</a:t>
            </a:r>
            <a:r>
              <a:rPr lang="en-US" altLang="ko-KR" sz="1400" smtClean="0"/>
              <a:t>. </a:t>
            </a:r>
            <a:r>
              <a:rPr lang="ko-KR" altLang="en-US" sz="1400" smtClean="0"/>
              <a:t>즉 각 집단은 서로 분산이 같다고 할 수 있습니다</a:t>
            </a:r>
            <a:r>
              <a:rPr lang="en-US" altLang="ko-KR" sz="1400" smtClean="0"/>
              <a:t>.</a:t>
            </a:r>
            <a:endParaRPr lang="ko-KR" altLang="en-US" sz="1400"/>
          </a:p>
        </p:txBody>
      </p:sp>
      <p:sp>
        <p:nvSpPr>
          <p:cNvPr id="7" name="직사각형 6"/>
          <p:cNvSpPr/>
          <p:nvPr/>
        </p:nvSpPr>
        <p:spPr>
          <a:xfrm>
            <a:off x="5808361" y="4107117"/>
            <a:ext cx="3127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var.test(A_vector, B_vector)</a:t>
            </a:r>
            <a:endParaRPr lang="ko-KR" altLang="en-US" b="1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460529" y="6299200"/>
            <a:ext cx="5731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smtClean="0">
                <a:latin typeface="Bodoni MT" panose="02070603080606020203" pitchFamily="18" charset="0"/>
              </a:rPr>
              <a:t>인류는 </a:t>
            </a:r>
            <a:r>
              <a:rPr lang="ko-KR" altLang="en-US" sz="1600">
                <a:latin typeface="Bodoni MT" panose="02070603080606020203" pitchFamily="18" charset="0"/>
              </a:rPr>
              <a:t>여지것 불가능을 극복하는 능력을 스스로 정의했다</a:t>
            </a:r>
            <a:r>
              <a:rPr lang="en-US" altLang="ko-KR" sz="1600">
                <a:latin typeface="Bodoni MT" panose="02070603080606020203" pitchFamily="18" charset="0"/>
              </a:rPr>
              <a:t>.</a:t>
            </a:r>
            <a:br>
              <a:rPr lang="en-US" altLang="ko-KR" sz="1600">
                <a:latin typeface="Bodoni MT" panose="02070603080606020203" pitchFamily="18" charset="0"/>
              </a:rPr>
            </a:br>
            <a:r>
              <a:rPr lang="ko-KR" altLang="en-US" sz="1600">
                <a:latin typeface="Bodoni MT" panose="02070603080606020203" pitchFamily="18" charset="0"/>
              </a:rPr>
              <a:t>나는 </a:t>
            </a:r>
            <a:r>
              <a:rPr lang="en-US" altLang="ko-KR" sz="1600">
                <a:latin typeface="Bodoni MT" panose="02070603080606020203" pitchFamily="18" charset="0"/>
              </a:rPr>
              <a:t>PLAYER </a:t>
            </a:r>
            <a:r>
              <a:rPr lang="ko-KR" altLang="en-US" sz="1600" smtClean="0">
                <a:latin typeface="Bodoni MT" panose="02070603080606020203" pitchFamily="18" charset="0"/>
              </a:rPr>
              <a:t>다</a:t>
            </a:r>
            <a:r>
              <a:rPr lang="en-US" altLang="ko-KR" sz="1600" smtClean="0">
                <a:latin typeface="Bodoni MT" panose="02070603080606020203" pitchFamily="18" charset="0"/>
              </a:rPr>
              <a:t>.</a:t>
            </a:r>
            <a:endParaRPr lang="ko-KR" altLang="en-US" sz="1600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31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/>
      <p:bldP spid="6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10898809"/>
            <a:ext cx="1219200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-36946" y="131382"/>
            <a:ext cx="1928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>
                <a:latin typeface="빙그레 따옴체" panose="02030503000000000000" pitchFamily="18" charset="-127"/>
                <a:ea typeface="빙그레 따옴체" panose="02030503000000000000" pitchFamily="18" charset="-127"/>
              </a:defRPr>
            </a:lvl1pPr>
          </a:lstStyle>
          <a:p>
            <a:pPr algn="ctr"/>
            <a:r>
              <a:rPr lang="en-US" altLang="ko-KR" sz="1600" dirty="0">
                <a:latin typeface="Bodoni MT" panose="02070603080606020203" pitchFamily="18" charset="0"/>
              </a:rPr>
              <a:t>PLAYER MAKER </a:t>
            </a:r>
            <a:endParaRPr lang="ko-KR" altLang="en-US" sz="1600" dirty="0">
              <a:latin typeface="Bodoni MT" panose="02070603080606020203" pitchFamily="18" charset="0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826690" y="-20399"/>
            <a:ext cx="0" cy="593054"/>
          </a:xfrm>
          <a:prstGeom prst="line">
            <a:avLst/>
          </a:prstGeom>
          <a:ln w="28575">
            <a:gradFill flip="none" rotWithShape="1">
              <a:gsLst>
                <a:gs pos="0">
                  <a:srgbClr val="FED75F"/>
                </a:gs>
                <a:gs pos="100000">
                  <a:srgbClr val="232122">
                    <a:alpha val="0"/>
                  </a:srgbClr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0" y="59112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0" y="629920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129792" y="1111722"/>
            <a:ext cx="422985" cy="430931"/>
            <a:chOff x="5222417" y="5375913"/>
            <a:chExt cx="1695813" cy="1727669"/>
          </a:xfrm>
        </p:grpSpPr>
        <p:sp>
          <p:nvSpPr>
            <p:cNvPr id="18" name="육각형 17"/>
            <p:cNvSpPr/>
            <p:nvPr/>
          </p:nvSpPr>
          <p:spPr>
            <a:xfrm rot="5400000">
              <a:off x="5253759" y="5570816"/>
              <a:ext cx="1646304" cy="1419228"/>
            </a:xfrm>
            <a:prstGeom prst="hexagon">
              <a:avLst/>
            </a:prstGeom>
            <a:gradFill>
              <a:gsLst>
                <a:gs pos="50000">
                  <a:srgbClr val="FED75F"/>
                </a:gs>
                <a:gs pos="50000">
                  <a:srgbClr val="232122"/>
                </a:gs>
              </a:gsLst>
              <a:lin ang="5400000" scaled="1"/>
            </a:gradFill>
            <a:ln>
              <a:gradFill>
                <a:gsLst>
                  <a:gs pos="50000">
                    <a:srgbClr val="282628"/>
                  </a:gs>
                  <a:gs pos="50000">
                    <a:srgbClr val="FED75F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2417" y="5375913"/>
              <a:ext cx="1695813" cy="1695450"/>
            </a:xfrm>
            <a:prstGeom prst="rect">
              <a:avLst/>
            </a:prstGeom>
          </p:spPr>
        </p:pic>
      </p:grpSp>
      <p:sp>
        <p:nvSpPr>
          <p:cNvPr id="35" name="TextBox 34"/>
          <p:cNvSpPr txBox="1"/>
          <p:nvPr/>
        </p:nvSpPr>
        <p:spPr>
          <a:xfrm>
            <a:off x="552777" y="1160157"/>
            <a:ext cx="1163922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300" smtClean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3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0" y="6394508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회귀분석</a:t>
            </a:r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733842" y="-62520"/>
            <a:ext cx="3373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 smtClean="0">
                <a:effectLst>
                  <a:outerShdw blurRad="38100" dist="63500" dir="2700000" algn="tl">
                    <a:schemeClr val="bg1"/>
                  </a:outerShdw>
                </a:effectLst>
                <a:latin typeface="Bodoni MT" panose="02070603080606020203" pitchFamily="18" charset="0"/>
              </a:rPr>
              <a:t>Next </a:t>
            </a:r>
            <a:r>
              <a:rPr lang="en-US" altLang="ko-KR" sz="2000" smtClean="0">
                <a:effectLst>
                  <a:outerShdw blurRad="38100" dist="63500" dir="2700000" algn="tl">
                    <a:schemeClr val="bg1"/>
                  </a:outerShdw>
                </a:effectLst>
                <a:latin typeface="Bodoni MT" panose="02070603080606020203" pitchFamily="18" charset="0"/>
              </a:rPr>
              <a:t>Promotion </a:t>
            </a:r>
            <a:r>
              <a:rPr lang="en-US" altLang="ko-KR" sz="4000" smtClean="0">
                <a:effectLst>
                  <a:outerShdw blurRad="38100" dist="63500" dir="2700000" algn="tl">
                    <a:schemeClr val="bg1"/>
                  </a:outerShdw>
                </a:effectLst>
                <a:latin typeface="Bodoni MT" panose="02070603080606020203" pitchFamily="18" charset="0"/>
              </a:rPr>
              <a:t>R</a:t>
            </a:r>
            <a:endParaRPr lang="ko-KR" altLang="en-US" sz="4000" dirty="0">
              <a:effectLst>
                <a:outerShdw blurRad="38100" dist="63500" dir="2700000" algn="tl">
                  <a:schemeClr val="bg1"/>
                </a:outerShdw>
              </a:effectLst>
              <a:latin typeface="Bodoni MT" panose="02070603080606020203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71062" y="1111722"/>
            <a:ext cx="11340477" cy="2446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alternative – T</a:t>
            </a:r>
            <a:r>
              <a:rPr lang="ko-KR" altLang="en-US" b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검정을 통해 집단 간의 차이를 </a:t>
            </a:r>
            <a:r>
              <a:rPr lang="en-US" altLang="ko-KR" b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[</a:t>
            </a:r>
            <a:r>
              <a:rPr lang="ko-KR" altLang="en-US" b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어떤 기준</a:t>
            </a:r>
            <a:r>
              <a:rPr lang="en-US" altLang="ko-KR" b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]</a:t>
            </a:r>
            <a:r>
              <a:rPr lang="ko-KR" altLang="en-US" b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으로 </a:t>
            </a:r>
            <a:r>
              <a:rPr lang="ko-KR" altLang="en-US" b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비교할지 설정하는 옵션 입니다</a:t>
            </a:r>
            <a:r>
              <a:rPr lang="en-US" altLang="ko-KR" b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</a:t>
            </a:r>
            <a:endParaRPr lang="en-US" altLang="ko-KR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단순하게 </a:t>
            </a:r>
            <a:r>
              <a:rPr lang="en-US" altLang="ko-KR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“</a:t>
            </a:r>
            <a:r>
              <a:rPr lang="ko-KR" altLang="en-US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두 집단이 다르다</a:t>
            </a:r>
            <a:r>
              <a:rPr lang="en-US" altLang="ko-KR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” </a:t>
            </a:r>
            <a:r>
              <a:rPr lang="ko-KR" altLang="en-US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라는 것만 측정하는 것이라면 </a:t>
            </a:r>
            <a:r>
              <a:rPr lang="en-US" altLang="ko-KR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“</a:t>
            </a:r>
            <a:r>
              <a:rPr lang="ko-KR" altLang="en-US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양측검정</a:t>
            </a:r>
            <a:r>
              <a:rPr lang="en-US" altLang="ko-KR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(two.sided)”</a:t>
            </a:r>
            <a:r>
              <a:rPr lang="ko-KR" altLang="en-US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를 하고</a:t>
            </a:r>
            <a:r>
              <a:rPr lang="en-US" altLang="ko-KR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</a:t>
            </a:r>
            <a:r>
              <a:rPr lang="ko-KR" altLang="en-US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큰지 작은지 까지 확인해야 한다면 </a:t>
            </a:r>
            <a:r>
              <a:rPr lang="en-US" altLang="ko-KR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“</a:t>
            </a:r>
            <a:r>
              <a:rPr lang="ko-KR" altLang="en-US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단측검정</a:t>
            </a:r>
            <a:r>
              <a:rPr lang="en-US" altLang="ko-KR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(less, greater)”</a:t>
            </a:r>
            <a:r>
              <a:rPr lang="ko-KR" altLang="en-US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을 </a:t>
            </a:r>
            <a:endParaRPr lang="en-US" altLang="ko-KR" sz="1400" smtClean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설정합니다</a:t>
            </a:r>
            <a:r>
              <a:rPr lang="en-US" altLang="ko-KR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 </a:t>
            </a:r>
            <a:r>
              <a:rPr lang="ko-KR" altLang="en-US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입력 항목의 값은 다음과 같은 의미를 갖습니다</a:t>
            </a:r>
            <a:r>
              <a:rPr lang="en-US" altLang="ko-KR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two.sided : A,B</a:t>
            </a:r>
            <a:r>
              <a:rPr lang="ko-KR" altLang="en-US" sz="1400" b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집단이 서로 같은지 비교 </a:t>
            </a:r>
            <a:endParaRPr lang="en-US" altLang="ko-KR" sz="1400" b="1" smtClean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less : A</a:t>
            </a:r>
            <a:r>
              <a:rPr lang="ko-KR" altLang="en-US" sz="1400" b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집단이 </a:t>
            </a:r>
            <a:r>
              <a:rPr lang="en-US" altLang="ko-KR" sz="1400" b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B</a:t>
            </a:r>
            <a:r>
              <a:rPr lang="ko-KR" altLang="en-US" sz="1400" b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집단보다 작은지 비교</a:t>
            </a:r>
            <a:endParaRPr lang="en-US" altLang="ko-KR" sz="1400" b="1" smtClean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greater : A</a:t>
            </a:r>
            <a:r>
              <a:rPr lang="ko-KR" altLang="en-US" sz="1400" b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집단이 </a:t>
            </a:r>
            <a:r>
              <a:rPr lang="en-US" altLang="ko-KR" sz="1400" b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B</a:t>
            </a:r>
            <a:r>
              <a:rPr lang="ko-KR" altLang="en-US" sz="1400" b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집단보다 큰지 비교</a:t>
            </a:r>
            <a:r>
              <a:rPr lang="ko-KR" altLang="en-US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endParaRPr lang="en-US" altLang="ko-KR" sz="140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smtClean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583890" y="1230402"/>
            <a:ext cx="287172" cy="287172"/>
          </a:xfrm>
          <a:prstGeom prst="ellipse">
            <a:avLst/>
          </a:prstGeom>
          <a:solidFill>
            <a:srgbClr val="FED7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65929" y="3400392"/>
            <a:ext cx="5992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그럼 결국 나노디그리 과정을 수강 후 능력이 향상되었을까</a:t>
            </a:r>
            <a:r>
              <a:rPr lang="en-US" altLang="ko-KR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?</a:t>
            </a:r>
            <a:endParaRPr lang="ko-KR" altLang="en-US" b="1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29792" y="3872894"/>
            <a:ext cx="422985" cy="430931"/>
            <a:chOff x="5222417" y="5375913"/>
            <a:chExt cx="1695813" cy="1727669"/>
          </a:xfrm>
        </p:grpSpPr>
        <p:sp>
          <p:nvSpPr>
            <p:cNvPr id="23" name="육각형 22"/>
            <p:cNvSpPr/>
            <p:nvPr/>
          </p:nvSpPr>
          <p:spPr>
            <a:xfrm rot="5400000">
              <a:off x="5253759" y="5570816"/>
              <a:ext cx="1646304" cy="1419228"/>
            </a:xfrm>
            <a:prstGeom prst="hexagon">
              <a:avLst/>
            </a:prstGeom>
            <a:gradFill>
              <a:gsLst>
                <a:gs pos="50000">
                  <a:srgbClr val="FED75F"/>
                </a:gs>
                <a:gs pos="50000">
                  <a:srgbClr val="232122"/>
                </a:gs>
              </a:gsLst>
              <a:lin ang="5400000" scaled="1"/>
            </a:gradFill>
            <a:ln>
              <a:gradFill>
                <a:gsLst>
                  <a:gs pos="50000">
                    <a:srgbClr val="282628"/>
                  </a:gs>
                  <a:gs pos="50000">
                    <a:srgbClr val="FED75F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2417" y="5375913"/>
              <a:ext cx="1695813" cy="1695450"/>
            </a:xfrm>
            <a:prstGeom prst="rect">
              <a:avLst/>
            </a:prstGeom>
          </p:spPr>
        </p:pic>
      </p:grpSp>
      <p:sp>
        <p:nvSpPr>
          <p:cNvPr id="25" name="TextBox 24"/>
          <p:cNvSpPr txBox="1"/>
          <p:nvPr/>
        </p:nvSpPr>
        <p:spPr>
          <a:xfrm>
            <a:off x="552777" y="3921329"/>
            <a:ext cx="1163922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샘플의 수가 </a:t>
            </a:r>
            <a:r>
              <a:rPr lang="en-US" altLang="ko-KR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30</a:t>
            </a:r>
            <a:r>
              <a:rPr lang="ko-KR" altLang="en-US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개 이상이므로 전체 수강생의 평균점수를 정규분포 형태로 추정할 수 있습니다</a:t>
            </a:r>
            <a:r>
              <a:rPr lang="en-US" altLang="ko-KR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수강생이라는 동일집단의 수강 전 후를 비교하는 것이므로 </a:t>
            </a:r>
            <a:r>
              <a:rPr lang="en-US" altLang="ko-KR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“</a:t>
            </a:r>
            <a:r>
              <a:rPr lang="ko-KR" altLang="en-US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대응표본</a:t>
            </a:r>
            <a:r>
              <a:rPr lang="en-US" altLang="ko-KR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” </a:t>
            </a:r>
            <a:r>
              <a:rPr lang="ko-KR" altLang="en-US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입니다</a:t>
            </a:r>
            <a:r>
              <a:rPr lang="en-US" altLang="ko-KR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endParaRPr lang="en-US" altLang="ko-KR" sz="13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60529" y="6299200"/>
            <a:ext cx="5731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smtClean="0">
                <a:latin typeface="Bodoni MT" panose="02070603080606020203" pitchFamily="18" charset="0"/>
              </a:rPr>
              <a:t>인류는 </a:t>
            </a:r>
            <a:r>
              <a:rPr lang="ko-KR" altLang="en-US" sz="1600">
                <a:latin typeface="Bodoni MT" panose="02070603080606020203" pitchFamily="18" charset="0"/>
              </a:rPr>
              <a:t>여지것 불가능을 극복하는 능력을 스스로 정의했다</a:t>
            </a:r>
            <a:r>
              <a:rPr lang="en-US" altLang="ko-KR" sz="1600">
                <a:latin typeface="Bodoni MT" panose="02070603080606020203" pitchFamily="18" charset="0"/>
              </a:rPr>
              <a:t>.</a:t>
            </a:r>
            <a:br>
              <a:rPr lang="en-US" altLang="ko-KR" sz="1600">
                <a:latin typeface="Bodoni MT" panose="02070603080606020203" pitchFamily="18" charset="0"/>
              </a:rPr>
            </a:br>
            <a:r>
              <a:rPr lang="ko-KR" altLang="en-US" sz="1600">
                <a:latin typeface="Bodoni MT" panose="02070603080606020203" pitchFamily="18" charset="0"/>
              </a:rPr>
              <a:t>나는 </a:t>
            </a:r>
            <a:r>
              <a:rPr lang="en-US" altLang="ko-KR" sz="1600">
                <a:latin typeface="Bodoni MT" panose="02070603080606020203" pitchFamily="18" charset="0"/>
              </a:rPr>
              <a:t>PLAYER </a:t>
            </a:r>
            <a:r>
              <a:rPr lang="ko-KR" altLang="en-US" sz="1600" smtClean="0">
                <a:latin typeface="Bodoni MT" panose="02070603080606020203" pitchFamily="18" charset="0"/>
              </a:rPr>
              <a:t>다</a:t>
            </a:r>
            <a:r>
              <a:rPr lang="en-US" altLang="ko-KR" sz="1600" smtClean="0">
                <a:latin typeface="Bodoni MT" panose="02070603080606020203" pitchFamily="18" charset="0"/>
              </a:rPr>
              <a:t>.</a:t>
            </a:r>
            <a:endParaRPr lang="ko-KR" altLang="en-US" sz="1600" dirty="0">
              <a:latin typeface="Bodoni MT" panose="02070603080606020203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9792" y="701459"/>
            <a:ext cx="3142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t-test </a:t>
            </a:r>
            <a:r>
              <a:rPr lang="ko-KR" altLang="en-US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 인자 </a:t>
            </a:r>
            <a:r>
              <a:rPr lang="en-US" altLang="ko-KR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</a:t>
            </a:r>
            <a:r>
              <a:rPr lang="en-US" altLang="ko-KR" b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alternative</a:t>
            </a:r>
            <a:r>
              <a:rPr lang="ko-KR" altLang="en-US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endParaRPr lang="ko-KR" altLang="en-US" b="1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345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0" grpId="0" animBg="1"/>
      <p:bldP spid="21" grpId="0"/>
      <p:bldP spid="2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10898809"/>
            <a:ext cx="1219200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-36946" y="131382"/>
            <a:ext cx="1928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>
                <a:latin typeface="빙그레 따옴체" panose="02030503000000000000" pitchFamily="18" charset="-127"/>
                <a:ea typeface="빙그레 따옴체" panose="02030503000000000000" pitchFamily="18" charset="-127"/>
              </a:defRPr>
            </a:lvl1pPr>
          </a:lstStyle>
          <a:p>
            <a:pPr algn="ctr"/>
            <a:r>
              <a:rPr lang="en-US" altLang="ko-KR" sz="1600" dirty="0">
                <a:latin typeface="Bodoni MT" panose="02070603080606020203" pitchFamily="18" charset="0"/>
              </a:rPr>
              <a:t>PLAYER MAKER </a:t>
            </a:r>
            <a:endParaRPr lang="ko-KR" altLang="en-US" sz="1600" dirty="0">
              <a:latin typeface="Bodoni MT" panose="02070603080606020203" pitchFamily="18" charset="0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826690" y="-20399"/>
            <a:ext cx="0" cy="593054"/>
          </a:xfrm>
          <a:prstGeom prst="line">
            <a:avLst/>
          </a:prstGeom>
          <a:ln w="28575">
            <a:gradFill flip="none" rotWithShape="1">
              <a:gsLst>
                <a:gs pos="0">
                  <a:srgbClr val="FED75F"/>
                </a:gs>
                <a:gs pos="100000">
                  <a:srgbClr val="232122">
                    <a:alpha val="0"/>
                  </a:srgbClr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0" y="59112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0" y="629920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0" y="6394508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회귀분석</a:t>
            </a:r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733842" y="-62520"/>
            <a:ext cx="3373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 smtClean="0">
                <a:effectLst>
                  <a:outerShdw blurRad="38100" dist="63500" dir="2700000" algn="tl">
                    <a:schemeClr val="bg1"/>
                  </a:outerShdw>
                </a:effectLst>
                <a:latin typeface="Bodoni MT" panose="02070603080606020203" pitchFamily="18" charset="0"/>
              </a:rPr>
              <a:t>Next </a:t>
            </a:r>
            <a:r>
              <a:rPr lang="en-US" altLang="ko-KR" sz="2000" smtClean="0">
                <a:effectLst>
                  <a:outerShdw blurRad="38100" dist="63500" dir="2700000" algn="tl">
                    <a:schemeClr val="bg1"/>
                  </a:outerShdw>
                </a:effectLst>
                <a:latin typeface="Bodoni MT" panose="02070603080606020203" pitchFamily="18" charset="0"/>
              </a:rPr>
              <a:t>Promotion </a:t>
            </a:r>
            <a:r>
              <a:rPr lang="en-US" altLang="ko-KR" sz="4000" smtClean="0">
                <a:effectLst>
                  <a:outerShdw blurRad="38100" dist="63500" dir="2700000" algn="tl">
                    <a:schemeClr val="bg1"/>
                  </a:outerShdw>
                </a:effectLst>
                <a:latin typeface="Bodoni MT" panose="02070603080606020203" pitchFamily="18" charset="0"/>
              </a:rPr>
              <a:t>R</a:t>
            </a:r>
            <a:endParaRPr lang="ko-KR" altLang="en-US" sz="4000" dirty="0">
              <a:effectLst>
                <a:outerShdw blurRad="38100" dist="63500" dir="2700000" algn="tl">
                  <a:schemeClr val="bg1"/>
                </a:outerShdw>
              </a:effectLst>
              <a:latin typeface="Bodoni MT" panose="02070603080606020203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5929" y="797147"/>
            <a:ext cx="842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그럼 결국 나노디그리 과정을 수강 후 능력이 향상되었을까</a:t>
            </a:r>
            <a:r>
              <a:rPr lang="en-US" altLang="ko-KR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? – </a:t>
            </a:r>
            <a:r>
              <a:rPr lang="ko-KR" altLang="en-US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양측 검정 </a:t>
            </a:r>
            <a:r>
              <a:rPr lang="en-US" altLang="ko-KR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“two.sided”</a:t>
            </a:r>
            <a:endParaRPr lang="ko-KR" altLang="en-US" b="1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29792" y="1269649"/>
            <a:ext cx="422985" cy="430931"/>
            <a:chOff x="5222417" y="5375913"/>
            <a:chExt cx="1695813" cy="1727669"/>
          </a:xfrm>
        </p:grpSpPr>
        <p:sp>
          <p:nvSpPr>
            <p:cNvPr id="23" name="육각형 22"/>
            <p:cNvSpPr/>
            <p:nvPr/>
          </p:nvSpPr>
          <p:spPr>
            <a:xfrm rot="5400000">
              <a:off x="5253759" y="5570816"/>
              <a:ext cx="1646304" cy="1419228"/>
            </a:xfrm>
            <a:prstGeom prst="hexagon">
              <a:avLst/>
            </a:prstGeom>
            <a:gradFill>
              <a:gsLst>
                <a:gs pos="50000">
                  <a:srgbClr val="FED75F"/>
                </a:gs>
                <a:gs pos="50000">
                  <a:srgbClr val="232122"/>
                </a:gs>
              </a:gsLst>
              <a:lin ang="5400000" scaled="1"/>
            </a:gradFill>
            <a:ln>
              <a:gradFill>
                <a:gsLst>
                  <a:gs pos="50000">
                    <a:srgbClr val="282628"/>
                  </a:gs>
                  <a:gs pos="50000">
                    <a:srgbClr val="FED75F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2417" y="5375913"/>
              <a:ext cx="1695813" cy="1695450"/>
            </a:xfrm>
            <a:prstGeom prst="rect">
              <a:avLst/>
            </a:prstGeom>
          </p:spPr>
        </p:pic>
      </p:grpSp>
      <p:sp>
        <p:nvSpPr>
          <p:cNvPr id="25" name="TextBox 24"/>
          <p:cNvSpPr txBox="1"/>
          <p:nvPr/>
        </p:nvSpPr>
        <p:spPr>
          <a:xfrm>
            <a:off x="552777" y="1318084"/>
            <a:ext cx="1163922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샘플의 수가 </a:t>
            </a:r>
            <a:r>
              <a:rPr lang="en-US" altLang="ko-KR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30</a:t>
            </a:r>
            <a:r>
              <a:rPr lang="ko-KR" altLang="en-US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개 이상이므로 전체 수강생의 평균점수를 정규분포 형태로 추정할 수 있습니다</a:t>
            </a:r>
            <a:r>
              <a:rPr lang="en-US" altLang="ko-KR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수강생이라는 동일집단의 수강 전 후를 비교하는 것이므로 </a:t>
            </a:r>
            <a:r>
              <a:rPr lang="en-US" altLang="ko-KR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“</a:t>
            </a:r>
            <a:r>
              <a:rPr lang="ko-KR" altLang="en-US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대응표본</a:t>
            </a:r>
            <a:r>
              <a:rPr lang="en-US" altLang="ko-KR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” </a:t>
            </a:r>
            <a:r>
              <a:rPr lang="ko-KR" altLang="en-US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입니다</a:t>
            </a:r>
            <a:r>
              <a:rPr lang="en-US" altLang="ko-KR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endParaRPr lang="en-US" altLang="ko-KR" sz="13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352" y="2053467"/>
            <a:ext cx="5916210" cy="191729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352" y="3951707"/>
            <a:ext cx="5916210" cy="23946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58418" y="2113050"/>
            <a:ext cx="557716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귀무가설 </a:t>
            </a:r>
            <a:r>
              <a:rPr lang="en-US" altLang="ko-KR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: </a:t>
            </a:r>
            <a:r>
              <a:rPr lang="ko-KR" altLang="en-US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두 집단 간의 차이는 </a:t>
            </a:r>
            <a:r>
              <a:rPr lang="en-US" altLang="ko-KR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0</a:t>
            </a:r>
            <a:r>
              <a:rPr lang="ko-KR" altLang="en-US" sz="140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ko-KR" altLang="en-US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이다</a:t>
            </a:r>
            <a:r>
              <a:rPr lang="en-US" altLang="ko-KR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 </a:t>
            </a:r>
            <a:r>
              <a:rPr lang="ko-KR" altLang="en-US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즉 두 집단간 평균은 같다</a:t>
            </a:r>
            <a:r>
              <a:rPr lang="en-US" altLang="ko-KR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대립가설 </a:t>
            </a:r>
            <a:r>
              <a:rPr lang="en-US" altLang="ko-KR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: </a:t>
            </a:r>
            <a:r>
              <a:rPr lang="ko-KR" altLang="en-US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두 집단 간의 차이는 </a:t>
            </a:r>
            <a:r>
              <a:rPr lang="en-US" altLang="ko-KR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0 </a:t>
            </a:r>
            <a:r>
              <a:rPr lang="ko-KR" altLang="en-US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이 아니다</a:t>
            </a:r>
            <a:r>
              <a:rPr lang="en-US" altLang="ko-KR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</a:t>
            </a:r>
            <a:r>
              <a:rPr lang="ko-KR" altLang="en-US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즉</a:t>
            </a:r>
            <a:r>
              <a:rPr lang="en-US" altLang="ko-KR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ko-KR" altLang="en-US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두 집단간에 평균은 다르다</a:t>
            </a:r>
            <a:r>
              <a:rPr lang="en-US" altLang="ko-KR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</a:t>
            </a:r>
            <a:endParaRPr lang="en-US" altLang="ko-KR" sz="1400" smtClean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3018516" y="4736163"/>
            <a:ext cx="287172" cy="287172"/>
          </a:xfrm>
          <a:prstGeom prst="ellipse">
            <a:avLst/>
          </a:prstGeom>
          <a:solidFill>
            <a:srgbClr val="FED7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6529107" y="2179718"/>
            <a:ext cx="287172" cy="287172"/>
          </a:xfrm>
          <a:prstGeom prst="ellipse">
            <a:avLst/>
          </a:prstGeom>
          <a:solidFill>
            <a:srgbClr val="FED7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6758418" y="2962235"/>
            <a:ext cx="539904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p-value : 0.03973</a:t>
            </a:r>
          </a:p>
          <a:p>
            <a:pPr>
              <a:lnSpc>
                <a:spcPct val="150000"/>
              </a:lnSpc>
            </a:pPr>
            <a:r>
              <a:rPr lang="en-US" altLang="ko-KR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p-value </a:t>
            </a:r>
            <a:r>
              <a:rPr lang="ko-KR" altLang="en-US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값이 </a:t>
            </a:r>
            <a:r>
              <a:rPr lang="en-US" altLang="ko-KR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0.05</a:t>
            </a:r>
            <a:r>
              <a:rPr lang="ko-KR" altLang="en-US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보다 작기 때문에 대립가설을 채택할 수 있으며</a:t>
            </a:r>
            <a:r>
              <a:rPr lang="en-US" altLang="ko-KR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</a:t>
            </a:r>
            <a:r>
              <a:rPr lang="ko-KR" altLang="en-US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이를 </a:t>
            </a:r>
            <a:endParaRPr lang="en-US" altLang="ko-KR" sz="1400" smtClean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토대로 </a:t>
            </a:r>
            <a:r>
              <a:rPr lang="en-US" altLang="ko-KR" sz="1400" b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“</a:t>
            </a:r>
            <a:r>
              <a:rPr lang="ko-KR" altLang="en-US" sz="1400" b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나노디그리 전</a:t>
            </a:r>
            <a:r>
              <a:rPr lang="en-US" altLang="ko-KR" sz="1400" b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/</a:t>
            </a:r>
            <a:r>
              <a:rPr lang="ko-KR" altLang="en-US" sz="1400" b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후 점수에는 통계적으로 의미 있는 차이가 있다</a:t>
            </a:r>
            <a:r>
              <a:rPr lang="en-US" altLang="ko-KR" sz="1400" b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” </a:t>
            </a:r>
          </a:p>
          <a:p>
            <a:pPr>
              <a:lnSpc>
                <a:spcPct val="150000"/>
              </a:lnSpc>
            </a:pPr>
            <a:r>
              <a:rPr lang="ko-KR" altLang="en-US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라고 판단할 수 있습니다</a:t>
            </a:r>
            <a:r>
              <a:rPr lang="en-US" altLang="ko-KR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 </a:t>
            </a:r>
          </a:p>
        </p:txBody>
      </p:sp>
      <p:grpSp>
        <p:nvGrpSpPr>
          <p:cNvPr id="33" name="그룹 32"/>
          <p:cNvGrpSpPr/>
          <p:nvPr/>
        </p:nvGrpSpPr>
        <p:grpSpPr>
          <a:xfrm>
            <a:off x="6546926" y="3356494"/>
            <a:ext cx="297218" cy="302801"/>
            <a:chOff x="5222417" y="5375913"/>
            <a:chExt cx="1695813" cy="1727669"/>
          </a:xfrm>
        </p:grpSpPr>
        <p:sp>
          <p:nvSpPr>
            <p:cNvPr id="34" name="육각형 33"/>
            <p:cNvSpPr/>
            <p:nvPr/>
          </p:nvSpPr>
          <p:spPr>
            <a:xfrm rot="5400000">
              <a:off x="5253759" y="5570816"/>
              <a:ext cx="1646304" cy="1419228"/>
            </a:xfrm>
            <a:prstGeom prst="hexagon">
              <a:avLst/>
            </a:prstGeom>
            <a:gradFill>
              <a:gsLst>
                <a:gs pos="50000">
                  <a:srgbClr val="FED75F"/>
                </a:gs>
                <a:gs pos="50000">
                  <a:srgbClr val="232122"/>
                </a:gs>
              </a:gsLst>
              <a:lin ang="5400000" scaled="1"/>
            </a:gradFill>
            <a:ln>
              <a:gradFill>
                <a:gsLst>
                  <a:gs pos="50000">
                    <a:srgbClr val="282628"/>
                  </a:gs>
                  <a:gs pos="50000">
                    <a:srgbClr val="FED75F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2417" y="5375913"/>
              <a:ext cx="1695813" cy="1695450"/>
            </a:xfrm>
            <a:prstGeom prst="rect">
              <a:avLst/>
            </a:prstGeom>
          </p:spPr>
        </p:pic>
      </p:grpSp>
      <p:sp>
        <p:nvSpPr>
          <p:cNvPr id="35" name="TextBox 34"/>
          <p:cNvSpPr txBox="1"/>
          <p:nvPr/>
        </p:nvSpPr>
        <p:spPr>
          <a:xfrm>
            <a:off x="6460529" y="6299200"/>
            <a:ext cx="5731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smtClean="0">
                <a:latin typeface="Bodoni MT" panose="02070603080606020203" pitchFamily="18" charset="0"/>
              </a:rPr>
              <a:t>인류는 </a:t>
            </a:r>
            <a:r>
              <a:rPr lang="ko-KR" altLang="en-US" sz="1600">
                <a:latin typeface="Bodoni MT" panose="02070603080606020203" pitchFamily="18" charset="0"/>
              </a:rPr>
              <a:t>여지것 불가능을 극복하는 능력을 스스로 정의했다</a:t>
            </a:r>
            <a:r>
              <a:rPr lang="en-US" altLang="ko-KR" sz="1600">
                <a:latin typeface="Bodoni MT" panose="02070603080606020203" pitchFamily="18" charset="0"/>
              </a:rPr>
              <a:t>.</a:t>
            </a:r>
            <a:br>
              <a:rPr lang="en-US" altLang="ko-KR" sz="1600">
                <a:latin typeface="Bodoni MT" panose="02070603080606020203" pitchFamily="18" charset="0"/>
              </a:rPr>
            </a:br>
            <a:r>
              <a:rPr lang="ko-KR" altLang="en-US" sz="1600">
                <a:latin typeface="Bodoni MT" panose="02070603080606020203" pitchFamily="18" charset="0"/>
              </a:rPr>
              <a:t>나는 </a:t>
            </a:r>
            <a:r>
              <a:rPr lang="en-US" altLang="ko-KR" sz="1600">
                <a:latin typeface="Bodoni MT" panose="02070603080606020203" pitchFamily="18" charset="0"/>
              </a:rPr>
              <a:t>PLAYER </a:t>
            </a:r>
            <a:r>
              <a:rPr lang="ko-KR" altLang="en-US" sz="1600" smtClean="0">
                <a:latin typeface="Bodoni MT" panose="02070603080606020203" pitchFamily="18" charset="0"/>
              </a:rPr>
              <a:t>다</a:t>
            </a:r>
            <a:r>
              <a:rPr lang="en-US" altLang="ko-KR" sz="1600" smtClean="0">
                <a:latin typeface="Bodoni MT" panose="02070603080606020203" pitchFamily="18" charset="0"/>
              </a:rPr>
              <a:t>.</a:t>
            </a:r>
            <a:endParaRPr lang="ko-KR" altLang="en-US" sz="1600" dirty="0">
              <a:latin typeface="Bodoni MT" panose="02070603080606020203" pitchFamily="18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758418" y="4220713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하지만 이러한 결과는 단순히 </a:t>
            </a:r>
            <a:r>
              <a:rPr lang="en-US" altLang="ko-KR" sz="1400" b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“</a:t>
            </a:r>
            <a:r>
              <a:rPr lang="ko-KR" altLang="en-US" sz="1400" b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차이가 있다</a:t>
            </a:r>
            <a:r>
              <a:rPr lang="en-US" altLang="ko-KR" sz="1400" b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.”</a:t>
            </a:r>
            <a:r>
              <a:rPr lang="en-US" altLang="ko-KR" sz="140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ko-KR" altLang="en-US" sz="140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정도로만 활용될 수 있으며 </a:t>
            </a:r>
            <a:endParaRPr lang="en-US" altLang="ko-KR" sz="140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아직 수강 후 능력이 오른 것인지에 대한 판정은 아닙니다</a:t>
            </a:r>
            <a:r>
              <a:rPr lang="en-US" altLang="ko-KR" sz="140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그 이유는 </a:t>
            </a:r>
            <a:r>
              <a:rPr lang="ko-KR" altLang="en-US" sz="1400" b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우리가</a:t>
            </a:r>
            <a:r>
              <a:rPr lang="en-US" altLang="ko-KR" sz="1400" b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alternative </a:t>
            </a:r>
            <a:r>
              <a:rPr lang="ko-KR" altLang="en-US" sz="1400" b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항목에 기본값</a:t>
            </a:r>
            <a:r>
              <a:rPr lang="en-US" altLang="ko-KR" sz="1400" b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(two.sided)</a:t>
            </a:r>
            <a:r>
              <a:rPr lang="ko-KR" altLang="en-US" sz="1400" b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을 할당하였기 </a:t>
            </a:r>
            <a:endParaRPr lang="en-US" altLang="ko-KR" sz="1400" b="1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때문입니다</a:t>
            </a:r>
            <a:r>
              <a:rPr lang="en-US" altLang="ko-KR" sz="1400" b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</a:t>
            </a:r>
            <a:r>
              <a:rPr lang="ko-KR" altLang="en-US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endParaRPr lang="en-US" altLang="ko-KR" sz="140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58418" y="5483592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우리가 관심있는 것은 </a:t>
            </a:r>
            <a:r>
              <a:rPr lang="en-US" altLang="ko-KR" sz="1400" b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“</a:t>
            </a:r>
            <a:r>
              <a:rPr lang="ko-KR" altLang="en-US" sz="1400" b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수강 후 학생들의 성적이 올랐는가</a:t>
            </a:r>
            <a:r>
              <a:rPr lang="en-US" altLang="ko-KR" sz="1400" b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?” </a:t>
            </a:r>
            <a:r>
              <a:rPr lang="ko-KR" altLang="en-US" sz="140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이기 때문에 </a:t>
            </a:r>
            <a:endParaRPr lang="en-US" altLang="ko-KR" sz="140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alternative = “less”</a:t>
            </a:r>
            <a:r>
              <a:rPr lang="ko-KR" altLang="en-US" sz="140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로 지정하여 </a:t>
            </a:r>
            <a:r>
              <a:rPr lang="en-US" altLang="ko-KR" sz="140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t.test</a:t>
            </a:r>
            <a:r>
              <a:rPr lang="ko-KR" altLang="en-US" sz="140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를 진행해보도록 하겠습니다</a:t>
            </a:r>
            <a:r>
              <a:rPr lang="en-US" altLang="ko-KR" sz="140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81800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5" grpId="0"/>
      <p:bldP spid="6" grpId="0"/>
      <p:bldP spid="27" grpId="0" animBg="1"/>
      <p:bldP spid="28" grpId="0" animBg="1"/>
      <p:bldP spid="29" grpId="0"/>
      <p:bldP spid="7" grpId="0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647" y="2284366"/>
            <a:ext cx="5220826" cy="2636373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0" y="10898809"/>
            <a:ext cx="1219200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-36946" y="131382"/>
            <a:ext cx="1928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>
                <a:latin typeface="빙그레 따옴체" panose="02030503000000000000" pitchFamily="18" charset="-127"/>
                <a:ea typeface="빙그레 따옴체" panose="02030503000000000000" pitchFamily="18" charset="-127"/>
              </a:defRPr>
            </a:lvl1pPr>
          </a:lstStyle>
          <a:p>
            <a:pPr algn="ctr"/>
            <a:r>
              <a:rPr lang="en-US" altLang="ko-KR" sz="1600" dirty="0">
                <a:latin typeface="Bodoni MT" panose="02070603080606020203" pitchFamily="18" charset="0"/>
              </a:rPr>
              <a:t>PLAYER MAKER </a:t>
            </a:r>
            <a:endParaRPr lang="ko-KR" altLang="en-US" sz="1600" dirty="0">
              <a:latin typeface="Bodoni MT" panose="02070603080606020203" pitchFamily="18" charset="0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826690" y="-20399"/>
            <a:ext cx="0" cy="593054"/>
          </a:xfrm>
          <a:prstGeom prst="line">
            <a:avLst/>
          </a:prstGeom>
          <a:ln w="28575">
            <a:gradFill flip="none" rotWithShape="1">
              <a:gsLst>
                <a:gs pos="0">
                  <a:srgbClr val="FED75F"/>
                </a:gs>
                <a:gs pos="100000">
                  <a:srgbClr val="232122">
                    <a:alpha val="0"/>
                  </a:srgbClr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0" y="59112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0" y="629920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0" y="6394508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회귀분석</a:t>
            </a:r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733842" y="-62520"/>
            <a:ext cx="3373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 smtClean="0">
                <a:effectLst>
                  <a:outerShdw blurRad="38100" dist="63500" dir="2700000" algn="tl">
                    <a:schemeClr val="bg1"/>
                  </a:outerShdw>
                </a:effectLst>
                <a:latin typeface="Bodoni MT" panose="02070603080606020203" pitchFamily="18" charset="0"/>
              </a:rPr>
              <a:t>Next </a:t>
            </a:r>
            <a:r>
              <a:rPr lang="en-US" altLang="ko-KR" sz="2000" smtClean="0">
                <a:effectLst>
                  <a:outerShdw blurRad="38100" dist="63500" dir="2700000" algn="tl">
                    <a:schemeClr val="bg1"/>
                  </a:outerShdw>
                </a:effectLst>
                <a:latin typeface="Bodoni MT" panose="02070603080606020203" pitchFamily="18" charset="0"/>
              </a:rPr>
              <a:t>Promotion </a:t>
            </a:r>
            <a:r>
              <a:rPr lang="en-US" altLang="ko-KR" sz="4000" smtClean="0">
                <a:effectLst>
                  <a:outerShdw blurRad="38100" dist="63500" dir="2700000" algn="tl">
                    <a:schemeClr val="bg1"/>
                  </a:outerShdw>
                </a:effectLst>
                <a:latin typeface="Bodoni MT" panose="02070603080606020203" pitchFamily="18" charset="0"/>
              </a:rPr>
              <a:t>R</a:t>
            </a:r>
            <a:endParaRPr lang="ko-KR" altLang="en-US" sz="4000" dirty="0">
              <a:effectLst>
                <a:outerShdw blurRad="38100" dist="63500" dir="2700000" algn="tl">
                  <a:schemeClr val="bg1"/>
                </a:outerShdw>
              </a:effectLst>
              <a:latin typeface="Bodoni MT" panose="02070603080606020203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797147"/>
            <a:ext cx="782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그럼 결국 나노디그리 과정을 수강 후 능력이 향상되었을까</a:t>
            </a:r>
            <a:r>
              <a:rPr lang="en-US" altLang="ko-KR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? – </a:t>
            </a:r>
            <a:r>
              <a:rPr lang="ko-KR" altLang="en-US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단측 검정 </a:t>
            </a:r>
            <a:r>
              <a:rPr lang="en-US" altLang="ko-KR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“less”</a:t>
            </a:r>
            <a:r>
              <a:rPr lang="ko-KR" altLang="en-US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endParaRPr lang="ko-KR" altLang="en-US" b="1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387586" y="1372496"/>
            <a:ext cx="488146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귀무가설 </a:t>
            </a:r>
            <a:r>
              <a:rPr lang="en-US" altLang="ko-KR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: </a:t>
            </a:r>
            <a:r>
              <a:rPr lang="ko-KR" altLang="en-US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첫번째 집단은 두번째 집단보다 평균점수가 작지 않다</a:t>
            </a:r>
            <a:r>
              <a:rPr lang="en-US" altLang="ko-KR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대립가설 </a:t>
            </a:r>
            <a:r>
              <a:rPr lang="en-US" altLang="ko-KR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: </a:t>
            </a:r>
            <a:r>
              <a:rPr lang="ko-KR" altLang="en-US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첫번째 집단은 두번째 집단보다</a:t>
            </a:r>
            <a:r>
              <a:rPr lang="en-US" altLang="ko-KR" sz="140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ko-KR" altLang="en-US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평균점수가 </a:t>
            </a:r>
            <a:r>
              <a:rPr lang="ko-KR" altLang="en-US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작다</a:t>
            </a:r>
            <a:endParaRPr lang="en-US" altLang="ko-KR" sz="1400" smtClean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6158275" y="1439164"/>
            <a:ext cx="287172" cy="287172"/>
          </a:xfrm>
          <a:prstGeom prst="ellipse">
            <a:avLst/>
          </a:prstGeom>
          <a:solidFill>
            <a:srgbClr val="FED7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3266166" y="3335462"/>
            <a:ext cx="287172" cy="287172"/>
          </a:xfrm>
          <a:prstGeom prst="ellipse">
            <a:avLst/>
          </a:prstGeom>
          <a:solidFill>
            <a:srgbClr val="FED7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3672840" y="1965960"/>
            <a:ext cx="1173480" cy="0"/>
          </a:xfrm>
          <a:prstGeom prst="line">
            <a:avLst/>
          </a:prstGeom>
          <a:ln>
            <a:solidFill>
              <a:srgbClr val="FED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46" y="1240676"/>
            <a:ext cx="5220826" cy="105109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460529" y="6299200"/>
            <a:ext cx="5731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smtClean="0">
                <a:latin typeface="Bodoni MT" panose="02070603080606020203" pitchFamily="18" charset="0"/>
              </a:rPr>
              <a:t>인류는 </a:t>
            </a:r>
            <a:r>
              <a:rPr lang="ko-KR" altLang="en-US" sz="1600">
                <a:latin typeface="Bodoni MT" panose="02070603080606020203" pitchFamily="18" charset="0"/>
              </a:rPr>
              <a:t>여지것 불가능을 극복하는 능력을 스스로 정의했다</a:t>
            </a:r>
            <a:r>
              <a:rPr lang="en-US" altLang="ko-KR" sz="1600">
                <a:latin typeface="Bodoni MT" panose="02070603080606020203" pitchFamily="18" charset="0"/>
              </a:rPr>
              <a:t>.</a:t>
            </a:r>
            <a:br>
              <a:rPr lang="en-US" altLang="ko-KR" sz="1600">
                <a:latin typeface="Bodoni MT" panose="02070603080606020203" pitchFamily="18" charset="0"/>
              </a:rPr>
            </a:br>
            <a:r>
              <a:rPr lang="ko-KR" altLang="en-US" sz="1600">
                <a:latin typeface="Bodoni MT" panose="02070603080606020203" pitchFamily="18" charset="0"/>
              </a:rPr>
              <a:t>나는 </a:t>
            </a:r>
            <a:r>
              <a:rPr lang="en-US" altLang="ko-KR" sz="1600">
                <a:latin typeface="Bodoni MT" panose="02070603080606020203" pitchFamily="18" charset="0"/>
              </a:rPr>
              <a:t>PLAYER </a:t>
            </a:r>
            <a:r>
              <a:rPr lang="ko-KR" altLang="en-US" sz="1600" smtClean="0">
                <a:latin typeface="Bodoni MT" panose="02070603080606020203" pitchFamily="18" charset="0"/>
              </a:rPr>
              <a:t>다</a:t>
            </a:r>
            <a:r>
              <a:rPr lang="en-US" altLang="ko-KR" sz="1600" smtClean="0">
                <a:latin typeface="Bodoni MT" panose="02070603080606020203" pitchFamily="18" charset="0"/>
              </a:rPr>
              <a:t>.</a:t>
            </a:r>
            <a:endParaRPr lang="ko-KR" altLang="en-US" sz="1600" dirty="0">
              <a:latin typeface="Bodoni MT" panose="02070603080606020203" pitchFamily="18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387586" y="2220782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p-value : 0.01986</a:t>
            </a:r>
            <a:endParaRPr lang="en-US" altLang="ko-KR" sz="1400" smtClean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p-value </a:t>
            </a:r>
            <a:r>
              <a:rPr lang="ko-KR" altLang="en-US" sz="140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값이 </a:t>
            </a:r>
            <a:r>
              <a:rPr lang="en-US" altLang="ko-KR" sz="140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0.05</a:t>
            </a:r>
            <a:r>
              <a:rPr lang="ko-KR" altLang="en-US" sz="140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보다 작기 때문에 귀무가설은 기각되며 대립가설이 채택 </a:t>
            </a:r>
            <a:endParaRPr lang="en-US" altLang="ko-KR" sz="140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됩니다</a:t>
            </a:r>
            <a:r>
              <a:rPr lang="en-US" altLang="ko-KR" sz="140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 </a:t>
            </a:r>
            <a:r>
              <a:rPr lang="ko-KR" altLang="en-US" sz="140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이를 토대로 </a:t>
            </a:r>
            <a:r>
              <a:rPr lang="en-US" altLang="ko-KR" sz="140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“</a:t>
            </a:r>
            <a:r>
              <a:rPr lang="ko-KR" altLang="en-US" sz="140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수강 후 학생들의 점수는 통계적으로 유의미하게 향상</a:t>
            </a:r>
            <a:endParaRPr lang="en-US" altLang="ko-KR" sz="140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되었다</a:t>
            </a:r>
            <a:r>
              <a:rPr lang="en-US" altLang="ko-KR" sz="140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.” </a:t>
            </a:r>
            <a:r>
              <a:rPr lang="ko-KR" altLang="en-US" sz="140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라고 판단할 수 </a:t>
            </a:r>
            <a:r>
              <a:rPr lang="ko-KR" altLang="en-US" sz="140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있습니다</a:t>
            </a:r>
            <a:r>
              <a:rPr lang="en-US" altLang="ko-KR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</a:t>
            </a:r>
            <a:endParaRPr lang="en-US" altLang="ko-KR" sz="140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87586" y="3768173"/>
            <a:ext cx="6096000" cy="10618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※</a:t>
            </a:r>
            <a:r>
              <a:rPr lang="ko-KR" altLang="en-US" sz="1400" b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여기서 주의해야 할 점은 </a:t>
            </a:r>
            <a:r>
              <a:rPr lang="en-US" altLang="ko-KR" sz="1400" b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“</a:t>
            </a:r>
            <a:r>
              <a:rPr lang="ko-KR" altLang="en-US" sz="1400" b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점수가 향상됐다</a:t>
            </a:r>
            <a:r>
              <a:rPr lang="en-US" altLang="ko-KR" sz="1400" b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.”</a:t>
            </a:r>
            <a:r>
              <a:rPr lang="ko-KR" altLang="en-US" sz="1400" b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에 </a:t>
            </a:r>
            <a:r>
              <a:rPr lang="en-US" altLang="ko-KR" sz="1400" b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p-value</a:t>
            </a:r>
            <a:r>
              <a:rPr lang="ko-KR" altLang="en-US" sz="1400" b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가 </a:t>
            </a:r>
            <a:r>
              <a:rPr lang="en-US" altLang="ko-KR" sz="1400" b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0.000001</a:t>
            </a:r>
            <a:r>
              <a:rPr lang="ko-KR" altLang="en-US" sz="1400" b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이라고</a:t>
            </a:r>
            <a:endParaRPr lang="en-US" altLang="ko-KR" sz="1400" b="1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한다면 </a:t>
            </a:r>
            <a:r>
              <a:rPr lang="en-US" altLang="ko-KR" sz="1400" b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“</a:t>
            </a:r>
            <a:r>
              <a:rPr lang="ko-KR" altLang="en-US" sz="1400" b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점수가 향상됐다고 볼 가능성이 매우 높다</a:t>
            </a:r>
            <a:r>
              <a:rPr lang="en-US" altLang="ko-KR" sz="1400" b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.”</a:t>
            </a:r>
            <a:r>
              <a:rPr lang="ko-KR" altLang="en-US" sz="1400" b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의 의미는 되지만 </a:t>
            </a:r>
            <a:endParaRPr lang="en-US" altLang="ko-KR" sz="1400" b="1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“</a:t>
            </a:r>
            <a:r>
              <a:rPr lang="ko-KR" altLang="en-US" sz="1400" b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점수가 크게 향상됐다</a:t>
            </a:r>
            <a:r>
              <a:rPr lang="en-US" altLang="ko-KR" sz="1400" b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”</a:t>
            </a:r>
            <a:r>
              <a:rPr lang="ko-KR" altLang="en-US" sz="1400" b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를 의미하지는 않습니다</a:t>
            </a:r>
            <a:r>
              <a:rPr lang="en-US" altLang="ko-KR" sz="1400" b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</a:t>
            </a:r>
            <a:r>
              <a:rPr lang="ko-KR" altLang="en-US" sz="1400" b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endParaRPr lang="en-US" altLang="ko-KR" sz="1400" b="1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792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5" grpId="0"/>
      <p:bldP spid="37" grpId="0" animBg="1"/>
      <p:bldP spid="38" grpId="0" animBg="1"/>
      <p:bldP spid="6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10898809"/>
            <a:ext cx="1219200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-36946" y="131382"/>
            <a:ext cx="1928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>
                <a:latin typeface="빙그레 따옴체" panose="02030503000000000000" pitchFamily="18" charset="-127"/>
                <a:ea typeface="빙그레 따옴체" panose="02030503000000000000" pitchFamily="18" charset="-127"/>
              </a:defRPr>
            </a:lvl1pPr>
          </a:lstStyle>
          <a:p>
            <a:pPr algn="ctr"/>
            <a:r>
              <a:rPr lang="en-US" altLang="ko-KR" sz="1600" dirty="0">
                <a:latin typeface="Bodoni MT" panose="02070603080606020203" pitchFamily="18" charset="0"/>
              </a:rPr>
              <a:t>PLAYER MAKER </a:t>
            </a:r>
            <a:endParaRPr lang="ko-KR" altLang="en-US" sz="1600" dirty="0">
              <a:latin typeface="Bodoni MT" panose="02070603080606020203" pitchFamily="18" charset="0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826690" y="-20399"/>
            <a:ext cx="0" cy="593054"/>
          </a:xfrm>
          <a:prstGeom prst="line">
            <a:avLst/>
          </a:prstGeom>
          <a:ln w="28575">
            <a:gradFill flip="none" rotWithShape="1">
              <a:gsLst>
                <a:gs pos="0">
                  <a:srgbClr val="FED75F"/>
                </a:gs>
                <a:gs pos="100000">
                  <a:srgbClr val="232122">
                    <a:alpha val="0"/>
                  </a:srgbClr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0" y="59112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0" y="629920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0" y="6394508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회귀분석</a:t>
            </a:r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733842" y="-62520"/>
            <a:ext cx="3373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 smtClean="0">
                <a:effectLst>
                  <a:outerShdw blurRad="38100" dist="63500" dir="2700000" algn="tl">
                    <a:schemeClr val="bg1"/>
                  </a:outerShdw>
                </a:effectLst>
                <a:latin typeface="Bodoni MT" panose="02070603080606020203" pitchFamily="18" charset="0"/>
              </a:rPr>
              <a:t>Next </a:t>
            </a:r>
            <a:r>
              <a:rPr lang="en-US" altLang="ko-KR" sz="2000" smtClean="0">
                <a:effectLst>
                  <a:outerShdw blurRad="38100" dist="63500" dir="2700000" algn="tl">
                    <a:schemeClr val="bg1"/>
                  </a:outerShdw>
                </a:effectLst>
                <a:latin typeface="Bodoni MT" panose="02070603080606020203" pitchFamily="18" charset="0"/>
              </a:rPr>
              <a:t>Promotion </a:t>
            </a:r>
            <a:r>
              <a:rPr lang="en-US" altLang="ko-KR" sz="4000" smtClean="0">
                <a:effectLst>
                  <a:outerShdw blurRad="38100" dist="63500" dir="2700000" algn="tl">
                    <a:schemeClr val="bg1"/>
                  </a:outerShdw>
                </a:effectLst>
                <a:latin typeface="Bodoni MT" panose="02070603080606020203" pitchFamily="18" charset="0"/>
              </a:rPr>
              <a:t>R</a:t>
            </a:r>
            <a:endParaRPr lang="ko-KR" altLang="en-US" sz="4000" dirty="0">
              <a:effectLst>
                <a:outerShdw blurRad="38100" dist="63500" dir="2700000" algn="tl">
                  <a:schemeClr val="bg1"/>
                </a:outerShdw>
              </a:effectLst>
              <a:latin typeface="Bodoni MT" panose="02070603080606020203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5929" y="797147"/>
            <a:ext cx="821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그럼 결국 나노디그리 과정을 수강 후 능력이 향상되었을까</a:t>
            </a:r>
            <a:r>
              <a:rPr lang="en-US" altLang="ko-KR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? – </a:t>
            </a:r>
            <a:r>
              <a:rPr lang="ko-KR" altLang="en-US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단측 검정 </a:t>
            </a:r>
            <a:r>
              <a:rPr lang="en-US" altLang="ko-KR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“greater”</a:t>
            </a:r>
            <a:r>
              <a:rPr lang="ko-KR" altLang="en-US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endParaRPr lang="ko-KR" altLang="en-US" b="1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387586" y="1372496"/>
            <a:ext cx="488146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귀무가설 </a:t>
            </a:r>
            <a:r>
              <a:rPr lang="en-US" altLang="ko-KR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: </a:t>
            </a:r>
            <a:r>
              <a:rPr lang="ko-KR" altLang="en-US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첫번째 집단은 두번째 집단보다 평균점수가 크지 않다</a:t>
            </a:r>
            <a:r>
              <a:rPr lang="en-US" altLang="ko-KR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대립가설 </a:t>
            </a:r>
            <a:r>
              <a:rPr lang="en-US" altLang="ko-KR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: </a:t>
            </a:r>
            <a:r>
              <a:rPr lang="ko-KR" altLang="en-US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첫번째 집단은 두번째 집단보다 평균점수가 </a:t>
            </a:r>
            <a:r>
              <a:rPr lang="ko-KR" altLang="en-US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크다</a:t>
            </a:r>
            <a:endParaRPr lang="en-US" altLang="ko-KR" sz="1400" smtClean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6158275" y="1439164"/>
            <a:ext cx="287172" cy="287172"/>
          </a:xfrm>
          <a:prstGeom prst="ellipse">
            <a:avLst/>
          </a:prstGeom>
          <a:solidFill>
            <a:srgbClr val="FED7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3018516" y="3157993"/>
            <a:ext cx="287172" cy="287172"/>
          </a:xfrm>
          <a:prstGeom prst="ellipse">
            <a:avLst/>
          </a:prstGeom>
          <a:solidFill>
            <a:srgbClr val="FED7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3672840" y="1965960"/>
            <a:ext cx="1173480" cy="0"/>
          </a:xfrm>
          <a:prstGeom prst="line">
            <a:avLst/>
          </a:prstGeom>
          <a:ln>
            <a:solidFill>
              <a:srgbClr val="FED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958" y="1354022"/>
            <a:ext cx="5200514" cy="71863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958" y="2082286"/>
            <a:ext cx="5200514" cy="2591656"/>
          </a:xfrm>
          <a:prstGeom prst="rect">
            <a:avLst/>
          </a:prstGeom>
        </p:spPr>
      </p:pic>
      <p:sp>
        <p:nvSpPr>
          <p:cNvPr id="39" name="타원 38"/>
          <p:cNvSpPr/>
          <p:nvPr/>
        </p:nvSpPr>
        <p:spPr>
          <a:xfrm>
            <a:off x="3247827" y="3101722"/>
            <a:ext cx="287172" cy="287172"/>
          </a:xfrm>
          <a:prstGeom prst="ellipse">
            <a:avLst/>
          </a:prstGeom>
          <a:solidFill>
            <a:srgbClr val="FED7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460529" y="6299200"/>
            <a:ext cx="5731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smtClean="0">
                <a:latin typeface="Bodoni MT" panose="02070603080606020203" pitchFamily="18" charset="0"/>
              </a:rPr>
              <a:t>인류는 </a:t>
            </a:r>
            <a:r>
              <a:rPr lang="ko-KR" altLang="en-US" sz="1600">
                <a:latin typeface="Bodoni MT" panose="02070603080606020203" pitchFamily="18" charset="0"/>
              </a:rPr>
              <a:t>여지것 불가능을 극복하는 능력을 스스로 정의했다</a:t>
            </a:r>
            <a:r>
              <a:rPr lang="en-US" altLang="ko-KR" sz="1600">
                <a:latin typeface="Bodoni MT" panose="02070603080606020203" pitchFamily="18" charset="0"/>
              </a:rPr>
              <a:t>.</a:t>
            </a:r>
            <a:br>
              <a:rPr lang="en-US" altLang="ko-KR" sz="1600">
                <a:latin typeface="Bodoni MT" panose="02070603080606020203" pitchFamily="18" charset="0"/>
              </a:rPr>
            </a:br>
            <a:r>
              <a:rPr lang="ko-KR" altLang="en-US" sz="1600">
                <a:latin typeface="Bodoni MT" panose="02070603080606020203" pitchFamily="18" charset="0"/>
              </a:rPr>
              <a:t>나는 </a:t>
            </a:r>
            <a:r>
              <a:rPr lang="en-US" altLang="ko-KR" sz="1600">
                <a:latin typeface="Bodoni MT" panose="02070603080606020203" pitchFamily="18" charset="0"/>
              </a:rPr>
              <a:t>PLAYER </a:t>
            </a:r>
            <a:r>
              <a:rPr lang="ko-KR" altLang="en-US" sz="1600" smtClean="0">
                <a:latin typeface="Bodoni MT" panose="02070603080606020203" pitchFamily="18" charset="0"/>
              </a:rPr>
              <a:t>다</a:t>
            </a:r>
            <a:r>
              <a:rPr lang="en-US" altLang="ko-KR" sz="1600" smtClean="0">
                <a:latin typeface="Bodoni MT" panose="02070603080606020203" pitchFamily="18" charset="0"/>
              </a:rPr>
              <a:t>.</a:t>
            </a:r>
            <a:endParaRPr lang="ko-KR" altLang="en-US" sz="1600" dirty="0">
              <a:latin typeface="Bodoni MT" panose="02070603080606020203" pitchFamily="18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387586" y="2174348"/>
            <a:ext cx="6096000" cy="170816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p-value : 0.9801</a:t>
            </a:r>
          </a:p>
          <a:p>
            <a:pPr>
              <a:lnSpc>
                <a:spcPct val="150000"/>
              </a:lnSpc>
            </a:pPr>
            <a:endParaRPr lang="en-US" altLang="ko-KR" sz="140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이번에는 </a:t>
            </a:r>
            <a:r>
              <a:rPr lang="en-US" altLang="ko-KR" sz="140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p-value </a:t>
            </a:r>
            <a:r>
              <a:rPr lang="ko-KR" altLang="en-US" sz="140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값이 </a:t>
            </a:r>
            <a:r>
              <a:rPr lang="en-US" altLang="ko-KR" sz="140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0.05</a:t>
            </a:r>
            <a:r>
              <a:rPr lang="ko-KR" altLang="en-US" sz="140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보다</a:t>
            </a:r>
            <a:r>
              <a:rPr lang="en-US" altLang="ko-KR" sz="140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ko-KR" altLang="en-US" sz="140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월등히 크므로 귀무가설을 채택하고</a:t>
            </a:r>
            <a:r>
              <a:rPr lang="en-US" altLang="ko-KR" sz="140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ko-KR" altLang="en-US" sz="140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대립가</a:t>
            </a:r>
            <a:endParaRPr lang="en-US" altLang="ko-KR" sz="140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설을 기각하였습니다</a:t>
            </a:r>
            <a:r>
              <a:rPr lang="en-US" altLang="ko-KR" sz="140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이를 통해 수강 후 점수가 떨어졌다는 가설은 기각되게 </a:t>
            </a:r>
            <a:r>
              <a:rPr lang="ko-KR" altLang="en-US" sz="140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되죠</a:t>
            </a:r>
            <a:r>
              <a:rPr lang="en-US" altLang="ko-KR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</a:t>
            </a:r>
            <a:endParaRPr lang="en-US" altLang="ko-KR" sz="140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387586" y="4003650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즉</a:t>
            </a:r>
            <a:r>
              <a:rPr lang="en-US" altLang="ko-KR" sz="1400" b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</a:t>
            </a:r>
            <a:r>
              <a:rPr lang="ko-KR" altLang="en-US" sz="1400" b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러닝스푼즈 나노디그리과정은 능력을 향상시키는데 있어 </a:t>
            </a:r>
            <a:endParaRPr lang="en-US" altLang="ko-KR" sz="1400" b="1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통계적으로 유의하다는 것이 밝혀진 것입니다</a:t>
            </a:r>
            <a:r>
              <a:rPr lang="en-US" altLang="ko-KR" sz="1400" b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</a:t>
            </a:r>
            <a:endParaRPr lang="en-US" altLang="ko-KR" sz="1400" b="1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2773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5" grpId="0"/>
      <p:bldP spid="37" grpId="0" animBg="1"/>
      <p:bldP spid="39" grpId="0" animBg="1"/>
      <p:bldP spid="2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10898809"/>
            <a:ext cx="1219200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-36946" y="131382"/>
            <a:ext cx="1928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>
                <a:latin typeface="빙그레 따옴체" panose="02030503000000000000" pitchFamily="18" charset="-127"/>
                <a:ea typeface="빙그레 따옴체" panose="02030503000000000000" pitchFamily="18" charset="-127"/>
              </a:defRPr>
            </a:lvl1pPr>
          </a:lstStyle>
          <a:p>
            <a:pPr algn="ctr"/>
            <a:r>
              <a:rPr lang="en-US" altLang="ko-KR" sz="1600" dirty="0">
                <a:latin typeface="Bodoni MT" panose="02070603080606020203" pitchFamily="18" charset="0"/>
              </a:rPr>
              <a:t>PLAYER MAKER </a:t>
            </a:r>
            <a:endParaRPr lang="ko-KR" altLang="en-US" sz="1600" dirty="0">
              <a:latin typeface="Bodoni MT" panose="02070603080606020203" pitchFamily="18" charset="0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826690" y="-20399"/>
            <a:ext cx="0" cy="593054"/>
          </a:xfrm>
          <a:prstGeom prst="line">
            <a:avLst/>
          </a:prstGeom>
          <a:ln w="28575">
            <a:gradFill flip="none" rotWithShape="1">
              <a:gsLst>
                <a:gs pos="0">
                  <a:srgbClr val="FED75F"/>
                </a:gs>
                <a:gs pos="100000">
                  <a:srgbClr val="232122">
                    <a:alpha val="0"/>
                  </a:srgbClr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0" y="59112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733842" y="-62520"/>
            <a:ext cx="3373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 smtClean="0">
                <a:effectLst>
                  <a:outerShdw blurRad="38100" dist="63500" dir="2700000" algn="tl">
                    <a:schemeClr val="bg1"/>
                  </a:outerShdw>
                </a:effectLst>
                <a:latin typeface="Bodoni MT" panose="02070603080606020203" pitchFamily="18" charset="0"/>
              </a:rPr>
              <a:t>Next </a:t>
            </a:r>
            <a:r>
              <a:rPr lang="en-US" altLang="ko-KR" sz="2000" smtClean="0">
                <a:effectLst>
                  <a:outerShdw blurRad="38100" dist="63500" dir="2700000" algn="tl">
                    <a:schemeClr val="bg1"/>
                  </a:outerShdw>
                </a:effectLst>
                <a:latin typeface="Bodoni MT" panose="02070603080606020203" pitchFamily="18" charset="0"/>
              </a:rPr>
              <a:t>Promotion </a:t>
            </a:r>
            <a:r>
              <a:rPr lang="en-US" altLang="ko-KR" sz="4000" smtClean="0">
                <a:effectLst>
                  <a:outerShdw blurRad="38100" dist="63500" dir="2700000" algn="tl">
                    <a:schemeClr val="bg1"/>
                  </a:outerShdw>
                </a:effectLst>
                <a:latin typeface="Bodoni MT" panose="02070603080606020203" pitchFamily="18" charset="0"/>
              </a:rPr>
              <a:t>R</a:t>
            </a:r>
            <a:endParaRPr lang="ko-KR" altLang="en-US" sz="4000" dirty="0">
              <a:effectLst>
                <a:outerShdw blurRad="38100" dist="63500" dir="2700000" algn="tl">
                  <a:schemeClr val="bg1"/>
                </a:outerShdw>
              </a:effectLst>
              <a:latin typeface="Bodoni MT" panose="02070603080606020203" pitchFamily="18" charset="0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0" y="629920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761690" y="6299200"/>
            <a:ext cx="4430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>
                <a:latin typeface="Bodoni MT" panose="02070603080606020203" pitchFamily="18" charset="0"/>
              </a:rPr>
              <a:t>9</a:t>
            </a:r>
            <a:r>
              <a:rPr lang="ko-KR" altLang="en-US" sz="1600">
                <a:latin typeface="Bodoni MT" panose="02070603080606020203" pitchFamily="18" charset="0"/>
              </a:rPr>
              <a:t>회말 </a:t>
            </a:r>
            <a:r>
              <a:rPr lang="en-US" altLang="ko-KR" sz="1600">
                <a:latin typeface="Bodoni MT" panose="02070603080606020203" pitchFamily="18" charset="0"/>
              </a:rPr>
              <a:t>2</a:t>
            </a:r>
            <a:r>
              <a:rPr lang="ko-KR" altLang="en-US" sz="1600">
                <a:latin typeface="Bodoni MT" panose="02070603080606020203" pitchFamily="18" charset="0"/>
              </a:rPr>
              <a:t>아웃</a:t>
            </a:r>
            <a:r>
              <a:rPr lang="en-US" altLang="ko-KR" sz="1600">
                <a:latin typeface="Bodoni MT" panose="02070603080606020203" pitchFamily="18" charset="0"/>
              </a:rPr>
              <a:t>.</a:t>
            </a:r>
          </a:p>
          <a:p>
            <a:pPr algn="r"/>
            <a:r>
              <a:rPr lang="ko-KR" altLang="en-US" sz="1600" smtClean="0">
                <a:latin typeface="Bodoni MT" panose="02070603080606020203" pitchFamily="18" charset="0"/>
              </a:rPr>
              <a:t>나는 </a:t>
            </a:r>
            <a:r>
              <a:rPr lang="en-US" altLang="ko-KR" sz="1600" b="1" smtClean="0">
                <a:latin typeface="Bodoni MT" panose="02070603080606020203" pitchFamily="18" charset="0"/>
              </a:rPr>
              <a:t>PLAYER</a:t>
            </a:r>
            <a:r>
              <a:rPr lang="en-US" altLang="ko-KR" sz="1600" smtClean="0">
                <a:latin typeface="Bodoni MT" panose="02070603080606020203" pitchFamily="18" charset="0"/>
              </a:rPr>
              <a:t> </a:t>
            </a:r>
            <a:r>
              <a:rPr lang="ko-KR" altLang="en-US" sz="1600" smtClean="0">
                <a:latin typeface="Bodoni MT" panose="02070603080606020203" pitchFamily="18" charset="0"/>
              </a:rPr>
              <a:t>다</a:t>
            </a:r>
            <a:r>
              <a:rPr lang="en-US" altLang="ko-KR" sz="1600" smtClean="0">
                <a:latin typeface="Bodoni MT" panose="02070603080606020203" pitchFamily="18" charset="0"/>
              </a:rPr>
              <a:t>.</a:t>
            </a:r>
            <a:endParaRPr lang="ko-KR" altLang="en-US" sz="1600" dirty="0">
              <a:latin typeface="Bodoni MT" panose="02070603080606020203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6394508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군집분석</a:t>
            </a:r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9287" y="701459"/>
            <a:ext cx="386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계층적 군집분석과 비계층적 군집분석</a:t>
            </a:r>
            <a:endParaRPr lang="ko-KR" altLang="en-US" b="1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59152" y="670279"/>
            <a:ext cx="422985" cy="430931"/>
            <a:chOff x="5222417" y="5375913"/>
            <a:chExt cx="1695813" cy="1727669"/>
          </a:xfrm>
        </p:grpSpPr>
        <p:sp>
          <p:nvSpPr>
            <p:cNvPr id="19" name="육각형 18"/>
            <p:cNvSpPr/>
            <p:nvPr/>
          </p:nvSpPr>
          <p:spPr>
            <a:xfrm rot="5400000">
              <a:off x="5253759" y="5570816"/>
              <a:ext cx="1646304" cy="1419228"/>
            </a:xfrm>
            <a:prstGeom prst="hexagon">
              <a:avLst/>
            </a:prstGeom>
            <a:gradFill>
              <a:gsLst>
                <a:gs pos="50000">
                  <a:srgbClr val="FED75F"/>
                </a:gs>
                <a:gs pos="50000">
                  <a:srgbClr val="232122"/>
                </a:gs>
              </a:gsLst>
              <a:lin ang="5400000" scaled="1"/>
            </a:gradFill>
            <a:ln>
              <a:gradFill>
                <a:gsLst>
                  <a:gs pos="50000">
                    <a:srgbClr val="282628"/>
                  </a:gs>
                  <a:gs pos="50000">
                    <a:srgbClr val="FED75F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2417" y="5375913"/>
              <a:ext cx="1695813" cy="1695450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179956" y="1081676"/>
            <a:ext cx="12012044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군집분석은 군집을 이루는 방식에 따라 </a:t>
            </a:r>
            <a:r>
              <a:rPr lang="ko-KR" altLang="en-US" sz="1400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계층적 군집분석</a:t>
            </a:r>
            <a:r>
              <a:rPr lang="ko-KR" altLang="en-US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과 </a:t>
            </a:r>
            <a:r>
              <a:rPr lang="ko-KR" altLang="en-US" sz="1400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비계층적 군집분석</a:t>
            </a:r>
            <a:r>
              <a:rPr lang="ko-KR" altLang="en-US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으로 분류합니다</a:t>
            </a:r>
            <a:r>
              <a:rPr lang="en-US" altLang="ko-KR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endParaRPr lang="en-US" altLang="ko-KR" sz="1400" smtClean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9955" y="1692855"/>
            <a:ext cx="1167399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계층적 군집분석은 </a:t>
            </a:r>
            <a:endParaRPr lang="en-US" altLang="ko-KR" sz="1600" smtClean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개체 하나로 시작하여 가장 가까이 있는 객체들을 </a:t>
            </a:r>
            <a:r>
              <a:rPr lang="ko-KR" altLang="en-US" sz="1400" b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순차적으로 군집화 하면서 군집의 수를 줄여나가는 방식</a:t>
            </a:r>
            <a:r>
              <a:rPr lang="en-US" altLang="ko-KR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(Bottom- up)</a:t>
            </a:r>
            <a:r>
              <a:rPr lang="ko-KR" altLang="en-US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과 </a:t>
            </a:r>
            <a:endParaRPr lang="en-US" altLang="ko-KR" sz="1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하나의 군집에서 출발해 군집을 세분화 하는 방식</a:t>
            </a:r>
            <a:r>
              <a:rPr lang="en-US" altLang="ko-KR" sz="1400" b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(Top-Bottom)</a:t>
            </a:r>
            <a:r>
              <a:rPr lang="ko-KR" altLang="en-US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</a:t>
            </a:r>
            <a:r>
              <a:rPr lang="ko-KR" altLang="en-US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존재합니다</a:t>
            </a:r>
            <a:r>
              <a:rPr lang="en-US" altLang="ko-KR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endParaRPr lang="en-US" altLang="ko-KR" sz="1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9955" y="2947955"/>
            <a:ext cx="1125503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즉</a:t>
            </a:r>
            <a:r>
              <a:rPr lang="en-US" altLang="ko-KR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군집화 한다는 것은 가까운 개체들은 묶어주면서 먼 개체들은 나눠주는 과정이라고 할 </a:t>
            </a:r>
            <a:r>
              <a:rPr lang="ko-KR" altLang="en-US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수 </a:t>
            </a:r>
            <a:r>
              <a:rPr lang="ko-KR" altLang="en-US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있죠</a:t>
            </a:r>
            <a:r>
              <a:rPr lang="en-US" altLang="ko-KR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endParaRPr lang="en-US" altLang="ko-KR" sz="1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이때 적용하는 개체간 거리의 기준에 따라 군집화 하는 방식도 나눠지게 됩니다</a:t>
            </a:r>
            <a:r>
              <a:rPr lang="en-US" altLang="ko-KR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r>
              <a:rPr lang="ko-KR" altLang="en-US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endParaRPr lang="en-US" altLang="ko-KR" sz="1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418675"/>
              </p:ext>
            </p:extLst>
          </p:nvPr>
        </p:nvGraphicFramePr>
        <p:xfrm>
          <a:off x="1125979" y="4060029"/>
          <a:ext cx="9940042" cy="67791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086757">
                  <a:extLst>
                    <a:ext uri="{9D8B030D-6E8A-4147-A177-3AD203B41FA5}">
                      <a16:colId xmlns:a16="http://schemas.microsoft.com/office/drawing/2014/main" val="1835332478"/>
                    </a:ext>
                  </a:extLst>
                </a:gridCol>
                <a:gridCol w="6853285">
                  <a:extLst>
                    <a:ext uri="{9D8B030D-6E8A-4147-A177-3AD203B41FA5}">
                      <a16:colId xmlns:a16="http://schemas.microsoft.com/office/drawing/2014/main" val="3443019135"/>
                    </a:ext>
                  </a:extLst>
                </a:gridCol>
              </a:tblGrid>
              <a:tr h="342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군집방법</a:t>
                      </a:r>
                      <a:endParaRPr lang="ko-KR" altLang="en-US" sz="160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군집</a:t>
                      </a:r>
                      <a:r>
                        <a:rPr lang="ko-KR" altLang="en-US" sz="1600" baseline="0" smtClean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간 거리 기준</a:t>
                      </a:r>
                      <a:endParaRPr lang="ko-KR" altLang="en-US" sz="160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9561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최단 연결법</a:t>
                      </a:r>
                      <a:endParaRPr lang="ko-KR" altLang="en-US" sz="160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두 군집에서 가장 가까이 있는 개체들의 거리</a:t>
                      </a:r>
                      <a:endParaRPr lang="ko-KR" altLang="en-US" sz="160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079884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157866"/>
              </p:ext>
            </p:extLst>
          </p:nvPr>
        </p:nvGraphicFramePr>
        <p:xfrm>
          <a:off x="1125979" y="4737939"/>
          <a:ext cx="9940042" cy="3352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086757">
                  <a:extLst>
                    <a:ext uri="{9D8B030D-6E8A-4147-A177-3AD203B41FA5}">
                      <a16:colId xmlns:a16="http://schemas.microsoft.com/office/drawing/2014/main" val="3169273092"/>
                    </a:ext>
                  </a:extLst>
                </a:gridCol>
                <a:gridCol w="6853285">
                  <a:extLst>
                    <a:ext uri="{9D8B030D-6E8A-4147-A177-3AD203B41FA5}">
                      <a16:colId xmlns:a16="http://schemas.microsoft.com/office/drawing/2014/main" val="17928290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최장 연결법</a:t>
                      </a:r>
                      <a:endParaRPr lang="ko-KR" altLang="en-US" sz="160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smtClean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두 군집에서 가장 멀리 있는 개체들의 거리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476028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894098"/>
              </p:ext>
            </p:extLst>
          </p:nvPr>
        </p:nvGraphicFramePr>
        <p:xfrm>
          <a:off x="1125979" y="5069544"/>
          <a:ext cx="9940042" cy="3352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086757">
                  <a:extLst>
                    <a:ext uri="{9D8B030D-6E8A-4147-A177-3AD203B41FA5}">
                      <a16:colId xmlns:a16="http://schemas.microsoft.com/office/drawing/2014/main" val="945632952"/>
                    </a:ext>
                  </a:extLst>
                </a:gridCol>
                <a:gridCol w="6853285">
                  <a:extLst>
                    <a:ext uri="{9D8B030D-6E8A-4147-A177-3AD203B41FA5}">
                      <a16:colId xmlns:a16="http://schemas.microsoft.com/office/drawing/2014/main" val="21279798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평균 연결법</a:t>
                      </a:r>
                      <a:endParaRPr lang="ko-KR" altLang="en-US" sz="160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두 군집 간 모든 개체들의 거리의 평균값</a:t>
                      </a:r>
                      <a:endParaRPr lang="ko-KR" altLang="en-US" sz="160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036195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074447"/>
              </p:ext>
            </p:extLst>
          </p:nvPr>
        </p:nvGraphicFramePr>
        <p:xfrm>
          <a:off x="1125979" y="5404824"/>
          <a:ext cx="9940042" cy="3352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086757">
                  <a:extLst>
                    <a:ext uri="{9D8B030D-6E8A-4147-A177-3AD203B41FA5}">
                      <a16:colId xmlns:a16="http://schemas.microsoft.com/office/drawing/2014/main" val="305756281"/>
                    </a:ext>
                  </a:extLst>
                </a:gridCol>
                <a:gridCol w="6853285">
                  <a:extLst>
                    <a:ext uri="{9D8B030D-6E8A-4147-A177-3AD203B41FA5}">
                      <a16:colId xmlns:a16="http://schemas.microsoft.com/office/drawing/2014/main" val="8609229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중심 연결법</a:t>
                      </a:r>
                      <a:endParaRPr lang="en-US" altLang="ko-KR" sz="1600" smtClean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두 군집의 중심 간의 거리</a:t>
                      </a:r>
                      <a:endParaRPr lang="ko-KR" altLang="en-US" sz="160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82551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110709"/>
              </p:ext>
            </p:extLst>
          </p:nvPr>
        </p:nvGraphicFramePr>
        <p:xfrm>
          <a:off x="1125979" y="5742816"/>
          <a:ext cx="9940042" cy="3352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086757">
                  <a:extLst>
                    <a:ext uri="{9D8B030D-6E8A-4147-A177-3AD203B41FA5}">
                      <a16:colId xmlns:a16="http://schemas.microsoft.com/office/drawing/2014/main" val="3889929402"/>
                    </a:ext>
                  </a:extLst>
                </a:gridCol>
                <a:gridCol w="6853285">
                  <a:extLst>
                    <a:ext uri="{9D8B030D-6E8A-4147-A177-3AD203B41FA5}">
                      <a16:colId xmlns:a16="http://schemas.microsoft.com/office/drawing/2014/main" val="10994517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와드</a:t>
                      </a:r>
                      <a:r>
                        <a:rPr lang="en-US" altLang="ko-KR" sz="1600" smtClean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(Ward)</a:t>
                      </a:r>
                      <a:r>
                        <a:rPr lang="en-US" altLang="ko-KR" sz="1600" baseline="0" smtClean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</a:t>
                      </a:r>
                      <a:r>
                        <a:rPr lang="ko-KR" altLang="en-US" sz="1600" baseline="0" smtClean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연결법</a:t>
                      </a:r>
                      <a:endParaRPr lang="en-US" altLang="ko-KR" sz="1600" smtClean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전체 개체의 편차제곱합에서 각 군집 내 편차제곱합을 뺀 값</a:t>
                      </a:r>
                      <a:endParaRPr lang="ko-KR" altLang="en-US" sz="160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626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895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>
            <a:endCxn id="26" idx="3"/>
          </p:cNvCxnSpPr>
          <p:nvPr/>
        </p:nvCxnSpPr>
        <p:spPr>
          <a:xfrm flipV="1">
            <a:off x="1562032" y="4121097"/>
            <a:ext cx="225352" cy="330070"/>
          </a:xfrm>
          <a:prstGeom prst="line">
            <a:avLst/>
          </a:prstGeom>
          <a:ln>
            <a:solidFill>
              <a:srgbClr val="FF00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26" idx="7"/>
            <a:endCxn id="34" idx="3"/>
          </p:cNvCxnSpPr>
          <p:nvPr/>
        </p:nvCxnSpPr>
        <p:spPr>
          <a:xfrm>
            <a:off x="1856775" y="4051706"/>
            <a:ext cx="389238" cy="31291"/>
          </a:xfrm>
          <a:prstGeom prst="line">
            <a:avLst/>
          </a:prstGeom>
          <a:ln>
            <a:solidFill>
              <a:srgbClr val="FF00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34" idx="7"/>
            <a:endCxn id="36" idx="3"/>
          </p:cNvCxnSpPr>
          <p:nvPr/>
        </p:nvCxnSpPr>
        <p:spPr>
          <a:xfrm flipV="1">
            <a:off x="2315404" y="3268800"/>
            <a:ext cx="340184" cy="744806"/>
          </a:xfrm>
          <a:prstGeom prst="line">
            <a:avLst/>
          </a:prstGeom>
          <a:ln>
            <a:solidFill>
              <a:srgbClr val="FF00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36" idx="7"/>
            <a:endCxn id="37" idx="3"/>
          </p:cNvCxnSpPr>
          <p:nvPr/>
        </p:nvCxnSpPr>
        <p:spPr>
          <a:xfrm flipV="1">
            <a:off x="2724979" y="2862981"/>
            <a:ext cx="254697" cy="336428"/>
          </a:xfrm>
          <a:prstGeom prst="line">
            <a:avLst/>
          </a:prstGeom>
          <a:ln>
            <a:solidFill>
              <a:srgbClr val="FF00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37" idx="6"/>
            <a:endCxn id="38" idx="1"/>
          </p:cNvCxnSpPr>
          <p:nvPr/>
        </p:nvCxnSpPr>
        <p:spPr>
          <a:xfrm>
            <a:off x="3063439" y="2828286"/>
            <a:ext cx="259137" cy="288351"/>
          </a:xfrm>
          <a:prstGeom prst="line">
            <a:avLst/>
          </a:prstGeom>
          <a:ln>
            <a:solidFill>
              <a:srgbClr val="FF00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0" y="10898809"/>
            <a:ext cx="1219200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-36946" y="131382"/>
            <a:ext cx="1928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>
                <a:latin typeface="빙그레 따옴체" panose="02030503000000000000" pitchFamily="18" charset="-127"/>
                <a:ea typeface="빙그레 따옴체" panose="02030503000000000000" pitchFamily="18" charset="-127"/>
              </a:defRPr>
            </a:lvl1pPr>
          </a:lstStyle>
          <a:p>
            <a:pPr algn="ctr"/>
            <a:r>
              <a:rPr lang="en-US" altLang="ko-KR" sz="1600" dirty="0">
                <a:latin typeface="Bodoni MT" panose="02070603080606020203" pitchFamily="18" charset="0"/>
              </a:rPr>
              <a:t>PLAYER MAKER </a:t>
            </a:r>
            <a:endParaRPr lang="ko-KR" altLang="en-US" sz="1600" dirty="0">
              <a:latin typeface="Bodoni MT" panose="02070603080606020203" pitchFamily="18" charset="0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826690" y="-20399"/>
            <a:ext cx="0" cy="593054"/>
          </a:xfrm>
          <a:prstGeom prst="line">
            <a:avLst/>
          </a:prstGeom>
          <a:ln w="28575">
            <a:gradFill flip="none" rotWithShape="1">
              <a:gsLst>
                <a:gs pos="0">
                  <a:srgbClr val="FED75F"/>
                </a:gs>
                <a:gs pos="100000">
                  <a:srgbClr val="232122">
                    <a:alpha val="0"/>
                  </a:srgbClr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0" y="59112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0" y="629920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9792" y="701459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회귀분석 살펴보기</a:t>
            </a:r>
            <a:endParaRPr lang="ko-KR" altLang="en-US" b="1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29792" y="1111722"/>
            <a:ext cx="422985" cy="430931"/>
            <a:chOff x="5222417" y="5375913"/>
            <a:chExt cx="1695813" cy="1727669"/>
          </a:xfrm>
        </p:grpSpPr>
        <p:sp>
          <p:nvSpPr>
            <p:cNvPr id="18" name="육각형 17"/>
            <p:cNvSpPr/>
            <p:nvPr/>
          </p:nvSpPr>
          <p:spPr>
            <a:xfrm rot="5400000">
              <a:off x="5253759" y="5570816"/>
              <a:ext cx="1646304" cy="1419228"/>
            </a:xfrm>
            <a:prstGeom prst="hexagon">
              <a:avLst/>
            </a:prstGeom>
            <a:gradFill>
              <a:gsLst>
                <a:gs pos="50000">
                  <a:srgbClr val="FED75F"/>
                </a:gs>
                <a:gs pos="50000">
                  <a:srgbClr val="232122"/>
                </a:gs>
              </a:gsLst>
              <a:lin ang="5400000" scaled="1"/>
            </a:gradFill>
            <a:ln>
              <a:gradFill>
                <a:gsLst>
                  <a:gs pos="50000">
                    <a:srgbClr val="282628"/>
                  </a:gs>
                  <a:gs pos="50000">
                    <a:srgbClr val="FED75F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2417" y="5375913"/>
              <a:ext cx="1695813" cy="1695450"/>
            </a:xfrm>
            <a:prstGeom prst="rect">
              <a:avLst/>
            </a:prstGeom>
          </p:spPr>
        </p:pic>
      </p:grpSp>
      <p:sp>
        <p:nvSpPr>
          <p:cNvPr id="31" name="TextBox 30"/>
          <p:cNvSpPr txBox="1"/>
          <p:nvPr/>
        </p:nvSpPr>
        <p:spPr>
          <a:xfrm>
            <a:off x="0" y="6394508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회귀분석</a:t>
            </a:r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733842" y="-62520"/>
            <a:ext cx="3373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 smtClean="0">
                <a:effectLst>
                  <a:outerShdw blurRad="38100" dist="63500" dir="2700000" algn="tl">
                    <a:schemeClr val="bg1"/>
                  </a:outerShdw>
                </a:effectLst>
                <a:latin typeface="Bodoni MT" panose="02070603080606020203" pitchFamily="18" charset="0"/>
              </a:rPr>
              <a:t>Next </a:t>
            </a:r>
            <a:r>
              <a:rPr lang="en-US" altLang="ko-KR" sz="2000" smtClean="0">
                <a:effectLst>
                  <a:outerShdw blurRad="38100" dist="63500" dir="2700000" algn="tl">
                    <a:schemeClr val="bg1"/>
                  </a:outerShdw>
                </a:effectLst>
                <a:latin typeface="Bodoni MT" panose="02070603080606020203" pitchFamily="18" charset="0"/>
              </a:rPr>
              <a:t>Promotion </a:t>
            </a:r>
            <a:r>
              <a:rPr lang="en-US" altLang="ko-KR" sz="4000" smtClean="0">
                <a:effectLst>
                  <a:outerShdw blurRad="38100" dist="63500" dir="2700000" algn="tl">
                    <a:schemeClr val="bg1"/>
                  </a:outerShdw>
                </a:effectLst>
                <a:latin typeface="Bodoni MT" panose="02070603080606020203" pitchFamily="18" charset="0"/>
              </a:rPr>
              <a:t>R</a:t>
            </a:r>
            <a:endParaRPr lang="ko-KR" altLang="en-US" sz="4000" dirty="0">
              <a:effectLst>
                <a:outerShdw blurRad="38100" dist="63500" dir="2700000" algn="tl">
                  <a:schemeClr val="bg1"/>
                </a:outerShdw>
              </a:effectLst>
              <a:latin typeface="Bodoni MT" panose="02070603080606020203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88914" y="1111722"/>
            <a:ext cx="1161407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회귀분석이란 어떠한 현상을 발생시키는 원인들</a:t>
            </a:r>
            <a:r>
              <a:rPr lang="en-US" altLang="ko-KR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</a:t>
            </a:r>
            <a:r>
              <a:rPr lang="ko-KR" altLang="en-US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독립변수</a:t>
            </a:r>
            <a:r>
              <a:rPr lang="en-US" altLang="ko-KR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</a:t>
            </a:r>
            <a:r>
              <a:rPr lang="ko-KR" altLang="en-US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이 결과</a:t>
            </a:r>
            <a:r>
              <a:rPr lang="en-US" altLang="ko-KR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</a:t>
            </a:r>
            <a:r>
              <a:rPr lang="ko-KR" altLang="en-US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종속변수</a:t>
            </a:r>
            <a:r>
              <a:rPr lang="en-US" altLang="ko-KR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</a:t>
            </a:r>
            <a:r>
              <a:rPr lang="ko-KR" altLang="en-US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에 얼마나 영향을 미치는지를 간략화된 </a:t>
            </a:r>
            <a:r>
              <a:rPr lang="en-US" altLang="ko-KR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“</a:t>
            </a:r>
            <a:r>
              <a:rPr lang="ko-KR" altLang="en-US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회귀모델 방정식</a:t>
            </a:r>
            <a:r>
              <a:rPr lang="en-US" altLang="ko-KR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”</a:t>
            </a:r>
            <a:r>
              <a:rPr lang="ko-KR" altLang="en-US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으로 표현하고 이를 통해</a:t>
            </a:r>
            <a:endParaRPr lang="en-US" altLang="ko-KR" sz="1400" smtClean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분석 </a:t>
            </a:r>
            <a:r>
              <a:rPr lang="en-US" altLang="ko-KR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/ </a:t>
            </a:r>
            <a:r>
              <a:rPr lang="ko-KR" altLang="en-US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예측하는 방법입니다</a:t>
            </a:r>
            <a:r>
              <a:rPr lang="en-US" altLang="ko-KR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b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쉽게 이야기 하면 </a:t>
            </a:r>
            <a:r>
              <a:rPr lang="en-US" altLang="ko-KR" sz="1400" b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“</a:t>
            </a:r>
            <a:r>
              <a:rPr lang="ko-KR" altLang="en-US" sz="1400" b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게임 플레이 시간에 따른 게임 이해도</a:t>
            </a:r>
            <a:r>
              <a:rPr lang="en-US" altLang="ko-KR" sz="1400" b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”</a:t>
            </a:r>
            <a:r>
              <a:rPr lang="ko-KR" altLang="en-US" sz="1400" b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에 대한 회귀분석을 간략하게 진행함으로써 개념적으로 좀 더 이해해 보겠습니다</a:t>
            </a:r>
            <a:r>
              <a:rPr lang="en-US" altLang="ko-KR" sz="1400" b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smtClean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182337" y="2303337"/>
            <a:ext cx="3802381" cy="2455607"/>
            <a:chOff x="182337" y="2303337"/>
            <a:chExt cx="3802381" cy="2455607"/>
          </a:xfrm>
        </p:grpSpPr>
        <p:grpSp>
          <p:nvGrpSpPr>
            <p:cNvPr id="27" name="그룹 26"/>
            <p:cNvGrpSpPr/>
            <p:nvPr/>
          </p:nvGrpSpPr>
          <p:grpSpPr>
            <a:xfrm>
              <a:off x="182337" y="2503127"/>
              <a:ext cx="3802381" cy="2255817"/>
              <a:chOff x="182337" y="2503127"/>
              <a:chExt cx="3802381" cy="2255817"/>
            </a:xfrm>
          </p:grpSpPr>
          <p:cxnSp>
            <p:nvCxnSpPr>
              <p:cNvPr id="6" name="직선 연결선 5"/>
              <p:cNvCxnSpPr/>
              <p:nvPr/>
            </p:nvCxnSpPr>
            <p:spPr>
              <a:xfrm>
                <a:off x="1562032" y="2567073"/>
                <a:ext cx="0" cy="188881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 flipH="1">
                <a:off x="1562032" y="4451167"/>
                <a:ext cx="2251235" cy="157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182337" y="2503127"/>
                <a:ext cx="176212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smtClean="0">
                    <a:latin typeface="나눔스퀘어라운드 Light" panose="020B0600000101010101" pitchFamily="50" charset="-127"/>
                    <a:ea typeface="나눔스퀘어라운드 Light" panose="020B0600000101010101" pitchFamily="50" charset="-127"/>
                  </a:rPr>
                  <a:t>이해도</a:t>
                </a:r>
                <a:endParaRPr lang="ko-KR" altLang="en-US" sz="140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941728" y="4451167"/>
                <a:ext cx="10429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smtClean="0">
                    <a:latin typeface="나눔스퀘어라운드 Light" panose="020B0600000101010101" pitchFamily="50" charset="-127"/>
                    <a:ea typeface="나눔스퀘어라운드 Light" panose="020B0600000101010101" pitchFamily="50" charset="-127"/>
                  </a:rPr>
                  <a:t>플레이 시간</a:t>
                </a:r>
                <a:endParaRPr lang="ko-KR" altLang="en-US" sz="140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endParaRPr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1773012" y="4037334"/>
                <a:ext cx="98135" cy="98135"/>
              </a:xfrm>
              <a:prstGeom prst="ellipse">
                <a:avLst/>
              </a:prstGeom>
              <a:solidFill>
                <a:srgbClr val="FED75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2231641" y="3999234"/>
                <a:ext cx="98135" cy="98135"/>
              </a:xfrm>
              <a:prstGeom prst="ellipse">
                <a:avLst/>
              </a:prstGeom>
              <a:solidFill>
                <a:srgbClr val="FED75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2641216" y="3185037"/>
                <a:ext cx="98135" cy="98135"/>
              </a:xfrm>
              <a:prstGeom prst="ellipse">
                <a:avLst/>
              </a:prstGeom>
              <a:solidFill>
                <a:srgbClr val="FED75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2965304" y="2779218"/>
                <a:ext cx="98135" cy="98135"/>
              </a:xfrm>
              <a:prstGeom prst="ellipse">
                <a:avLst/>
              </a:prstGeom>
              <a:solidFill>
                <a:srgbClr val="FED75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3308204" y="3102265"/>
                <a:ext cx="98135" cy="98135"/>
              </a:xfrm>
              <a:prstGeom prst="ellipse">
                <a:avLst/>
              </a:prstGeom>
              <a:solidFill>
                <a:srgbClr val="FED75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00000">
              <a:off x="3192971" y="2303337"/>
              <a:ext cx="669263" cy="669263"/>
            </a:xfrm>
            <a:prstGeom prst="rect">
              <a:avLst/>
            </a:prstGeom>
          </p:spPr>
        </p:pic>
      </p:grpSp>
      <p:sp>
        <p:nvSpPr>
          <p:cNvPr id="39" name="TextBox 38"/>
          <p:cNvSpPr txBox="1"/>
          <p:nvPr/>
        </p:nvSpPr>
        <p:spPr>
          <a:xfrm>
            <a:off x="4789304" y="2914250"/>
            <a:ext cx="7318029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이 그래프를 보면 플레이 시간이 늘어날 수록 이해도 또한 높아지는 것을 확인할 수 있습니다</a:t>
            </a:r>
            <a:r>
              <a:rPr lang="en-US" altLang="ko-KR" sz="1400" b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이제 플레이 시간과 그에 따른 이해도를 제일 잘 표현한 선을 그어준 다음</a:t>
            </a:r>
            <a:r>
              <a:rPr lang="en-US" altLang="ko-KR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</a:t>
            </a:r>
            <a:r>
              <a:rPr lang="ko-KR" altLang="en-US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그 선의 수식을 도출하면 </a:t>
            </a:r>
            <a:endParaRPr lang="en-US" altLang="ko-KR" sz="1400" smtClean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게임 플레이 시간과 이해도 간의 모델방정식이 나올 것입니다</a:t>
            </a:r>
            <a:r>
              <a:rPr lang="en-US" altLang="ko-KR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</a:t>
            </a:r>
            <a:endParaRPr lang="ko-KR" altLang="en-US" sz="140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789303" y="4283559"/>
            <a:ext cx="7346883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하지만 이러한 선에 대한 수식을 도출하기에는 식을 도출하는 사람도 바라보는</a:t>
            </a:r>
            <a:r>
              <a:rPr lang="en-US" altLang="ko-KR" sz="140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ko-KR" altLang="en-US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사람도 둘 다 </a:t>
            </a:r>
            <a:endParaRPr lang="en-US" altLang="ko-KR" sz="1400" smtClean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이해하기에 쉽지 않은 작업이 될 꺼 같습니다</a:t>
            </a:r>
            <a:r>
              <a:rPr lang="en-US" altLang="ko-KR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또한 그래프의 선 처럼 너무나 정확한 수식을 도출할 경우</a:t>
            </a:r>
            <a:r>
              <a:rPr lang="en-US" altLang="ko-KR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</a:t>
            </a:r>
            <a:r>
              <a:rPr lang="ko-KR" altLang="en-US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훈련 데이터에만 존재하는 특이한 연관성</a:t>
            </a:r>
            <a:endParaRPr lang="en-US" altLang="ko-KR" sz="1400" smtClean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까지도 불필요하게 반영돼어 </a:t>
            </a:r>
            <a:r>
              <a:rPr lang="ko-KR" altLang="en-US" sz="1400" b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훈련데이터에서는 모두 정답을 맞췄으나 실제로 사용될 때는 오히려</a:t>
            </a:r>
            <a:endParaRPr lang="en-US" altLang="ko-KR" sz="1400" b="1" smtClean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정확성이 더 떨어지는 </a:t>
            </a:r>
            <a:r>
              <a:rPr lang="en-US" altLang="ko-KR" sz="1400" b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“</a:t>
            </a:r>
            <a:r>
              <a:rPr lang="ko-KR" altLang="en-US" sz="1400" b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과적합</a:t>
            </a:r>
            <a:r>
              <a:rPr lang="en-US" altLang="ko-KR" sz="1400" b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”</a:t>
            </a:r>
            <a:r>
              <a:rPr lang="ko-KR" altLang="en-US" sz="1400" b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문제가 발생할 수도 있습니다</a:t>
            </a:r>
            <a:r>
              <a:rPr lang="en-US" altLang="ko-KR" sz="1400" b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</a:t>
            </a:r>
            <a:endParaRPr lang="ko-KR" altLang="en-US" sz="1400" b="1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460529" y="6299200"/>
            <a:ext cx="5731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smtClean="0">
                <a:latin typeface="Bodoni MT" panose="02070603080606020203" pitchFamily="18" charset="0"/>
              </a:rPr>
              <a:t>인류는 </a:t>
            </a:r>
            <a:r>
              <a:rPr lang="ko-KR" altLang="en-US" sz="1600">
                <a:latin typeface="Bodoni MT" panose="02070603080606020203" pitchFamily="18" charset="0"/>
              </a:rPr>
              <a:t>여지것 불가능을 극복하는 능력을 스스로 정의했다</a:t>
            </a:r>
            <a:r>
              <a:rPr lang="en-US" altLang="ko-KR" sz="1600">
                <a:latin typeface="Bodoni MT" panose="02070603080606020203" pitchFamily="18" charset="0"/>
              </a:rPr>
              <a:t>.</a:t>
            </a:r>
            <a:br>
              <a:rPr lang="en-US" altLang="ko-KR" sz="1600">
                <a:latin typeface="Bodoni MT" panose="02070603080606020203" pitchFamily="18" charset="0"/>
              </a:rPr>
            </a:br>
            <a:r>
              <a:rPr lang="ko-KR" altLang="en-US" sz="1600">
                <a:latin typeface="Bodoni MT" panose="02070603080606020203" pitchFamily="18" charset="0"/>
              </a:rPr>
              <a:t>나는 </a:t>
            </a:r>
            <a:r>
              <a:rPr lang="en-US" altLang="ko-KR" sz="1600">
                <a:latin typeface="Bodoni MT" panose="02070603080606020203" pitchFamily="18" charset="0"/>
              </a:rPr>
              <a:t>PLAYER </a:t>
            </a:r>
            <a:r>
              <a:rPr lang="ko-KR" altLang="en-US" sz="1600" smtClean="0">
                <a:latin typeface="Bodoni MT" panose="02070603080606020203" pitchFamily="18" charset="0"/>
              </a:rPr>
              <a:t>다</a:t>
            </a:r>
            <a:r>
              <a:rPr lang="en-US" altLang="ko-KR" sz="1600" smtClean="0">
                <a:latin typeface="Bodoni MT" panose="02070603080606020203" pitchFamily="18" charset="0"/>
              </a:rPr>
              <a:t>.</a:t>
            </a:r>
            <a:endParaRPr lang="ko-KR" altLang="en-US" sz="1600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063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9" grpId="0"/>
      <p:bldP spid="3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10898809"/>
            <a:ext cx="1219200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-36946" y="131382"/>
            <a:ext cx="1928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>
                <a:latin typeface="빙그레 따옴체" panose="02030503000000000000" pitchFamily="18" charset="-127"/>
                <a:ea typeface="빙그레 따옴체" panose="02030503000000000000" pitchFamily="18" charset="-127"/>
              </a:defRPr>
            </a:lvl1pPr>
          </a:lstStyle>
          <a:p>
            <a:pPr algn="ctr"/>
            <a:r>
              <a:rPr lang="en-US" altLang="ko-KR" sz="1600" dirty="0">
                <a:latin typeface="Bodoni MT" panose="02070603080606020203" pitchFamily="18" charset="0"/>
              </a:rPr>
              <a:t>PLAYER MAKER </a:t>
            </a:r>
            <a:endParaRPr lang="ko-KR" altLang="en-US" sz="1600" dirty="0">
              <a:latin typeface="Bodoni MT" panose="02070603080606020203" pitchFamily="18" charset="0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826690" y="-20399"/>
            <a:ext cx="0" cy="593054"/>
          </a:xfrm>
          <a:prstGeom prst="line">
            <a:avLst/>
          </a:prstGeom>
          <a:ln w="28575">
            <a:gradFill flip="none" rotWithShape="1">
              <a:gsLst>
                <a:gs pos="0">
                  <a:srgbClr val="FED75F"/>
                </a:gs>
                <a:gs pos="100000">
                  <a:srgbClr val="232122">
                    <a:alpha val="0"/>
                  </a:srgbClr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0" y="59112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0" y="629920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9792" y="701459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회귀분석 살펴보기</a:t>
            </a:r>
            <a:endParaRPr lang="ko-KR" altLang="en-US" b="1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29792" y="1111722"/>
            <a:ext cx="422985" cy="430931"/>
            <a:chOff x="5222417" y="5375913"/>
            <a:chExt cx="1695813" cy="1727669"/>
          </a:xfrm>
        </p:grpSpPr>
        <p:sp>
          <p:nvSpPr>
            <p:cNvPr id="18" name="육각형 17"/>
            <p:cNvSpPr/>
            <p:nvPr/>
          </p:nvSpPr>
          <p:spPr>
            <a:xfrm rot="5400000">
              <a:off x="5253759" y="5570816"/>
              <a:ext cx="1646304" cy="1419228"/>
            </a:xfrm>
            <a:prstGeom prst="hexagon">
              <a:avLst/>
            </a:prstGeom>
            <a:gradFill>
              <a:gsLst>
                <a:gs pos="50000">
                  <a:srgbClr val="FED75F"/>
                </a:gs>
                <a:gs pos="50000">
                  <a:srgbClr val="232122"/>
                </a:gs>
              </a:gsLst>
              <a:lin ang="5400000" scaled="1"/>
            </a:gradFill>
            <a:ln>
              <a:gradFill>
                <a:gsLst>
                  <a:gs pos="50000">
                    <a:srgbClr val="282628"/>
                  </a:gs>
                  <a:gs pos="50000">
                    <a:srgbClr val="FED75F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2417" y="5375913"/>
              <a:ext cx="1695813" cy="1695450"/>
            </a:xfrm>
            <a:prstGeom prst="rect">
              <a:avLst/>
            </a:prstGeom>
          </p:spPr>
        </p:pic>
      </p:grpSp>
      <p:sp>
        <p:nvSpPr>
          <p:cNvPr id="31" name="TextBox 30"/>
          <p:cNvSpPr txBox="1"/>
          <p:nvPr/>
        </p:nvSpPr>
        <p:spPr>
          <a:xfrm>
            <a:off x="0" y="6394508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회귀분석</a:t>
            </a:r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733842" y="-62520"/>
            <a:ext cx="3373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 smtClean="0">
                <a:effectLst>
                  <a:outerShdw blurRad="38100" dist="63500" dir="2700000" algn="tl">
                    <a:schemeClr val="bg1"/>
                  </a:outerShdw>
                </a:effectLst>
                <a:latin typeface="Bodoni MT" panose="02070603080606020203" pitchFamily="18" charset="0"/>
              </a:rPr>
              <a:t>Next </a:t>
            </a:r>
            <a:r>
              <a:rPr lang="en-US" altLang="ko-KR" sz="2000" smtClean="0">
                <a:effectLst>
                  <a:outerShdw blurRad="38100" dist="63500" dir="2700000" algn="tl">
                    <a:schemeClr val="bg1"/>
                  </a:outerShdw>
                </a:effectLst>
                <a:latin typeface="Bodoni MT" panose="02070603080606020203" pitchFamily="18" charset="0"/>
              </a:rPr>
              <a:t>Promotion </a:t>
            </a:r>
            <a:r>
              <a:rPr lang="en-US" altLang="ko-KR" sz="4000" smtClean="0">
                <a:effectLst>
                  <a:outerShdw blurRad="38100" dist="63500" dir="2700000" algn="tl">
                    <a:schemeClr val="bg1"/>
                  </a:outerShdw>
                </a:effectLst>
                <a:latin typeface="Bodoni MT" panose="02070603080606020203" pitchFamily="18" charset="0"/>
              </a:rPr>
              <a:t>R</a:t>
            </a:r>
            <a:endParaRPr lang="ko-KR" altLang="en-US" sz="4000" dirty="0">
              <a:effectLst>
                <a:outerShdw blurRad="38100" dist="63500" dir="2700000" algn="tl">
                  <a:schemeClr val="bg1"/>
                </a:outerShdw>
              </a:effectLst>
              <a:latin typeface="Bodoni MT" panose="02070603080606020203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88914" y="1111722"/>
            <a:ext cx="77668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그럼 이렇게 복잡한 선 말고 간단하면서도 쉬운 선은 무엇이 있을까요</a:t>
            </a:r>
            <a:r>
              <a:rPr lang="en-US" altLang="ko-KR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? </a:t>
            </a:r>
            <a:r>
              <a:rPr lang="ko-KR" altLang="en-US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바로 </a:t>
            </a:r>
            <a:r>
              <a:rPr lang="en-US" altLang="ko-KR" sz="1400" b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“</a:t>
            </a:r>
            <a:r>
              <a:rPr lang="ko-KR" altLang="en-US" sz="1400" b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직선</a:t>
            </a:r>
            <a:r>
              <a:rPr lang="en-US" altLang="ko-KR" sz="1400" b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”</a:t>
            </a:r>
            <a:r>
              <a:rPr lang="ko-KR" altLang="en-US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이 있습니다</a:t>
            </a:r>
            <a:r>
              <a:rPr lang="en-US" altLang="ko-KR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그중에서도  </a:t>
            </a:r>
            <a:r>
              <a:rPr lang="en-US" altLang="ko-KR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“</a:t>
            </a:r>
            <a:r>
              <a:rPr lang="ko-KR" altLang="en-US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데이터와 선 간의 </a:t>
            </a:r>
            <a:r>
              <a:rPr lang="ko-KR" altLang="en-US" sz="1400" b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오차</a:t>
            </a:r>
            <a:r>
              <a:rPr lang="ko-KR" altLang="en-US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가 제일 작은 선</a:t>
            </a:r>
            <a:r>
              <a:rPr lang="en-US" altLang="ko-KR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”</a:t>
            </a:r>
            <a:r>
              <a:rPr lang="ko-KR" altLang="en-US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이 우리가 찾고자 하는 </a:t>
            </a:r>
            <a:r>
              <a:rPr lang="en-US" altLang="ko-KR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“</a:t>
            </a:r>
            <a:r>
              <a:rPr lang="ko-KR" altLang="en-US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선형회귀모델 방정식</a:t>
            </a:r>
            <a:r>
              <a:rPr lang="en-US" altLang="ko-KR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” </a:t>
            </a:r>
            <a:r>
              <a:rPr lang="ko-KR" altLang="en-US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입니다</a:t>
            </a:r>
            <a:r>
              <a:rPr lang="en-US" altLang="ko-KR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</a:t>
            </a:r>
          </a:p>
        </p:txBody>
      </p:sp>
      <p:grpSp>
        <p:nvGrpSpPr>
          <p:cNvPr id="49" name="그룹 48"/>
          <p:cNvGrpSpPr/>
          <p:nvPr/>
        </p:nvGrpSpPr>
        <p:grpSpPr>
          <a:xfrm>
            <a:off x="1216247" y="2121924"/>
            <a:ext cx="3691289" cy="2218782"/>
            <a:chOff x="364577" y="2493995"/>
            <a:chExt cx="3691289" cy="2218782"/>
          </a:xfrm>
        </p:grpSpPr>
        <p:cxnSp>
          <p:nvCxnSpPr>
            <p:cNvPr id="8" name="직선 연결선 7"/>
            <p:cNvCxnSpPr>
              <a:stCxn id="26" idx="0"/>
            </p:cNvCxnSpPr>
            <p:nvPr/>
          </p:nvCxnSpPr>
          <p:spPr>
            <a:xfrm flipH="1" flipV="1">
              <a:off x="1822079" y="3866393"/>
              <a:ext cx="1" cy="170941"/>
            </a:xfrm>
            <a:prstGeom prst="line">
              <a:avLst/>
            </a:prstGeom>
            <a:ln>
              <a:solidFill>
                <a:srgbClr val="423D39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>
              <a:stCxn id="34" idx="0"/>
            </p:cNvCxnSpPr>
            <p:nvPr/>
          </p:nvCxnSpPr>
          <p:spPr>
            <a:xfrm flipH="1" flipV="1">
              <a:off x="2280708" y="3734068"/>
              <a:ext cx="1" cy="265166"/>
            </a:xfrm>
            <a:prstGeom prst="line">
              <a:avLst/>
            </a:prstGeom>
            <a:ln>
              <a:solidFill>
                <a:srgbClr val="423D39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 flipV="1">
              <a:off x="2686333" y="3274045"/>
              <a:ext cx="1317" cy="316811"/>
            </a:xfrm>
            <a:prstGeom prst="line">
              <a:avLst/>
            </a:prstGeom>
            <a:ln>
              <a:solidFill>
                <a:srgbClr val="423D39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>
              <a:stCxn id="38" idx="4"/>
            </p:cNvCxnSpPr>
            <p:nvPr/>
          </p:nvCxnSpPr>
          <p:spPr>
            <a:xfrm flipH="1">
              <a:off x="3357271" y="3200400"/>
              <a:ext cx="1" cy="176213"/>
            </a:xfrm>
            <a:prstGeom prst="line">
              <a:avLst/>
            </a:prstGeom>
            <a:ln>
              <a:solidFill>
                <a:srgbClr val="423D39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 flipH="1">
              <a:off x="3014371" y="2864814"/>
              <a:ext cx="1" cy="625835"/>
            </a:xfrm>
            <a:prstGeom prst="line">
              <a:avLst/>
            </a:prstGeom>
            <a:ln>
              <a:solidFill>
                <a:srgbClr val="423D39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그룹 26"/>
            <p:cNvGrpSpPr/>
            <p:nvPr/>
          </p:nvGrpSpPr>
          <p:grpSpPr>
            <a:xfrm>
              <a:off x="364577" y="2503127"/>
              <a:ext cx="3620141" cy="2209650"/>
              <a:chOff x="364577" y="2503127"/>
              <a:chExt cx="3620141" cy="2209650"/>
            </a:xfrm>
          </p:grpSpPr>
          <p:cxnSp>
            <p:nvCxnSpPr>
              <p:cNvPr id="6" name="직선 연결선 5"/>
              <p:cNvCxnSpPr/>
              <p:nvPr/>
            </p:nvCxnSpPr>
            <p:spPr>
              <a:xfrm>
                <a:off x="1562032" y="2567073"/>
                <a:ext cx="0" cy="188881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 flipH="1">
                <a:off x="1562032" y="4451167"/>
                <a:ext cx="2251235" cy="157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364577" y="2503127"/>
                <a:ext cx="176212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smtClean="0">
                    <a:latin typeface="나눔스퀘어라운드 Light" panose="020B0600000101010101" pitchFamily="50" charset="-127"/>
                    <a:ea typeface="나눔스퀘어라운드 Light" panose="020B0600000101010101" pitchFamily="50" charset="-127"/>
                  </a:rPr>
                  <a:t>이해도</a:t>
                </a:r>
                <a:endParaRPr lang="ko-KR" altLang="en-US" sz="140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932136" y="4451167"/>
                <a:ext cx="105258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smtClean="0">
                    <a:latin typeface="나눔스퀘어라운드 Light" panose="020B0600000101010101" pitchFamily="50" charset="-127"/>
                    <a:ea typeface="나눔스퀘어라운드 Light" panose="020B0600000101010101" pitchFamily="50" charset="-127"/>
                  </a:rPr>
                  <a:t>플레이 시간</a:t>
                </a:r>
                <a:r>
                  <a:rPr lang="en-US" altLang="ko-KR" sz="1100" smtClean="0">
                    <a:latin typeface="나눔스퀘어라운드 Light" panose="020B0600000101010101" pitchFamily="50" charset="-127"/>
                    <a:ea typeface="나눔스퀘어라운드 Light" panose="020B0600000101010101" pitchFamily="50" charset="-127"/>
                  </a:rPr>
                  <a:t>(</a:t>
                </a:r>
                <a:r>
                  <a:rPr lang="ko-KR" altLang="en-US" sz="1100" smtClean="0">
                    <a:latin typeface="나눔스퀘어라운드 Light" panose="020B0600000101010101" pitchFamily="50" charset="-127"/>
                    <a:ea typeface="나눔스퀘어라운드 Light" panose="020B0600000101010101" pitchFamily="50" charset="-127"/>
                  </a:rPr>
                  <a:t>분</a:t>
                </a:r>
                <a:r>
                  <a:rPr lang="en-US" altLang="ko-KR" sz="1100" smtClean="0">
                    <a:latin typeface="나눔스퀘어라운드 Light" panose="020B0600000101010101" pitchFamily="50" charset="-127"/>
                    <a:ea typeface="나눔스퀘어라운드 Light" panose="020B0600000101010101" pitchFamily="50" charset="-127"/>
                  </a:rPr>
                  <a:t>)</a:t>
                </a:r>
                <a:endParaRPr lang="ko-KR" altLang="en-US" sz="110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endParaRPr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1773012" y="4037334"/>
                <a:ext cx="98135" cy="98135"/>
              </a:xfrm>
              <a:prstGeom prst="ellipse">
                <a:avLst/>
              </a:prstGeom>
              <a:solidFill>
                <a:srgbClr val="FED75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2231641" y="3999234"/>
                <a:ext cx="98135" cy="98135"/>
              </a:xfrm>
              <a:prstGeom prst="ellipse">
                <a:avLst/>
              </a:prstGeom>
              <a:solidFill>
                <a:srgbClr val="FED75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2641216" y="3185037"/>
                <a:ext cx="98135" cy="98135"/>
              </a:xfrm>
              <a:prstGeom prst="ellipse">
                <a:avLst/>
              </a:prstGeom>
              <a:solidFill>
                <a:srgbClr val="FED75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2965304" y="2779218"/>
                <a:ext cx="98135" cy="98135"/>
              </a:xfrm>
              <a:prstGeom prst="ellipse">
                <a:avLst/>
              </a:prstGeom>
              <a:solidFill>
                <a:srgbClr val="FED75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3308204" y="3102265"/>
                <a:ext cx="98135" cy="98135"/>
              </a:xfrm>
              <a:prstGeom prst="ellipse">
                <a:avLst/>
              </a:prstGeom>
              <a:solidFill>
                <a:srgbClr val="FED75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4" name="직선 연결선 3"/>
            <p:cNvCxnSpPr/>
            <p:nvPr/>
          </p:nvCxnSpPr>
          <p:spPr>
            <a:xfrm flipV="1">
              <a:off x="1773012" y="3185037"/>
              <a:ext cx="2211706" cy="70116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3544187" y="2493995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smtClean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오차</a:t>
              </a:r>
              <a:endParaRPr lang="ko-KR" altLang="en-US" sz="140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cxnSp>
          <p:nvCxnSpPr>
            <p:cNvPr id="48" name="직선 화살표 연결선 47"/>
            <p:cNvCxnSpPr>
              <a:stCxn id="46" idx="1"/>
            </p:cNvCxnSpPr>
            <p:nvPr/>
          </p:nvCxnSpPr>
          <p:spPr>
            <a:xfrm flipH="1">
              <a:off x="3063439" y="2647884"/>
              <a:ext cx="480748" cy="38601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그룹 77"/>
          <p:cNvGrpSpPr/>
          <p:nvPr/>
        </p:nvGrpSpPr>
        <p:grpSpPr>
          <a:xfrm>
            <a:off x="6255711" y="2087915"/>
            <a:ext cx="3668617" cy="2209650"/>
            <a:chOff x="6255711" y="2260206"/>
            <a:chExt cx="3668617" cy="2209650"/>
          </a:xfrm>
        </p:grpSpPr>
        <p:cxnSp>
          <p:nvCxnSpPr>
            <p:cNvPr id="51" name="직선 연결선 50"/>
            <p:cNvCxnSpPr>
              <a:stCxn id="64" idx="0"/>
            </p:cNvCxnSpPr>
            <p:nvPr/>
          </p:nvCxnSpPr>
          <p:spPr>
            <a:xfrm>
              <a:off x="7761690" y="3794413"/>
              <a:ext cx="0" cy="197403"/>
            </a:xfrm>
            <a:prstGeom prst="line">
              <a:avLst/>
            </a:prstGeom>
            <a:ln>
              <a:solidFill>
                <a:srgbClr val="423D39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>
              <a:stCxn id="65" idx="0"/>
            </p:cNvCxnSpPr>
            <p:nvPr/>
          </p:nvCxnSpPr>
          <p:spPr>
            <a:xfrm flipV="1">
              <a:off x="8220319" y="3554154"/>
              <a:ext cx="0" cy="202159"/>
            </a:xfrm>
            <a:prstGeom prst="line">
              <a:avLst/>
            </a:prstGeom>
            <a:ln>
              <a:solidFill>
                <a:srgbClr val="423D39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flipV="1">
              <a:off x="8633610" y="3031127"/>
              <a:ext cx="0" cy="145706"/>
            </a:xfrm>
            <a:prstGeom prst="line">
              <a:avLst/>
            </a:prstGeom>
            <a:ln>
              <a:solidFill>
                <a:srgbClr val="423D39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>
              <a:stCxn id="68" idx="4"/>
            </p:cNvCxnSpPr>
            <p:nvPr/>
          </p:nvCxnSpPr>
          <p:spPr>
            <a:xfrm flipH="1" flipV="1">
              <a:off x="9296881" y="2621893"/>
              <a:ext cx="1" cy="335586"/>
            </a:xfrm>
            <a:prstGeom prst="line">
              <a:avLst/>
            </a:prstGeom>
            <a:ln>
              <a:solidFill>
                <a:srgbClr val="423D39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>
              <a:off x="8953983" y="2621893"/>
              <a:ext cx="0" cy="280592"/>
            </a:xfrm>
            <a:prstGeom prst="line">
              <a:avLst/>
            </a:prstGeom>
            <a:ln>
              <a:solidFill>
                <a:srgbClr val="423D39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그룹 55"/>
            <p:cNvGrpSpPr/>
            <p:nvPr/>
          </p:nvGrpSpPr>
          <p:grpSpPr>
            <a:xfrm>
              <a:off x="6255711" y="2260206"/>
              <a:ext cx="3668617" cy="2209650"/>
              <a:chOff x="316101" y="2503127"/>
              <a:chExt cx="3668617" cy="2209650"/>
            </a:xfrm>
          </p:grpSpPr>
          <p:cxnSp>
            <p:nvCxnSpPr>
              <p:cNvPr id="60" name="직선 연결선 59"/>
              <p:cNvCxnSpPr/>
              <p:nvPr/>
            </p:nvCxnSpPr>
            <p:spPr>
              <a:xfrm>
                <a:off x="1562032" y="2567073"/>
                <a:ext cx="0" cy="188881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/>
              <p:cNvCxnSpPr/>
              <p:nvPr/>
            </p:nvCxnSpPr>
            <p:spPr>
              <a:xfrm flipH="1">
                <a:off x="1562032" y="4451167"/>
                <a:ext cx="2251235" cy="157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/>
              <p:cNvSpPr txBox="1"/>
              <p:nvPr/>
            </p:nvSpPr>
            <p:spPr>
              <a:xfrm>
                <a:off x="316101" y="2503127"/>
                <a:ext cx="176212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smtClean="0">
                    <a:latin typeface="나눔스퀘어라운드 Light" panose="020B0600000101010101" pitchFamily="50" charset="-127"/>
                    <a:ea typeface="나눔스퀘어라운드 Light" panose="020B0600000101010101" pitchFamily="50" charset="-127"/>
                  </a:rPr>
                  <a:t>이해도</a:t>
                </a:r>
                <a:endParaRPr lang="ko-KR" altLang="en-US" sz="140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2941728" y="4451167"/>
                <a:ext cx="104299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smtClean="0">
                    <a:latin typeface="나눔스퀘어라운드 Light" panose="020B0600000101010101" pitchFamily="50" charset="-127"/>
                    <a:ea typeface="나눔스퀘어라운드 Light" panose="020B0600000101010101" pitchFamily="50" charset="-127"/>
                  </a:rPr>
                  <a:t>플레이 시간</a:t>
                </a:r>
                <a:r>
                  <a:rPr lang="en-US" altLang="ko-KR" sz="1100" smtClean="0">
                    <a:latin typeface="나눔스퀘어라운드 Light" panose="020B0600000101010101" pitchFamily="50" charset="-127"/>
                    <a:ea typeface="나눔스퀘어라운드 Light" panose="020B0600000101010101" pitchFamily="50" charset="-127"/>
                  </a:rPr>
                  <a:t>(</a:t>
                </a:r>
                <a:r>
                  <a:rPr lang="ko-KR" altLang="en-US" sz="1100" smtClean="0">
                    <a:latin typeface="나눔스퀘어라운드 Light" panose="020B0600000101010101" pitchFamily="50" charset="-127"/>
                    <a:ea typeface="나눔스퀘어라운드 Light" panose="020B0600000101010101" pitchFamily="50" charset="-127"/>
                  </a:rPr>
                  <a:t>분</a:t>
                </a:r>
                <a:r>
                  <a:rPr lang="en-US" altLang="ko-KR" sz="1100" smtClean="0">
                    <a:latin typeface="나눔스퀘어라운드 Light" panose="020B0600000101010101" pitchFamily="50" charset="-127"/>
                    <a:ea typeface="나눔스퀘어라운드 Light" panose="020B0600000101010101" pitchFamily="50" charset="-127"/>
                  </a:rPr>
                  <a:t>)</a:t>
                </a:r>
                <a:endParaRPr lang="ko-KR" altLang="en-US" sz="110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endParaRPr>
              </a:p>
            </p:txBody>
          </p:sp>
          <p:sp>
            <p:nvSpPr>
              <p:cNvPr id="64" name="타원 63"/>
              <p:cNvSpPr/>
              <p:nvPr/>
            </p:nvSpPr>
            <p:spPr>
              <a:xfrm>
                <a:off x="1773012" y="4037334"/>
                <a:ext cx="98135" cy="98135"/>
              </a:xfrm>
              <a:prstGeom prst="ellipse">
                <a:avLst/>
              </a:prstGeom>
              <a:solidFill>
                <a:srgbClr val="FED75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타원 64"/>
              <p:cNvSpPr/>
              <p:nvPr/>
            </p:nvSpPr>
            <p:spPr>
              <a:xfrm>
                <a:off x="2231641" y="3999234"/>
                <a:ext cx="98135" cy="98135"/>
              </a:xfrm>
              <a:prstGeom prst="ellipse">
                <a:avLst/>
              </a:prstGeom>
              <a:solidFill>
                <a:srgbClr val="FED75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타원 65"/>
              <p:cNvSpPr/>
              <p:nvPr/>
            </p:nvSpPr>
            <p:spPr>
              <a:xfrm>
                <a:off x="2641216" y="3185037"/>
                <a:ext cx="98135" cy="98135"/>
              </a:xfrm>
              <a:prstGeom prst="ellipse">
                <a:avLst/>
              </a:prstGeom>
              <a:solidFill>
                <a:srgbClr val="FED75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타원 66"/>
              <p:cNvSpPr/>
              <p:nvPr/>
            </p:nvSpPr>
            <p:spPr>
              <a:xfrm>
                <a:off x="2965304" y="2779218"/>
                <a:ext cx="98135" cy="98135"/>
              </a:xfrm>
              <a:prstGeom prst="ellipse">
                <a:avLst/>
              </a:prstGeom>
              <a:solidFill>
                <a:srgbClr val="FED75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타원 67"/>
              <p:cNvSpPr/>
              <p:nvPr/>
            </p:nvSpPr>
            <p:spPr>
              <a:xfrm>
                <a:off x="3308204" y="3102265"/>
                <a:ext cx="98135" cy="98135"/>
              </a:xfrm>
              <a:prstGeom prst="ellipse">
                <a:avLst/>
              </a:prstGeom>
              <a:solidFill>
                <a:srgbClr val="FED75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57" name="직선 연결선 56"/>
            <p:cNvCxnSpPr/>
            <p:nvPr/>
          </p:nvCxnSpPr>
          <p:spPr>
            <a:xfrm flipV="1">
              <a:off x="7548563" y="2404965"/>
              <a:ext cx="1935234" cy="180328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TextBox 78"/>
          <p:cNvSpPr txBox="1"/>
          <p:nvPr/>
        </p:nvSpPr>
        <p:spPr>
          <a:xfrm>
            <a:off x="519927" y="4407011"/>
            <a:ext cx="117856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위 두 선을 예로 들면 실제 데이터와의 </a:t>
            </a:r>
            <a:r>
              <a:rPr lang="ko-KR" altLang="en-US" sz="1400" b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오차 합이 더 </a:t>
            </a:r>
            <a:r>
              <a:rPr lang="en-US" altLang="ko-KR" sz="1400" b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“</a:t>
            </a:r>
            <a:r>
              <a:rPr lang="ko-KR" altLang="en-US" sz="1400" b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작고</a:t>
            </a:r>
            <a:r>
              <a:rPr lang="en-US" altLang="ko-KR" sz="1400" b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”, </a:t>
            </a:r>
            <a:r>
              <a:rPr lang="ko-KR" altLang="en-US" sz="1400" b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오차값이 좀 더 </a:t>
            </a:r>
            <a:r>
              <a:rPr lang="en-US" altLang="ko-KR" sz="1400" b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“</a:t>
            </a:r>
            <a:r>
              <a:rPr lang="ko-KR" altLang="en-US" sz="1400" b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균일한</a:t>
            </a:r>
            <a:r>
              <a:rPr lang="en-US" altLang="ko-KR" sz="1400" b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” </a:t>
            </a:r>
            <a:r>
              <a:rPr lang="ko-KR" altLang="en-US" sz="1400" b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오른쪽 그래프의 선</a:t>
            </a:r>
            <a:r>
              <a:rPr lang="ko-KR" altLang="en-US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이 회귀모델 방정식을  </a:t>
            </a:r>
            <a:r>
              <a:rPr lang="ko-KR" altLang="en-US" sz="1400" b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더 잘 표현한 선</a:t>
            </a:r>
            <a:r>
              <a:rPr lang="ko-KR" altLang="en-US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이라고 볼 수 있으며</a:t>
            </a:r>
            <a:endParaRPr lang="en-US" altLang="ko-KR" sz="1400" smtClean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이 선의 방정식은 다음과 같습니다</a:t>
            </a:r>
            <a:r>
              <a:rPr lang="en-US" altLang="ko-KR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i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이해도</a:t>
            </a:r>
            <a:r>
              <a:rPr lang="en-US" altLang="ko-KR" sz="1400" b="1" i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= </a:t>
            </a:r>
            <a:r>
              <a:rPr lang="ko-KR" altLang="en-US" sz="1400" b="1" i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플레이 시간 </a:t>
            </a:r>
            <a:r>
              <a:rPr lang="en-US" altLang="ko-KR" sz="1400" b="1" i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* 0.2 + 12 </a:t>
            </a:r>
          </a:p>
          <a:p>
            <a:pPr>
              <a:lnSpc>
                <a:spcPct val="150000"/>
              </a:lnSpc>
            </a:pPr>
            <a:r>
              <a:rPr lang="ko-KR" altLang="en-US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도출횐 </a:t>
            </a:r>
            <a:r>
              <a:rPr lang="ko-KR" altLang="en-US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회귀식을 </a:t>
            </a:r>
            <a:r>
              <a:rPr lang="ko-KR" altLang="en-US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통해 게임에 대한 이해도는 플레이 시간이 </a:t>
            </a:r>
            <a:r>
              <a:rPr lang="en-US" altLang="ko-KR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1</a:t>
            </a:r>
            <a:r>
              <a:rPr lang="ko-KR" altLang="en-US" sz="140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분</a:t>
            </a:r>
            <a:r>
              <a:rPr lang="ko-KR" altLang="en-US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씩 증가할 때마다 대략 </a:t>
            </a:r>
            <a:r>
              <a:rPr lang="en-US" altLang="ko-KR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0.2</a:t>
            </a:r>
            <a:r>
              <a:rPr lang="ko-KR" altLang="en-US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식 올라간다고 볼 수 있습니다</a:t>
            </a:r>
            <a:r>
              <a:rPr lang="en-US" altLang="ko-KR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 </a:t>
            </a:r>
            <a:r>
              <a:rPr lang="ko-KR" altLang="en-US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위의 방정식을 통해 플레이 시간이 </a:t>
            </a:r>
            <a:r>
              <a:rPr lang="en-US" altLang="ko-KR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200</a:t>
            </a:r>
            <a:r>
              <a:rPr lang="ko-KR" altLang="en-US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분</a:t>
            </a:r>
            <a:endParaRPr lang="en-US" altLang="ko-KR" sz="1400" smtClean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일때 이해도는 </a:t>
            </a:r>
            <a:r>
              <a:rPr lang="en-US" altLang="ko-KR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52(=200*0.2+12)</a:t>
            </a:r>
            <a:r>
              <a:rPr lang="ko-KR" altLang="en-US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로 예측해 볼 수 있습니다</a:t>
            </a:r>
            <a:r>
              <a:rPr lang="en-US" altLang="ko-KR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 </a:t>
            </a:r>
            <a:r>
              <a:rPr lang="ko-KR" altLang="en-US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하지만 실제 측정된 이해도는 </a:t>
            </a:r>
            <a:r>
              <a:rPr lang="en-US" altLang="ko-KR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50</a:t>
            </a:r>
            <a:r>
              <a:rPr lang="ko-KR" altLang="en-US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으로 실제 측정치와 예측치가 </a:t>
            </a:r>
            <a:r>
              <a:rPr lang="en-US" altLang="ko-KR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20</a:t>
            </a:r>
            <a:r>
              <a:rPr lang="ko-KR" altLang="en-US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이나 차이가 납니다</a:t>
            </a:r>
            <a:r>
              <a:rPr lang="en-US" altLang="ko-KR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512470" y="4014623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160</a:t>
            </a:r>
            <a:endParaRPr lang="ko-KR" altLang="en-US" sz="1400"/>
          </a:p>
        </p:txBody>
      </p:sp>
      <p:sp>
        <p:nvSpPr>
          <p:cNvPr id="86" name="TextBox 85"/>
          <p:cNvSpPr txBox="1"/>
          <p:nvPr/>
        </p:nvSpPr>
        <p:spPr>
          <a:xfrm>
            <a:off x="7978906" y="4020034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200</a:t>
            </a:r>
            <a:endParaRPr lang="ko-KR" altLang="en-US" sz="1400"/>
          </a:p>
        </p:txBody>
      </p:sp>
      <p:sp>
        <p:nvSpPr>
          <p:cNvPr id="87" name="TextBox 86"/>
          <p:cNvSpPr txBox="1"/>
          <p:nvPr/>
        </p:nvSpPr>
        <p:spPr>
          <a:xfrm>
            <a:off x="6985207" y="351137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50</a:t>
            </a:r>
            <a:endParaRPr lang="ko-KR" altLang="en-US" sz="1400"/>
          </a:p>
        </p:txBody>
      </p:sp>
      <p:sp>
        <p:nvSpPr>
          <p:cNvPr id="88" name="TextBox 87"/>
          <p:cNvSpPr txBox="1"/>
          <p:nvPr/>
        </p:nvSpPr>
        <p:spPr>
          <a:xfrm>
            <a:off x="6985207" y="316354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52</a:t>
            </a:r>
            <a:endParaRPr lang="ko-KR" altLang="en-US" sz="1400"/>
          </a:p>
        </p:txBody>
      </p:sp>
      <p:sp>
        <p:nvSpPr>
          <p:cNvPr id="95" name="TextBox 94"/>
          <p:cNvSpPr txBox="1"/>
          <p:nvPr/>
        </p:nvSpPr>
        <p:spPr>
          <a:xfrm>
            <a:off x="6985207" y="386614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48</a:t>
            </a:r>
            <a:endParaRPr lang="ko-KR" altLang="en-US" sz="1400"/>
          </a:p>
        </p:txBody>
      </p:sp>
      <p:sp>
        <p:nvSpPr>
          <p:cNvPr id="96" name="TextBox 95"/>
          <p:cNvSpPr txBox="1"/>
          <p:nvPr/>
        </p:nvSpPr>
        <p:spPr>
          <a:xfrm>
            <a:off x="2406535" y="4080267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160</a:t>
            </a:r>
            <a:endParaRPr lang="ko-KR" altLang="en-US" sz="1400"/>
          </a:p>
        </p:txBody>
      </p:sp>
      <p:sp>
        <p:nvSpPr>
          <p:cNvPr id="97" name="TextBox 96"/>
          <p:cNvSpPr txBox="1"/>
          <p:nvPr/>
        </p:nvSpPr>
        <p:spPr>
          <a:xfrm>
            <a:off x="2872971" y="4085678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200</a:t>
            </a:r>
            <a:endParaRPr lang="ko-KR" altLang="en-US" sz="1400"/>
          </a:p>
        </p:txBody>
      </p:sp>
      <p:sp>
        <p:nvSpPr>
          <p:cNvPr id="98" name="TextBox 97"/>
          <p:cNvSpPr txBox="1"/>
          <p:nvPr/>
        </p:nvSpPr>
        <p:spPr>
          <a:xfrm>
            <a:off x="1879272" y="356431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50</a:t>
            </a:r>
            <a:endParaRPr lang="ko-KR" altLang="en-US" sz="1400"/>
          </a:p>
        </p:txBody>
      </p:sp>
      <p:sp>
        <p:nvSpPr>
          <p:cNvPr id="99" name="TextBox 98"/>
          <p:cNvSpPr txBox="1"/>
          <p:nvPr/>
        </p:nvSpPr>
        <p:spPr>
          <a:xfrm>
            <a:off x="1879272" y="321649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52</a:t>
            </a:r>
            <a:endParaRPr lang="ko-KR" altLang="en-US" sz="1400"/>
          </a:p>
        </p:txBody>
      </p:sp>
      <p:sp>
        <p:nvSpPr>
          <p:cNvPr id="100" name="TextBox 99"/>
          <p:cNvSpPr txBox="1"/>
          <p:nvPr/>
        </p:nvSpPr>
        <p:spPr>
          <a:xfrm>
            <a:off x="1879272" y="391908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48</a:t>
            </a:r>
            <a:endParaRPr lang="ko-KR" altLang="en-US" sz="1400"/>
          </a:p>
        </p:txBody>
      </p:sp>
      <p:grpSp>
        <p:nvGrpSpPr>
          <p:cNvPr id="101" name="그룹 100"/>
          <p:cNvGrpSpPr/>
          <p:nvPr/>
        </p:nvGrpSpPr>
        <p:grpSpPr>
          <a:xfrm>
            <a:off x="129791" y="4352775"/>
            <a:ext cx="422985" cy="430931"/>
            <a:chOff x="5222417" y="5375913"/>
            <a:chExt cx="1695813" cy="1727669"/>
          </a:xfrm>
        </p:grpSpPr>
        <p:sp>
          <p:nvSpPr>
            <p:cNvPr id="102" name="육각형 101"/>
            <p:cNvSpPr/>
            <p:nvPr/>
          </p:nvSpPr>
          <p:spPr>
            <a:xfrm rot="5400000">
              <a:off x="5253759" y="5570816"/>
              <a:ext cx="1646304" cy="1419228"/>
            </a:xfrm>
            <a:prstGeom prst="hexagon">
              <a:avLst/>
            </a:prstGeom>
            <a:gradFill>
              <a:gsLst>
                <a:gs pos="50000">
                  <a:srgbClr val="FED75F"/>
                </a:gs>
                <a:gs pos="50000">
                  <a:srgbClr val="232122"/>
                </a:gs>
              </a:gsLst>
              <a:lin ang="5400000" scaled="1"/>
            </a:gradFill>
            <a:ln>
              <a:gradFill>
                <a:gsLst>
                  <a:gs pos="50000">
                    <a:srgbClr val="282628"/>
                  </a:gs>
                  <a:gs pos="50000">
                    <a:srgbClr val="FED75F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3" name="그림 102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2417" y="5375913"/>
              <a:ext cx="1695813" cy="1695450"/>
            </a:xfrm>
            <a:prstGeom prst="rect">
              <a:avLst/>
            </a:prstGeom>
          </p:spPr>
        </p:pic>
      </p:grpSp>
      <p:sp>
        <p:nvSpPr>
          <p:cNvPr id="104" name="TextBox 103"/>
          <p:cNvSpPr txBox="1"/>
          <p:nvPr/>
        </p:nvSpPr>
        <p:spPr>
          <a:xfrm>
            <a:off x="10287610" y="2742932"/>
            <a:ext cx="13805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점선이 짧음</a:t>
            </a:r>
            <a:r>
              <a:rPr lang="en-US" altLang="ko-KR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길이가 균일</a:t>
            </a:r>
            <a:endParaRPr lang="ko-KR" altLang="en-US" sz="140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977255" y="2737520"/>
            <a:ext cx="1499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점선이 길다</a:t>
            </a:r>
            <a:endParaRPr lang="en-US" altLang="ko-KR" sz="1400" smtClean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길이가 불규칙</a:t>
            </a:r>
            <a:endParaRPr lang="ko-KR" altLang="en-US" sz="140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460529" y="6299200"/>
            <a:ext cx="5731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smtClean="0">
                <a:latin typeface="Bodoni MT" panose="02070603080606020203" pitchFamily="18" charset="0"/>
              </a:rPr>
              <a:t>인류는 </a:t>
            </a:r>
            <a:r>
              <a:rPr lang="ko-KR" altLang="en-US" sz="1600">
                <a:latin typeface="Bodoni MT" panose="02070603080606020203" pitchFamily="18" charset="0"/>
              </a:rPr>
              <a:t>여지것 불가능을 극복하는 능력을 스스로 정의했다</a:t>
            </a:r>
            <a:r>
              <a:rPr lang="en-US" altLang="ko-KR" sz="1600">
                <a:latin typeface="Bodoni MT" panose="02070603080606020203" pitchFamily="18" charset="0"/>
              </a:rPr>
              <a:t>.</a:t>
            </a:r>
            <a:br>
              <a:rPr lang="en-US" altLang="ko-KR" sz="1600">
                <a:latin typeface="Bodoni MT" panose="02070603080606020203" pitchFamily="18" charset="0"/>
              </a:rPr>
            </a:br>
            <a:r>
              <a:rPr lang="ko-KR" altLang="en-US" sz="1600">
                <a:latin typeface="Bodoni MT" panose="02070603080606020203" pitchFamily="18" charset="0"/>
              </a:rPr>
              <a:t>나는 </a:t>
            </a:r>
            <a:r>
              <a:rPr lang="en-US" altLang="ko-KR" sz="1600">
                <a:latin typeface="Bodoni MT" panose="02070603080606020203" pitchFamily="18" charset="0"/>
              </a:rPr>
              <a:t>PLAYER </a:t>
            </a:r>
            <a:r>
              <a:rPr lang="ko-KR" altLang="en-US" sz="1600" smtClean="0">
                <a:latin typeface="Bodoni MT" panose="02070603080606020203" pitchFamily="18" charset="0"/>
              </a:rPr>
              <a:t>다</a:t>
            </a:r>
            <a:r>
              <a:rPr lang="en-US" altLang="ko-KR" sz="1600" smtClean="0">
                <a:latin typeface="Bodoni MT" panose="02070603080606020203" pitchFamily="18" charset="0"/>
              </a:rPr>
              <a:t>.</a:t>
            </a:r>
            <a:endParaRPr lang="ko-KR" altLang="en-US" sz="1600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11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79" grpId="0"/>
      <p:bldP spid="85" grpId="0"/>
      <p:bldP spid="86" grpId="0"/>
      <p:bldP spid="87" grpId="0"/>
      <p:bldP spid="88" grpId="0"/>
      <p:bldP spid="95" grpId="0"/>
      <p:bldP spid="96" grpId="0"/>
      <p:bldP spid="97" grpId="0"/>
      <p:bldP spid="98" grpId="0"/>
      <p:bldP spid="99" grpId="0"/>
      <p:bldP spid="100" grpId="0"/>
      <p:bldP spid="104" grpId="0"/>
      <p:bldP spid="10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10898809"/>
            <a:ext cx="1219200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-36946" y="131382"/>
            <a:ext cx="1928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>
                <a:latin typeface="빙그레 따옴체" panose="02030503000000000000" pitchFamily="18" charset="-127"/>
                <a:ea typeface="빙그레 따옴체" panose="02030503000000000000" pitchFamily="18" charset="-127"/>
              </a:defRPr>
            </a:lvl1pPr>
          </a:lstStyle>
          <a:p>
            <a:pPr algn="ctr"/>
            <a:r>
              <a:rPr lang="en-US" altLang="ko-KR" sz="1600" dirty="0">
                <a:latin typeface="Bodoni MT" panose="02070603080606020203" pitchFamily="18" charset="0"/>
              </a:rPr>
              <a:t>PLAYER MAKER </a:t>
            </a:r>
            <a:endParaRPr lang="ko-KR" altLang="en-US" sz="1600" dirty="0">
              <a:latin typeface="Bodoni MT" panose="02070603080606020203" pitchFamily="18" charset="0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826690" y="-20399"/>
            <a:ext cx="0" cy="593054"/>
          </a:xfrm>
          <a:prstGeom prst="line">
            <a:avLst/>
          </a:prstGeom>
          <a:ln w="28575">
            <a:gradFill flip="none" rotWithShape="1">
              <a:gsLst>
                <a:gs pos="0">
                  <a:srgbClr val="FED75F"/>
                </a:gs>
                <a:gs pos="100000">
                  <a:srgbClr val="232122">
                    <a:alpha val="0"/>
                  </a:srgbClr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0" y="59112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0" y="629920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9792" y="701459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회귀분석 살펴보기</a:t>
            </a:r>
            <a:endParaRPr lang="ko-KR" altLang="en-US" b="1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29792" y="1111722"/>
            <a:ext cx="422985" cy="430931"/>
            <a:chOff x="5222417" y="5375913"/>
            <a:chExt cx="1695813" cy="1727669"/>
          </a:xfrm>
        </p:grpSpPr>
        <p:sp>
          <p:nvSpPr>
            <p:cNvPr id="18" name="육각형 17"/>
            <p:cNvSpPr/>
            <p:nvPr/>
          </p:nvSpPr>
          <p:spPr>
            <a:xfrm rot="5400000">
              <a:off x="5253759" y="5570816"/>
              <a:ext cx="1646304" cy="1419228"/>
            </a:xfrm>
            <a:prstGeom prst="hexagon">
              <a:avLst/>
            </a:prstGeom>
            <a:gradFill>
              <a:gsLst>
                <a:gs pos="50000">
                  <a:srgbClr val="FED75F"/>
                </a:gs>
                <a:gs pos="50000">
                  <a:srgbClr val="232122"/>
                </a:gs>
              </a:gsLst>
              <a:lin ang="5400000" scaled="1"/>
            </a:gradFill>
            <a:ln>
              <a:gradFill>
                <a:gsLst>
                  <a:gs pos="50000">
                    <a:srgbClr val="282628"/>
                  </a:gs>
                  <a:gs pos="50000">
                    <a:srgbClr val="FED75F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2417" y="5375913"/>
              <a:ext cx="1695813" cy="1695450"/>
            </a:xfrm>
            <a:prstGeom prst="rect">
              <a:avLst/>
            </a:prstGeom>
          </p:spPr>
        </p:pic>
      </p:grpSp>
      <p:sp>
        <p:nvSpPr>
          <p:cNvPr id="31" name="TextBox 30"/>
          <p:cNvSpPr txBox="1"/>
          <p:nvPr/>
        </p:nvSpPr>
        <p:spPr>
          <a:xfrm>
            <a:off x="0" y="6394508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회귀분석</a:t>
            </a:r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733842" y="-62520"/>
            <a:ext cx="3373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 smtClean="0">
                <a:effectLst>
                  <a:outerShdw blurRad="38100" dist="63500" dir="2700000" algn="tl">
                    <a:schemeClr val="bg1"/>
                  </a:outerShdw>
                </a:effectLst>
                <a:latin typeface="Bodoni MT" panose="02070603080606020203" pitchFamily="18" charset="0"/>
              </a:rPr>
              <a:t>Next </a:t>
            </a:r>
            <a:r>
              <a:rPr lang="en-US" altLang="ko-KR" sz="2000" smtClean="0">
                <a:effectLst>
                  <a:outerShdw blurRad="38100" dist="63500" dir="2700000" algn="tl">
                    <a:schemeClr val="bg1"/>
                  </a:outerShdw>
                </a:effectLst>
                <a:latin typeface="Bodoni MT" panose="02070603080606020203" pitchFamily="18" charset="0"/>
              </a:rPr>
              <a:t>Promotion </a:t>
            </a:r>
            <a:r>
              <a:rPr lang="en-US" altLang="ko-KR" sz="4000" smtClean="0">
                <a:effectLst>
                  <a:outerShdw blurRad="38100" dist="63500" dir="2700000" algn="tl">
                    <a:schemeClr val="bg1"/>
                  </a:outerShdw>
                </a:effectLst>
                <a:latin typeface="Bodoni MT" panose="02070603080606020203" pitchFamily="18" charset="0"/>
              </a:rPr>
              <a:t>R</a:t>
            </a:r>
            <a:endParaRPr lang="ko-KR" altLang="en-US" sz="4000" dirty="0">
              <a:effectLst>
                <a:outerShdw blurRad="38100" dist="63500" dir="2700000" algn="tl">
                  <a:schemeClr val="bg1"/>
                </a:outerShdw>
              </a:effectLst>
              <a:latin typeface="Bodoni MT" panose="02070603080606020203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88914" y="1111722"/>
            <a:ext cx="1117806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이와 같은 회귀분석을 통해 나온 최적의 값을 예측하는 것이며</a:t>
            </a:r>
            <a:r>
              <a:rPr lang="en-US" altLang="ko-KR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</a:t>
            </a:r>
            <a:r>
              <a:rPr lang="ko-KR" altLang="en-US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정확한 값을 제공하는 건 아닙니다</a:t>
            </a:r>
            <a:r>
              <a:rPr lang="en-US" altLang="ko-KR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 </a:t>
            </a:r>
            <a:r>
              <a:rPr lang="ko-KR" altLang="en-US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이러한 이유로 회귀분석 전 독립변수의 유의성 분석과 </a:t>
            </a:r>
            <a:endParaRPr lang="en-US" altLang="ko-KR" sz="1400" smtClean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결과의 정확성을 확인한 후 적용여부를 결정해야 합니다</a:t>
            </a:r>
            <a:r>
              <a:rPr lang="en-US" altLang="ko-KR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3648896" y="2043967"/>
            <a:ext cx="3878933" cy="2209650"/>
            <a:chOff x="1216247" y="2131056"/>
            <a:chExt cx="3878933" cy="2209650"/>
          </a:xfrm>
        </p:grpSpPr>
        <p:cxnSp>
          <p:nvCxnSpPr>
            <p:cNvPr id="81" name="직선 연결선 80"/>
            <p:cNvCxnSpPr/>
            <p:nvPr/>
          </p:nvCxnSpPr>
          <p:spPr>
            <a:xfrm>
              <a:off x="2413702" y="2195002"/>
              <a:ext cx="0" cy="18888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 flipH="1">
              <a:off x="2413702" y="4079096"/>
              <a:ext cx="2251235" cy="15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1216247" y="2131056"/>
              <a:ext cx="17621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B</a:t>
              </a:r>
              <a:endParaRPr lang="ko-KR" altLang="en-US" sz="140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042598" y="4079096"/>
              <a:ext cx="105258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A</a:t>
              </a:r>
              <a:endParaRPr lang="ko-KR" altLang="en-US" sz="110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9" name="타원 88"/>
            <p:cNvSpPr/>
            <p:nvPr/>
          </p:nvSpPr>
          <p:spPr>
            <a:xfrm>
              <a:off x="2624682" y="3665263"/>
              <a:ext cx="98135" cy="98135"/>
            </a:xfrm>
            <a:prstGeom prst="ellipse">
              <a:avLst/>
            </a:prstGeom>
            <a:solidFill>
              <a:srgbClr val="FED75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/>
            <p:cNvSpPr/>
            <p:nvPr/>
          </p:nvSpPr>
          <p:spPr>
            <a:xfrm>
              <a:off x="3083311" y="3627163"/>
              <a:ext cx="98135" cy="98135"/>
            </a:xfrm>
            <a:prstGeom prst="ellipse">
              <a:avLst/>
            </a:prstGeom>
            <a:solidFill>
              <a:srgbClr val="FED75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/>
            <p:cNvSpPr/>
            <p:nvPr/>
          </p:nvSpPr>
          <p:spPr>
            <a:xfrm>
              <a:off x="3492886" y="2812966"/>
              <a:ext cx="98135" cy="98135"/>
            </a:xfrm>
            <a:prstGeom prst="ellipse">
              <a:avLst/>
            </a:prstGeom>
            <a:solidFill>
              <a:srgbClr val="FED75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/>
            <p:cNvSpPr/>
            <p:nvPr/>
          </p:nvSpPr>
          <p:spPr>
            <a:xfrm>
              <a:off x="3816974" y="2407147"/>
              <a:ext cx="98135" cy="98135"/>
            </a:xfrm>
            <a:prstGeom prst="ellipse">
              <a:avLst/>
            </a:prstGeom>
            <a:solidFill>
              <a:srgbClr val="FED75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타원 92"/>
            <p:cNvSpPr/>
            <p:nvPr/>
          </p:nvSpPr>
          <p:spPr>
            <a:xfrm>
              <a:off x="4159874" y="2730194"/>
              <a:ext cx="98135" cy="98135"/>
            </a:xfrm>
            <a:prstGeom prst="ellipse">
              <a:avLst/>
            </a:prstGeom>
            <a:solidFill>
              <a:srgbClr val="FED75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/>
            <p:cNvSpPr/>
            <p:nvPr/>
          </p:nvSpPr>
          <p:spPr>
            <a:xfrm>
              <a:off x="2777082" y="3817663"/>
              <a:ext cx="98135" cy="98135"/>
            </a:xfrm>
            <a:prstGeom prst="ellipse">
              <a:avLst/>
            </a:prstGeom>
            <a:solidFill>
              <a:srgbClr val="FED75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타원 103"/>
            <p:cNvSpPr/>
            <p:nvPr/>
          </p:nvSpPr>
          <p:spPr>
            <a:xfrm>
              <a:off x="3235711" y="3779563"/>
              <a:ext cx="98135" cy="98135"/>
            </a:xfrm>
            <a:prstGeom prst="ellipse">
              <a:avLst/>
            </a:prstGeom>
            <a:solidFill>
              <a:srgbClr val="FED75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타원 104"/>
            <p:cNvSpPr/>
            <p:nvPr/>
          </p:nvSpPr>
          <p:spPr>
            <a:xfrm>
              <a:off x="3645286" y="2965366"/>
              <a:ext cx="98135" cy="98135"/>
            </a:xfrm>
            <a:prstGeom prst="ellipse">
              <a:avLst/>
            </a:prstGeom>
            <a:solidFill>
              <a:srgbClr val="FED75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/>
            <p:cNvSpPr/>
            <p:nvPr/>
          </p:nvSpPr>
          <p:spPr>
            <a:xfrm>
              <a:off x="3969374" y="2559547"/>
              <a:ext cx="98135" cy="98135"/>
            </a:xfrm>
            <a:prstGeom prst="ellipse">
              <a:avLst/>
            </a:prstGeom>
            <a:solidFill>
              <a:srgbClr val="FED75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/>
            <p:cNvSpPr/>
            <p:nvPr/>
          </p:nvSpPr>
          <p:spPr>
            <a:xfrm>
              <a:off x="4312274" y="2882594"/>
              <a:ext cx="98135" cy="98135"/>
            </a:xfrm>
            <a:prstGeom prst="ellipse">
              <a:avLst/>
            </a:prstGeom>
            <a:solidFill>
              <a:srgbClr val="FED75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타원 107"/>
            <p:cNvSpPr/>
            <p:nvPr/>
          </p:nvSpPr>
          <p:spPr>
            <a:xfrm>
              <a:off x="3032813" y="3241410"/>
              <a:ext cx="98135" cy="98135"/>
            </a:xfrm>
            <a:prstGeom prst="ellipse">
              <a:avLst/>
            </a:prstGeom>
            <a:solidFill>
              <a:srgbClr val="FED75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타원 108"/>
            <p:cNvSpPr/>
            <p:nvPr/>
          </p:nvSpPr>
          <p:spPr>
            <a:xfrm>
              <a:off x="3356901" y="2835591"/>
              <a:ext cx="98135" cy="98135"/>
            </a:xfrm>
            <a:prstGeom prst="ellipse">
              <a:avLst/>
            </a:prstGeom>
            <a:solidFill>
              <a:srgbClr val="FED75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/>
            <p:cNvSpPr/>
            <p:nvPr/>
          </p:nvSpPr>
          <p:spPr>
            <a:xfrm>
              <a:off x="3699801" y="3158638"/>
              <a:ext cx="98135" cy="98135"/>
            </a:xfrm>
            <a:prstGeom prst="ellipse">
              <a:avLst/>
            </a:prstGeom>
            <a:solidFill>
              <a:srgbClr val="FED75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/>
            <p:cNvSpPr/>
            <p:nvPr/>
          </p:nvSpPr>
          <p:spPr>
            <a:xfrm>
              <a:off x="3185213" y="3393810"/>
              <a:ext cx="98135" cy="98135"/>
            </a:xfrm>
            <a:prstGeom prst="ellipse">
              <a:avLst/>
            </a:prstGeom>
            <a:solidFill>
              <a:srgbClr val="FED75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타원 111"/>
            <p:cNvSpPr/>
            <p:nvPr/>
          </p:nvSpPr>
          <p:spPr>
            <a:xfrm>
              <a:off x="3509301" y="2987991"/>
              <a:ext cx="98135" cy="98135"/>
            </a:xfrm>
            <a:prstGeom prst="ellipse">
              <a:avLst/>
            </a:prstGeom>
            <a:solidFill>
              <a:srgbClr val="FED75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타원 112"/>
            <p:cNvSpPr/>
            <p:nvPr/>
          </p:nvSpPr>
          <p:spPr>
            <a:xfrm>
              <a:off x="3852201" y="3311038"/>
              <a:ext cx="98135" cy="98135"/>
            </a:xfrm>
            <a:prstGeom prst="ellipse">
              <a:avLst/>
            </a:prstGeom>
            <a:solidFill>
              <a:srgbClr val="FED75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/>
            <p:cNvSpPr/>
            <p:nvPr/>
          </p:nvSpPr>
          <p:spPr>
            <a:xfrm>
              <a:off x="3645286" y="3344928"/>
              <a:ext cx="98135" cy="98135"/>
            </a:xfrm>
            <a:prstGeom prst="ellipse">
              <a:avLst/>
            </a:prstGeom>
            <a:solidFill>
              <a:srgbClr val="FED75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/>
            <p:cNvSpPr/>
            <p:nvPr/>
          </p:nvSpPr>
          <p:spPr>
            <a:xfrm>
              <a:off x="3797686" y="3497328"/>
              <a:ext cx="98135" cy="98135"/>
            </a:xfrm>
            <a:prstGeom prst="ellipse">
              <a:avLst/>
            </a:prstGeom>
            <a:solidFill>
              <a:srgbClr val="FED75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/>
            <p:cNvSpPr/>
            <p:nvPr/>
          </p:nvSpPr>
          <p:spPr>
            <a:xfrm>
              <a:off x="4464674" y="3414556"/>
              <a:ext cx="98135" cy="98135"/>
            </a:xfrm>
            <a:prstGeom prst="ellipse">
              <a:avLst/>
            </a:prstGeom>
            <a:solidFill>
              <a:srgbClr val="FED75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/>
            <p:cNvSpPr/>
            <p:nvPr/>
          </p:nvSpPr>
          <p:spPr>
            <a:xfrm>
              <a:off x="3509301" y="3367553"/>
              <a:ext cx="98135" cy="98135"/>
            </a:xfrm>
            <a:prstGeom prst="ellipse">
              <a:avLst/>
            </a:prstGeom>
            <a:solidFill>
              <a:srgbClr val="FED75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/>
            <p:cNvSpPr/>
            <p:nvPr/>
          </p:nvSpPr>
          <p:spPr>
            <a:xfrm>
              <a:off x="3852201" y="3690600"/>
              <a:ext cx="98135" cy="98135"/>
            </a:xfrm>
            <a:prstGeom prst="ellipse">
              <a:avLst/>
            </a:prstGeom>
            <a:solidFill>
              <a:srgbClr val="FED75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/>
            <p:cNvSpPr/>
            <p:nvPr/>
          </p:nvSpPr>
          <p:spPr>
            <a:xfrm>
              <a:off x="3661701" y="3519953"/>
              <a:ext cx="98135" cy="98135"/>
            </a:xfrm>
            <a:prstGeom prst="ellipse">
              <a:avLst/>
            </a:prstGeom>
            <a:solidFill>
              <a:srgbClr val="FED75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/>
            <p:cNvSpPr/>
            <p:nvPr/>
          </p:nvSpPr>
          <p:spPr>
            <a:xfrm>
              <a:off x="4004601" y="3843000"/>
              <a:ext cx="98135" cy="98135"/>
            </a:xfrm>
            <a:prstGeom prst="ellipse">
              <a:avLst/>
            </a:prstGeom>
            <a:solidFill>
              <a:srgbClr val="FED75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/>
            <p:cNvSpPr/>
            <p:nvPr/>
          </p:nvSpPr>
          <p:spPr>
            <a:xfrm>
              <a:off x="3084452" y="2491532"/>
              <a:ext cx="98135" cy="98135"/>
            </a:xfrm>
            <a:prstGeom prst="ellipse">
              <a:avLst/>
            </a:prstGeom>
            <a:solidFill>
              <a:srgbClr val="FED75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/>
            <p:cNvSpPr/>
            <p:nvPr/>
          </p:nvSpPr>
          <p:spPr>
            <a:xfrm>
              <a:off x="3236852" y="3023494"/>
              <a:ext cx="98135" cy="98135"/>
            </a:xfrm>
            <a:prstGeom prst="ellipse">
              <a:avLst/>
            </a:prstGeom>
            <a:solidFill>
              <a:srgbClr val="FED75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" name="직선 연결선 8"/>
          <p:cNvCxnSpPr/>
          <p:nvPr/>
        </p:nvCxnSpPr>
        <p:spPr>
          <a:xfrm flipV="1">
            <a:off x="5258798" y="2404443"/>
            <a:ext cx="1587564" cy="15875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88914" y="4408048"/>
            <a:ext cx="86781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예를들어 이러한 분포에서는 아무리 오차가 최소화되는 선을 찾았다 하더라도 </a:t>
            </a:r>
            <a:r>
              <a:rPr lang="ko-KR" altLang="en-US" sz="1400" b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회귀분석의 결과를 사용할 수</a:t>
            </a:r>
            <a:r>
              <a:rPr lang="en-US" altLang="ko-KR" sz="1400" b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ko-KR" altLang="en-US" sz="1400" b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없습니다</a:t>
            </a:r>
            <a:r>
              <a:rPr lang="en-US" altLang="ko-KR" sz="1400" b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이렇다면 도출된 회귀분석 모델이 </a:t>
            </a:r>
            <a:r>
              <a:rPr lang="ko-KR" altLang="en-US" sz="1400" b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사용하기에 적절한지에 대한 판단</a:t>
            </a:r>
            <a:r>
              <a:rPr lang="ko-KR" altLang="en-US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은 어떻게 해야 할까요</a:t>
            </a:r>
            <a:r>
              <a:rPr lang="en-US" altLang="ko-KR" sz="140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?</a:t>
            </a:r>
            <a:endParaRPr lang="en-US" altLang="ko-KR" sz="1400" smtClean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grpSp>
        <p:nvGrpSpPr>
          <p:cNvPr id="123" name="그룹 122"/>
          <p:cNvGrpSpPr/>
          <p:nvPr/>
        </p:nvGrpSpPr>
        <p:grpSpPr>
          <a:xfrm>
            <a:off x="165929" y="4389439"/>
            <a:ext cx="422985" cy="430931"/>
            <a:chOff x="5222417" y="5375913"/>
            <a:chExt cx="1695813" cy="1727669"/>
          </a:xfrm>
        </p:grpSpPr>
        <p:sp>
          <p:nvSpPr>
            <p:cNvPr id="124" name="육각형 123"/>
            <p:cNvSpPr/>
            <p:nvPr/>
          </p:nvSpPr>
          <p:spPr>
            <a:xfrm rot="5400000">
              <a:off x="5253759" y="5570816"/>
              <a:ext cx="1646304" cy="1419228"/>
            </a:xfrm>
            <a:prstGeom prst="hexagon">
              <a:avLst/>
            </a:prstGeom>
            <a:gradFill>
              <a:gsLst>
                <a:gs pos="50000">
                  <a:srgbClr val="FED75F"/>
                </a:gs>
                <a:gs pos="50000">
                  <a:srgbClr val="232122"/>
                </a:gs>
              </a:gsLst>
              <a:lin ang="5400000" scaled="1"/>
            </a:gradFill>
            <a:ln>
              <a:gradFill>
                <a:gsLst>
                  <a:gs pos="50000">
                    <a:srgbClr val="282628"/>
                  </a:gs>
                  <a:gs pos="50000">
                    <a:srgbClr val="FED75F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5" name="그림 124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2417" y="5375913"/>
              <a:ext cx="1695813" cy="1695450"/>
            </a:xfrm>
            <a:prstGeom prst="rect">
              <a:avLst/>
            </a:prstGeom>
          </p:spPr>
        </p:pic>
      </p:grpSp>
      <p:sp>
        <p:nvSpPr>
          <p:cNvPr id="50" name="TextBox 49"/>
          <p:cNvSpPr txBox="1"/>
          <p:nvPr/>
        </p:nvSpPr>
        <p:spPr>
          <a:xfrm>
            <a:off x="6460529" y="6299200"/>
            <a:ext cx="5731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smtClean="0">
                <a:latin typeface="Bodoni MT" panose="02070603080606020203" pitchFamily="18" charset="0"/>
              </a:rPr>
              <a:t>인류는 </a:t>
            </a:r>
            <a:r>
              <a:rPr lang="ko-KR" altLang="en-US" sz="1600">
                <a:latin typeface="Bodoni MT" panose="02070603080606020203" pitchFamily="18" charset="0"/>
              </a:rPr>
              <a:t>여지것 불가능을 극복하는 능력을 스스로 정의했다</a:t>
            </a:r>
            <a:r>
              <a:rPr lang="en-US" altLang="ko-KR" sz="1600">
                <a:latin typeface="Bodoni MT" panose="02070603080606020203" pitchFamily="18" charset="0"/>
              </a:rPr>
              <a:t>.</a:t>
            </a:r>
            <a:br>
              <a:rPr lang="en-US" altLang="ko-KR" sz="1600">
                <a:latin typeface="Bodoni MT" panose="02070603080606020203" pitchFamily="18" charset="0"/>
              </a:rPr>
            </a:br>
            <a:r>
              <a:rPr lang="ko-KR" altLang="en-US" sz="1600">
                <a:latin typeface="Bodoni MT" panose="02070603080606020203" pitchFamily="18" charset="0"/>
              </a:rPr>
              <a:t>나는 </a:t>
            </a:r>
            <a:r>
              <a:rPr lang="en-US" altLang="ko-KR" sz="1600">
                <a:latin typeface="Bodoni MT" panose="02070603080606020203" pitchFamily="18" charset="0"/>
              </a:rPr>
              <a:t>PLAYER </a:t>
            </a:r>
            <a:r>
              <a:rPr lang="ko-KR" altLang="en-US" sz="1600" smtClean="0">
                <a:latin typeface="Bodoni MT" panose="02070603080606020203" pitchFamily="18" charset="0"/>
              </a:rPr>
              <a:t>다</a:t>
            </a:r>
            <a:r>
              <a:rPr lang="en-US" altLang="ko-KR" sz="1600" smtClean="0">
                <a:latin typeface="Bodoni MT" panose="02070603080606020203" pitchFamily="18" charset="0"/>
              </a:rPr>
              <a:t>.</a:t>
            </a:r>
            <a:endParaRPr lang="ko-KR" altLang="en-US" sz="1600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999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10898809"/>
            <a:ext cx="1219200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-36946" y="131382"/>
            <a:ext cx="1928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>
                <a:latin typeface="빙그레 따옴체" panose="02030503000000000000" pitchFamily="18" charset="-127"/>
                <a:ea typeface="빙그레 따옴체" panose="02030503000000000000" pitchFamily="18" charset="-127"/>
              </a:defRPr>
            </a:lvl1pPr>
          </a:lstStyle>
          <a:p>
            <a:pPr algn="ctr"/>
            <a:r>
              <a:rPr lang="en-US" altLang="ko-KR" sz="1600" dirty="0">
                <a:latin typeface="Bodoni MT" panose="02070603080606020203" pitchFamily="18" charset="0"/>
              </a:rPr>
              <a:t>PLAYER MAKER </a:t>
            </a:r>
            <a:endParaRPr lang="ko-KR" altLang="en-US" sz="1600" dirty="0">
              <a:latin typeface="Bodoni MT" panose="02070603080606020203" pitchFamily="18" charset="0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826690" y="-20399"/>
            <a:ext cx="0" cy="593054"/>
          </a:xfrm>
          <a:prstGeom prst="line">
            <a:avLst/>
          </a:prstGeom>
          <a:ln w="28575">
            <a:gradFill flip="none" rotWithShape="1">
              <a:gsLst>
                <a:gs pos="0">
                  <a:srgbClr val="FED75F"/>
                </a:gs>
                <a:gs pos="100000">
                  <a:srgbClr val="232122">
                    <a:alpha val="0"/>
                  </a:srgbClr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0" y="59112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0" y="629920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9792" y="701459"/>
            <a:ext cx="7255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모델 평가하기 </a:t>
            </a:r>
            <a:r>
              <a:rPr lang="en-US" altLang="ko-KR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– </a:t>
            </a:r>
            <a:r>
              <a:rPr lang="ko-KR" altLang="en-US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독립변수의 유의성</a:t>
            </a:r>
            <a:r>
              <a:rPr lang="en-US" altLang="ko-KR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모델의 정확도</a:t>
            </a:r>
            <a:r>
              <a:rPr lang="en-US" altLang="ko-KR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오차항의 정규성 여부</a:t>
            </a:r>
            <a:endParaRPr lang="ko-KR" altLang="en-US" b="1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29792" y="1111722"/>
            <a:ext cx="422985" cy="430931"/>
            <a:chOff x="5222417" y="5375913"/>
            <a:chExt cx="1695813" cy="1727669"/>
          </a:xfrm>
        </p:grpSpPr>
        <p:sp>
          <p:nvSpPr>
            <p:cNvPr id="18" name="육각형 17"/>
            <p:cNvSpPr/>
            <p:nvPr/>
          </p:nvSpPr>
          <p:spPr>
            <a:xfrm rot="5400000">
              <a:off x="5253759" y="5570816"/>
              <a:ext cx="1646304" cy="1419228"/>
            </a:xfrm>
            <a:prstGeom prst="hexagon">
              <a:avLst/>
            </a:prstGeom>
            <a:gradFill>
              <a:gsLst>
                <a:gs pos="50000">
                  <a:srgbClr val="FED75F"/>
                </a:gs>
                <a:gs pos="50000">
                  <a:srgbClr val="232122"/>
                </a:gs>
              </a:gsLst>
              <a:lin ang="5400000" scaled="1"/>
            </a:gradFill>
            <a:ln>
              <a:gradFill>
                <a:gsLst>
                  <a:gs pos="50000">
                    <a:srgbClr val="282628"/>
                  </a:gs>
                  <a:gs pos="50000">
                    <a:srgbClr val="FED75F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2417" y="5375913"/>
              <a:ext cx="1695813" cy="1695450"/>
            </a:xfrm>
            <a:prstGeom prst="rect">
              <a:avLst/>
            </a:prstGeom>
          </p:spPr>
        </p:pic>
      </p:grpSp>
      <p:sp>
        <p:nvSpPr>
          <p:cNvPr id="31" name="TextBox 30"/>
          <p:cNvSpPr txBox="1"/>
          <p:nvPr/>
        </p:nvSpPr>
        <p:spPr>
          <a:xfrm>
            <a:off x="0" y="6394508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회귀분석</a:t>
            </a:r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733842" y="-62520"/>
            <a:ext cx="3373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 smtClean="0">
                <a:effectLst>
                  <a:outerShdw blurRad="38100" dist="63500" dir="2700000" algn="tl">
                    <a:schemeClr val="bg1"/>
                  </a:outerShdw>
                </a:effectLst>
                <a:latin typeface="Bodoni MT" panose="02070603080606020203" pitchFamily="18" charset="0"/>
              </a:rPr>
              <a:t>Next </a:t>
            </a:r>
            <a:r>
              <a:rPr lang="en-US" altLang="ko-KR" sz="2000" smtClean="0">
                <a:effectLst>
                  <a:outerShdw blurRad="38100" dist="63500" dir="2700000" algn="tl">
                    <a:schemeClr val="bg1"/>
                  </a:outerShdw>
                </a:effectLst>
                <a:latin typeface="Bodoni MT" panose="02070603080606020203" pitchFamily="18" charset="0"/>
              </a:rPr>
              <a:t>Promotion </a:t>
            </a:r>
            <a:r>
              <a:rPr lang="en-US" altLang="ko-KR" sz="4000" smtClean="0">
                <a:effectLst>
                  <a:outerShdw blurRad="38100" dist="63500" dir="2700000" algn="tl">
                    <a:schemeClr val="bg1"/>
                  </a:outerShdw>
                </a:effectLst>
                <a:latin typeface="Bodoni MT" panose="02070603080606020203" pitchFamily="18" charset="0"/>
              </a:rPr>
              <a:t>R</a:t>
            </a:r>
            <a:endParaRPr lang="ko-KR" altLang="en-US" sz="4000" dirty="0">
              <a:effectLst>
                <a:outerShdw blurRad="38100" dist="63500" dir="2700000" algn="tl">
                  <a:schemeClr val="bg1"/>
                </a:outerShdw>
              </a:effectLst>
              <a:latin typeface="Bodoni MT" panose="02070603080606020203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88914" y="1111722"/>
            <a:ext cx="8576387" cy="700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회귀분석 모델에 대한 판정은 </a:t>
            </a:r>
            <a:r>
              <a:rPr lang="ko-KR" altLang="en-US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독립변수의 유의성</a:t>
            </a:r>
            <a:r>
              <a:rPr lang="en-US" altLang="ko-KR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모델의 정확도</a:t>
            </a:r>
            <a:r>
              <a:rPr lang="en-US" altLang="ko-KR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오차항의 정규성 </a:t>
            </a:r>
            <a:r>
              <a:rPr lang="ko-KR" altLang="en-US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여부</a:t>
            </a:r>
            <a:r>
              <a:rPr lang="ko-KR" altLang="en-US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를 가지고 판단하게 됩니다</a:t>
            </a:r>
            <a:r>
              <a:rPr lang="en-US" altLang="ko-KR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sz="1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5929" y="1758982"/>
            <a:ext cx="3732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독립변수의 유의성 확인</a:t>
            </a:r>
            <a:r>
              <a:rPr lang="en-US" altLang="ko-KR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(p-value)</a:t>
            </a:r>
            <a:endParaRPr lang="ko-KR" altLang="en-US" b="1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29792" y="2213826"/>
            <a:ext cx="422985" cy="430931"/>
            <a:chOff x="5222417" y="5375913"/>
            <a:chExt cx="1695813" cy="1727669"/>
          </a:xfrm>
        </p:grpSpPr>
        <p:sp>
          <p:nvSpPr>
            <p:cNvPr id="21" name="육각형 20"/>
            <p:cNvSpPr/>
            <p:nvPr/>
          </p:nvSpPr>
          <p:spPr>
            <a:xfrm rot="5400000">
              <a:off x="5253759" y="5570816"/>
              <a:ext cx="1646304" cy="1419228"/>
            </a:xfrm>
            <a:prstGeom prst="hexagon">
              <a:avLst/>
            </a:prstGeom>
            <a:gradFill>
              <a:gsLst>
                <a:gs pos="50000">
                  <a:srgbClr val="FED75F"/>
                </a:gs>
                <a:gs pos="50000">
                  <a:srgbClr val="232122"/>
                </a:gs>
              </a:gsLst>
              <a:lin ang="5400000" scaled="1"/>
            </a:gradFill>
            <a:ln>
              <a:gradFill>
                <a:gsLst>
                  <a:gs pos="50000">
                    <a:srgbClr val="282628"/>
                  </a:gs>
                  <a:gs pos="50000">
                    <a:srgbClr val="FED75F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2417" y="5375913"/>
              <a:ext cx="1695813" cy="1695450"/>
            </a:xfrm>
            <a:prstGeom prst="rect">
              <a:avLst/>
            </a:prstGeom>
          </p:spPr>
        </p:pic>
      </p:grpSp>
      <p:sp>
        <p:nvSpPr>
          <p:cNvPr id="24" name="TextBox 23"/>
          <p:cNvSpPr txBox="1"/>
          <p:nvPr/>
        </p:nvSpPr>
        <p:spPr>
          <a:xfrm>
            <a:off x="588914" y="2213826"/>
            <a:ext cx="1135599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회귀분석에 사용되는 독립변수들이 종속변수에 </a:t>
            </a:r>
            <a:r>
              <a:rPr lang="ko-KR" altLang="en-US" sz="1400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통계적으로 유의미한 영향을 끼치는지</a:t>
            </a:r>
            <a:r>
              <a:rPr lang="ko-KR" altLang="en-US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에 대한 정도는 </a:t>
            </a:r>
            <a:r>
              <a:rPr lang="ko-KR" altLang="en-US" sz="1400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독립변수의 </a:t>
            </a:r>
            <a:r>
              <a:rPr lang="en-US" altLang="ko-KR" sz="1400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p-value</a:t>
            </a:r>
            <a:r>
              <a:rPr lang="ko-KR" altLang="en-US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통해 확인할 수 있습니다</a:t>
            </a:r>
            <a:r>
              <a:rPr lang="en-US" altLang="ko-KR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보통 </a:t>
            </a:r>
            <a:r>
              <a:rPr lang="en-US" altLang="ko-KR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p-value</a:t>
            </a:r>
            <a:r>
              <a:rPr lang="ko-KR" altLang="en-US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가 </a:t>
            </a:r>
            <a:r>
              <a:rPr lang="en-US" altLang="ko-KR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0.05 </a:t>
            </a:r>
            <a:r>
              <a:rPr lang="ko-KR" altLang="en-US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이하인 경우 독립변수를 채택하게 됩니다</a:t>
            </a:r>
            <a:r>
              <a:rPr lang="en-US" altLang="ko-KR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endParaRPr lang="ko-KR" altLang="en-US" sz="1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2066" y="3175893"/>
            <a:ext cx="344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모델의 정확도 확인</a:t>
            </a:r>
            <a:r>
              <a:rPr lang="en-US" altLang="ko-KR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결정 계수</a:t>
            </a:r>
            <a:r>
              <a:rPr lang="en-US" altLang="ko-KR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  <a:endParaRPr lang="ko-KR" altLang="en-US" b="1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165929" y="3630737"/>
            <a:ext cx="422985" cy="430931"/>
            <a:chOff x="5222417" y="5375913"/>
            <a:chExt cx="1695813" cy="1727669"/>
          </a:xfrm>
        </p:grpSpPr>
        <p:sp>
          <p:nvSpPr>
            <p:cNvPr id="27" name="육각형 26"/>
            <p:cNvSpPr/>
            <p:nvPr/>
          </p:nvSpPr>
          <p:spPr>
            <a:xfrm rot="5400000">
              <a:off x="5253759" y="5570816"/>
              <a:ext cx="1646304" cy="1419228"/>
            </a:xfrm>
            <a:prstGeom prst="hexagon">
              <a:avLst/>
            </a:prstGeom>
            <a:gradFill>
              <a:gsLst>
                <a:gs pos="50000">
                  <a:srgbClr val="FED75F"/>
                </a:gs>
                <a:gs pos="50000">
                  <a:srgbClr val="232122"/>
                </a:gs>
              </a:gsLst>
              <a:lin ang="5400000" scaled="1"/>
            </a:gradFill>
            <a:ln>
              <a:gradFill>
                <a:gsLst>
                  <a:gs pos="50000">
                    <a:srgbClr val="282628"/>
                  </a:gs>
                  <a:gs pos="50000">
                    <a:srgbClr val="FED75F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2417" y="5375913"/>
              <a:ext cx="1695813" cy="1695450"/>
            </a:xfrm>
            <a:prstGeom prst="rect">
              <a:avLst/>
            </a:prstGeom>
          </p:spPr>
        </p:pic>
      </p:grpSp>
      <p:sp>
        <p:nvSpPr>
          <p:cNvPr id="29" name="TextBox 28"/>
          <p:cNvSpPr txBox="1"/>
          <p:nvPr/>
        </p:nvSpPr>
        <p:spPr>
          <a:xfrm>
            <a:off x="625051" y="3630737"/>
            <a:ext cx="1163972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모델이 얼마나 정확한지에 대한 여부는 </a:t>
            </a:r>
            <a:r>
              <a:rPr lang="ko-KR" altLang="en-US" sz="1400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결정계수</a:t>
            </a:r>
            <a:r>
              <a:rPr lang="en-US" altLang="ko-KR" sz="1400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(R-squared)</a:t>
            </a:r>
            <a:r>
              <a:rPr lang="ko-KR" altLang="en-US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통해 확인할 수 있습니다</a:t>
            </a:r>
            <a:r>
              <a:rPr lang="en-US" altLang="ko-KR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 </a:t>
            </a:r>
            <a:r>
              <a:rPr lang="en-US" altLang="ko-KR" sz="1400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0~1 </a:t>
            </a:r>
            <a:r>
              <a:rPr lang="ko-KR" altLang="en-US" sz="1400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사이의 값을 가지며</a:t>
            </a:r>
            <a:r>
              <a:rPr lang="ko-KR" altLang="en-US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</a:t>
            </a:r>
            <a:r>
              <a:rPr lang="ko-KR" altLang="en-US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에 가까울 수록 회귀선에 데이터들이</a:t>
            </a:r>
            <a:endParaRPr lang="en-US" altLang="ko-KR" sz="1400" smtClean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밀집돼 있다는 것을 뜻합니다</a:t>
            </a:r>
            <a:r>
              <a:rPr lang="en-US" altLang="ko-KR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 </a:t>
            </a:r>
            <a:r>
              <a:rPr lang="ko-KR" altLang="en-US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예를들어</a:t>
            </a:r>
            <a:r>
              <a:rPr lang="en-US" altLang="ko-KR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결정계수 </a:t>
            </a:r>
            <a:r>
              <a:rPr lang="en-US" altLang="ko-KR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0.95</a:t>
            </a:r>
            <a:r>
              <a:rPr lang="ko-KR" altLang="en-US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는 도출된 회귀모델 식으로 종속변수의 </a:t>
            </a:r>
            <a:r>
              <a:rPr lang="en-US" altLang="ko-KR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95%</a:t>
            </a:r>
            <a:r>
              <a:rPr lang="ko-KR" altLang="en-US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설명할 수 있다는 의미입니다</a:t>
            </a:r>
            <a:r>
              <a:rPr lang="en-US" altLang="ko-KR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endParaRPr lang="ko-KR" altLang="en-US" sz="1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38203" y="4595138"/>
            <a:ext cx="2563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관측치와 예측치 검토</a:t>
            </a:r>
            <a:endParaRPr lang="ko-KR" altLang="en-US" b="1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202066" y="5041172"/>
            <a:ext cx="422985" cy="430931"/>
            <a:chOff x="5222417" y="5375913"/>
            <a:chExt cx="1695813" cy="1727669"/>
          </a:xfrm>
        </p:grpSpPr>
        <p:sp>
          <p:nvSpPr>
            <p:cNvPr id="35" name="육각형 34"/>
            <p:cNvSpPr/>
            <p:nvPr/>
          </p:nvSpPr>
          <p:spPr>
            <a:xfrm rot="5400000">
              <a:off x="5253759" y="5570816"/>
              <a:ext cx="1646304" cy="1419228"/>
            </a:xfrm>
            <a:prstGeom prst="hexagon">
              <a:avLst/>
            </a:prstGeom>
            <a:gradFill>
              <a:gsLst>
                <a:gs pos="50000">
                  <a:srgbClr val="FED75F"/>
                </a:gs>
                <a:gs pos="50000">
                  <a:srgbClr val="232122"/>
                </a:gs>
              </a:gsLst>
              <a:lin ang="5400000" scaled="1"/>
            </a:gradFill>
            <a:ln>
              <a:gradFill>
                <a:gsLst>
                  <a:gs pos="50000">
                    <a:srgbClr val="282628"/>
                  </a:gs>
                  <a:gs pos="50000">
                    <a:srgbClr val="FED75F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2417" y="5375913"/>
              <a:ext cx="1695813" cy="1695450"/>
            </a:xfrm>
            <a:prstGeom prst="rect">
              <a:avLst/>
            </a:prstGeom>
          </p:spPr>
        </p:pic>
      </p:grpSp>
      <p:sp>
        <p:nvSpPr>
          <p:cNvPr id="37" name="TextBox 36"/>
          <p:cNvSpPr txBox="1"/>
          <p:nvPr/>
        </p:nvSpPr>
        <p:spPr>
          <a:xfrm>
            <a:off x="661188" y="5041172"/>
            <a:ext cx="111828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종속변수의 관측치와 회귀모델 방정식을 통해 나온 예측치의 차이가 </a:t>
            </a:r>
            <a:r>
              <a:rPr lang="ko-KR" altLang="en-US" sz="1400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정규분포</a:t>
            </a:r>
            <a:r>
              <a:rPr lang="ko-KR" altLang="en-US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에 가까울 수록 좋은 모델입니다</a:t>
            </a:r>
            <a:r>
              <a:rPr lang="en-US" altLang="ko-KR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 </a:t>
            </a:r>
            <a:r>
              <a:rPr lang="ko-KR" altLang="en-US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관측치와 예측치가 너무 들쭉날쭉한 </a:t>
            </a:r>
            <a:endParaRPr lang="en-US" altLang="ko-KR" sz="1400" smtClean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모델은 좋은 모델이라고 볼 수 없습니다</a:t>
            </a:r>
            <a:r>
              <a:rPr lang="en-US" altLang="ko-KR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endParaRPr lang="ko-KR" altLang="en-US" sz="1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460529" y="6299200"/>
            <a:ext cx="5731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smtClean="0">
                <a:latin typeface="Bodoni MT" panose="02070603080606020203" pitchFamily="18" charset="0"/>
              </a:rPr>
              <a:t>인류는 </a:t>
            </a:r>
            <a:r>
              <a:rPr lang="ko-KR" altLang="en-US" sz="1600">
                <a:latin typeface="Bodoni MT" panose="02070603080606020203" pitchFamily="18" charset="0"/>
              </a:rPr>
              <a:t>여지것 불가능을 극복하는 능력을 스스로 정의했다</a:t>
            </a:r>
            <a:r>
              <a:rPr lang="en-US" altLang="ko-KR" sz="1600">
                <a:latin typeface="Bodoni MT" panose="02070603080606020203" pitchFamily="18" charset="0"/>
              </a:rPr>
              <a:t>.</a:t>
            </a:r>
            <a:br>
              <a:rPr lang="en-US" altLang="ko-KR" sz="1600">
                <a:latin typeface="Bodoni MT" panose="02070603080606020203" pitchFamily="18" charset="0"/>
              </a:rPr>
            </a:br>
            <a:r>
              <a:rPr lang="ko-KR" altLang="en-US" sz="1600">
                <a:latin typeface="Bodoni MT" panose="02070603080606020203" pitchFamily="18" charset="0"/>
              </a:rPr>
              <a:t>나는 </a:t>
            </a:r>
            <a:r>
              <a:rPr lang="en-US" altLang="ko-KR" sz="1600">
                <a:latin typeface="Bodoni MT" panose="02070603080606020203" pitchFamily="18" charset="0"/>
              </a:rPr>
              <a:t>PLAYER </a:t>
            </a:r>
            <a:r>
              <a:rPr lang="ko-KR" altLang="en-US" sz="1600" smtClean="0">
                <a:latin typeface="Bodoni MT" panose="02070603080606020203" pitchFamily="18" charset="0"/>
              </a:rPr>
              <a:t>다</a:t>
            </a:r>
            <a:r>
              <a:rPr lang="en-US" altLang="ko-KR" sz="1600" smtClean="0">
                <a:latin typeface="Bodoni MT" panose="02070603080606020203" pitchFamily="18" charset="0"/>
              </a:rPr>
              <a:t>.</a:t>
            </a:r>
            <a:endParaRPr lang="ko-KR" altLang="en-US" sz="1600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911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2" grpId="0"/>
      <p:bldP spid="15" grpId="0"/>
      <p:bldP spid="24" grpId="0"/>
      <p:bldP spid="25" grpId="0"/>
      <p:bldP spid="29" grpId="0"/>
      <p:bldP spid="33" grpId="0"/>
      <p:bldP spid="3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10898809"/>
            <a:ext cx="1219200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-36946" y="131382"/>
            <a:ext cx="1928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>
                <a:latin typeface="빙그레 따옴체" panose="02030503000000000000" pitchFamily="18" charset="-127"/>
                <a:ea typeface="빙그레 따옴체" panose="02030503000000000000" pitchFamily="18" charset="-127"/>
              </a:defRPr>
            </a:lvl1pPr>
          </a:lstStyle>
          <a:p>
            <a:pPr algn="ctr"/>
            <a:r>
              <a:rPr lang="en-US" altLang="ko-KR" sz="1600" dirty="0">
                <a:latin typeface="Bodoni MT" panose="02070603080606020203" pitchFamily="18" charset="0"/>
              </a:rPr>
              <a:t>PLAYER MAKER </a:t>
            </a:r>
            <a:endParaRPr lang="ko-KR" altLang="en-US" sz="1600" dirty="0">
              <a:latin typeface="Bodoni MT" panose="02070603080606020203" pitchFamily="18" charset="0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826690" y="-20399"/>
            <a:ext cx="0" cy="593054"/>
          </a:xfrm>
          <a:prstGeom prst="line">
            <a:avLst/>
          </a:prstGeom>
          <a:ln w="28575">
            <a:gradFill flip="none" rotWithShape="1">
              <a:gsLst>
                <a:gs pos="0">
                  <a:srgbClr val="FED75F"/>
                </a:gs>
                <a:gs pos="100000">
                  <a:srgbClr val="232122">
                    <a:alpha val="0"/>
                  </a:srgbClr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0" y="59112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0" y="629920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9792" y="701459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회귀분석 시 주의해야 할 점</a:t>
            </a:r>
            <a:endParaRPr lang="ko-KR" altLang="en-US" b="1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29792" y="1111722"/>
            <a:ext cx="422985" cy="430931"/>
            <a:chOff x="5222417" y="5375913"/>
            <a:chExt cx="1695813" cy="1727669"/>
          </a:xfrm>
        </p:grpSpPr>
        <p:sp>
          <p:nvSpPr>
            <p:cNvPr id="18" name="육각형 17"/>
            <p:cNvSpPr/>
            <p:nvPr/>
          </p:nvSpPr>
          <p:spPr>
            <a:xfrm rot="5400000">
              <a:off x="5253759" y="5570816"/>
              <a:ext cx="1646304" cy="1419228"/>
            </a:xfrm>
            <a:prstGeom prst="hexagon">
              <a:avLst/>
            </a:prstGeom>
            <a:gradFill>
              <a:gsLst>
                <a:gs pos="50000">
                  <a:srgbClr val="FED75F"/>
                </a:gs>
                <a:gs pos="50000">
                  <a:srgbClr val="232122"/>
                </a:gs>
              </a:gsLst>
              <a:lin ang="5400000" scaled="1"/>
            </a:gradFill>
            <a:ln>
              <a:gradFill>
                <a:gsLst>
                  <a:gs pos="50000">
                    <a:srgbClr val="282628"/>
                  </a:gs>
                  <a:gs pos="50000">
                    <a:srgbClr val="FED75F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2417" y="5375913"/>
              <a:ext cx="1695813" cy="1695450"/>
            </a:xfrm>
            <a:prstGeom prst="rect">
              <a:avLst/>
            </a:prstGeom>
          </p:spPr>
        </p:pic>
      </p:grpSp>
      <p:sp>
        <p:nvSpPr>
          <p:cNvPr id="31" name="TextBox 30"/>
          <p:cNvSpPr txBox="1"/>
          <p:nvPr/>
        </p:nvSpPr>
        <p:spPr>
          <a:xfrm>
            <a:off x="0" y="6394508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회귀분석</a:t>
            </a:r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733842" y="-62520"/>
            <a:ext cx="3373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 smtClean="0">
                <a:effectLst>
                  <a:outerShdw blurRad="38100" dist="63500" dir="2700000" algn="tl">
                    <a:schemeClr val="bg1"/>
                  </a:outerShdw>
                </a:effectLst>
                <a:latin typeface="Bodoni MT" panose="02070603080606020203" pitchFamily="18" charset="0"/>
              </a:rPr>
              <a:t>Next </a:t>
            </a:r>
            <a:r>
              <a:rPr lang="en-US" altLang="ko-KR" sz="2000" smtClean="0">
                <a:effectLst>
                  <a:outerShdw blurRad="38100" dist="63500" dir="2700000" algn="tl">
                    <a:schemeClr val="bg1"/>
                  </a:outerShdw>
                </a:effectLst>
                <a:latin typeface="Bodoni MT" panose="02070603080606020203" pitchFamily="18" charset="0"/>
              </a:rPr>
              <a:t>Promotion </a:t>
            </a:r>
            <a:r>
              <a:rPr lang="en-US" altLang="ko-KR" sz="4000" smtClean="0">
                <a:effectLst>
                  <a:outerShdw blurRad="38100" dist="63500" dir="2700000" algn="tl">
                    <a:schemeClr val="bg1"/>
                  </a:outerShdw>
                </a:effectLst>
                <a:latin typeface="Bodoni MT" panose="02070603080606020203" pitchFamily="18" charset="0"/>
              </a:rPr>
              <a:t>R</a:t>
            </a:r>
            <a:endParaRPr lang="ko-KR" altLang="en-US" sz="4000" dirty="0">
              <a:effectLst>
                <a:outerShdw blurRad="38100" dist="63500" dir="2700000" algn="tl">
                  <a:schemeClr val="bg1"/>
                </a:outerShdw>
              </a:effectLst>
              <a:latin typeface="Bodoni MT" panose="02070603080606020203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1321" y="1534617"/>
            <a:ext cx="117606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분석을 진행할 때는 우리가 선택한 독립변수만을 가지고 진행을 하지만</a:t>
            </a:r>
            <a:r>
              <a:rPr lang="en-US" altLang="ko-KR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</a:t>
            </a:r>
            <a:r>
              <a:rPr lang="ko-KR" altLang="en-US" sz="1400" b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실제 세계에서는 어떤 결과에 대해 몇 가지 요인으로 그 원인을 한정하기는 쉽지 않습니다</a:t>
            </a:r>
            <a:r>
              <a:rPr lang="en-US" altLang="ko-KR" sz="1400" b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예를들어 </a:t>
            </a:r>
            <a:r>
              <a:rPr lang="en-US" altLang="ko-KR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“</a:t>
            </a:r>
            <a:r>
              <a:rPr lang="ko-KR" altLang="en-US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빗길에 자동차 제동거리</a:t>
            </a:r>
            <a:r>
              <a:rPr lang="en-US" altLang="ko-KR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”</a:t>
            </a:r>
            <a:r>
              <a:rPr lang="ko-KR" altLang="en-US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를 분석한다면 차량의 속도나 무게 등 주요원인을 분석하겠지만</a:t>
            </a:r>
            <a:r>
              <a:rPr lang="en-US" altLang="ko-KR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</a:t>
            </a:r>
            <a:r>
              <a:rPr lang="ko-KR" altLang="en-US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실제로는 운전자의 운전습관</a:t>
            </a:r>
            <a:r>
              <a:rPr lang="en-US" altLang="ko-KR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</a:t>
            </a:r>
            <a:r>
              <a:rPr lang="ko-KR" altLang="en-US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타이어의 마모상태</a:t>
            </a:r>
            <a:r>
              <a:rPr lang="en-US" altLang="ko-KR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</a:t>
            </a:r>
            <a:r>
              <a:rPr lang="ko-KR" altLang="en-US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엔진의 </a:t>
            </a:r>
            <a:endParaRPr lang="en-US" altLang="ko-KR" sz="1400" smtClean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종류</a:t>
            </a:r>
            <a:r>
              <a:rPr lang="en-US" altLang="ko-KR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</a:t>
            </a:r>
            <a:r>
              <a:rPr lang="ko-KR" altLang="en-US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노면의 상태 등 수 많은 원인이 제동거리에 영향을 준다고 볼 수도 있기 때문입니다</a:t>
            </a:r>
            <a:r>
              <a:rPr lang="en-US" altLang="ko-KR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b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그렇다고 모든 변수들을 통제하고 독립변수만 변경하면서 측정한다는 것도 현실적으로는 불가능에 가깝죠</a:t>
            </a:r>
            <a:r>
              <a:rPr lang="en-US" altLang="ko-KR" sz="1400" b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6564" y="1091057"/>
            <a:ext cx="623439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독립변수 외 종속변수에 영향을 끼치는 요인은 존재할 수 있다</a:t>
            </a:r>
            <a:r>
              <a:rPr lang="en-US" altLang="ko-KR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129791" y="3137635"/>
            <a:ext cx="422985" cy="430931"/>
            <a:chOff x="5222417" y="5375913"/>
            <a:chExt cx="1695813" cy="1727669"/>
          </a:xfrm>
        </p:grpSpPr>
        <p:sp>
          <p:nvSpPr>
            <p:cNvPr id="23" name="육각형 22"/>
            <p:cNvSpPr/>
            <p:nvPr/>
          </p:nvSpPr>
          <p:spPr>
            <a:xfrm rot="5400000">
              <a:off x="5253759" y="5570816"/>
              <a:ext cx="1646304" cy="1419228"/>
            </a:xfrm>
            <a:prstGeom prst="hexagon">
              <a:avLst/>
            </a:prstGeom>
            <a:gradFill>
              <a:gsLst>
                <a:gs pos="50000">
                  <a:srgbClr val="FED75F"/>
                </a:gs>
                <a:gs pos="50000">
                  <a:srgbClr val="232122"/>
                </a:gs>
              </a:gsLst>
              <a:lin ang="5400000" scaled="1"/>
            </a:gradFill>
            <a:ln>
              <a:gradFill>
                <a:gsLst>
                  <a:gs pos="50000">
                    <a:srgbClr val="282628"/>
                  </a:gs>
                  <a:gs pos="50000">
                    <a:srgbClr val="FED75F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2417" y="5375913"/>
              <a:ext cx="1695813" cy="1695450"/>
            </a:xfrm>
            <a:prstGeom prst="rect">
              <a:avLst/>
            </a:prstGeom>
          </p:spPr>
        </p:pic>
      </p:grpSp>
      <p:sp>
        <p:nvSpPr>
          <p:cNvPr id="25" name="TextBox 24"/>
          <p:cNvSpPr txBox="1"/>
          <p:nvPr/>
        </p:nvSpPr>
        <p:spPr>
          <a:xfrm>
            <a:off x="431320" y="3560530"/>
            <a:ext cx="1176068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독립변수를 선택해야 할 때도 주의가 필요합니다</a:t>
            </a:r>
            <a:r>
              <a:rPr lang="en-US" altLang="ko-KR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서로 상관관계가 높은 독립변수들을 사용하게 되면 회귀분석의 결과를 왜곡시킬 수 있기 때문입니다</a:t>
            </a:r>
            <a:r>
              <a:rPr lang="en-US" altLang="ko-KR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.(</a:t>
            </a:r>
            <a:r>
              <a:rPr lang="ko-KR" altLang="en-US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다중공선성의 문제</a:t>
            </a:r>
            <a:r>
              <a:rPr lang="en-US" altLang="ko-KR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예를들어</a:t>
            </a:r>
            <a:r>
              <a:rPr lang="en-US" altLang="ko-KR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</a:t>
            </a:r>
            <a:r>
              <a:rPr lang="ko-KR" altLang="en-US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냉장고의 판매 대수와 매출금액을 독립변수로 동시에 사용한다면 매출금액은 </a:t>
            </a:r>
            <a:r>
              <a:rPr lang="en-US" altLang="ko-KR" sz="1400" b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‘</a:t>
            </a:r>
            <a:r>
              <a:rPr lang="ko-KR" altLang="en-US" sz="1400" b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판매대수 </a:t>
            </a:r>
            <a:r>
              <a:rPr lang="en-US" altLang="ko-KR" sz="1400" b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* </a:t>
            </a:r>
            <a:r>
              <a:rPr lang="ko-KR" altLang="en-US" sz="1400" b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판매가격</a:t>
            </a:r>
            <a:r>
              <a:rPr lang="en-US" altLang="ko-KR" sz="1400" b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’</a:t>
            </a:r>
            <a:r>
              <a:rPr lang="ko-KR" altLang="en-US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이므로 </a:t>
            </a:r>
            <a:r>
              <a:rPr lang="ko-KR" altLang="en-US" sz="1400" b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상관성</a:t>
            </a:r>
            <a:r>
              <a:rPr lang="ko-KR" altLang="en-US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은 </a:t>
            </a:r>
            <a:r>
              <a:rPr lang="en-US" altLang="ko-KR" sz="1400" b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1</a:t>
            </a:r>
            <a:r>
              <a:rPr lang="ko-KR" altLang="en-US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이 되버립니다</a:t>
            </a:r>
            <a:r>
              <a:rPr lang="en-US" altLang="ko-KR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즉 판매의 </a:t>
            </a:r>
            <a:r>
              <a:rPr lang="en-US" altLang="ko-KR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‘</a:t>
            </a:r>
            <a:r>
              <a:rPr lang="ko-KR" altLang="en-US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증가</a:t>
            </a:r>
            <a:r>
              <a:rPr lang="en-US" altLang="ko-KR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’</a:t>
            </a:r>
            <a:r>
              <a:rPr lang="ko-KR" altLang="en-US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en-US" altLang="ko-KR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/ ‘</a:t>
            </a:r>
            <a:r>
              <a:rPr lang="ko-KR" altLang="en-US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감소</a:t>
            </a:r>
            <a:r>
              <a:rPr lang="en-US" altLang="ko-KR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’</a:t>
            </a:r>
            <a:r>
              <a:rPr lang="ko-KR" altLang="en-US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를 나타내는 변수를 중복해서 사용하는 것과 같은 의미죠</a:t>
            </a:r>
            <a:r>
              <a:rPr lang="en-US" altLang="ko-KR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 </a:t>
            </a:r>
            <a:r>
              <a:rPr lang="ko-KR" altLang="en-US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이 경우에는 정확한 회귀분석을 위해 </a:t>
            </a:r>
            <a:r>
              <a:rPr lang="ko-KR" altLang="en-US" sz="1400" b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판매대수나 매출금액 중 하나만 독립변수</a:t>
            </a:r>
            <a:r>
              <a:rPr lang="ko-KR" altLang="en-US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로 </a:t>
            </a:r>
            <a:endParaRPr lang="en-US" altLang="ko-KR" sz="1400" smtClean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선택해 진행해야 합니다</a:t>
            </a:r>
            <a:r>
              <a:rPr lang="en-US" altLang="ko-KR" sz="140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</a:t>
            </a:r>
            <a:endParaRPr lang="en-US" altLang="ko-KR" sz="140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6563" y="3116970"/>
            <a:ext cx="564930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서로 상관성이 높은 독립변수는 하나만 사용해야 합니다</a:t>
            </a:r>
            <a:r>
              <a:rPr lang="en-US" altLang="ko-KR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</a:t>
            </a:r>
            <a:endParaRPr lang="en-US" altLang="ko-KR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460529" y="6299200"/>
            <a:ext cx="5731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smtClean="0">
                <a:latin typeface="Bodoni MT" panose="02070603080606020203" pitchFamily="18" charset="0"/>
              </a:rPr>
              <a:t>인류는 </a:t>
            </a:r>
            <a:r>
              <a:rPr lang="ko-KR" altLang="en-US" sz="1600">
                <a:latin typeface="Bodoni MT" panose="02070603080606020203" pitchFamily="18" charset="0"/>
              </a:rPr>
              <a:t>여지것 불가능을 극복하는 능력을 스스로 정의했다</a:t>
            </a:r>
            <a:r>
              <a:rPr lang="en-US" altLang="ko-KR" sz="1600">
                <a:latin typeface="Bodoni MT" panose="02070603080606020203" pitchFamily="18" charset="0"/>
              </a:rPr>
              <a:t>.</a:t>
            </a:r>
            <a:br>
              <a:rPr lang="en-US" altLang="ko-KR" sz="1600">
                <a:latin typeface="Bodoni MT" panose="02070603080606020203" pitchFamily="18" charset="0"/>
              </a:rPr>
            </a:br>
            <a:r>
              <a:rPr lang="ko-KR" altLang="en-US" sz="1600">
                <a:latin typeface="Bodoni MT" panose="02070603080606020203" pitchFamily="18" charset="0"/>
              </a:rPr>
              <a:t>나는 </a:t>
            </a:r>
            <a:r>
              <a:rPr lang="en-US" altLang="ko-KR" sz="1600">
                <a:latin typeface="Bodoni MT" panose="02070603080606020203" pitchFamily="18" charset="0"/>
              </a:rPr>
              <a:t>PLAYER </a:t>
            </a:r>
            <a:r>
              <a:rPr lang="ko-KR" altLang="en-US" sz="1600" smtClean="0">
                <a:latin typeface="Bodoni MT" panose="02070603080606020203" pitchFamily="18" charset="0"/>
              </a:rPr>
              <a:t>다</a:t>
            </a:r>
            <a:r>
              <a:rPr lang="en-US" altLang="ko-KR" sz="1600" smtClean="0">
                <a:latin typeface="Bodoni MT" panose="02070603080606020203" pitchFamily="18" charset="0"/>
              </a:rPr>
              <a:t>.</a:t>
            </a:r>
            <a:endParaRPr lang="ko-KR" altLang="en-US" sz="1600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688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2" grpId="0"/>
      <p:bldP spid="15" grpId="0"/>
      <p:bldP spid="25" grpId="0"/>
      <p:bldP spid="2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10898809"/>
            <a:ext cx="1219200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-36946" y="131382"/>
            <a:ext cx="1928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>
                <a:latin typeface="빙그레 따옴체" panose="02030503000000000000" pitchFamily="18" charset="-127"/>
                <a:ea typeface="빙그레 따옴체" panose="02030503000000000000" pitchFamily="18" charset="-127"/>
              </a:defRPr>
            </a:lvl1pPr>
          </a:lstStyle>
          <a:p>
            <a:pPr algn="ctr"/>
            <a:r>
              <a:rPr lang="en-US" altLang="ko-KR" sz="1600" dirty="0">
                <a:latin typeface="Bodoni MT" panose="02070603080606020203" pitchFamily="18" charset="0"/>
              </a:rPr>
              <a:t>PLAYER MAKER </a:t>
            </a:r>
            <a:endParaRPr lang="ko-KR" altLang="en-US" sz="1600" dirty="0">
              <a:latin typeface="Bodoni MT" panose="02070603080606020203" pitchFamily="18" charset="0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826690" y="-20399"/>
            <a:ext cx="0" cy="593054"/>
          </a:xfrm>
          <a:prstGeom prst="line">
            <a:avLst/>
          </a:prstGeom>
          <a:ln w="28575">
            <a:gradFill flip="none" rotWithShape="1">
              <a:gsLst>
                <a:gs pos="0">
                  <a:srgbClr val="FED75F"/>
                </a:gs>
                <a:gs pos="100000">
                  <a:srgbClr val="232122">
                    <a:alpha val="0"/>
                  </a:srgbClr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0" y="59112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0" y="629920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9792" y="701459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lm</a:t>
            </a:r>
            <a:r>
              <a:rPr lang="ko-KR" altLang="en-US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</a:t>
            </a:r>
            <a:endParaRPr lang="ko-KR" altLang="en-US" b="1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29792" y="1111722"/>
            <a:ext cx="422985" cy="430931"/>
            <a:chOff x="5222417" y="5375913"/>
            <a:chExt cx="1695813" cy="1727669"/>
          </a:xfrm>
        </p:grpSpPr>
        <p:sp>
          <p:nvSpPr>
            <p:cNvPr id="18" name="육각형 17"/>
            <p:cNvSpPr/>
            <p:nvPr/>
          </p:nvSpPr>
          <p:spPr>
            <a:xfrm rot="5400000">
              <a:off x="5253759" y="5570816"/>
              <a:ext cx="1646304" cy="1419228"/>
            </a:xfrm>
            <a:prstGeom prst="hexagon">
              <a:avLst/>
            </a:prstGeom>
            <a:gradFill>
              <a:gsLst>
                <a:gs pos="50000">
                  <a:srgbClr val="FED75F"/>
                </a:gs>
                <a:gs pos="50000">
                  <a:srgbClr val="232122"/>
                </a:gs>
              </a:gsLst>
              <a:lin ang="5400000" scaled="1"/>
            </a:gradFill>
            <a:ln>
              <a:gradFill>
                <a:gsLst>
                  <a:gs pos="50000">
                    <a:srgbClr val="282628"/>
                  </a:gs>
                  <a:gs pos="50000">
                    <a:srgbClr val="FED75F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2417" y="5375913"/>
              <a:ext cx="1695813" cy="1695450"/>
            </a:xfrm>
            <a:prstGeom prst="rect">
              <a:avLst/>
            </a:prstGeom>
          </p:spPr>
        </p:pic>
      </p:grpSp>
      <p:sp>
        <p:nvSpPr>
          <p:cNvPr id="35" name="TextBox 34"/>
          <p:cNvSpPr txBox="1"/>
          <p:nvPr/>
        </p:nvSpPr>
        <p:spPr>
          <a:xfrm>
            <a:off x="552777" y="1151531"/>
            <a:ext cx="11639223" cy="357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회귀분석은 </a:t>
            </a:r>
            <a:r>
              <a:rPr lang="en-US" altLang="ko-KR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lm</a:t>
            </a:r>
            <a:r>
              <a:rPr lang="ko-KR" altLang="en-US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함수를 통해 진행할 수 있습니다</a:t>
            </a:r>
            <a:r>
              <a:rPr lang="en-US" altLang="ko-KR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 </a:t>
            </a:r>
            <a:endParaRPr lang="en-US" altLang="ko-KR" sz="13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0" y="6394508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회귀분석</a:t>
            </a:r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733842" y="-62520"/>
            <a:ext cx="3373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 smtClean="0">
                <a:effectLst>
                  <a:outerShdw blurRad="38100" dist="63500" dir="2700000" algn="tl">
                    <a:schemeClr val="bg1"/>
                  </a:outerShdw>
                </a:effectLst>
                <a:latin typeface="Bodoni MT" panose="02070603080606020203" pitchFamily="18" charset="0"/>
              </a:rPr>
              <a:t>Next </a:t>
            </a:r>
            <a:r>
              <a:rPr lang="en-US" altLang="ko-KR" sz="2000" smtClean="0">
                <a:effectLst>
                  <a:outerShdw blurRad="38100" dist="63500" dir="2700000" algn="tl">
                    <a:schemeClr val="bg1"/>
                  </a:outerShdw>
                </a:effectLst>
                <a:latin typeface="Bodoni MT" panose="02070603080606020203" pitchFamily="18" charset="0"/>
              </a:rPr>
              <a:t>Promotion </a:t>
            </a:r>
            <a:r>
              <a:rPr lang="en-US" altLang="ko-KR" sz="4000" smtClean="0">
                <a:effectLst>
                  <a:outerShdw blurRad="38100" dist="63500" dir="2700000" algn="tl">
                    <a:schemeClr val="bg1"/>
                  </a:outerShdw>
                </a:effectLst>
                <a:latin typeface="Bodoni MT" panose="02070603080606020203" pitchFamily="18" charset="0"/>
              </a:rPr>
              <a:t>R</a:t>
            </a:r>
            <a:endParaRPr lang="ko-KR" altLang="en-US" sz="4000" dirty="0">
              <a:effectLst>
                <a:outerShdw blurRad="38100" dist="63500" dir="2700000" algn="tl">
                  <a:schemeClr val="bg1"/>
                </a:outerShdw>
              </a:effectLst>
              <a:latin typeface="Bodoni MT" panose="02070603080606020203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182" y="1555608"/>
            <a:ext cx="4283490" cy="16583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09638" y="1584560"/>
            <a:ext cx="485261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formula</a:t>
            </a:r>
          </a:p>
          <a:p>
            <a:r>
              <a:rPr lang="ko-KR" altLang="en-US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회귀분석을 하기 위한 표현식으로 </a:t>
            </a:r>
            <a:r>
              <a:rPr lang="en-US" altLang="ko-KR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“~”, “+”, “-”, “*”</a:t>
            </a:r>
            <a:r>
              <a:rPr lang="ko-KR" altLang="en-US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이용하여</a:t>
            </a:r>
            <a:endParaRPr lang="en-US" altLang="ko-KR" sz="1400" smtClean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종속변수와</a:t>
            </a:r>
            <a:r>
              <a:rPr lang="en-US" altLang="ko-KR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독립변수들의 관계를 나타냅니다</a:t>
            </a:r>
            <a:r>
              <a:rPr lang="en-US" altLang="ko-KR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endParaRPr lang="ko-KR" altLang="en-US" sz="1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2238461" y="2021984"/>
            <a:ext cx="287172" cy="287172"/>
          </a:xfrm>
          <a:prstGeom prst="ellipse">
            <a:avLst/>
          </a:prstGeom>
          <a:solidFill>
            <a:srgbClr val="FED7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4919535" y="1621874"/>
            <a:ext cx="287172" cy="287172"/>
          </a:xfrm>
          <a:prstGeom prst="ellipse">
            <a:avLst/>
          </a:prstGeom>
          <a:solidFill>
            <a:srgbClr val="FED7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4919535" y="2555503"/>
            <a:ext cx="287172" cy="287172"/>
          </a:xfrm>
          <a:prstGeom prst="ellipse">
            <a:avLst/>
          </a:prstGeom>
          <a:solidFill>
            <a:srgbClr val="FED7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2</a:t>
            </a:r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216395" y="2542001"/>
            <a:ext cx="48301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summary</a:t>
            </a:r>
          </a:p>
          <a:p>
            <a:r>
              <a:rPr lang="ko-KR" altLang="en-US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회귀분석의 결과는 </a:t>
            </a:r>
            <a:r>
              <a:rPr lang="en-US" altLang="ko-KR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summary</a:t>
            </a:r>
            <a:r>
              <a:rPr lang="ko-KR" altLang="en-US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함수를 통해 확인할 수 있습니다</a:t>
            </a:r>
            <a:r>
              <a:rPr lang="en-US" altLang="ko-KR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endParaRPr lang="ko-KR" altLang="en-US" sz="1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2094875" y="2914116"/>
            <a:ext cx="287172" cy="287172"/>
          </a:xfrm>
          <a:prstGeom prst="ellipse">
            <a:avLst/>
          </a:prstGeom>
          <a:solidFill>
            <a:srgbClr val="FED7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2</a:t>
            </a: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903" y="3210119"/>
            <a:ext cx="4287769" cy="313673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06707" y="3491714"/>
            <a:ext cx="608532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Adjusted R-squared : 0.6438</a:t>
            </a:r>
          </a:p>
          <a:p>
            <a:r>
              <a:rPr lang="ko-KR" altLang="en-US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모델의 정확도는 </a:t>
            </a:r>
            <a:r>
              <a:rPr lang="en-US" altLang="ko-KR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R-square</a:t>
            </a:r>
            <a:r>
              <a:rPr lang="ko-KR" altLang="en-US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통해 확인할 수 있습니다</a:t>
            </a:r>
            <a:r>
              <a:rPr lang="en-US" altLang="ko-KR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 </a:t>
            </a:r>
            <a:r>
              <a:rPr lang="ko-KR" altLang="en-US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결과의 의미는</a:t>
            </a:r>
            <a:endParaRPr lang="en-US" altLang="ko-KR" sz="1400" smtClean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도출된 회귀모델을 가지고 현 데이터를 </a:t>
            </a:r>
            <a:r>
              <a:rPr lang="en-US" altLang="ko-KR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64.38% </a:t>
            </a:r>
            <a:r>
              <a:rPr lang="ko-KR" altLang="en-US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설명할 수 있다는 의미입니다</a:t>
            </a:r>
            <a:r>
              <a:rPr lang="en-US" altLang="ko-KR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endParaRPr lang="ko-KR" altLang="en-US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4929223" y="3521569"/>
            <a:ext cx="287172" cy="287172"/>
          </a:xfrm>
          <a:prstGeom prst="ellipse">
            <a:avLst/>
          </a:prstGeom>
          <a:solidFill>
            <a:srgbClr val="FED7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3</a:t>
            </a:r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3903454" y="5643906"/>
            <a:ext cx="287172" cy="287172"/>
          </a:xfrm>
          <a:prstGeom prst="ellipse">
            <a:avLst/>
          </a:prstGeom>
          <a:solidFill>
            <a:srgbClr val="FED7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3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197019" y="4588536"/>
                <a:ext cx="6962162" cy="15081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smtClean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p-value : 1.49e-19</a:t>
                </a:r>
              </a:p>
              <a:p>
                <a:r>
                  <a:rPr lang="ko-KR" altLang="en-US" sz="1400" smtClean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모델의 통계적 유의성을 확인할 수 있는 지표입니다</a:t>
                </a:r>
                <a:r>
                  <a:rPr lang="en-US" altLang="ko-KR" sz="1400" smtClean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. </a:t>
                </a:r>
                <a:r>
                  <a:rPr lang="ko-KR" altLang="en-US" sz="1400" smtClean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이 값의 의미는 </a:t>
                </a:r>
                <a:r>
                  <a:rPr lang="en-US" altLang="ko-KR" sz="1400" smtClean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1.49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 smtClean="0">
                            <a:latin typeface="Cambria Math" panose="02040503050406030204" pitchFamily="18" charset="0"/>
                            <a:ea typeface="나눔고딕 Light" panose="020D0904000000000000" pitchFamily="50" charset="-127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나눔고딕 Light" panose="020D0904000000000000" pitchFamily="50" charset="-127"/>
                          </a:rPr>
                          <m:t>10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나눔고딕 Light" panose="020D0904000000000000" pitchFamily="50" charset="-127"/>
                          </a:rPr>
                          <m:t>−12</m:t>
                        </m:r>
                      </m:sup>
                    </m:sSup>
                  </m:oMath>
                </a14:m>
                <a:r>
                  <a:rPr lang="ko-KR" altLang="en-US" sz="1400" smtClean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 값으로 </a:t>
                </a:r>
                <a:endParaRPr lang="en-US" altLang="ko-KR" sz="1400" smtClean="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r>
                  <a:rPr lang="en-US" altLang="ko-KR" sz="1400" smtClean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0.05</a:t>
                </a:r>
                <a:r>
                  <a:rPr lang="ko-KR" altLang="en-US" sz="1400" smtClean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보다 매우 작은 값이며</a:t>
                </a:r>
                <a:r>
                  <a:rPr lang="en-US" altLang="ko-KR" sz="1400" smtClean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, </a:t>
                </a:r>
                <a:r>
                  <a:rPr lang="ko-KR" altLang="en-US" sz="1400" smtClean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일반적으로 유의수준 </a:t>
                </a:r>
                <a:r>
                  <a:rPr lang="en-US" altLang="ko-KR" sz="1400" smtClean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95%</a:t>
                </a:r>
                <a:r>
                  <a:rPr lang="ko-KR" altLang="en-US" sz="1400" smtClean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에서 </a:t>
                </a:r>
                <a:r>
                  <a:rPr lang="en-US" altLang="ko-KR" sz="1400" smtClean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0.05</a:t>
                </a:r>
                <a:r>
                  <a:rPr lang="ko-KR" altLang="en-US" sz="1400" smtClean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보다 작다면 </a:t>
                </a:r>
                <a:r>
                  <a:rPr lang="ko-KR" altLang="en-US" sz="1400" b="1" smtClean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도출된 회귀</a:t>
                </a:r>
                <a:endParaRPr lang="en-US" altLang="ko-KR" sz="1400" b="1" smtClean="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r>
                  <a:rPr lang="ko-KR" altLang="en-US" sz="1400" b="1" smtClean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모델이 통계적으로 유의하다고 인정합니다</a:t>
                </a:r>
                <a:r>
                  <a:rPr lang="en-US" altLang="ko-KR" sz="1400" b="1" smtClean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. </a:t>
                </a:r>
              </a:p>
              <a:p>
                <a:r>
                  <a:rPr lang="ko-KR" altLang="en-US" sz="1400" smtClean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반도로 </a:t>
                </a:r>
                <a:r>
                  <a:rPr lang="en-US" altLang="ko-KR" sz="1400" smtClean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0.05</a:t>
                </a:r>
                <a:r>
                  <a:rPr lang="ko-KR" altLang="en-US" sz="1400" smtClean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보다 값이 크다면 모델을 채택하지 않습니다</a:t>
                </a:r>
                <a:r>
                  <a:rPr lang="en-US" altLang="ko-KR" sz="1400" smtClean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.</a:t>
                </a:r>
                <a:r>
                  <a:rPr lang="ko-KR" altLang="en-US" sz="1400" smtClean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 </a:t>
                </a:r>
                <a:endParaRPr lang="en-US" altLang="ko-KR" sz="1400" smtClean="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endParaRPr lang="ko-KR" altLang="en-US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7019" y="4588536"/>
                <a:ext cx="6962162" cy="1508105"/>
              </a:xfrm>
              <a:prstGeom prst="rect">
                <a:avLst/>
              </a:prstGeom>
              <a:blipFill>
                <a:blip r:embed="rId6"/>
                <a:stretch>
                  <a:fillRect l="-788" t="-2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타원 32"/>
          <p:cNvSpPr/>
          <p:nvPr/>
        </p:nvSpPr>
        <p:spPr>
          <a:xfrm>
            <a:off x="4919535" y="4618391"/>
            <a:ext cx="287172" cy="287172"/>
          </a:xfrm>
          <a:prstGeom prst="ellipse">
            <a:avLst/>
          </a:prstGeom>
          <a:solidFill>
            <a:srgbClr val="FED7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4</a:t>
            </a:r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3506904" y="5017851"/>
            <a:ext cx="287172" cy="287172"/>
          </a:xfrm>
          <a:prstGeom prst="ellipse">
            <a:avLst/>
          </a:prstGeom>
          <a:solidFill>
            <a:srgbClr val="FED7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4</a:t>
            </a:r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460529" y="6299200"/>
            <a:ext cx="5731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smtClean="0">
                <a:latin typeface="Bodoni MT" panose="02070603080606020203" pitchFamily="18" charset="0"/>
              </a:rPr>
              <a:t>인류는 </a:t>
            </a:r>
            <a:r>
              <a:rPr lang="ko-KR" altLang="en-US" sz="1600">
                <a:latin typeface="Bodoni MT" panose="02070603080606020203" pitchFamily="18" charset="0"/>
              </a:rPr>
              <a:t>여지것 불가능을 극복하는 능력을 스스로 정의했다</a:t>
            </a:r>
            <a:r>
              <a:rPr lang="en-US" altLang="ko-KR" sz="1600">
                <a:latin typeface="Bodoni MT" panose="02070603080606020203" pitchFamily="18" charset="0"/>
              </a:rPr>
              <a:t>.</a:t>
            </a:r>
            <a:br>
              <a:rPr lang="en-US" altLang="ko-KR" sz="1600">
                <a:latin typeface="Bodoni MT" panose="02070603080606020203" pitchFamily="18" charset="0"/>
              </a:rPr>
            </a:br>
            <a:r>
              <a:rPr lang="ko-KR" altLang="en-US" sz="1600">
                <a:latin typeface="Bodoni MT" panose="02070603080606020203" pitchFamily="18" charset="0"/>
              </a:rPr>
              <a:t>나는 </a:t>
            </a:r>
            <a:r>
              <a:rPr lang="en-US" altLang="ko-KR" sz="1600">
                <a:latin typeface="Bodoni MT" panose="02070603080606020203" pitchFamily="18" charset="0"/>
              </a:rPr>
              <a:t>PLAYER </a:t>
            </a:r>
            <a:r>
              <a:rPr lang="ko-KR" altLang="en-US" sz="1600" smtClean="0">
                <a:latin typeface="Bodoni MT" panose="02070603080606020203" pitchFamily="18" charset="0"/>
              </a:rPr>
              <a:t>다</a:t>
            </a:r>
            <a:r>
              <a:rPr lang="en-US" altLang="ko-KR" sz="1600" smtClean="0">
                <a:latin typeface="Bodoni MT" panose="02070603080606020203" pitchFamily="18" charset="0"/>
              </a:rPr>
              <a:t>.</a:t>
            </a:r>
            <a:endParaRPr lang="ko-KR" altLang="en-US" sz="1600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32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5" grpId="0"/>
      <p:bldP spid="6" grpId="0"/>
      <p:bldP spid="20" grpId="0" animBg="1"/>
      <p:bldP spid="21" grpId="0" animBg="1"/>
      <p:bldP spid="22" grpId="0" animBg="1"/>
      <p:bldP spid="23" grpId="0"/>
      <p:bldP spid="25" grpId="0" animBg="1"/>
      <p:bldP spid="8" grpId="0"/>
      <p:bldP spid="27" grpId="0" animBg="1"/>
      <p:bldP spid="28" grpId="0" animBg="1"/>
      <p:bldP spid="29" grpId="0"/>
      <p:bldP spid="33" grpId="0" animBg="1"/>
      <p:bldP spid="3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10898809"/>
            <a:ext cx="1219200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-36946" y="131382"/>
            <a:ext cx="1928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>
                <a:latin typeface="빙그레 따옴체" panose="02030503000000000000" pitchFamily="18" charset="-127"/>
                <a:ea typeface="빙그레 따옴체" panose="02030503000000000000" pitchFamily="18" charset="-127"/>
              </a:defRPr>
            </a:lvl1pPr>
          </a:lstStyle>
          <a:p>
            <a:pPr algn="ctr"/>
            <a:r>
              <a:rPr lang="en-US" altLang="ko-KR" sz="1600" dirty="0">
                <a:latin typeface="Bodoni MT" panose="02070603080606020203" pitchFamily="18" charset="0"/>
              </a:rPr>
              <a:t>PLAYER MAKER </a:t>
            </a:r>
            <a:endParaRPr lang="ko-KR" altLang="en-US" sz="1600" dirty="0">
              <a:latin typeface="Bodoni MT" panose="02070603080606020203" pitchFamily="18" charset="0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826690" y="-20399"/>
            <a:ext cx="0" cy="593054"/>
          </a:xfrm>
          <a:prstGeom prst="line">
            <a:avLst/>
          </a:prstGeom>
          <a:ln w="28575">
            <a:gradFill flip="none" rotWithShape="1">
              <a:gsLst>
                <a:gs pos="0">
                  <a:srgbClr val="FED75F"/>
                </a:gs>
                <a:gs pos="100000">
                  <a:srgbClr val="232122">
                    <a:alpha val="0"/>
                  </a:srgbClr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0" y="59112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0" y="629920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9792" y="701459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lm </a:t>
            </a:r>
            <a:r>
              <a:rPr lang="ko-KR" altLang="en-US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</a:t>
            </a:r>
            <a:endParaRPr lang="ko-KR" altLang="en-US" b="1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4909469" y="4128909"/>
            <a:ext cx="422985" cy="430931"/>
            <a:chOff x="5222417" y="5375913"/>
            <a:chExt cx="1695813" cy="1727669"/>
          </a:xfrm>
        </p:grpSpPr>
        <p:sp>
          <p:nvSpPr>
            <p:cNvPr id="18" name="육각형 17"/>
            <p:cNvSpPr/>
            <p:nvPr/>
          </p:nvSpPr>
          <p:spPr>
            <a:xfrm rot="5400000">
              <a:off x="5253759" y="5570816"/>
              <a:ext cx="1646304" cy="1419228"/>
            </a:xfrm>
            <a:prstGeom prst="hexagon">
              <a:avLst/>
            </a:prstGeom>
            <a:gradFill>
              <a:gsLst>
                <a:gs pos="50000">
                  <a:srgbClr val="FED75F"/>
                </a:gs>
                <a:gs pos="50000">
                  <a:srgbClr val="232122"/>
                </a:gs>
              </a:gsLst>
              <a:lin ang="5400000" scaled="1"/>
            </a:gradFill>
            <a:ln>
              <a:gradFill>
                <a:gsLst>
                  <a:gs pos="50000">
                    <a:srgbClr val="282628"/>
                  </a:gs>
                  <a:gs pos="50000">
                    <a:srgbClr val="FED75F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2417" y="5375913"/>
              <a:ext cx="1695813" cy="1695450"/>
            </a:xfrm>
            <a:prstGeom prst="rect">
              <a:avLst/>
            </a:prstGeom>
          </p:spPr>
        </p:pic>
      </p:grpSp>
      <p:sp>
        <p:nvSpPr>
          <p:cNvPr id="31" name="TextBox 30"/>
          <p:cNvSpPr txBox="1"/>
          <p:nvPr/>
        </p:nvSpPr>
        <p:spPr>
          <a:xfrm>
            <a:off x="0" y="6394508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회귀분석</a:t>
            </a:r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733842" y="-62520"/>
            <a:ext cx="3373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 smtClean="0">
                <a:effectLst>
                  <a:outerShdw blurRad="38100" dist="63500" dir="2700000" algn="tl">
                    <a:schemeClr val="bg1"/>
                  </a:outerShdw>
                </a:effectLst>
                <a:latin typeface="Bodoni MT" panose="02070603080606020203" pitchFamily="18" charset="0"/>
              </a:rPr>
              <a:t>Next </a:t>
            </a:r>
            <a:r>
              <a:rPr lang="en-US" altLang="ko-KR" sz="2000" smtClean="0">
                <a:effectLst>
                  <a:outerShdw blurRad="38100" dist="63500" dir="2700000" algn="tl">
                    <a:schemeClr val="bg1"/>
                  </a:outerShdw>
                </a:effectLst>
                <a:latin typeface="Bodoni MT" panose="02070603080606020203" pitchFamily="18" charset="0"/>
              </a:rPr>
              <a:t>Promotion </a:t>
            </a:r>
            <a:r>
              <a:rPr lang="en-US" altLang="ko-KR" sz="4000" smtClean="0">
                <a:effectLst>
                  <a:outerShdw blurRad="38100" dist="63500" dir="2700000" algn="tl">
                    <a:schemeClr val="bg1"/>
                  </a:outerShdw>
                </a:effectLst>
                <a:latin typeface="Bodoni MT" panose="02070603080606020203" pitchFamily="18" charset="0"/>
              </a:rPr>
              <a:t>R</a:t>
            </a:r>
            <a:endParaRPr lang="ko-KR" altLang="en-US" sz="4000" dirty="0">
              <a:effectLst>
                <a:outerShdw blurRad="38100" dist="63500" dir="2700000" algn="tl">
                  <a:schemeClr val="bg1"/>
                </a:outerShdw>
              </a:effectLst>
              <a:latin typeface="Bodoni MT" panose="02070603080606020203" pitchFamily="18" charset="0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903" y="1226304"/>
            <a:ext cx="4287769" cy="313673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335385" y="1299015"/>
            <a:ext cx="485261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Coefficients</a:t>
            </a:r>
          </a:p>
          <a:p>
            <a:r>
              <a:rPr lang="ko-KR" altLang="en-US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회귀분석을 하기 위한 표현식으로 </a:t>
            </a:r>
            <a:r>
              <a:rPr lang="en-US" altLang="ko-KR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“~”, “+”, “-”, “*”</a:t>
            </a:r>
            <a:r>
              <a:rPr lang="ko-KR" altLang="en-US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이용하여</a:t>
            </a:r>
            <a:endParaRPr lang="en-US" altLang="ko-KR" sz="1400" smtClean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종속변수와</a:t>
            </a:r>
            <a:r>
              <a:rPr lang="en-US" altLang="ko-KR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독립변수들의 관계를 나타냅니다</a:t>
            </a:r>
            <a:r>
              <a:rPr lang="en-US" altLang="ko-KR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endParaRPr lang="ko-KR" altLang="en-US" sz="1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5045282" y="1336329"/>
            <a:ext cx="287172" cy="287172"/>
          </a:xfrm>
          <a:prstGeom prst="ellipse">
            <a:avLst/>
          </a:prstGeom>
          <a:solidFill>
            <a:srgbClr val="FED7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5236148" y="2223990"/>
          <a:ext cx="6871185" cy="17373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037567">
                  <a:extLst>
                    <a:ext uri="{9D8B030D-6E8A-4147-A177-3AD203B41FA5}">
                      <a16:colId xmlns:a16="http://schemas.microsoft.com/office/drawing/2014/main" val="3750797295"/>
                    </a:ext>
                  </a:extLst>
                </a:gridCol>
                <a:gridCol w="5833618">
                  <a:extLst>
                    <a:ext uri="{9D8B030D-6E8A-4147-A177-3AD203B41FA5}">
                      <a16:colId xmlns:a16="http://schemas.microsoft.com/office/drawing/2014/main" val="2230751027"/>
                    </a:ext>
                  </a:extLst>
                </a:gridCol>
              </a:tblGrid>
              <a:tr h="1203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smtClean="0"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속성</a:t>
                      </a:r>
                      <a:endParaRPr lang="ko-KR" altLang="en-US" sz="1400" b="1"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smtClean="0"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의미</a:t>
                      </a:r>
                      <a:endParaRPr lang="ko-KR" altLang="en-US" sz="1400" b="1"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87251"/>
                  </a:ext>
                </a:extLst>
              </a:tr>
              <a:tr h="1203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smtClean="0"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독립변수</a:t>
                      </a:r>
                      <a:endParaRPr lang="ko-KR" altLang="en-US" sz="1400" b="1"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회귀분석에서 사용된 독립변수</a:t>
                      </a:r>
                      <a:r>
                        <a:rPr lang="en-US" altLang="ko-KR" sz="1400" smtClean="0"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. (Intercept</a:t>
                      </a:r>
                      <a:r>
                        <a:rPr lang="ko-KR" altLang="en-US" sz="1400" smtClean="0"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는 절편</a:t>
                      </a:r>
                      <a:r>
                        <a:rPr lang="en-US" altLang="ko-KR" sz="1400" smtClean="0"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)</a:t>
                      </a:r>
                      <a:endParaRPr lang="ko-KR" altLang="en-US" sz="1400"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00913"/>
                  </a:ext>
                </a:extLst>
              </a:tr>
              <a:tr h="1203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mtClean="0"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Estimate</a:t>
                      </a:r>
                      <a:endParaRPr lang="ko-KR" altLang="en-US" sz="1400" b="1"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각 독립변수의 기울기 값</a:t>
                      </a:r>
                      <a:endParaRPr lang="ko-KR" altLang="en-US" sz="1400"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512957"/>
                  </a:ext>
                </a:extLst>
              </a:tr>
              <a:tr h="1203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mtClean="0"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Std.Error</a:t>
                      </a:r>
                      <a:endParaRPr lang="ko-KR" altLang="en-US" sz="1400" b="1"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표준오차 값</a:t>
                      </a:r>
                      <a:endParaRPr lang="ko-KR" altLang="en-US" sz="1400"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441173"/>
                  </a:ext>
                </a:extLst>
              </a:tr>
              <a:tr h="1682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mtClean="0"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Pr(&gt;|t|)</a:t>
                      </a:r>
                      <a:endParaRPr lang="ko-KR" altLang="en-US" sz="1400" b="1"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독립변수의 </a:t>
                      </a:r>
                      <a:r>
                        <a:rPr lang="en-US" altLang="ko-KR" sz="1400" smtClean="0"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Estimate</a:t>
                      </a:r>
                      <a:r>
                        <a:rPr lang="ko-KR" altLang="en-US" sz="1400" smtClean="0"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에 대한 </a:t>
                      </a:r>
                      <a:r>
                        <a:rPr lang="en-US" altLang="ko-KR" sz="1400" smtClean="0"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p-value.</a:t>
                      </a:r>
                      <a:r>
                        <a:rPr lang="en-US" altLang="ko-KR" sz="1400" baseline="0" smtClean="0"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 0.05</a:t>
                      </a:r>
                      <a:r>
                        <a:rPr lang="ko-KR" altLang="en-US" sz="1400" baseline="0" smtClean="0"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미만일 경우 통계적으로 유의하며 </a:t>
                      </a:r>
                      <a:r>
                        <a:rPr lang="en-US" altLang="ko-KR" sz="1400" baseline="0" smtClean="0"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0.05</a:t>
                      </a:r>
                      <a:r>
                        <a:rPr lang="ko-KR" altLang="en-US" sz="1400" baseline="0" smtClean="0"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이상일 경우 해당 독립변수를 채택하지 않음</a:t>
                      </a:r>
                      <a:r>
                        <a:rPr lang="en-US" altLang="ko-KR" sz="1400" baseline="0" smtClean="0"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(</a:t>
                      </a:r>
                      <a:r>
                        <a:rPr lang="ko-KR" altLang="en-US" sz="1400" baseline="0" smtClean="0"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유의 수준 </a:t>
                      </a:r>
                      <a:r>
                        <a:rPr lang="en-US" altLang="ko-KR" sz="1400" baseline="0" smtClean="0"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95%)</a:t>
                      </a:r>
                      <a:endParaRPr lang="ko-KR" altLang="en-US" sz="1400"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13291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332454" y="4128909"/>
            <a:ext cx="6221575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위 회귀분석 결과를 기준으로 회귀식을 작성하면 다음과 같습니다</a:t>
            </a:r>
            <a:r>
              <a:rPr lang="en-US" altLang="ko-KR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dist(</a:t>
            </a:r>
            <a:r>
              <a:rPr lang="ko-KR" altLang="en-US" sz="1400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제동거리</a:t>
            </a:r>
            <a:r>
              <a:rPr lang="en-US" altLang="ko-KR" sz="1400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 = 3.9324 * speed(</a:t>
            </a:r>
            <a:r>
              <a:rPr lang="ko-KR" altLang="en-US" sz="1400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속도</a:t>
            </a:r>
            <a:r>
              <a:rPr lang="en-US" altLang="ko-KR" sz="1400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 – 17.5791 </a:t>
            </a:r>
          </a:p>
          <a:p>
            <a:pPr>
              <a:lnSpc>
                <a:spcPct val="150000"/>
              </a:lnSpc>
            </a:pPr>
            <a:r>
              <a:rPr lang="ko-KR" altLang="en-US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또한 각 독립변수의 </a:t>
            </a:r>
            <a:r>
              <a:rPr lang="en-US" altLang="ko-KR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p-value </a:t>
            </a:r>
            <a:r>
              <a:rPr lang="ko-KR" altLang="en-US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또한 모두 </a:t>
            </a:r>
            <a:r>
              <a:rPr lang="en-US" altLang="ko-KR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0.05 </a:t>
            </a:r>
            <a:r>
              <a:rPr lang="ko-KR" altLang="en-US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미만이기에 통계적으로 유의합니다</a:t>
            </a:r>
            <a:r>
              <a:rPr lang="en-US" altLang="ko-KR" sz="1400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endParaRPr lang="ko-KR" altLang="en-US" sz="1400" b="1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3544728" y="2928980"/>
            <a:ext cx="287172" cy="287172"/>
          </a:xfrm>
          <a:prstGeom prst="ellipse">
            <a:avLst/>
          </a:prstGeom>
          <a:solidFill>
            <a:srgbClr val="FED7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460529" y="6299200"/>
            <a:ext cx="5731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smtClean="0">
                <a:latin typeface="Bodoni MT" panose="02070603080606020203" pitchFamily="18" charset="0"/>
              </a:rPr>
              <a:t>인류는 </a:t>
            </a:r>
            <a:r>
              <a:rPr lang="ko-KR" altLang="en-US" sz="1600">
                <a:latin typeface="Bodoni MT" panose="02070603080606020203" pitchFamily="18" charset="0"/>
              </a:rPr>
              <a:t>여지것 불가능을 극복하는 능력을 스스로 정의했다</a:t>
            </a:r>
            <a:r>
              <a:rPr lang="en-US" altLang="ko-KR" sz="1600">
                <a:latin typeface="Bodoni MT" panose="02070603080606020203" pitchFamily="18" charset="0"/>
              </a:rPr>
              <a:t>.</a:t>
            </a:r>
            <a:br>
              <a:rPr lang="en-US" altLang="ko-KR" sz="1600">
                <a:latin typeface="Bodoni MT" panose="02070603080606020203" pitchFamily="18" charset="0"/>
              </a:rPr>
            </a:br>
            <a:r>
              <a:rPr lang="ko-KR" altLang="en-US" sz="1600">
                <a:latin typeface="Bodoni MT" panose="02070603080606020203" pitchFamily="18" charset="0"/>
              </a:rPr>
              <a:t>나는 </a:t>
            </a:r>
            <a:r>
              <a:rPr lang="en-US" altLang="ko-KR" sz="1600">
                <a:latin typeface="Bodoni MT" panose="02070603080606020203" pitchFamily="18" charset="0"/>
              </a:rPr>
              <a:t>PLAYER </a:t>
            </a:r>
            <a:r>
              <a:rPr lang="ko-KR" altLang="en-US" sz="1600" smtClean="0">
                <a:latin typeface="Bodoni MT" panose="02070603080606020203" pitchFamily="18" charset="0"/>
              </a:rPr>
              <a:t>다</a:t>
            </a:r>
            <a:r>
              <a:rPr lang="en-US" altLang="ko-KR" sz="1600" smtClean="0">
                <a:latin typeface="Bodoni MT" panose="02070603080606020203" pitchFamily="18" charset="0"/>
              </a:rPr>
              <a:t>.</a:t>
            </a:r>
            <a:endParaRPr lang="ko-KR" altLang="en-US" sz="1600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72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0" grpId="0"/>
      <p:bldP spid="21" grpId="0" animBg="1"/>
      <p:bldP spid="4" grpId="0"/>
      <p:bldP spid="2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10898809"/>
            <a:ext cx="1219200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-36946" y="131382"/>
            <a:ext cx="1928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>
                <a:latin typeface="빙그레 따옴체" panose="02030503000000000000" pitchFamily="18" charset="-127"/>
                <a:ea typeface="빙그레 따옴체" panose="02030503000000000000" pitchFamily="18" charset="-127"/>
              </a:defRPr>
            </a:lvl1pPr>
          </a:lstStyle>
          <a:p>
            <a:pPr algn="ctr"/>
            <a:r>
              <a:rPr lang="en-US" altLang="ko-KR" sz="1600" dirty="0">
                <a:latin typeface="Bodoni MT" panose="02070603080606020203" pitchFamily="18" charset="0"/>
              </a:rPr>
              <a:t>PLAYER MAKER </a:t>
            </a:r>
            <a:endParaRPr lang="ko-KR" altLang="en-US" sz="1600" dirty="0">
              <a:latin typeface="Bodoni MT" panose="02070603080606020203" pitchFamily="18" charset="0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826690" y="-20399"/>
            <a:ext cx="0" cy="593054"/>
          </a:xfrm>
          <a:prstGeom prst="line">
            <a:avLst/>
          </a:prstGeom>
          <a:ln w="28575">
            <a:gradFill flip="none" rotWithShape="1">
              <a:gsLst>
                <a:gs pos="0">
                  <a:srgbClr val="FED75F"/>
                </a:gs>
                <a:gs pos="100000">
                  <a:srgbClr val="232122">
                    <a:alpha val="0"/>
                  </a:srgbClr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0" y="59112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0" y="629920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9792" y="701459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결과값 시각화</a:t>
            </a:r>
            <a:endParaRPr lang="ko-KR" altLang="en-US" b="1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29792" y="1111722"/>
            <a:ext cx="422985" cy="430931"/>
            <a:chOff x="5222417" y="5375913"/>
            <a:chExt cx="1695813" cy="1727669"/>
          </a:xfrm>
        </p:grpSpPr>
        <p:sp>
          <p:nvSpPr>
            <p:cNvPr id="18" name="육각형 17"/>
            <p:cNvSpPr/>
            <p:nvPr/>
          </p:nvSpPr>
          <p:spPr>
            <a:xfrm rot="5400000">
              <a:off x="5253759" y="5570816"/>
              <a:ext cx="1646304" cy="1419228"/>
            </a:xfrm>
            <a:prstGeom prst="hexagon">
              <a:avLst/>
            </a:prstGeom>
            <a:gradFill>
              <a:gsLst>
                <a:gs pos="50000">
                  <a:srgbClr val="FED75F"/>
                </a:gs>
                <a:gs pos="50000">
                  <a:srgbClr val="232122"/>
                </a:gs>
              </a:gsLst>
              <a:lin ang="5400000" scaled="1"/>
            </a:gradFill>
            <a:ln>
              <a:gradFill>
                <a:gsLst>
                  <a:gs pos="50000">
                    <a:srgbClr val="282628"/>
                  </a:gs>
                  <a:gs pos="50000">
                    <a:srgbClr val="FED75F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2417" y="5375913"/>
              <a:ext cx="1695813" cy="1695450"/>
            </a:xfrm>
            <a:prstGeom prst="rect">
              <a:avLst/>
            </a:prstGeom>
          </p:spPr>
        </p:pic>
      </p:grpSp>
      <p:sp>
        <p:nvSpPr>
          <p:cNvPr id="35" name="TextBox 34"/>
          <p:cNvSpPr txBox="1"/>
          <p:nvPr/>
        </p:nvSpPr>
        <p:spPr>
          <a:xfrm>
            <a:off x="552777" y="1160157"/>
            <a:ext cx="11639223" cy="657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이번에는 실제로 관측된 독립변수와 종속변수간의 산점도 위에 회귀모델 방정식의 그래프를 추가해 회귀분석이 실제 값을 얼마나 설명하는지 확인해 보겠습니다</a:t>
            </a:r>
            <a:r>
              <a:rPr lang="en-US" altLang="ko-KR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3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0" y="6394508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회귀분석</a:t>
            </a:r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733842" y="-62520"/>
            <a:ext cx="3373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 smtClean="0">
                <a:effectLst>
                  <a:outerShdw blurRad="38100" dist="63500" dir="2700000" algn="tl">
                    <a:schemeClr val="bg1"/>
                  </a:outerShdw>
                </a:effectLst>
                <a:latin typeface="Bodoni MT" panose="02070603080606020203" pitchFamily="18" charset="0"/>
              </a:rPr>
              <a:t>Next </a:t>
            </a:r>
            <a:r>
              <a:rPr lang="en-US" altLang="ko-KR" sz="2000" smtClean="0">
                <a:effectLst>
                  <a:outerShdw blurRad="38100" dist="63500" dir="2700000" algn="tl">
                    <a:schemeClr val="bg1"/>
                  </a:outerShdw>
                </a:effectLst>
                <a:latin typeface="Bodoni MT" panose="02070603080606020203" pitchFamily="18" charset="0"/>
              </a:rPr>
              <a:t>Promotion </a:t>
            </a:r>
            <a:r>
              <a:rPr lang="en-US" altLang="ko-KR" sz="4000" smtClean="0">
                <a:effectLst>
                  <a:outerShdw blurRad="38100" dist="63500" dir="2700000" algn="tl">
                    <a:schemeClr val="bg1"/>
                  </a:outerShdw>
                </a:effectLst>
                <a:latin typeface="Bodoni MT" panose="02070603080606020203" pitchFamily="18" charset="0"/>
              </a:rPr>
              <a:t>R</a:t>
            </a:r>
            <a:endParaRPr lang="ko-KR" altLang="en-US" sz="4000" dirty="0">
              <a:effectLst>
                <a:outerShdw blurRad="38100" dist="63500" dir="2700000" algn="tl">
                  <a:schemeClr val="bg1"/>
                </a:outerShdw>
              </a:effectLst>
              <a:latin typeface="Bodoni MT" panose="02070603080606020203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777" y="1786609"/>
            <a:ext cx="3210331" cy="173039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858" y="3517000"/>
            <a:ext cx="4820677" cy="2774163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397154" y="1774612"/>
            <a:ext cx="62520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b="1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종속변수인 제동거리를 </a:t>
            </a:r>
            <a:r>
              <a:rPr lang="en-US" altLang="ko-KR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y</a:t>
            </a:r>
            <a:r>
              <a:rPr lang="ko-KR" altLang="en-US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축</a:t>
            </a:r>
            <a:r>
              <a:rPr lang="en-US" altLang="ko-KR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독립변수인 속도를 </a:t>
            </a:r>
            <a:r>
              <a:rPr lang="en-US" altLang="ko-KR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x</a:t>
            </a:r>
            <a:r>
              <a:rPr lang="ko-KR" altLang="en-US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축으로 하는 산점도를 그립니다</a:t>
            </a:r>
            <a:r>
              <a:rPr lang="en-US" altLang="ko-KR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회귀모델 방정식의 선을 추가 합니다</a:t>
            </a:r>
            <a:r>
              <a:rPr lang="en-US" altLang="ko-KR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sz="1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2786679" y="2156925"/>
            <a:ext cx="287172" cy="287172"/>
          </a:xfrm>
          <a:prstGeom prst="ellipse">
            <a:avLst/>
          </a:prstGeom>
          <a:solidFill>
            <a:srgbClr val="FED7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2786679" y="2460176"/>
            <a:ext cx="287172" cy="287172"/>
          </a:xfrm>
          <a:prstGeom prst="ellipse">
            <a:avLst/>
          </a:prstGeom>
          <a:solidFill>
            <a:srgbClr val="FED7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2</a:t>
            </a:r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4121098" y="2278304"/>
            <a:ext cx="287172" cy="287172"/>
          </a:xfrm>
          <a:prstGeom prst="ellipse">
            <a:avLst/>
          </a:prstGeom>
          <a:solidFill>
            <a:srgbClr val="FED7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4121098" y="2581555"/>
            <a:ext cx="287172" cy="287172"/>
          </a:xfrm>
          <a:prstGeom prst="ellipse">
            <a:avLst/>
          </a:prstGeom>
          <a:solidFill>
            <a:srgbClr val="FED7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2</a:t>
            </a:r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460529" y="6299200"/>
            <a:ext cx="5731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smtClean="0">
                <a:latin typeface="Bodoni MT" panose="02070603080606020203" pitchFamily="18" charset="0"/>
              </a:rPr>
              <a:t>인류는 </a:t>
            </a:r>
            <a:r>
              <a:rPr lang="ko-KR" altLang="en-US" sz="1600">
                <a:latin typeface="Bodoni MT" panose="02070603080606020203" pitchFamily="18" charset="0"/>
              </a:rPr>
              <a:t>여지것 불가능을 극복하는 능력을 스스로 정의했다</a:t>
            </a:r>
            <a:r>
              <a:rPr lang="en-US" altLang="ko-KR" sz="1600">
                <a:latin typeface="Bodoni MT" panose="02070603080606020203" pitchFamily="18" charset="0"/>
              </a:rPr>
              <a:t>.</a:t>
            </a:r>
            <a:br>
              <a:rPr lang="en-US" altLang="ko-KR" sz="1600">
                <a:latin typeface="Bodoni MT" panose="02070603080606020203" pitchFamily="18" charset="0"/>
              </a:rPr>
            </a:br>
            <a:r>
              <a:rPr lang="ko-KR" altLang="en-US" sz="1600">
                <a:latin typeface="Bodoni MT" panose="02070603080606020203" pitchFamily="18" charset="0"/>
              </a:rPr>
              <a:t>나는 </a:t>
            </a:r>
            <a:r>
              <a:rPr lang="en-US" altLang="ko-KR" sz="1600">
                <a:latin typeface="Bodoni MT" panose="02070603080606020203" pitchFamily="18" charset="0"/>
              </a:rPr>
              <a:t>PLAYER </a:t>
            </a:r>
            <a:r>
              <a:rPr lang="ko-KR" altLang="en-US" sz="1600" smtClean="0">
                <a:latin typeface="Bodoni MT" panose="02070603080606020203" pitchFamily="18" charset="0"/>
              </a:rPr>
              <a:t>다</a:t>
            </a:r>
            <a:r>
              <a:rPr lang="en-US" altLang="ko-KR" sz="1600" smtClean="0">
                <a:latin typeface="Bodoni MT" panose="02070603080606020203" pitchFamily="18" charset="0"/>
              </a:rPr>
              <a:t>.</a:t>
            </a:r>
            <a:endParaRPr lang="ko-KR" altLang="en-US" sz="1600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94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10898809"/>
            <a:ext cx="1219200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-36946" y="131382"/>
            <a:ext cx="1928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>
                <a:latin typeface="빙그레 따옴체" panose="02030503000000000000" pitchFamily="18" charset="-127"/>
                <a:ea typeface="빙그레 따옴체" panose="02030503000000000000" pitchFamily="18" charset="-127"/>
              </a:defRPr>
            </a:lvl1pPr>
          </a:lstStyle>
          <a:p>
            <a:pPr algn="ctr"/>
            <a:r>
              <a:rPr lang="en-US" altLang="ko-KR" sz="1600" dirty="0">
                <a:latin typeface="Bodoni MT" panose="02070603080606020203" pitchFamily="18" charset="0"/>
              </a:rPr>
              <a:t>PLAYER MAKER </a:t>
            </a:r>
            <a:endParaRPr lang="ko-KR" altLang="en-US" sz="1600" dirty="0">
              <a:latin typeface="Bodoni MT" panose="02070603080606020203" pitchFamily="18" charset="0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826690" y="-20399"/>
            <a:ext cx="0" cy="593054"/>
          </a:xfrm>
          <a:prstGeom prst="line">
            <a:avLst/>
          </a:prstGeom>
          <a:ln w="28575">
            <a:gradFill flip="none" rotWithShape="1">
              <a:gsLst>
                <a:gs pos="0">
                  <a:srgbClr val="FED75F"/>
                </a:gs>
                <a:gs pos="100000">
                  <a:srgbClr val="232122">
                    <a:alpha val="0"/>
                  </a:srgbClr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0" y="59112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0" y="629920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9792" y="701459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결과값 시각화</a:t>
            </a:r>
            <a:endParaRPr lang="ko-KR" altLang="en-US" b="1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29792" y="1111722"/>
            <a:ext cx="422985" cy="430931"/>
            <a:chOff x="5222417" y="5375913"/>
            <a:chExt cx="1695813" cy="1727669"/>
          </a:xfrm>
        </p:grpSpPr>
        <p:sp>
          <p:nvSpPr>
            <p:cNvPr id="18" name="육각형 17"/>
            <p:cNvSpPr/>
            <p:nvPr/>
          </p:nvSpPr>
          <p:spPr>
            <a:xfrm rot="5400000">
              <a:off x="5253759" y="5570816"/>
              <a:ext cx="1646304" cy="1419228"/>
            </a:xfrm>
            <a:prstGeom prst="hexagon">
              <a:avLst/>
            </a:prstGeom>
            <a:gradFill>
              <a:gsLst>
                <a:gs pos="50000">
                  <a:srgbClr val="FED75F"/>
                </a:gs>
                <a:gs pos="50000">
                  <a:srgbClr val="232122"/>
                </a:gs>
              </a:gsLst>
              <a:lin ang="5400000" scaled="1"/>
            </a:gradFill>
            <a:ln>
              <a:gradFill>
                <a:gsLst>
                  <a:gs pos="50000">
                    <a:srgbClr val="282628"/>
                  </a:gs>
                  <a:gs pos="50000">
                    <a:srgbClr val="FED75F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2417" y="5375913"/>
              <a:ext cx="1695813" cy="1695450"/>
            </a:xfrm>
            <a:prstGeom prst="rect">
              <a:avLst/>
            </a:prstGeom>
          </p:spPr>
        </p:pic>
      </p:grpSp>
      <p:sp>
        <p:nvSpPr>
          <p:cNvPr id="35" name="TextBox 34"/>
          <p:cNvSpPr txBox="1"/>
          <p:nvPr/>
        </p:nvSpPr>
        <p:spPr>
          <a:xfrm>
            <a:off x="552777" y="1160157"/>
            <a:ext cx="11639223" cy="357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회귀모델의 적합성을 판정할 수 있는 그래프 확인해 보기</a:t>
            </a:r>
            <a:endParaRPr lang="en-US" altLang="ko-KR" sz="13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0" y="6394508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회귀분석</a:t>
            </a:r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733842" y="-62520"/>
            <a:ext cx="3373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 smtClean="0">
                <a:effectLst>
                  <a:outerShdw blurRad="38100" dist="63500" dir="2700000" algn="tl">
                    <a:schemeClr val="bg1"/>
                  </a:outerShdw>
                </a:effectLst>
                <a:latin typeface="Bodoni MT" panose="02070603080606020203" pitchFamily="18" charset="0"/>
              </a:rPr>
              <a:t>Next </a:t>
            </a:r>
            <a:r>
              <a:rPr lang="en-US" altLang="ko-KR" sz="2000" smtClean="0">
                <a:effectLst>
                  <a:outerShdw blurRad="38100" dist="63500" dir="2700000" algn="tl">
                    <a:schemeClr val="bg1"/>
                  </a:outerShdw>
                </a:effectLst>
                <a:latin typeface="Bodoni MT" panose="02070603080606020203" pitchFamily="18" charset="0"/>
              </a:rPr>
              <a:t>Promotion </a:t>
            </a:r>
            <a:r>
              <a:rPr lang="en-US" altLang="ko-KR" sz="4000" smtClean="0">
                <a:effectLst>
                  <a:outerShdw blurRad="38100" dist="63500" dir="2700000" algn="tl">
                    <a:schemeClr val="bg1"/>
                  </a:outerShdw>
                </a:effectLst>
                <a:latin typeface="Bodoni MT" panose="02070603080606020203" pitchFamily="18" charset="0"/>
              </a:rPr>
              <a:t>R</a:t>
            </a:r>
            <a:endParaRPr lang="ko-KR" altLang="en-US" sz="4000" dirty="0">
              <a:effectLst>
                <a:outerShdw blurRad="38100" dist="63500" dir="2700000" algn="tl">
                  <a:schemeClr val="bg1"/>
                </a:outerShdw>
              </a:effectLst>
              <a:latin typeface="Bodoni MT" panose="02070603080606020203" pitchFamily="18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929" y="1699592"/>
            <a:ext cx="6263054" cy="376962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43969" y="1421109"/>
            <a:ext cx="5431295" cy="4547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Residuals vs Fitted</a:t>
            </a:r>
          </a:p>
          <a:p>
            <a:pPr>
              <a:lnSpc>
                <a:spcPct val="150000"/>
              </a:lnSpc>
            </a:pPr>
            <a:r>
              <a:rPr lang="ko-KR" altLang="en-US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실제값과 예측값을 나타내는 그래프로서 </a:t>
            </a:r>
            <a:r>
              <a:rPr lang="ko-KR" altLang="en-US" sz="1300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빨간 선의 기울기가 </a:t>
            </a:r>
            <a:endParaRPr lang="en-US" altLang="ko-KR" sz="1300" b="1" smtClean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300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0</a:t>
            </a:r>
            <a:r>
              <a:rPr lang="ko-KR" altLang="en-US" sz="1300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에 가까울 수록 좋은 모델</a:t>
            </a:r>
            <a:r>
              <a:rPr lang="ko-KR" altLang="en-US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이라고 볼 수 있습니다</a:t>
            </a:r>
            <a:r>
              <a:rPr lang="en-US" altLang="ko-KR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endParaRPr lang="en-US" altLang="ko-KR" smtClean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Normal Q-Q</a:t>
            </a:r>
          </a:p>
          <a:p>
            <a:pPr>
              <a:lnSpc>
                <a:spcPct val="150000"/>
              </a:lnSpc>
            </a:pPr>
            <a:r>
              <a:rPr lang="ko-KR" altLang="en-US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실제값과 예측값 차이</a:t>
            </a:r>
            <a:r>
              <a:rPr lang="en-US" altLang="ko-KR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잔차</a:t>
            </a:r>
            <a:r>
              <a:rPr lang="en-US" altLang="ko-KR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  <a:r>
              <a:rPr lang="ko-KR" altLang="en-US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가 정규분포를 따르는지를 확인하는 </a:t>
            </a:r>
            <a:endParaRPr lang="en-US" altLang="ko-KR" sz="1300" smtClean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그래프로서</a:t>
            </a:r>
            <a:r>
              <a:rPr lang="en-US" altLang="ko-KR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300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직선에 점들이 밀집돼 있으면 좋은 모델</a:t>
            </a:r>
            <a:r>
              <a:rPr lang="ko-KR" altLang="en-US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이라 할 수 있습니다</a:t>
            </a:r>
            <a:r>
              <a:rPr lang="en-US" altLang="ko-KR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Scalre-Location</a:t>
            </a:r>
          </a:p>
          <a:p>
            <a:pPr>
              <a:lnSpc>
                <a:spcPct val="150000"/>
              </a:lnSpc>
            </a:pPr>
            <a:r>
              <a:rPr lang="ko-KR" altLang="en-US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실제값과 예측 값의 차이</a:t>
            </a:r>
            <a:r>
              <a:rPr lang="en-US" altLang="ko-KR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잔차</a:t>
            </a:r>
            <a:r>
              <a:rPr lang="en-US" altLang="ko-KR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  <a:r>
              <a:rPr lang="ko-KR" altLang="en-US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가 등분산성의 따르는지 확인하는 그래프로</a:t>
            </a:r>
            <a:endParaRPr lang="en-US" altLang="ko-KR" sz="1300" smtClean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Residuals vs </a:t>
            </a:r>
            <a:r>
              <a:rPr lang="en-US" altLang="ko-KR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Fitted</a:t>
            </a:r>
            <a:r>
              <a:rPr lang="ko-KR" altLang="en-US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그래프 처럼 빨간 선의 기울기가 </a:t>
            </a:r>
            <a:r>
              <a:rPr lang="en-US" altLang="ko-KR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0</a:t>
            </a:r>
            <a:r>
              <a:rPr lang="ko-KR" altLang="en-US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에 가까울 수록</a:t>
            </a:r>
            <a:endParaRPr lang="en-US" altLang="ko-KR" sz="1400" smtClean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좋은 모델이라 볼 수 있습니다</a:t>
            </a:r>
            <a:r>
              <a:rPr lang="en-US" altLang="ko-KR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endParaRPr lang="en-US" altLang="ko-KR" sz="1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Residuals vs Leverage</a:t>
            </a:r>
          </a:p>
          <a:p>
            <a:pPr>
              <a:lnSpc>
                <a:spcPct val="150000"/>
              </a:lnSpc>
            </a:pPr>
            <a:r>
              <a:rPr lang="ko-KR" altLang="en-US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이상치를 표현하는 그래프로서 빨간 점선안에 점들이 들어있지 </a:t>
            </a:r>
            <a:endParaRPr lang="en-US" altLang="ko-KR" sz="1400" smtClean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않을수록</a:t>
            </a:r>
            <a:r>
              <a:rPr lang="en-US" altLang="ko-KR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좋은 모델이라 할 수 있습니다</a:t>
            </a:r>
            <a:r>
              <a:rPr lang="en-US" altLang="ko-KR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endParaRPr lang="ko-KR" altLang="en-US" sz="13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60529" y="6299200"/>
            <a:ext cx="5731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smtClean="0">
                <a:latin typeface="Bodoni MT" panose="02070603080606020203" pitchFamily="18" charset="0"/>
              </a:rPr>
              <a:t>인류는 </a:t>
            </a:r>
            <a:r>
              <a:rPr lang="ko-KR" altLang="en-US" sz="1600">
                <a:latin typeface="Bodoni MT" panose="02070603080606020203" pitchFamily="18" charset="0"/>
              </a:rPr>
              <a:t>여지것 불가능을 극복하는 능력을 스스로 정의했다</a:t>
            </a:r>
            <a:r>
              <a:rPr lang="en-US" altLang="ko-KR" sz="1600">
                <a:latin typeface="Bodoni MT" panose="02070603080606020203" pitchFamily="18" charset="0"/>
              </a:rPr>
              <a:t>.</a:t>
            </a:r>
            <a:br>
              <a:rPr lang="en-US" altLang="ko-KR" sz="1600">
                <a:latin typeface="Bodoni MT" panose="02070603080606020203" pitchFamily="18" charset="0"/>
              </a:rPr>
            </a:br>
            <a:r>
              <a:rPr lang="ko-KR" altLang="en-US" sz="1600">
                <a:latin typeface="Bodoni MT" panose="02070603080606020203" pitchFamily="18" charset="0"/>
              </a:rPr>
              <a:t>나는 </a:t>
            </a:r>
            <a:r>
              <a:rPr lang="en-US" altLang="ko-KR" sz="1600">
                <a:latin typeface="Bodoni MT" panose="02070603080606020203" pitchFamily="18" charset="0"/>
              </a:rPr>
              <a:t>PLAYER </a:t>
            </a:r>
            <a:r>
              <a:rPr lang="ko-KR" altLang="en-US" sz="1600" smtClean="0">
                <a:latin typeface="Bodoni MT" panose="02070603080606020203" pitchFamily="18" charset="0"/>
              </a:rPr>
              <a:t>다</a:t>
            </a:r>
            <a:r>
              <a:rPr lang="en-US" altLang="ko-KR" sz="1600" smtClean="0">
                <a:latin typeface="Bodoni MT" panose="02070603080606020203" pitchFamily="18" charset="0"/>
              </a:rPr>
              <a:t>.</a:t>
            </a:r>
            <a:endParaRPr lang="ko-KR" altLang="en-US" sz="1600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67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10898809"/>
            <a:ext cx="1219200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-36946" y="131382"/>
            <a:ext cx="1928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>
                <a:latin typeface="빙그레 따옴체" panose="02030503000000000000" pitchFamily="18" charset="-127"/>
                <a:ea typeface="빙그레 따옴체" panose="02030503000000000000" pitchFamily="18" charset="-127"/>
              </a:defRPr>
            </a:lvl1pPr>
          </a:lstStyle>
          <a:p>
            <a:pPr algn="ctr"/>
            <a:r>
              <a:rPr lang="en-US" altLang="ko-KR" sz="1600" dirty="0">
                <a:latin typeface="Bodoni MT" panose="02070603080606020203" pitchFamily="18" charset="0"/>
              </a:rPr>
              <a:t>PLAYER MAKER </a:t>
            </a:r>
            <a:endParaRPr lang="ko-KR" altLang="en-US" sz="1600" dirty="0">
              <a:latin typeface="Bodoni MT" panose="02070603080606020203" pitchFamily="18" charset="0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826690" y="-20399"/>
            <a:ext cx="0" cy="593054"/>
          </a:xfrm>
          <a:prstGeom prst="line">
            <a:avLst/>
          </a:prstGeom>
          <a:ln w="28575">
            <a:gradFill flip="none" rotWithShape="1">
              <a:gsLst>
                <a:gs pos="0">
                  <a:srgbClr val="FED75F"/>
                </a:gs>
                <a:gs pos="100000">
                  <a:srgbClr val="232122">
                    <a:alpha val="0"/>
                  </a:srgbClr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0" y="59112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0" y="629920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9792" y="701459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로지스틱 회귀모형</a:t>
            </a:r>
            <a:endParaRPr lang="ko-KR" altLang="en-US" b="1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29792" y="1111722"/>
            <a:ext cx="422985" cy="430931"/>
            <a:chOff x="5222417" y="5375913"/>
            <a:chExt cx="1695813" cy="1727669"/>
          </a:xfrm>
        </p:grpSpPr>
        <p:sp>
          <p:nvSpPr>
            <p:cNvPr id="18" name="육각형 17"/>
            <p:cNvSpPr/>
            <p:nvPr/>
          </p:nvSpPr>
          <p:spPr>
            <a:xfrm rot="5400000">
              <a:off x="5253759" y="5570816"/>
              <a:ext cx="1646304" cy="1419228"/>
            </a:xfrm>
            <a:prstGeom prst="hexagon">
              <a:avLst/>
            </a:prstGeom>
            <a:gradFill>
              <a:gsLst>
                <a:gs pos="50000">
                  <a:srgbClr val="FED75F"/>
                </a:gs>
                <a:gs pos="50000">
                  <a:srgbClr val="232122"/>
                </a:gs>
              </a:gsLst>
              <a:lin ang="5400000" scaled="1"/>
            </a:gradFill>
            <a:ln>
              <a:gradFill>
                <a:gsLst>
                  <a:gs pos="50000">
                    <a:srgbClr val="282628"/>
                  </a:gs>
                  <a:gs pos="50000">
                    <a:srgbClr val="FED75F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2417" y="5375913"/>
              <a:ext cx="1695813" cy="1695450"/>
            </a:xfrm>
            <a:prstGeom prst="rect">
              <a:avLst/>
            </a:prstGeom>
          </p:spPr>
        </p:pic>
      </p:grpSp>
      <p:sp>
        <p:nvSpPr>
          <p:cNvPr id="35" name="TextBox 34"/>
          <p:cNvSpPr txBox="1"/>
          <p:nvPr/>
        </p:nvSpPr>
        <p:spPr>
          <a:xfrm>
            <a:off x="552777" y="1160157"/>
            <a:ext cx="11639223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로지스틱 회귀모형은 종속변수가 </a:t>
            </a:r>
            <a:r>
              <a:rPr lang="en-US" altLang="ko-KR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0 </a:t>
            </a:r>
            <a:r>
              <a:rPr lang="ko-KR" altLang="en-US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또는 </a:t>
            </a:r>
            <a:r>
              <a:rPr lang="en-US" altLang="ko-KR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 </a:t>
            </a:r>
            <a:r>
              <a:rPr lang="ko-KR" altLang="en-US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처럼 범주형으로 나와야 할 때 사용되는 기법입니다</a:t>
            </a:r>
            <a:r>
              <a:rPr lang="en-US" altLang="ko-KR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결과는 </a:t>
            </a:r>
            <a:r>
              <a:rPr lang="en-US" altLang="ko-KR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Odds </a:t>
            </a:r>
            <a:r>
              <a:rPr lang="en-US" altLang="ko-KR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ratio(</a:t>
            </a:r>
            <a:r>
              <a:rPr lang="ko-KR" altLang="en-US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오즈비</a:t>
            </a:r>
            <a:r>
              <a:rPr lang="en-US" altLang="ko-KR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  <a:r>
              <a:rPr lang="ko-KR" altLang="en-US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</a:t>
            </a:r>
            <a:r>
              <a:rPr lang="ko-KR" altLang="en-US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선형회귀식으로 적합한 뒤 예측한 확률값으로 나오며</a:t>
            </a:r>
            <a:r>
              <a:rPr lang="en-US" altLang="ko-KR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이에 대하여 기준값을 두어 값이 </a:t>
            </a:r>
            <a:r>
              <a:rPr lang="en-US" altLang="ko-KR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0 </a:t>
            </a:r>
            <a:r>
              <a:rPr lang="ko-KR" altLang="en-US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또는 </a:t>
            </a:r>
            <a:r>
              <a:rPr lang="en-US" altLang="ko-KR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</a:t>
            </a:r>
            <a:r>
              <a:rPr lang="ko-KR" altLang="en-US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로만 나오도록 합니다</a:t>
            </a:r>
            <a:r>
              <a:rPr lang="en-US" altLang="ko-KR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300" smtClean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0" y="6394508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회귀분석</a:t>
            </a:r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733842" y="-62520"/>
            <a:ext cx="3373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 smtClean="0">
                <a:effectLst>
                  <a:outerShdw blurRad="38100" dist="63500" dir="2700000" algn="tl">
                    <a:schemeClr val="bg1"/>
                  </a:outerShdw>
                </a:effectLst>
                <a:latin typeface="Bodoni MT" panose="02070603080606020203" pitchFamily="18" charset="0"/>
              </a:rPr>
              <a:t>Next </a:t>
            </a:r>
            <a:r>
              <a:rPr lang="en-US" altLang="ko-KR" sz="2000" smtClean="0">
                <a:effectLst>
                  <a:outerShdw blurRad="38100" dist="63500" dir="2700000" algn="tl">
                    <a:schemeClr val="bg1"/>
                  </a:outerShdw>
                </a:effectLst>
                <a:latin typeface="Bodoni MT" panose="02070603080606020203" pitchFamily="18" charset="0"/>
              </a:rPr>
              <a:t>Promotion </a:t>
            </a:r>
            <a:r>
              <a:rPr lang="en-US" altLang="ko-KR" sz="4000" smtClean="0">
                <a:effectLst>
                  <a:outerShdw blurRad="38100" dist="63500" dir="2700000" algn="tl">
                    <a:schemeClr val="bg1"/>
                  </a:outerShdw>
                </a:effectLst>
                <a:latin typeface="Bodoni MT" panose="02070603080606020203" pitchFamily="18" charset="0"/>
              </a:rPr>
              <a:t>R</a:t>
            </a:r>
            <a:endParaRPr lang="ko-KR" altLang="en-US" sz="4000" dirty="0">
              <a:effectLst>
                <a:outerShdw blurRad="38100" dist="63500" dir="2700000" algn="tl">
                  <a:schemeClr val="bg1"/>
                </a:outerShdw>
              </a:effectLst>
              <a:latin typeface="Bodoni MT" panose="02070603080606020203" pitchFamily="18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82051" y="1933305"/>
            <a:ext cx="9738536" cy="73866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odds ratio</a:t>
            </a:r>
            <a:r>
              <a:rPr lang="ko-KR" altLang="en-US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는 </a:t>
            </a:r>
            <a:r>
              <a:rPr lang="en-US" altLang="ko-KR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OR </a:t>
            </a:r>
            <a:r>
              <a:rPr lang="ko-KR" altLang="en-US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이라고 부르며 </a:t>
            </a:r>
            <a:r>
              <a:rPr lang="en-US" altLang="ko-KR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odds</a:t>
            </a:r>
            <a:r>
              <a:rPr lang="ko-KR" altLang="en-US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</a:t>
            </a:r>
            <a:r>
              <a:rPr lang="en-US" altLang="ko-KR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'</a:t>
            </a:r>
            <a:r>
              <a:rPr lang="ko-KR" altLang="en-US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비율</a:t>
            </a:r>
            <a:r>
              <a:rPr lang="en-US" altLang="ko-KR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' </a:t>
            </a:r>
            <a:r>
              <a:rPr lang="ko-KR" altLang="en-US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입니다</a:t>
            </a:r>
            <a:r>
              <a:rPr lang="en-US" altLang="ko-KR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 </a:t>
            </a:r>
            <a:r>
              <a:rPr lang="ko-KR" altLang="en-US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따라서 </a:t>
            </a:r>
            <a:r>
              <a:rPr lang="en-US" altLang="ko-KR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odds ratio</a:t>
            </a:r>
            <a:r>
              <a:rPr lang="ko-KR" altLang="en-US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알기 전에 우선 </a:t>
            </a:r>
            <a:r>
              <a:rPr lang="en-US" altLang="ko-KR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odds</a:t>
            </a:r>
            <a:r>
              <a:rPr lang="ko-KR" altLang="en-US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가 무엇인지 알아야합니다</a:t>
            </a:r>
            <a:r>
              <a:rPr lang="en-US" altLang="ko-KR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odds</a:t>
            </a:r>
            <a:r>
              <a:rPr lang="ko-KR" altLang="en-US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는 실패와 성공의 비입니다</a:t>
            </a:r>
            <a:r>
              <a:rPr lang="en-US" altLang="ko-KR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 </a:t>
            </a:r>
            <a:r>
              <a:rPr lang="ko-KR" altLang="en-US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즉</a:t>
            </a:r>
            <a:r>
              <a:rPr lang="en-US" altLang="ko-KR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독립변수 </a:t>
            </a:r>
            <a:r>
              <a:rPr lang="en-US" altLang="ko-KR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X</a:t>
            </a:r>
            <a:r>
              <a:rPr lang="ko-KR" altLang="en-US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에 대하여 종속변수가 </a:t>
            </a:r>
            <a:r>
              <a:rPr lang="en-US" altLang="ko-KR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</a:t>
            </a:r>
            <a:r>
              <a:rPr lang="ko-KR" altLang="en-US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될 확률과 </a:t>
            </a:r>
            <a:r>
              <a:rPr lang="en-US" altLang="ko-KR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0</a:t>
            </a:r>
            <a:r>
              <a:rPr lang="ko-KR" altLang="en-US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될 확률의 비율입니다</a:t>
            </a:r>
            <a:r>
              <a:rPr lang="en-US" altLang="ko-KR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endParaRPr lang="en-US" altLang="ko-KR" sz="11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9927" y="2767276"/>
            <a:ext cx="1163922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예를들어 기준값을 </a:t>
            </a:r>
            <a:r>
              <a:rPr lang="en-US" altLang="ko-KR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0.5</a:t>
            </a:r>
            <a:r>
              <a:rPr lang="ko-KR" altLang="en-US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로 두었다면</a:t>
            </a:r>
            <a:r>
              <a:rPr lang="en-US" altLang="ko-KR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해당 분류가 될 가능성이 </a:t>
            </a:r>
            <a:r>
              <a:rPr lang="en-US" altLang="ko-KR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50%</a:t>
            </a:r>
            <a:r>
              <a:rPr lang="ko-KR" altLang="en-US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넘었으면 </a:t>
            </a:r>
            <a:r>
              <a:rPr lang="en-US" altLang="ko-KR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1, </a:t>
            </a:r>
            <a:r>
              <a:rPr lang="ko-KR" altLang="en-US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그렇지 않았다면 모두 </a:t>
            </a:r>
            <a:r>
              <a:rPr lang="en-US" altLang="ko-KR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0</a:t>
            </a:r>
            <a:r>
              <a:rPr lang="ko-KR" altLang="en-US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으로 출력하게 됩니다</a:t>
            </a:r>
            <a:r>
              <a:rPr lang="en-US" altLang="ko-KR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이렇게 </a:t>
            </a:r>
            <a:r>
              <a:rPr lang="en-US" altLang="ko-KR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0</a:t>
            </a:r>
            <a:r>
              <a:rPr lang="ko-KR" altLang="en-US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과 </a:t>
            </a:r>
            <a:r>
              <a:rPr lang="en-US" altLang="ko-KR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</a:t>
            </a:r>
            <a:r>
              <a:rPr lang="ko-KR" altLang="en-US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로만 분석해 내는 것을 이항 로지스틱 회귀분석이라고도 하며 로지스틱 회귀분석의 대표적인 방법입니다</a:t>
            </a:r>
            <a:r>
              <a:rPr lang="en-US" altLang="ko-KR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타원 3"/>
              <p:cNvSpPr/>
              <p:nvPr/>
            </p:nvSpPr>
            <p:spPr>
              <a:xfrm>
                <a:off x="3269459" y="3676985"/>
                <a:ext cx="489574" cy="489574"/>
              </a:xfrm>
              <a:prstGeom prst="ellipse">
                <a:avLst/>
              </a:prstGeom>
              <a:solidFill>
                <a:srgbClr val="FED75F"/>
              </a:solidFill>
              <a:ln>
                <a:solidFill>
                  <a:srgbClr val="423D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423D3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423D39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ko-KR" b="0" i="1" smtClean="0">
                              <a:solidFill>
                                <a:srgbClr val="423D39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423D39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rgbClr val="423D39"/>
                  </a:solidFill>
                </a:endParaRPr>
              </a:p>
            </p:txBody>
          </p:sp>
        </mc:Choice>
        <mc:Fallback xmlns="">
          <p:sp>
            <p:nvSpPr>
              <p:cNvPr id="4" name="타원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9459" y="3676985"/>
                <a:ext cx="489574" cy="4895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423D39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타원 20"/>
              <p:cNvSpPr/>
              <p:nvPr/>
            </p:nvSpPr>
            <p:spPr>
              <a:xfrm>
                <a:off x="3269459" y="4202858"/>
                <a:ext cx="489574" cy="489574"/>
              </a:xfrm>
              <a:prstGeom prst="ellipse">
                <a:avLst/>
              </a:prstGeom>
              <a:solidFill>
                <a:srgbClr val="FED75F"/>
              </a:solidFill>
              <a:ln>
                <a:solidFill>
                  <a:srgbClr val="423D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rgbClr val="423D3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423D39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ko-KR" i="1">
                              <a:solidFill>
                                <a:srgbClr val="423D39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423D39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rgbClr val="423D39"/>
                  </a:solidFill>
                </a:endParaRPr>
              </a:p>
            </p:txBody>
          </p:sp>
        </mc:Choice>
        <mc:Fallback xmlns="">
          <p:sp>
            <p:nvSpPr>
              <p:cNvPr id="21" name="타원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9459" y="4202858"/>
                <a:ext cx="489574" cy="4895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423D39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타원 21"/>
              <p:cNvSpPr/>
              <p:nvPr/>
            </p:nvSpPr>
            <p:spPr>
              <a:xfrm>
                <a:off x="3269459" y="4743306"/>
                <a:ext cx="489574" cy="489574"/>
              </a:xfrm>
              <a:prstGeom prst="ellipse">
                <a:avLst/>
              </a:prstGeom>
              <a:solidFill>
                <a:srgbClr val="FED75F"/>
              </a:solidFill>
              <a:ln>
                <a:solidFill>
                  <a:srgbClr val="423D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rgbClr val="423D3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423D39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ko-KR" i="1">
                              <a:solidFill>
                                <a:srgbClr val="423D39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423D39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rgbClr val="423D39"/>
                  </a:solidFill>
                </a:endParaRPr>
              </a:p>
            </p:txBody>
          </p:sp>
        </mc:Choice>
        <mc:Fallback xmlns="">
          <p:sp>
            <p:nvSpPr>
              <p:cNvPr id="22" name="타원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9459" y="4743306"/>
                <a:ext cx="489574" cy="4895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423D39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타원 22"/>
              <p:cNvSpPr/>
              <p:nvPr/>
            </p:nvSpPr>
            <p:spPr>
              <a:xfrm>
                <a:off x="3269459" y="5275347"/>
                <a:ext cx="489574" cy="489574"/>
              </a:xfrm>
              <a:prstGeom prst="ellipse">
                <a:avLst/>
              </a:prstGeom>
              <a:solidFill>
                <a:srgbClr val="FED75F"/>
              </a:solidFill>
              <a:ln>
                <a:solidFill>
                  <a:srgbClr val="423D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rgbClr val="423D3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423D39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ko-KR" i="1">
                              <a:solidFill>
                                <a:srgbClr val="423D39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423D39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rgbClr val="423D39"/>
                  </a:solidFill>
                </a:endParaRPr>
              </a:p>
            </p:txBody>
          </p:sp>
        </mc:Choice>
        <mc:Fallback xmlns="">
          <p:sp>
            <p:nvSpPr>
              <p:cNvPr id="23" name="타원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9459" y="5275347"/>
                <a:ext cx="489574" cy="4895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423D39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화살표 연결선 6"/>
          <p:cNvCxnSpPr/>
          <p:nvPr/>
        </p:nvCxnSpPr>
        <p:spPr>
          <a:xfrm>
            <a:off x="3830129" y="3921772"/>
            <a:ext cx="983411" cy="0"/>
          </a:xfrm>
          <a:prstGeom prst="straightConnector1">
            <a:avLst/>
          </a:prstGeom>
          <a:ln>
            <a:solidFill>
              <a:srgbClr val="423D3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3830128" y="4447645"/>
            <a:ext cx="983411" cy="0"/>
          </a:xfrm>
          <a:prstGeom prst="straightConnector1">
            <a:avLst/>
          </a:prstGeom>
          <a:ln>
            <a:solidFill>
              <a:srgbClr val="423D3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3830127" y="4988093"/>
            <a:ext cx="983411" cy="0"/>
          </a:xfrm>
          <a:prstGeom prst="straightConnector1">
            <a:avLst/>
          </a:prstGeom>
          <a:ln>
            <a:solidFill>
              <a:srgbClr val="423D3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3830126" y="5520134"/>
            <a:ext cx="983411" cy="0"/>
          </a:xfrm>
          <a:prstGeom prst="straightConnector1">
            <a:avLst/>
          </a:prstGeom>
          <a:ln>
            <a:solidFill>
              <a:srgbClr val="423D3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241032" y="4552928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기준값 </a:t>
            </a:r>
            <a:r>
              <a:rPr lang="en-US" altLang="ko-KR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0.5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853402" y="4881875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0~0.49 </a:t>
            </a:r>
            <a:r>
              <a:rPr lang="ko-KR" altLang="en-US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▶ </a:t>
            </a:r>
            <a:r>
              <a:rPr lang="en-US" altLang="ko-KR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0</a:t>
            </a:r>
            <a:endParaRPr lang="ko-KR" altLang="en-US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928742" y="5349867"/>
            <a:ext cx="1372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0.5~1  </a:t>
            </a:r>
            <a:r>
              <a:rPr lang="ko-KR" altLang="en-US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▶ </a:t>
            </a:r>
            <a:r>
              <a:rPr lang="en-US" altLang="ko-KR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</a:t>
            </a:r>
            <a:endParaRPr lang="ko-KR" altLang="en-US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64038" y="421242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모델</a:t>
            </a:r>
            <a:endParaRPr lang="ko-KR" altLang="en-US" b="1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5" name="오른쪽 화살표 14"/>
          <p:cNvSpPr/>
          <p:nvPr/>
        </p:nvSpPr>
        <p:spPr>
          <a:xfrm>
            <a:off x="6504519" y="4387226"/>
            <a:ext cx="427495" cy="389068"/>
          </a:xfrm>
          <a:prstGeom prst="rightArrow">
            <a:avLst/>
          </a:prstGeom>
          <a:solidFill>
            <a:srgbClr val="423D39"/>
          </a:solidFill>
          <a:ln>
            <a:solidFill>
              <a:srgbClr val="423D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타원 32"/>
              <p:cNvSpPr/>
              <p:nvPr/>
            </p:nvSpPr>
            <p:spPr>
              <a:xfrm>
                <a:off x="7306652" y="4345593"/>
                <a:ext cx="489574" cy="489574"/>
              </a:xfrm>
              <a:prstGeom prst="ellipse">
                <a:avLst/>
              </a:prstGeom>
              <a:solidFill>
                <a:srgbClr val="FED75F"/>
              </a:solidFill>
              <a:ln>
                <a:solidFill>
                  <a:srgbClr val="423D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423D3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423D39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ko-KR" b="0" i="1" smtClean="0">
                              <a:solidFill>
                                <a:srgbClr val="423D39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423D39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rgbClr val="423D39"/>
                  </a:solidFill>
                </a:endParaRPr>
              </a:p>
            </p:txBody>
          </p:sp>
        </mc:Choice>
        <mc:Fallback xmlns="">
          <p:sp>
            <p:nvSpPr>
              <p:cNvPr id="33" name="타원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6652" y="4345593"/>
                <a:ext cx="489574" cy="4895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423D39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6460529" y="6299200"/>
            <a:ext cx="5731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smtClean="0">
                <a:latin typeface="Bodoni MT" panose="02070603080606020203" pitchFamily="18" charset="0"/>
              </a:rPr>
              <a:t>인류는 </a:t>
            </a:r>
            <a:r>
              <a:rPr lang="ko-KR" altLang="en-US" sz="1600">
                <a:latin typeface="Bodoni MT" panose="02070603080606020203" pitchFamily="18" charset="0"/>
              </a:rPr>
              <a:t>여지것 불가능을 극복하는 능력을 스스로 정의했다</a:t>
            </a:r>
            <a:r>
              <a:rPr lang="en-US" altLang="ko-KR" sz="1600">
                <a:latin typeface="Bodoni MT" panose="02070603080606020203" pitchFamily="18" charset="0"/>
              </a:rPr>
              <a:t>.</a:t>
            </a:r>
            <a:br>
              <a:rPr lang="en-US" altLang="ko-KR" sz="1600">
                <a:latin typeface="Bodoni MT" panose="02070603080606020203" pitchFamily="18" charset="0"/>
              </a:rPr>
            </a:br>
            <a:r>
              <a:rPr lang="ko-KR" altLang="en-US" sz="1600">
                <a:latin typeface="Bodoni MT" panose="02070603080606020203" pitchFamily="18" charset="0"/>
              </a:rPr>
              <a:t>나는 </a:t>
            </a:r>
            <a:r>
              <a:rPr lang="en-US" altLang="ko-KR" sz="1600">
                <a:latin typeface="Bodoni MT" panose="02070603080606020203" pitchFamily="18" charset="0"/>
              </a:rPr>
              <a:t>PLAYER </a:t>
            </a:r>
            <a:r>
              <a:rPr lang="ko-KR" altLang="en-US" sz="1600" smtClean="0">
                <a:latin typeface="Bodoni MT" panose="02070603080606020203" pitchFamily="18" charset="0"/>
              </a:rPr>
              <a:t>다</a:t>
            </a:r>
            <a:r>
              <a:rPr lang="en-US" altLang="ko-KR" sz="1600" smtClean="0">
                <a:latin typeface="Bodoni MT" panose="02070603080606020203" pitchFamily="18" charset="0"/>
              </a:rPr>
              <a:t>.</a:t>
            </a:r>
            <a:endParaRPr lang="ko-KR" altLang="en-US" sz="1600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847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2" grpId="0" animBg="1"/>
      <p:bldP spid="20" grpId="0"/>
      <p:bldP spid="4" grpId="0" animBg="1"/>
      <p:bldP spid="21" grpId="0" animBg="1"/>
      <p:bldP spid="22" grpId="0" animBg="1"/>
      <p:bldP spid="23" grpId="0" animBg="1"/>
      <p:bldP spid="8" grpId="0"/>
      <p:bldP spid="9" grpId="0"/>
      <p:bldP spid="10" grpId="0"/>
      <p:bldP spid="12" grpId="0"/>
      <p:bldP spid="15" grpId="0" animBg="1"/>
      <p:bldP spid="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10898809"/>
            <a:ext cx="1219200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-36946" y="131382"/>
            <a:ext cx="1928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>
                <a:latin typeface="빙그레 따옴체" panose="02030503000000000000" pitchFamily="18" charset="-127"/>
                <a:ea typeface="빙그레 따옴체" panose="02030503000000000000" pitchFamily="18" charset="-127"/>
              </a:defRPr>
            </a:lvl1pPr>
          </a:lstStyle>
          <a:p>
            <a:pPr algn="ctr"/>
            <a:r>
              <a:rPr lang="en-US" altLang="ko-KR" sz="1600" dirty="0">
                <a:latin typeface="Bodoni MT" panose="02070603080606020203" pitchFamily="18" charset="0"/>
              </a:rPr>
              <a:t>PLAYER MAKER </a:t>
            </a:r>
            <a:endParaRPr lang="ko-KR" altLang="en-US" sz="1600" dirty="0">
              <a:latin typeface="Bodoni MT" panose="02070603080606020203" pitchFamily="18" charset="0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826690" y="-20399"/>
            <a:ext cx="0" cy="593054"/>
          </a:xfrm>
          <a:prstGeom prst="line">
            <a:avLst/>
          </a:prstGeom>
          <a:ln w="28575">
            <a:gradFill flip="none" rotWithShape="1">
              <a:gsLst>
                <a:gs pos="0">
                  <a:srgbClr val="FED75F"/>
                </a:gs>
                <a:gs pos="100000">
                  <a:srgbClr val="232122">
                    <a:alpha val="0"/>
                  </a:srgbClr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0" y="59112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733842" y="-62520"/>
            <a:ext cx="3373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 smtClean="0">
                <a:effectLst>
                  <a:outerShdw blurRad="38100" dist="63500" dir="2700000" algn="tl">
                    <a:schemeClr val="bg1"/>
                  </a:outerShdw>
                </a:effectLst>
                <a:latin typeface="Bodoni MT" panose="02070603080606020203" pitchFamily="18" charset="0"/>
              </a:rPr>
              <a:t>Next </a:t>
            </a:r>
            <a:r>
              <a:rPr lang="en-US" altLang="ko-KR" sz="2000" smtClean="0">
                <a:effectLst>
                  <a:outerShdw blurRad="38100" dist="63500" dir="2700000" algn="tl">
                    <a:schemeClr val="bg1"/>
                  </a:outerShdw>
                </a:effectLst>
                <a:latin typeface="Bodoni MT" panose="02070603080606020203" pitchFamily="18" charset="0"/>
              </a:rPr>
              <a:t>Promotion </a:t>
            </a:r>
            <a:r>
              <a:rPr lang="en-US" altLang="ko-KR" sz="4000" smtClean="0">
                <a:effectLst>
                  <a:outerShdw blurRad="38100" dist="63500" dir="2700000" algn="tl">
                    <a:schemeClr val="bg1"/>
                  </a:outerShdw>
                </a:effectLst>
                <a:latin typeface="Bodoni MT" panose="02070603080606020203" pitchFamily="18" charset="0"/>
              </a:rPr>
              <a:t>R</a:t>
            </a:r>
            <a:endParaRPr lang="ko-KR" altLang="en-US" sz="4000" dirty="0">
              <a:effectLst>
                <a:outerShdw blurRad="38100" dist="63500" dir="2700000" algn="tl">
                  <a:schemeClr val="bg1"/>
                </a:outerShdw>
              </a:effectLst>
              <a:latin typeface="Bodoni MT" panose="02070603080606020203" pitchFamily="18" charset="0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0" y="629920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761690" y="6299200"/>
            <a:ext cx="4430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>
                <a:latin typeface="Bodoni MT" panose="02070603080606020203" pitchFamily="18" charset="0"/>
              </a:rPr>
              <a:t>9</a:t>
            </a:r>
            <a:r>
              <a:rPr lang="ko-KR" altLang="en-US" sz="1600">
                <a:latin typeface="Bodoni MT" panose="02070603080606020203" pitchFamily="18" charset="0"/>
              </a:rPr>
              <a:t>회말 </a:t>
            </a:r>
            <a:r>
              <a:rPr lang="en-US" altLang="ko-KR" sz="1600">
                <a:latin typeface="Bodoni MT" panose="02070603080606020203" pitchFamily="18" charset="0"/>
              </a:rPr>
              <a:t>2</a:t>
            </a:r>
            <a:r>
              <a:rPr lang="ko-KR" altLang="en-US" sz="1600">
                <a:latin typeface="Bodoni MT" panose="02070603080606020203" pitchFamily="18" charset="0"/>
              </a:rPr>
              <a:t>아웃</a:t>
            </a:r>
            <a:r>
              <a:rPr lang="en-US" altLang="ko-KR" sz="1600">
                <a:latin typeface="Bodoni MT" panose="02070603080606020203" pitchFamily="18" charset="0"/>
              </a:rPr>
              <a:t>.</a:t>
            </a:r>
          </a:p>
          <a:p>
            <a:pPr algn="r"/>
            <a:r>
              <a:rPr lang="ko-KR" altLang="en-US" sz="1600" smtClean="0">
                <a:latin typeface="Bodoni MT" panose="02070603080606020203" pitchFamily="18" charset="0"/>
              </a:rPr>
              <a:t>나는 </a:t>
            </a:r>
            <a:r>
              <a:rPr lang="en-US" altLang="ko-KR" sz="1600" b="1" smtClean="0">
                <a:latin typeface="Bodoni MT" panose="02070603080606020203" pitchFamily="18" charset="0"/>
              </a:rPr>
              <a:t>PLAYER</a:t>
            </a:r>
            <a:r>
              <a:rPr lang="en-US" altLang="ko-KR" sz="1600" smtClean="0">
                <a:latin typeface="Bodoni MT" panose="02070603080606020203" pitchFamily="18" charset="0"/>
              </a:rPr>
              <a:t> </a:t>
            </a:r>
            <a:r>
              <a:rPr lang="ko-KR" altLang="en-US" sz="1600" smtClean="0">
                <a:latin typeface="Bodoni MT" panose="02070603080606020203" pitchFamily="18" charset="0"/>
              </a:rPr>
              <a:t>다</a:t>
            </a:r>
            <a:r>
              <a:rPr lang="en-US" altLang="ko-KR" sz="1600" smtClean="0">
                <a:latin typeface="Bodoni MT" panose="02070603080606020203" pitchFamily="18" charset="0"/>
              </a:rPr>
              <a:t>.</a:t>
            </a:r>
            <a:endParaRPr lang="ko-KR" altLang="en-US" sz="1600" dirty="0">
              <a:latin typeface="Bodoni MT" panose="02070603080606020203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6394508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군집분석</a:t>
            </a:r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9287" y="701459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덴드로그램</a:t>
            </a:r>
            <a:endParaRPr lang="ko-KR" altLang="en-US" b="1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59152" y="670279"/>
            <a:ext cx="422985" cy="430931"/>
            <a:chOff x="5222417" y="5375913"/>
            <a:chExt cx="1695813" cy="1727669"/>
          </a:xfrm>
        </p:grpSpPr>
        <p:sp>
          <p:nvSpPr>
            <p:cNvPr id="19" name="육각형 18"/>
            <p:cNvSpPr/>
            <p:nvPr/>
          </p:nvSpPr>
          <p:spPr>
            <a:xfrm rot="5400000">
              <a:off x="5253759" y="5570816"/>
              <a:ext cx="1646304" cy="1419228"/>
            </a:xfrm>
            <a:prstGeom prst="hexagon">
              <a:avLst/>
            </a:prstGeom>
            <a:gradFill>
              <a:gsLst>
                <a:gs pos="50000">
                  <a:srgbClr val="FED75F"/>
                </a:gs>
                <a:gs pos="50000">
                  <a:srgbClr val="232122"/>
                </a:gs>
              </a:gsLst>
              <a:lin ang="5400000" scaled="1"/>
            </a:gradFill>
            <a:ln>
              <a:gradFill>
                <a:gsLst>
                  <a:gs pos="50000">
                    <a:srgbClr val="282628"/>
                  </a:gs>
                  <a:gs pos="50000">
                    <a:srgbClr val="FED75F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2417" y="5375913"/>
              <a:ext cx="1695813" cy="1695450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179956" y="1081676"/>
            <a:ext cx="1201204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아래의 그림은 군집의 형태를 나무 모양의 계층구조로 시각화한 덴드로그램</a:t>
            </a:r>
            <a:r>
              <a:rPr lang="en-US" altLang="ko-KR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(Dendrogram)</a:t>
            </a:r>
            <a:r>
              <a:rPr lang="ko-KR" altLang="en-US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이며 군집 수 변화에 따른 군집의 형성 과정을 쉽게 파악할 수 </a:t>
            </a:r>
            <a:endParaRPr lang="en-US" altLang="ko-KR" sz="1400" smtClean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있습니다</a:t>
            </a:r>
            <a:r>
              <a:rPr lang="en-US" altLang="ko-KR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smtClean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5663" y="3274725"/>
            <a:ext cx="5668179" cy="301122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79956" y="1756648"/>
            <a:ext cx="10843247" cy="377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예를들어 군집 수를 </a:t>
            </a:r>
            <a:r>
              <a:rPr lang="en-US" altLang="ko-KR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</a:t>
            </a:r>
            <a:r>
              <a:rPr lang="ko-KR" altLang="en-US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개로 설정한다면 첫 번째 군집은 </a:t>
            </a:r>
            <a:r>
              <a:rPr lang="en-US" altLang="ko-KR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‘</a:t>
            </a:r>
            <a:r>
              <a:rPr lang="ko-KR" altLang="en-US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식품</a:t>
            </a:r>
            <a:r>
              <a:rPr lang="en-US" altLang="ko-KR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’ , </a:t>
            </a:r>
            <a:r>
              <a:rPr lang="ko-KR" altLang="en-US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두번째</a:t>
            </a:r>
            <a:r>
              <a:rPr lang="en-US" altLang="ko-KR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군집은 </a:t>
            </a:r>
            <a:r>
              <a:rPr lang="en-US" altLang="ko-KR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‘</a:t>
            </a:r>
            <a:r>
              <a:rPr lang="ko-KR" altLang="en-US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외식</a:t>
            </a:r>
            <a:r>
              <a:rPr lang="en-US" altLang="ko-KR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’, ‘</a:t>
            </a:r>
            <a:r>
              <a:rPr lang="ko-KR" altLang="en-US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산업</a:t>
            </a:r>
            <a:r>
              <a:rPr lang="en-US" altLang="ko-KR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’</a:t>
            </a:r>
            <a:r>
              <a:rPr lang="ko-KR" altLang="en-US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세번째 군집은 나머지로 나눠 형성할 수도 있습니다</a:t>
            </a:r>
            <a:r>
              <a:rPr lang="en-US" altLang="ko-KR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 </a:t>
            </a:r>
            <a:endParaRPr lang="en-US" altLang="ko-KR" sz="1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9956" y="2134444"/>
            <a:ext cx="10598727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이처럼 </a:t>
            </a:r>
            <a:r>
              <a:rPr lang="ko-KR" altLang="en-US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계층적 군집분석은 한 번의 분석으로 군집 수에 따른 군집 결과를 순차적으로 확인할 수 있습니다</a:t>
            </a:r>
            <a:r>
              <a:rPr lang="en-US" altLang="ko-KR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하지만 데이터의 수가 커지다 보면 군집분석을 진행하는데 시간 소요가 커지며 이해 혹은 해석을 하는데 있어서 어려움을 겪을 수 있습니다</a:t>
            </a:r>
            <a:r>
              <a:rPr lang="en-US" altLang="ko-KR" sz="1400" b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그렇기에 군집분석을 빅데이터에 활용하려면 일부 샘플에 먼저 계층적 군집분석을 수행한 후 결과를 확인하고</a:t>
            </a:r>
            <a:r>
              <a:rPr lang="en-US" altLang="ko-KR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이후 비계층적 군집분석의 군집 수를 결정하는 </a:t>
            </a:r>
            <a:endParaRPr lang="en-US" altLang="ko-KR" sz="1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참고자료 정도로 활용하시면 좋습니다</a:t>
            </a:r>
            <a:r>
              <a:rPr lang="en-US" altLang="ko-KR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2457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10898809"/>
            <a:ext cx="1219200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-36946" y="131382"/>
            <a:ext cx="1928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>
                <a:latin typeface="빙그레 따옴체" panose="02030503000000000000" pitchFamily="18" charset="-127"/>
                <a:ea typeface="빙그레 따옴체" panose="02030503000000000000" pitchFamily="18" charset="-127"/>
              </a:defRPr>
            </a:lvl1pPr>
          </a:lstStyle>
          <a:p>
            <a:pPr algn="ctr"/>
            <a:r>
              <a:rPr lang="en-US" altLang="ko-KR" sz="1600" dirty="0">
                <a:latin typeface="Bodoni MT" panose="02070603080606020203" pitchFamily="18" charset="0"/>
              </a:rPr>
              <a:t>PLAYER MAKER </a:t>
            </a:r>
            <a:endParaRPr lang="ko-KR" altLang="en-US" sz="1600" dirty="0">
              <a:latin typeface="Bodoni MT" panose="02070603080606020203" pitchFamily="18" charset="0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826690" y="-20399"/>
            <a:ext cx="0" cy="593054"/>
          </a:xfrm>
          <a:prstGeom prst="line">
            <a:avLst/>
          </a:prstGeom>
          <a:ln w="28575">
            <a:gradFill flip="none" rotWithShape="1">
              <a:gsLst>
                <a:gs pos="0">
                  <a:srgbClr val="FED75F"/>
                </a:gs>
                <a:gs pos="100000">
                  <a:srgbClr val="232122">
                    <a:alpha val="0"/>
                  </a:srgbClr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0" y="59112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0" y="629920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9792" y="701459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데이터 준비하기</a:t>
            </a:r>
            <a:endParaRPr lang="ko-KR" altLang="en-US" b="1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29792" y="1111722"/>
            <a:ext cx="422985" cy="430931"/>
            <a:chOff x="5222417" y="5375913"/>
            <a:chExt cx="1695813" cy="1727669"/>
          </a:xfrm>
        </p:grpSpPr>
        <p:sp>
          <p:nvSpPr>
            <p:cNvPr id="18" name="육각형 17"/>
            <p:cNvSpPr/>
            <p:nvPr/>
          </p:nvSpPr>
          <p:spPr>
            <a:xfrm rot="5400000">
              <a:off x="5253759" y="5570816"/>
              <a:ext cx="1646304" cy="1419228"/>
            </a:xfrm>
            <a:prstGeom prst="hexagon">
              <a:avLst/>
            </a:prstGeom>
            <a:gradFill>
              <a:gsLst>
                <a:gs pos="50000">
                  <a:srgbClr val="FED75F"/>
                </a:gs>
                <a:gs pos="50000">
                  <a:srgbClr val="232122"/>
                </a:gs>
              </a:gsLst>
              <a:lin ang="5400000" scaled="1"/>
            </a:gradFill>
            <a:ln>
              <a:gradFill>
                <a:gsLst>
                  <a:gs pos="50000">
                    <a:srgbClr val="282628"/>
                  </a:gs>
                  <a:gs pos="50000">
                    <a:srgbClr val="FED75F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2417" y="5375913"/>
              <a:ext cx="1695813" cy="1695450"/>
            </a:xfrm>
            <a:prstGeom prst="rect">
              <a:avLst/>
            </a:prstGeom>
          </p:spPr>
        </p:pic>
      </p:grpSp>
      <p:sp>
        <p:nvSpPr>
          <p:cNvPr id="35" name="TextBox 34"/>
          <p:cNvSpPr txBox="1"/>
          <p:nvPr/>
        </p:nvSpPr>
        <p:spPr>
          <a:xfrm>
            <a:off x="552777" y="1160157"/>
            <a:ext cx="1163922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데이터 분석에서 가장 중요한 부분은 바로 </a:t>
            </a:r>
            <a:r>
              <a:rPr lang="ko-KR" altLang="en-US" sz="1300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분석의 목적을 명확하게 하는 것입니다</a:t>
            </a:r>
            <a:r>
              <a:rPr lang="en-US" altLang="ko-KR" sz="1300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우리는 </a:t>
            </a:r>
            <a:r>
              <a:rPr lang="en-US" altLang="ko-KR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1300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공정기록 데이터를 활용</a:t>
            </a:r>
            <a:r>
              <a:rPr lang="ko-KR" altLang="en-US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하여 </a:t>
            </a:r>
            <a:r>
              <a:rPr lang="en-US" altLang="ko-KR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1300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로지스틱 회귀모형을 구축</a:t>
            </a:r>
            <a:r>
              <a:rPr lang="ko-KR" altLang="en-US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하고</a:t>
            </a:r>
            <a:r>
              <a:rPr lang="en-US" altLang="ko-KR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3. </a:t>
            </a:r>
            <a:r>
              <a:rPr lang="ko-KR" altLang="en-US" sz="1300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새로운 데이터에 대하여 범주를 예측 </a:t>
            </a:r>
            <a:r>
              <a:rPr lang="ko-KR" altLang="en-US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하고자 합니다</a:t>
            </a:r>
            <a:r>
              <a:rPr lang="en-US" altLang="ko-KR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r>
              <a:rPr lang="ko-KR" altLang="en-US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endParaRPr lang="en-US" altLang="ko-KR" sz="13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0" y="6394508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회귀분석</a:t>
            </a:r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733842" y="-62520"/>
            <a:ext cx="3373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 smtClean="0">
                <a:effectLst>
                  <a:outerShdw blurRad="38100" dist="63500" dir="2700000" algn="tl">
                    <a:schemeClr val="bg1"/>
                  </a:outerShdw>
                </a:effectLst>
                <a:latin typeface="Bodoni MT" panose="02070603080606020203" pitchFamily="18" charset="0"/>
              </a:rPr>
              <a:t>Next </a:t>
            </a:r>
            <a:r>
              <a:rPr lang="en-US" altLang="ko-KR" sz="2000" smtClean="0">
                <a:effectLst>
                  <a:outerShdw blurRad="38100" dist="63500" dir="2700000" algn="tl">
                    <a:schemeClr val="bg1"/>
                  </a:outerShdw>
                </a:effectLst>
                <a:latin typeface="Bodoni MT" panose="02070603080606020203" pitchFamily="18" charset="0"/>
              </a:rPr>
              <a:t>Promotion </a:t>
            </a:r>
            <a:r>
              <a:rPr lang="en-US" altLang="ko-KR" sz="4000" smtClean="0">
                <a:effectLst>
                  <a:outerShdw blurRad="38100" dist="63500" dir="2700000" algn="tl">
                    <a:schemeClr val="bg1"/>
                  </a:outerShdw>
                </a:effectLst>
                <a:latin typeface="Bodoni MT" panose="02070603080606020203" pitchFamily="18" charset="0"/>
              </a:rPr>
              <a:t>R</a:t>
            </a:r>
            <a:endParaRPr lang="ko-KR" altLang="en-US" sz="4000" dirty="0">
              <a:effectLst>
                <a:outerShdw blurRad="38100" dist="63500" dir="2700000" algn="tl">
                  <a:schemeClr val="bg1"/>
                </a:outerShdw>
              </a:effectLst>
              <a:latin typeface="Bodoni MT" panose="02070603080606020203" pitchFamily="18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778" y="2049408"/>
            <a:ext cx="5494340" cy="254641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7119" y="2052541"/>
            <a:ext cx="5494341" cy="110428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7118" y="3156829"/>
            <a:ext cx="5494343" cy="1438995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6305909" y="2984740"/>
            <a:ext cx="2427933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460529" y="6299200"/>
            <a:ext cx="5731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smtClean="0">
                <a:latin typeface="Bodoni MT" panose="02070603080606020203" pitchFamily="18" charset="0"/>
              </a:rPr>
              <a:t>인류는 </a:t>
            </a:r>
            <a:r>
              <a:rPr lang="ko-KR" altLang="en-US" sz="1600">
                <a:latin typeface="Bodoni MT" panose="02070603080606020203" pitchFamily="18" charset="0"/>
              </a:rPr>
              <a:t>여지것 불가능을 극복하는 능력을 스스로 정의했다</a:t>
            </a:r>
            <a:r>
              <a:rPr lang="en-US" altLang="ko-KR" sz="1600">
                <a:latin typeface="Bodoni MT" panose="02070603080606020203" pitchFamily="18" charset="0"/>
              </a:rPr>
              <a:t>.</a:t>
            </a:r>
            <a:br>
              <a:rPr lang="en-US" altLang="ko-KR" sz="1600">
                <a:latin typeface="Bodoni MT" panose="02070603080606020203" pitchFamily="18" charset="0"/>
              </a:rPr>
            </a:br>
            <a:r>
              <a:rPr lang="ko-KR" altLang="en-US" sz="1600">
                <a:latin typeface="Bodoni MT" panose="02070603080606020203" pitchFamily="18" charset="0"/>
              </a:rPr>
              <a:t>나는 </a:t>
            </a:r>
            <a:r>
              <a:rPr lang="en-US" altLang="ko-KR" sz="1600">
                <a:latin typeface="Bodoni MT" panose="02070603080606020203" pitchFamily="18" charset="0"/>
              </a:rPr>
              <a:t>PLAYER </a:t>
            </a:r>
            <a:r>
              <a:rPr lang="ko-KR" altLang="en-US" sz="1600" smtClean="0">
                <a:latin typeface="Bodoni MT" panose="02070603080606020203" pitchFamily="18" charset="0"/>
              </a:rPr>
              <a:t>다</a:t>
            </a:r>
            <a:r>
              <a:rPr lang="en-US" altLang="ko-KR" sz="1600" smtClean="0">
                <a:latin typeface="Bodoni MT" panose="02070603080606020203" pitchFamily="18" charset="0"/>
              </a:rPr>
              <a:t>.</a:t>
            </a:r>
            <a:endParaRPr lang="ko-KR" altLang="en-US" sz="1600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11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917" y="1202248"/>
            <a:ext cx="6708700" cy="1688857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0" y="10898809"/>
            <a:ext cx="1219200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-36946" y="131382"/>
            <a:ext cx="1928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>
                <a:latin typeface="빙그레 따옴체" panose="02030503000000000000" pitchFamily="18" charset="-127"/>
                <a:ea typeface="빙그레 따옴체" panose="02030503000000000000" pitchFamily="18" charset="-127"/>
              </a:defRPr>
            </a:lvl1pPr>
          </a:lstStyle>
          <a:p>
            <a:pPr algn="ctr"/>
            <a:r>
              <a:rPr lang="en-US" altLang="ko-KR" sz="1600" dirty="0">
                <a:latin typeface="Bodoni MT" panose="02070603080606020203" pitchFamily="18" charset="0"/>
              </a:rPr>
              <a:t>PLAYER MAKER </a:t>
            </a:r>
            <a:endParaRPr lang="ko-KR" altLang="en-US" sz="1600" dirty="0">
              <a:latin typeface="Bodoni MT" panose="02070603080606020203" pitchFamily="18" charset="0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826690" y="-20399"/>
            <a:ext cx="0" cy="593054"/>
          </a:xfrm>
          <a:prstGeom prst="line">
            <a:avLst/>
          </a:prstGeom>
          <a:ln w="28575">
            <a:gradFill flip="none" rotWithShape="1">
              <a:gsLst>
                <a:gs pos="0">
                  <a:srgbClr val="FED75F"/>
                </a:gs>
                <a:gs pos="100000">
                  <a:srgbClr val="232122">
                    <a:alpha val="0"/>
                  </a:srgbClr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0" y="59112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0" y="629920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9792" y="701459"/>
            <a:ext cx="327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이상치 추출 및 종속변수 범주화</a:t>
            </a:r>
            <a:endParaRPr lang="ko-KR" altLang="en-US" b="1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0" y="6394508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회귀분석</a:t>
            </a:r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733842" y="-62520"/>
            <a:ext cx="3373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 smtClean="0">
                <a:effectLst>
                  <a:outerShdw blurRad="38100" dist="63500" dir="2700000" algn="tl">
                    <a:schemeClr val="bg1"/>
                  </a:outerShdw>
                </a:effectLst>
                <a:latin typeface="Bodoni MT" panose="02070603080606020203" pitchFamily="18" charset="0"/>
              </a:rPr>
              <a:t>Next </a:t>
            </a:r>
            <a:r>
              <a:rPr lang="en-US" altLang="ko-KR" sz="2000" smtClean="0">
                <a:effectLst>
                  <a:outerShdw blurRad="38100" dist="63500" dir="2700000" algn="tl">
                    <a:schemeClr val="bg1"/>
                  </a:outerShdw>
                </a:effectLst>
                <a:latin typeface="Bodoni MT" panose="02070603080606020203" pitchFamily="18" charset="0"/>
              </a:rPr>
              <a:t>Promotion </a:t>
            </a:r>
            <a:r>
              <a:rPr lang="en-US" altLang="ko-KR" sz="4000" smtClean="0">
                <a:effectLst>
                  <a:outerShdw blurRad="38100" dist="63500" dir="2700000" algn="tl">
                    <a:schemeClr val="bg1"/>
                  </a:outerShdw>
                </a:effectLst>
                <a:latin typeface="Bodoni MT" panose="02070603080606020203" pitchFamily="18" charset="0"/>
              </a:rPr>
              <a:t>R</a:t>
            </a:r>
            <a:endParaRPr lang="ko-KR" altLang="en-US" sz="4000" dirty="0">
              <a:effectLst>
                <a:outerShdw blurRad="38100" dist="63500" dir="2700000" algn="tl">
                  <a:schemeClr val="bg1"/>
                </a:outerShdw>
              </a:effectLst>
              <a:latin typeface="Bodoni MT" panose="02070603080606020203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916" y="2840712"/>
            <a:ext cx="6708700" cy="13563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29533" y="1070791"/>
            <a:ext cx="4562467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ifelse</a:t>
            </a:r>
            <a:endParaRPr lang="en-US" altLang="ko-KR" b="1" smtClean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ifelse</a:t>
            </a:r>
            <a:r>
              <a:rPr lang="ko-KR" altLang="en-US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는</a:t>
            </a:r>
            <a:r>
              <a:rPr lang="en-US" altLang="ko-KR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if</a:t>
            </a:r>
            <a:r>
              <a:rPr lang="ko-KR" altLang="en-US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와 </a:t>
            </a:r>
            <a:r>
              <a:rPr lang="en-US" altLang="ko-KR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else</a:t>
            </a:r>
            <a:r>
              <a:rPr lang="ko-KR" altLang="en-US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한번에 처리해줍니다</a:t>
            </a:r>
            <a:r>
              <a:rPr lang="en-US" altLang="ko-KR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ifelse(</a:t>
            </a:r>
            <a:r>
              <a:rPr lang="ko-KR" altLang="en-US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조건식</a:t>
            </a:r>
            <a:r>
              <a:rPr lang="en-US" altLang="ko-KR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참 일때 수행할 내용</a:t>
            </a:r>
            <a:r>
              <a:rPr lang="en-US" altLang="ko-KR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거짓일때 수행할 내용</a:t>
            </a:r>
            <a:r>
              <a:rPr lang="en-US" altLang="ko-KR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  <a:endParaRPr lang="ko-KR" altLang="en-US" sz="1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6382736" y="1733987"/>
            <a:ext cx="287172" cy="287172"/>
          </a:xfrm>
          <a:prstGeom prst="ellipse">
            <a:avLst/>
          </a:prstGeom>
          <a:solidFill>
            <a:srgbClr val="FED7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7368496" y="1213297"/>
            <a:ext cx="287172" cy="287172"/>
          </a:xfrm>
          <a:prstGeom prst="ellipse">
            <a:avLst/>
          </a:prstGeom>
          <a:solidFill>
            <a:srgbClr val="FED7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460529" y="6299200"/>
            <a:ext cx="5731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smtClean="0">
                <a:latin typeface="Bodoni MT" panose="02070603080606020203" pitchFamily="18" charset="0"/>
              </a:rPr>
              <a:t>인류는 </a:t>
            </a:r>
            <a:r>
              <a:rPr lang="ko-KR" altLang="en-US" sz="1600">
                <a:latin typeface="Bodoni MT" panose="02070603080606020203" pitchFamily="18" charset="0"/>
              </a:rPr>
              <a:t>여지것 불가능을 극복하는 능력을 스스로 정의했다</a:t>
            </a:r>
            <a:r>
              <a:rPr lang="en-US" altLang="ko-KR" sz="1600">
                <a:latin typeface="Bodoni MT" panose="02070603080606020203" pitchFamily="18" charset="0"/>
              </a:rPr>
              <a:t>.</a:t>
            </a:r>
            <a:br>
              <a:rPr lang="en-US" altLang="ko-KR" sz="1600">
                <a:latin typeface="Bodoni MT" panose="02070603080606020203" pitchFamily="18" charset="0"/>
              </a:rPr>
            </a:br>
            <a:r>
              <a:rPr lang="ko-KR" altLang="en-US" sz="1600">
                <a:latin typeface="Bodoni MT" panose="02070603080606020203" pitchFamily="18" charset="0"/>
              </a:rPr>
              <a:t>나는 </a:t>
            </a:r>
            <a:r>
              <a:rPr lang="en-US" altLang="ko-KR" sz="1600">
                <a:latin typeface="Bodoni MT" panose="02070603080606020203" pitchFamily="18" charset="0"/>
              </a:rPr>
              <a:t>PLAYER </a:t>
            </a:r>
            <a:r>
              <a:rPr lang="ko-KR" altLang="en-US" sz="1600" smtClean="0">
                <a:latin typeface="Bodoni MT" panose="02070603080606020203" pitchFamily="18" charset="0"/>
              </a:rPr>
              <a:t>다</a:t>
            </a:r>
            <a:r>
              <a:rPr lang="en-US" altLang="ko-KR" sz="1600" smtClean="0">
                <a:latin typeface="Bodoni MT" panose="02070603080606020203" pitchFamily="18" charset="0"/>
              </a:rPr>
              <a:t>.</a:t>
            </a:r>
            <a:endParaRPr lang="ko-KR" altLang="en-US" sz="1600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65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10898809"/>
            <a:ext cx="1219200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-36946" y="131382"/>
            <a:ext cx="1928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>
                <a:latin typeface="빙그레 따옴체" panose="02030503000000000000" pitchFamily="18" charset="-127"/>
                <a:ea typeface="빙그레 따옴체" panose="02030503000000000000" pitchFamily="18" charset="-127"/>
              </a:defRPr>
            </a:lvl1pPr>
          </a:lstStyle>
          <a:p>
            <a:pPr algn="ctr"/>
            <a:r>
              <a:rPr lang="en-US" altLang="ko-KR" sz="1600" dirty="0">
                <a:latin typeface="Bodoni MT" panose="02070603080606020203" pitchFamily="18" charset="0"/>
              </a:rPr>
              <a:t>PLAYER MAKER </a:t>
            </a:r>
            <a:endParaRPr lang="ko-KR" altLang="en-US" sz="1600" dirty="0">
              <a:latin typeface="Bodoni MT" panose="02070603080606020203" pitchFamily="18" charset="0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826690" y="-20399"/>
            <a:ext cx="0" cy="593054"/>
          </a:xfrm>
          <a:prstGeom prst="line">
            <a:avLst/>
          </a:prstGeom>
          <a:ln w="28575">
            <a:gradFill flip="none" rotWithShape="1">
              <a:gsLst>
                <a:gs pos="0">
                  <a:srgbClr val="FED75F"/>
                </a:gs>
                <a:gs pos="100000">
                  <a:srgbClr val="232122">
                    <a:alpha val="0"/>
                  </a:srgbClr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0" y="59112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0" y="629920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9792" y="701459"/>
            <a:ext cx="5211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로지스틱 회귀모형 모델 구축 및 통계적 유의성 확인</a:t>
            </a:r>
            <a:endParaRPr lang="ko-KR" altLang="en-US" b="1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0" y="6394508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회귀분석</a:t>
            </a:r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733842" y="-62520"/>
            <a:ext cx="3373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 smtClean="0">
                <a:effectLst>
                  <a:outerShdw blurRad="38100" dist="63500" dir="2700000" algn="tl">
                    <a:schemeClr val="bg1"/>
                  </a:outerShdw>
                </a:effectLst>
                <a:latin typeface="Bodoni MT" panose="02070603080606020203" pitchFamily="18" charset="0"/>
              </a:rPr>
              <a:t>Next </a:t>
            </a:r>
            <a:r>
              <a:rPr lang="en-US" altLang="ko-KR" sz="2000" smtClean="0">
                <a:effectLst>
                  <a:outerShdw blurRad="38100" dist="63500" dir="2700000" algn="tl">
                    <a:schemeClr val="bg1"/>
                  </a:outerShdw>
                </a:effectLst>
                <a:latin typeface="Bodoni MT" panose="02070603080606020203" pitchFamily="18" charset="0"/>
              </a:rPr>
              <a:t>Promotion </a:t>
            </a:r>
            <a:r>
              <a:rPr lang="en-US" altLang="ko-KR" sz="4000" smtClean="0">
                <a:effectLst>
                  <a:outerShdw blurRad="38100" dist="63500" dir="2700000" algn="tl">
                    <a:schemeClr val="bg1"/>
                  </a:outerShdw>
                </a:effectLst>
                <a:latin typeface="Bodoni MT" panose="02070603080606020203" pitchFamily="18" charset="0"/>
              </a:rPr>
              <a:t>R</a:t>
            </a:r>
            <a:endParaRPr lang="ko-KR" altLang="en-US" sz="4000" dirty="0">
              <a:effectLst>
                <a:outerShdw blurRad="38100" dist="63500" dir="2700000" algn="tl">
                  <a:schemeClr val="bg1"/>
                </a:outerShdw>
              </a:effectLst>
              <a:latin typeface="Bodoni MT" panose="02070603080606020203" pitchFamily="18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915" y="1159166"/>
            <a:ext cx="5539324" cy="131888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638" y="1159166"/>
            <a:ext cx="4546052" cy="49163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5144" y="2739740"/>
            <a:ext cx="5603095" cy="700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load_time</a:t>
            </a:r>
            <a:r>
              <a:rPr lang="ko-KR" altLang="en-US" sz="1400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을 제외한 모든 변수들의</a:t>
            </a:r>
            <a:r>
              <a:rPr lang="en-US" altLang="ko-KR" sz="1400" b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1400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p-value</a:t>
            </a:r>
            <a:r>
              <a:rPr lang="ko-KR" altLang="en-US" sz="1400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가 통계적으로 유의하게 </a:t>
            </a:r>
            <a:endParaRPr lang="en-US" altLang="ko-KR" sz="1400" b="1" smtClean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나타났습니다</a:t>
            </a:r>
            <a:r>
              <a:rPr lang="en-US" altLang="ko-KR" sz="1400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endParaRPr lang="ko-KR" altLang="en-US" sz="1400" b="1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9927" y="3654197"/>
            <a:ext cx="438167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AIC </a:t>
            </a:r>
            <a:r>
              <a:rPr lang="ko-KR" altLang="en-US" sz="1400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값은 </a:t>
            </a:r>
            <a:r>
              <a:rPr lang="en-US" altLang="ko-KR" sz="1400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10014</a:t>
            </a:r>
            <a:r>
              <a:rPr lang="ko-KR" altLang="en-US" sz="1400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가 출력되었습니다</a:t>
            </a:r>
            <a:r>
              <a:rPr lang="en-US" altLang="ko-KR" sz="1400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AIC</a:t>
            </a:r>
            <a:r>
              <a:rPr lang="ko-KR" altLang="en-US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값은 모형의 통계적 적합성 및 통계 적합에 필요한 인수의 수를 설명해 줍니다</a:t>
            </a:r>
            <a:r>
              <a:rPr lang="en-US" altLang="ko-KR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.AIC</a:t>
            </a:r>
            <a:r>
              <a:rPr lang="ko-KR" altLang="en-US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값이 적은 모형 즉</a:t>
            </a:r>
            <a:r>
              <a:rPr lang="en-US" altLang="ko-KR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적은 인수를 가지고 적절한 적합성 을 보이는 모형이 선호되는 모형입니다</a:t>
            </a:r>
            <a:r>
              <a:rPr lang="en-US" altLang="ko-KR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 </a:t>
            </a:r>
            <a:endParaRPr lang="ko-KR" altLang="en-US" sz="1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9976845" y="3627559"/>
            <a:ext cx="263769" cy="263769"/>
          </a:xfrm>
          <a:prstGeom prst="ellipse">
            <a:avLst/>
          </a:prstGeom>
          <a:solidFill>
            <a:srgbClr val="FED75F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7025561" y="5326735"/>
            <a:ext cx="263769" cy="263769"/>
          </a:xfrm>
          <a:prstGeom prst="ellipse">
            <a:avLst/>
          </a:prstGeom>
          <a:solidFill>
            <a:srgbClr val="FED75F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2</a:t>
            </a:r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288730" y="2820371"/>
            <a:ext cx="263769" cy="263769"/>
          </a:xfrm>
          <a:prstGeom prst="ellipse">
            <a:avLst/>
          </a:prstGeom>
          <a:solidFill>
            <a:srgbClr val="FED75F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281015" y="3730680"/>
            <a:ext cx="263769" cy="263769"/>
          </a:xfrm>
          <a:prstGeom prst="ellipse">
            <a:avLst/>
          </a:prstGeom>
          <a:solidFill>
            <a:srgbClr val="FED75F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2</a:t>
            </a:r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460529" y="6299200"/>
            <a:ext cx="5731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smtClean="0">
                <a:latin typeface="Bodoni MT" panose="02070603080606020203" pitchFamily="18" charset="0"/>
              </a:rPr>
              <a:t>인류는 </a:t>
            </a:r>
            <a:r>
              <a:rPr lang="ko-KR" altLang="en-US" sz="1600">
                <a:latin typeface="Bodoni MT" panose="02070603080606020203" pitchFamily="18" charset="0"/>
              </a:rPr>
              <a:t>여지것 불가능을 극복하는 능력을 스스로 정의했다</a:t>
            </a:r>
            <a:r>
              <a:rPr lang="en-US" altLang="ko-KR" sz="1600">
                <a:latin typeface="Bodoni MT" panose="02070603080606020203" pitchFamily="18" charset="0"/>
              </a:rPr>
              <a:t>.</a:t>
            </a:r>
            <a:br>
              <a:rPr lang="en-US" altLang="ko-KR" sz="1600">
                <a:latin typeface="Bodoni MT" panose="02070603080606020203" pitchFamily="18" charset="0"/>
              </a:rPr>
            </a:br>
            <a:r>
              <a:rPr lang="ko-KR" altLang="en-US" sz="1600">
                <a:latin typeface="Bodoni MT" panose="02070603080606020203" pitchFamily="18" charset="0"/>
              </a:rPr>
              <a:t>나는 </a:t>
            </a:r>
            <a:r>
              <a:rPr lang="en-US" altLang="ko-KR" sz="1600">
                <a:latin typeface="Bodoni MT" panose="02070603080606020203" pitchFamily="18" charset="0"/>
              </a:rPr>
              <a:t>PLAYER </a:t>
            </a:r>
            <a:r>
              <a:rPr lang="ko-KR" altLang="en-US" sz="1600" smtClean="0">
                <a:latin typeface="Bodoni MT" panose="02070603080606020203" pitchFamily="18" charset="0"/>
              </a:rPr>
              <a:t>다</a:t>
            </a:r>
            <a:r>
              <a:rPr lang="en-US" altLang="ko-KR" sz="1600" smtClean="0">
                <a:latin typeface="Bodoni MT" panose="02070603080606020203" pitchFamily="18" charset="0"/>
              </a:rPr>
              <a:t>.</a:t>
            </a:r>
            <a:endParaRPr lang="ko-KR" altLang="en-US" sz="1600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40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44" y="1224998"/>
            <a:ext cx="6087733" cy="2266709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0" y="10898809"/>
            <a:ext cx="1219200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-36946" y="131382"/>
            <a:ext cx="1928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>
                <a:latin typeface="빙그레 따옴체" panose="02030503000000000000" pitchFamily="18" charset="-127"/>
                <a:ea typeface="빙그레 따옴체" panose="02030503000000000000" pitchFamily="18" charset="-127"/>
              </a:defRPr>
            </a:lvl1pPr>
          </a:lstStyle>
          <a:p>
            <a:pPr algn="ctr"/>
            <a:r>
              <a:rPr lang="en-US" altLang="ko-KR" sz="1600" dirty="0">
                <a:latin typeface="Bodoni MT" panose="02070603080606020203" pitchFamily="18" charset="0"/>
              </a:rPr>
              <a:t>PLAYER MAKER </a:t>
            </a:r>
            <a:endParaRPr lang="ko-KR" altLang="en-US" sz="1600" dirty="0">
              <a:latin typeface="Bodoni MT" panose="02070603080606020203" pitchFamily="18" charset="0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826690" y="-20399"/>
            <a:ext cx="0" cy="593054"/>
          </a:xfrm>
          <a:prstGeom prst="line">
            <a:avLst/>
          </a:prstGeom>
          <a:ln w="28575">
            <a:gradFill flip="none" rotWithShape="1">
              <a:gsLst>
                <a:gs pos="0">
                  <a:srgbClr val="FED75F"/>
                </a:gs>
                <a:gs pos="100000">
                  <a:srgbClr val="232122">
                    <a:alpha val="0"/>
                  </a:srgbClr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0" y="59112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0" y="629920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9792" y="701459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데이터셋 분할 </a:t>
            </a:r>
            <a:endParaRPr lang="ko-KR" altLang="en-US" b="1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0" y="6394508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회귀분석</a:t>
            </a:r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733842" y="-62520"/>
            <a:ext cx="3373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 smtClean="0">
                <a:effectLst>
                  <a:outerShdw blurRad="38100" dist="63500" dir="2700000" algn="tl">
                    <a:schemeClr val="bg1"/>
                  </a:outerShdw>
                </a:effectLst>
                <a:latin typeface="Bodoni MT" panose="02070603080606020203" pitchFamily="18" charset="0"/>
              </a:rPr>
              <a:t>Next </a:t>
            </a:r>
            <a:r>
              <a:rPr lang="en-US" altLang="ko-KR" sz="2000" smtClean="0">
                <a:effectLst>
                  <a:outerShdw blurRad="38100" dist="63500" dir="2700000" algn="tl">
                    <a:schemeClr val="bg1"/>
                  </a:outerShdw>
                </a:effectLst>
                <a:latin typeface="Bodoni MT" panose="02070603080606020203" pitchFamily="18" charset="0"/>
              </a:rPr>
              <a:t>Promotion </a:t>
            </a:r>
            <a:r>
              <a:rPr lang="en-US" altLang="ko-KR" sz="4000" smtClean="0">
                <a:effectLst>
                  <a:outerShdw blurRad="38100" dist="63500" dir="2700000" algn="tl">
                    <a:schemeClr val="bg1"/>
                  </a:outerShdw>
                </a:effectLst>
                <a:latin typeface="Bodoni MT" panose="02070603080606020203" pitchFamily="18" charset="0"/>
              </a:rPr>
              <a:t>R</a:t>
            </a:r>
            <a:endParaRPr lang="ko-KR" altLang="en-US" sz="4000" dirty="0">
              <a:effectLst>
                <a:outerShdw blurRad="38100" dist="63500" dir="2700000" algn="tl">
                  <a:schemeClr val="bg1"/>
                </a:outerShdw>
              </a:effectLst>
              <a:latin typeface="Bodoni MT" panose="02070603080606020203" pitchFamily="18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244" y="4606419"/>
            <a:ext cx="6087733" cy="137554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69367" y="1070791"/>
            <a:ext cx="4488729" cy="15481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sample(x  , size  )</a:t>
            </a:r>
          </a:p>
          <a:p>
            <a:pPr>
              <a:lnSpc>
                <a:spcPct val="130000"/>
              </a:lnSpc>
            </a:pPr>
            <a:r>
              <a:rPr lang="en-US" altLang="ko-KR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x</a:t>
            </a:r>
            <a:r>
              <a:rPr lang="ko-KR" altLang="en-US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에는 무작위로 섞어줄 데이터를 할당시켜 줍니다</a:t>
            </a:r>
            <a:r>
              <a:rPr lang="en-US" altLang="ko-KR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 </a:t>
            </a:r>
          </a:p>
          <a:p>
            <a:pPr>
              <a:lnSpc>
                <a:spcPct val="130000"/>
              </a:lnSpc>
            </a:pPr>
            <a:r>
              <a:rPr lang="en-US" altLang="ko-KR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size</a:t>
            </a:r>
            <a:r>
              <a:rPr lang="ko-KR" altLang="en-US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에는 추출할 샘플의 개수를 입력시켜 줍니다</a:t>
            </a:r>
            <a:r>
              <a:rPr lang="en-US" altLang="ko-KR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ko-KR" altLang="en-US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 결과 약 전체 데이터에 대한 </a:t>
            </a:r>
            <a:r>
              <a:rPr lang="en-US" altLang="ko-KR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70% </a:t>
            </a:r>
            <a:r>
              <a:rPr lang="ko-KR" altLang="en-US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정도의 무작위 인덱스가 </a:t>
            </a:r>
            <a:endParaRPr lang="en-US" altLang="ko-KR" sz="1300" smtClean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생성되었습니다</a:t>
            </a:r>
            <a:r>
              <a:rPr lang="en-US" altLang="ko-KR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endParaRPr lang="ko-KR" altLang="en-US" sz="13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648154" y="1636717"/>
            <a:ext cx="263769" cy="263769"/>
          </a:xfrm>
          <a:prstGeom prst="ellipse">
            <a:avLst/>
          </a:prstGeom>
          <a:solidFill>
            <a:srgbClr val="FED75F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6915515" y="1224998"/>
            <a:ext cx="263769" cy="263769"/>
          </a:xfrm>
          <a:prstGeom prst="ellipse">
            <a:avLst/>
          </a:prstGeom>
          <a:solidFill>
            <a:srgbClr val="FED75F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244" y="3484277"/>
            <a:ext cx="6087733" cy="1147232"/>
          </a:xfrm>
          <a:prstGeom prst="rect">
            <a:avLst/>
          </a:prstGeom>
        </p:spPr>
      </p:pic>
      <p:sp>
        <p:nvSpPr>
          <p:cNvPr id="26" name="타원 25"/>
          <p:cNvSpPr/>
          <p:nvPr/>
        </p:nvSpPr>
        <p:spPr>
          <a:xfrm>
            <a:off x="1826690" y="3886460"/>
            <a:ext cx="263769" cy="263769"/>
          </a:xfrm>
          <a:prstGeom prst="ellipse">
            <a:avLst/>
          </a:prstGeom>
          <a:solidFill>
            <a:srgbClr val="FED75F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460529" y="6299200"/>
            <a:ext cx="5731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smtClean="0">
                <a:latin typeface="Bodoni MT" panose="02070603080606020203" pitchFamily="18" charset="0"/>
              </a:rPr>
              <a:t>인류는 </a:t>
            </a:r>
            <a:r>
              <a:rPr lang="ko-KR" altLang="en-US" sz="1600">
                <a:latin typeface="Bodoni MT" panose="02070603080606020203" pitchFamily="18" charset="0"/>
              </a:rPr>
              <a:t>여지것 불가능을 극복하는 능력을 스스로 정의했다</a:t>
            </a:r>
            <a:r>
              <a:rPr lang="en-US" altLang="ko-KR" sz="1600">
                <a:latin typeface="Bodoni MT" panose="02070603080606020203" pitchFamily="18" charset="0"/>
              </a:rPr>
              <a:t>.</a:t>
            </a:r>
            <a:br>
              <a:rPr lang="en-US" altLang="ko-KR" sz="1600">
                <a:latin typeface="Bodoni MT" panose="02070603080606020203" pitchFamily="18" charset="0"/>
              </a:rPr>
            </a:br>
            <a:r>
              <a:rPr lang="ko-KR" altLang="en-US" sz="1600">
                <a:latin typeface="Bodoni MT" panose="02070603080606020203" pitchFamily="18" charset="0"/>
              </a:rPr>
              <a:t>나는 </a:t>
            </a:r>
            <a:r>
              <a:rPr lang="en-US" altLang="ko-KR" sz="1600">
                <a:latin typeface="Bodoni MT" panose="02070603080606020203" pitchFamily="18" charset="0"/>
              </a:rPr>
              <a:t>PLAYER </a:t>
            </a:r>
            <a:r>
              <a:rPr lang="ko-KR" altLang="en-US" sz="1600" smtClean="0">
                <a:latin typeface="Bodoni MT" panose="02070603080606020203" pitchFamily="18" charset="0"/>
              </a:rPr>
              <a:t>다</a:t>
            </a:r>
            <a:r>
              <a:rPr lang="en-US" altLang="ko-KR" sz="1600" smtClean="0">
                <a:latin typeface="Bodoni MT" panose="02070603080606020203" pitchFamily="18" charset="0"/>
              </a:rPr>
              <a:t>.</a:t>
            </a:r>
            <a:endParaRPr lang="ko-KR" altLang="en-US" sz="1600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06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10898809"/>
            <a:ext cx="1219200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-36946" y="131382"/>
            <a:ext cx="1928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>
                <a:latin typeface="빙그레 따옴체" panose="02030503000000000000" pitchFamily="18" charset="-127"/>
                <a:ea typeface="빙그레 따옴체" panose="02030503000000000000" pitchFamily="18" charset="-127"/>
              </a:defRPr>
            </a:lvl1pPr>
          </a:lstStyle>
          <a:p>
            <a:pPr algn="ctr"/>
            <a:r>
              <a:rPr lang="en-US" altLang="ko-KR" sz="1600" dirty="0">
                <a:latin typeface="Bodoni MT" panose="02070603080606020203" pitchFamily="18" charset="0"/>
              </a:rPr>
              <a:t>PLAYER MAKER </a:t>
            </a:r>
            <a:endParaRPr lang="ko-KR" altLang="en-US" sz="1600" dirty="0">
              <a:latin typeface="Bodoni MT" panose="02070603080606020203" pitchFamily="18" charset="0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826690" y="-20399"/>
            <a:ext cx="0" cy="593054"/>
          </a:xfrm>
          <a:prstGeom prst="line">
            <a:avLst/>
          </a:prstGeom>
          <a:ln w="28575">
            <a:gradFill flip="none" rotWithShape="1">
              <a:gsLst>
                <a:gs pos="0">
                  <a:srgbClr val="FED75F"/>
                </a:gs>
                <a:gs pos="100000">
                  <a:srgbClr val="232122">
                    <a:alpha val="0"/>
                  </a:srgbClr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0" y="59112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9792" y="701459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훈련데이터로 모델 구축 및 결과 확인 </a:t>
            </a:r>
            <a:endParaRPr lang="ko-KR" altLang="en-US" b="1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733842" y="-62520"/>
            <a:ext cx="3373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 smtClean="0">
                <a:effectLst>
                  <a:outerShdw blurRad="38100" dist="63500" dir="2700000" algn="tl">
                    <a:schemeClr val="bg1"/>
                  </a:outerShdw>
                </a:effectLst>
                <a:latin typeface="Bodoni MT" panose="02070603080606020203" pitchFamily="18" charset="0"/>
              </a:rPr>
              <a:t>Next </a:t>
            </a:r>
            <a:r>
              <a:rPr lang="en-US" altLang="ko-KR" sz="2000" smtClean="0">
                <a:effectLst>
                  <a:outerShdw blurRad="38100" dist="63500" dir="2700000" algn="tl">
                    <a:schemeClr val="bg1"/>
                  </a:outerShdw>
                </a:effectLst>
                <a:latin typeface="Bodoni MT" panose="02070603080606020203" pitchFamily="18" charset="0"/>
              </a:rPr>
              <a:t>Promotion </a:t>
            </a:r>
            <a:r>
              <a:rPr lang="en-US" altLang="ko-KR" sz="4000" smtClean="0">
                <a:effectLst>
                  <a:outerShdw blurRad="38100" dist="63500" dir="2700000" algn="tl">
                    <a:schemeClr val="bg1"/>
                  </a:outerShdw>
                </a:effectLst>
                <a:latin typeface="Bodoni MT" panose="02070603080606020203" pitchFamily="18" charset="0"/>
              </a:rPr>
              <a:t>R</a:t>
            </a:r>
            <a:endParaRPr lang="ko-KR" altLang="en-US" sz="4000" dirty="0">
              <a:effectLst>
                <a:outerShdw blurRad="38100" dist="63500" dir="2700000" algn="tl">
                  <a:schemeClr val="bg1"/>
                </a:outerShdw>
              </a:effectLst>
              <a:latin typeface="Bodoni MT" panose="02070603080606020203" pitchFamily="18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72" y="1150172"/>
            <a:ext cx="9052166" cy="205164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672" y="3183596"/>
            <a:ext cx="9052166" cy="150984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26672" y="4628420"/>
            <a:ext cx="49519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glm(formula , data , family = binomial(logit))</a:t>
            </a:r>
            <a:endParaRPr lang="en-US" altLang="ko-KR" sz="1400" b="1" smtClean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formual </a:t>
            </a:r>
          </a:p>
          <a:p>
            <a:pPr>
              <a:lnSpc>
                <a:spcPct val="150000"/>
              </a:lnSpc>
            </a:pPr>
            <a:r>
              <a:rPr lang="ko-KR" altLang="en-US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모델을 구축할 회귀식을 입력하여 넣어주셔야 됩니다</a:t>
            </a:r>
            <a:r>
              <a:rPr lang="en-US" altLang="ko-KR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sz="1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3825719" y="1911034"/>
            <a:ext cx="287172" cy="287172"/>
          </a:xfrm>
          <a:prstGeom prst="ellipse">
            <a:avLst/>
          </a:prstGeom>
          <a:solidFill>
            <a:srgbClr val="FED7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345787" y="4811553"/>
            <a:ext cx="287172" cy="287172"/>
          </a:xfrm>
          <a:prstGeom prst="ellipse">
            <a:avLst/>
          </a:prstGeom>
          <a:solidFill>
            <a:srgbClr val="FED7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5685842" y="5104624"/>
            <a:ext cx="6096000" cy="10618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family = binomial(logit)</a:t>
            </a:r>
          </a:p>
          <a:p>
            <a:pPr>
              <a:lnSpc>
                <a:spcPct val="150000"/>
              </a:lnSpc>
            </a:pPr>
            <a:r>
              <a:rPr lang="ko-KR" altLang="en-US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로지스틱 </a:t>
            </a:r>
            <a:r>
              <a:rPr lang="ko-KR" altLang="en-US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회귀모델을 구축하기 위해서는 </a:t>
            </a:r>
            <a:r>
              <a:rPr lang="en-US" altLang="ko-KR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glm </a:t>
            </a:r>
            <a:r>
              <a:rPr lang="ko-KR" altLang="en-US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함수를 사용합니다</a:t>
            </a:r>
            <a:r>
              <a:rPr lang="en-US" altLang="ko-KR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 </a:t>
            </a:r>
            <a:r>
              <a:rPr lang="ko-KR" altLang="en-US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그리고 세번째 입력값은 로지스틱 회귀모델일 경우 적용되는 값 입니다</a:t>
            </a:r>
            <a:r>
              <a:rPr lang="en-US" altLang="ko-KR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endParaRPr lang="ko-KR" altLang="en-US" sz="1400"/>
          </a:p>
        </p:txBody>
      </p:sp>
      <p:sp>
        <p:nvSpPr>
          <p:cNvPr id="18" name="직사각형 17"/>
          <p:cNvSpPr/>
          <p:nvPr/>
        </p:nvSpPr>
        <p:spPr>
          <a:xfrm>
            <a:off x="626672" y="5758915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data</a:t>
            </a:r>
          </a:p>
          <a:p>
            <a:pPr>
              <a:lnSpc>
                <a:spcPct val="150000"/>
              </a:lnSpc>
            </a:pPr>
            <a:r>
              <a:rPr lang="ko-KR" altLang="en-US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모델을 구축할 회귀식에 사용되는 데이터를 넣어주셔야 합니다</a:t>
            </a:r>
            <a:r>
              <a:rPr lang="en-US" altLang="ko-KR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61958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10898809"/>
            <a:ext cx="1219200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-36946" y="131382"/>
            <a:ext cx="1928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>
                <a:latin typeface="빙그레 따옴체" panose="02030503000000000000" pitchFamily="18" charset="-127"/>
                <a:ea typeface="빙그레 따옴체" panose="02030503000000000000" pitchFamily="18" charset="-127"/>
              </a:defRPr>
            </a:lvl1pPr>
          </a:lstStyle>
          <a:p>
            <a:pPr algn="ctr"/>
            <a:r>
              <a:rPr lang="en-US" altLang="ko-KR" sz="1600" dirty="0">
                <a:latin typeface="Bodoni MT" panose="02070603080606020203" pitchFamily="18" charset="0"/>
              </a:rPr>
              <a:t>PLAYER MAKER </a:t>
            </a:r>
            <a:endParaRPr lang="ko-KR" altLang="en-US" sz="1600" dirty="0">
              <a:latin typeface="Bodoni MT" panose="02070603080606020203" pitchFamily="18" charset="0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826690" y="-20399"/>
            <a:ext cx="0" cy="593054"/>
          </a:xfrm>
          <a:prstGeom prst="line">
            <a:avLst/>
          </a:prstGeom>
          <a:ln w="28575">
            <a:gradFill flip="none" rotWithShape="1">
              <a:gsLst>
                <a:gs pos="0">
                  <a:srgbClr val="FED75F"/>
                </a:gs>
                <a:gs pos="100000">
                  <a:srgbClr val="232122">
                    <a:alpha val="0"/>
                  </a:srgbClr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0" y="59112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0" y="629920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9792" y="701459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구축 모델 결과 </a:t>
            </a:r>
            <a:r>
              <a:rPr lang="ko-KR" altLang="en-US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확인 </a:t>
            </a:r>
            <a:r>
              <a:rPr lang="en-US" altLang="ko-KR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– AIC </a:t>
            </a:r>
            <a:endParaRPr lang="ko-KR" altLang="en-US" b="1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0" y="6394508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회귀분석</a:t>
            </a:r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733842" y="-62520"/>
            <a:ext cx="3373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 smtClean="0">
                <a:effectLst>
                  <a:outerShdw blurRad="38100" dist="63500" dir="2700000" algn="tl">
                    <a:schemeClr val="bg1"/>
                  </a:outerShdw>
                </a:effectLst>
                <a:latin typeface="Bodoni MT" panose="02070603080606020203" pitchFamily="18" charset="0"/>
              </a:rPr>
              <a:t>Next </a:t>
            </a:r>
            <a:r>
              <a:rPr lang="en-US" altLang="ko-KR" sz="2000" smtClean="0">
                <a:effectLst>
                  <a:outerShdw blurRad="38100" dist="63500" dir="2700000" algn="tl">
                    <a:schemeClr val="bg1"/>
                  </a:outerShdw>
                </a:effectLst>
                <a:latin typeface="Bodoni MT" panose="02070603080606020203" pitchFamily="18" charset="0"/>
              </a:rPr>
              <a:t>Promotion </a:t>
            </a:r>
            <a:r>
              <a:rPr lang="en-US" altLang="ko-KR" sz="4000" smtClean="0">
                <a:effectLst>
                  <a:outerShdw blurRad="38100" dist="63500" dir="2700000" algn="tl">
                    <a:schemeClr val="bg1"/>
                  </a:outerShdw>
                </a:effectLst>
                <a:latin typeface="Bodoni MT" panose="02070603080606020203" pitchFamily="18" charset="0"/>
              </a:rPr>
              <a:t>R</a:t>
            </a:r>
            <a:endParaRPr lang="ko-KR" altLang="en-US" sz="4000" dirty="0">
              <a:effectLst>
                <a:outerShdw blurRad="38100" dist="63500" dir="2700000" algn="tl">
                  <a:schemeClr val="bg1"/>
                </a:outerShdw>
              </a:effectLst>
              <a:latin typeface="Bodoni MT" panose="02070603080606020203" pitchFamily="18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145" y="1123586"/>
            <a:ext cx="5220048" cy="149841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144" y="2621998"/>
            <a:ext cx="5220049" cy="99229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745193" y="1070791"/>
            <a:ext cx="63621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AIC(object )</a:t>
            </a:r>
          </a:p>
          <a:p>
            <a:pPr>
              <a:lnSpc>
                <a:spcPct val="150000"/>
              </a:lnSpc>
            </a:pPr>
            <a:r>
              <a:rPr lang="ko-KR" altLang="en-US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구축된 모델들의 적합성을 판단하기 위해 혹은 더 좋은 모델을 </a:t>
            </a:r>
            <a:r>
              <a:rPr lang="ko-KR" altLang="en-US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탐색하고자 사용되는 </a:t>
            </a:r>
            <a:r>
              <a:rPr lang="en-US" altLang="ko-KR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AIC</a:t>
            </a:r>
            <a:r>
              <a:rPr lang="ko-KR" altLang="en-US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값을 비교하기 위해 사용됩니다</a:t>
            </a:r>
            <a:r>
              <a:rPr lang="en-US" altLang="ko-KR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 </a:t>
            </a:r>
            <a:endParaRPr lang="en-US" altLang="ko-KR" sz="1400" b="1" smtClean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object </a:t>
            </a:r>
          </a:p>
          <a:p>
            <a:pPr>
              <a:lnSpc>
                <a:spcPct val="150000"/>
              </a:lnSpc>
            </a:pPr>
            <a:r>
              <a:rPr lang="ko-KR" altLang="en-US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구축된 모델들의 적합성을 판단하기 위해 혹은 더 좋은 모델을 탐색하기 위해 </a:t>
            </a:r>
            <a:endParaRPr lang="en-US" altLang="ko-KR" sz="1400" smtClean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사용되는 </a:t>
            </a:r>
            <a:r>
              <a:rPr lang="en-US" altLang="ko-KR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AIC</a:t>
            </a:r>
            <a:r>
              <a:rPr lang="ko-KR" altLang="en-US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값을 비교하기 위해 사용됩니다</a:t>
            </a:r>
            <a:r>
              <a:rPr lang="en-US" altLang="ko-KR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object</a:t>
            </a:r>
            <a:r>
              <a:rPr lang="ko-KR" altLang="en-US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에는 구축된 모델들을 입력해 주시면 됩니다</a:t>
            </a:r>
            <a:r>
              <a:rPr lang="en-US" altLang="ko-KR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endParaRPr lang="ko-KR" altLang="en-US" sz="1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2575" y="4017759"/>
            <a:ext cx="1038297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기존 변수를 전부 활용한 것 보다 통계적 유의성이 확보되지 않은 </a:t>
            </a:r>
            <a:r>
              <a:rPr lang="en-US" altLang="ko-KR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load_time </a:t>
            </a:r>
            <a:r>
              <a:rPr lang="ko-KR" altLang="en-US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변수를 제거한 모델이 </a:t>
            </a:r>
            <a:r>
              <a:rPr lang="en-US" altLang="ko-KR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AIC </a:t>
            </a:r>
            <a:r>
              <a:rPr lang="ko-KR" altLang="en-US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지수가 더 낮게 도출되었습니다</a:t>
            </a:r>
            <a:r>
              <a:rPr lang="en-US" altLang="ko-KR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즉 두번째 모델이 더 적합한 모델임을 확인할 수 있습니다</a:t>
            </a:r>
            <a:r>
              <a:rPr lang="en-US" altLang="ko-KR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endParaRPr lang="ko-KR" altLang="en-US" sz="1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59152" y="4016250"/>
            <a:ext cx="422985" cy="430931"/>
            <a:chOff x="5222417" y="5375913"/>
            <a:chExt cx="1695813" cy="1727669"/>
          </a:xfrm>
        </p:grpSpPr>
        <p:sp>
          <p:nvSpPr>
            <p:cNvPr id="29" name="육각형 28"/>
            <p:cNvSpPr/>
            <p:nvPr/>
          </p:nvSpPr>
          <p:spPr>
            <a:xfrm rot="5400000">
              <a:off x="5253759" y="5570816"/>
              <a:ext cx="1646304" cy="1419228"/>
            </a:xfrm>
            <a:prstGeom prst="hexagon">
              <a:avLst/>
            </a:prstGeom>
            <a:gradFill>
              <a:gsLst>
                <a:gs pos="50000">
                  <a:srgbClr val="FED75F"/>
                </a:gs>
                <a:gs pos="50000">
                  <a:srgbClr val="232122"/>
                </a:gs>
              </a:gsLst>
              <a:lin ang="5400000" scaled="1"/>
            </a:gradFill>
            <a:ln>
              <a:gradFill>
                <a:gsLst>
                  <a:gs pos="50000">
                    <a:srgbClr val="282628"/>
                  </a:gs>
                  <a:gs pos="50000">
                    <a:srgbClr val="FED75F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2417" y="5375913"/>
              <a:ext cx="1695813" cy="16954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3703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10898809"/>
            <a:ext cx="1219200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-36946" y="131382"/>
            <a:ext cx="1928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>
                <a:latin typeface="빙그레 따옴체" panose="02030503000000000000" pitchFamily="18" charset="-127"/>
                <a:ea typeface="빙그레 따옴체" panose="02030503000000000000" pitchFamily="18" charset="-127"/>
              </a:defRPr>
            </a:lvl1pPr>
          </a:lstStyle>
          <a:p>
            <a:pPr algn="ctr"/>
            <a:r>
              <a:rPr lang="en-US" altLang="ko-KR" sz="1600" dirty="0">
                <a:latin typeface="Bodoni MT" panose="02070603080606020203" pitchFamily="18" charset="0"/>
              </a:rPr>
              <a:t>PLAYER MAKER </a:t>
            </a:r>
            <a:endParaRPr lang="ko-KR" altLang="en-US" sz="1600" dirty="0">
              <a:latin typeface="Bodoni MT" panose="02070603080606020203" pitchFamily="18" charset="0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826690" y="-20399"/>
            <a:ext cx="0" cy="593054"/>
          </a:xfrm>
          <a:prstGeom prst="line">
            <a:avLst/>
          </a:prstGeom>
          <a:ln w="28575">
            <a:gradFill flip="none" rotWithShape="1">
              <a:gsLst>
                <a:gs pos="0">
                  <a:srgbClr val="FED75F"/>
                </a:gs>
                <a:gs pos="100000">
                  <a:srgbClr val="232122">
                    <a:alpha val="0"/>
                  </a:srgbClr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0" y="59112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0" y="629920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9792" y="701459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구축 모델 결과 확인 </a:t>
            </a:r>
            <a:r>
              <a:rPr lang="en-US" altLang="ko-KR" b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– AIC </a:t>
            </a:r>
            <a:endParaRPr lang="ko-KR" altLang="en-US" b="1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0" y="6394508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회귀분석</a:t>
            </a:r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733842" y="-62520"/>
            <a:ext cx="3373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 smtClean="0">
                <a:effectLst>
                  <a:outerShdw blurRad="38100" dist="63500" dir="2700000" algn="tl">
                    <a:schemeClr val="bg1"/>
                  </a:outerShdw>
                </a:effectLst>
                <a:latin typeface="Bodoni MT" panose="02070603080606020203" pitchFamily="18" charset="0"/>
              </a:rPr>
              <a:t>Next </a:t>
            </a:r>
            <a:r>
              <a:rPr lang="en-US" altLang="ko-KR" sz="2000" smtClean="0">
                <a:effectLst>
                  <a:outerShdw blurRad="38100" dist="63500" dir="2700000" algn="tl">
                    <a:schemeClr val="bg1"/>
                  </a:outerShdw>
                </a:effectLst>
                <a:latin typeface="Bodoni MT" panose="02070603080606020203" pitchFamily="18" charset="0"/>
              </a:rPr>
              <a:t>Promotion </a:t>
            </a:r>
            <a:r>
              <a:rPr lang="en-US" altLang="ko-KR" sz="4000" smtClean="0">
                <a:effectLst>
                  <a:outerShdw blurRad="38100" dist="63500" dir="2700000" algn="tl">
                    <a:schemeClr val="bg1"/>
                  </a:outerShdw>
                </a:effectLst>
                <a:latin typeface="Bodoni MT" panose="02070603080606020203" pitchFamily="18" charset="0"/>
              </a:rPr>
              <a:t>R</a:t>
            </a:r>
            <a:endParaRPr lang="ko-KR" altLang="en-US" sz="4000" dirty="0">
              <a:effectLst>
                <a:outerShdw blurRad="38100" dist="63500" dir="2700000" algn="tl">
                  <a:schemeClr val="bg1"/>
                </a:outerShdw>
              </a:effectLst>
              <a:latin typeface="Bodoni MT" panose="02070603080606020203" pitchFamily="18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145" y="1123586"/>
            <a:ext cx="5220048" cy="149841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5759311" y="1059751"/>
            <a:ext cx="6432690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step(object  , direction  )</a:t>
            </a:r>
          </a:p>
          <a:p>
            <a:pPr>
              <a:lnSpc>
                <a:spcPct val="150000"/>
              </a:lnSpc>
            </a:pPr>
            <a:r>
              <a:rPr lang="ko-KR" altLang="en-US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무엇이든 최소한의 변수와 간단한 모델을 통해 강력한 효과를 내는 것이 제일 좋습니다</a:t>
            </a:r>
            <a:r>
              <a:rPr lang="en-US" altLang="ko-KR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 </a:t>
            </a:r>
            <a:r>
              <a:rPr lang="ko-KR" altLang="en-US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그렇기 위해 우리가 구축한 모델에서 사용된 변수를 줄일 수 는 없는지에 대한 의문을 갖게 됩니다</a:t>
            </a:r>
            <a:r>
              <a:rPr lang="en-US" altLang="ko-KR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 step </a:t>
            </a:r>
            <a:r>
              <a:rPr lang="ko-KR" altLang="en-US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함수는 변수를 단계적으로 줄이거나 늘려봄에 따라 측정되는 모델의 평가점수를 알려줍니다</a:t>
            </a:r>
            <a:r>
              <a:rPr lang="en-US" altLang="ko-KR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r>
              <a:rPr lang="ko-KR" altLang="en-US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endParaRPr lang="en-US" altLang="ko-KR" sz="1400" b="1" smtClean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759311" y="2767465"/>
            <a:ext cx="6096000" cy="235449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object 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object</a:t>
            </a:r>
            <a:r>
              <a:rPr lang="ko-KR" altLang="en-US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에는 구축된 모델을 입력해 주시면 됩니다</a:t>
            </a:r>
            <a:r>
              <a:rPr lang="en-US" altLang="ko-KR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b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direction</a:t>
            </a:r>
          </a:p>
          <a:p>
            <a:pPr>
              <a:lnSpc>
                <a:spcPct val="150000"/>
              </a:lnSpc>
            </a:pPr>
            <a:r>
              <a:rPr lang="ko-KR" altLang="en-US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변수를 어떠한 방식으로 조절하며 평가할지 입력해 주시면 됩니다</a:t>
            </a:r>
            <a:r>
              <a:rPr lang="en-US" altLang="ko-KR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“backward”</a:t>
            </a:r>
            <a:r>
              <a:rPr lang="ko-KR" altLang="en-US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1400" b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후진 제거법</a:t>
            </a:r>
            <a:r>
              <a:rPr lang="ko-KR" altLang="en-US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으로 변수를 하나씩 줄여나가며 </a:t>
            </a:r>
            <a:r>
              <a:rPr lang="en-US" altLang="ko-KR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AIC</a:t>
            </a:r>
            <a:r>
              <a:rPr lang="ko-KR" altLang="en-US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값을 측정합니다</a:t>
            </a:r>
            <a:r>
              <a:rPr lang="en-US" altLang="ko-KR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“forward” </a:t>
            </a:r>
            <a:r>
              <a:rPr lang="ko-KR" altLang="en-US" sz="1400" b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전진 선택법</a:t>
            </a:r>
            <a:r>
              <a:rPr lang="ko-KR" altLang="en-US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으로 변수를 하나씩 늘려나가며 </a:t>
            </a:r>
            <a:r>
              <a:rPr lang="en-US" altLang="ko-KR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AIC</a:t>
            </a:r>
            <a:r>
              <a:rPr lang="ko-KR" altLang="en-US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값을 측정합니다</a:t>
            </a:r>
            <a:r>
              <a:rPr lang="en-US" altLang="ko-KR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endParaRPr lang="ko-KR" altLang="en-US" sz="1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144" y="2593474"/>
            <a:ext cx="5220049" cy="252337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144" y="5105400"/>
            <a:ext cx="5220049" cy="128065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460529" y="6299200"/>
            <a:ext cx="5731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smtClean="0">
                <a:latin typeface="Bodoni MT" panose="02070603080606020203" pitchFamily="18" charset="0"/>
              </a:rPr>
              <a:t>인류는 </a:t>
            </a:r>
            <a:r>
              <a:rPr lang="ko-KR" altLang="en-US" sz="1600">
                <a:latin typeface="Bodoni MT" panose="02070603080606020203" pitchFamily="18" charset="0"/>
              </a:rPr>
              <a:t>여지것 불가능을 극복하는 능력을 스스로 정의했다</a:t>
            </a:r>
            <a:r>
              <a:rPr lang="en-US" altLang="ko-KR" sz="1600">
                <a:latin typeface="Bodoni MT" panose="02070603080606020203" pitchFamily="18" charset="0"/>
              </a:rPr>
              <a:t>.</a:t>
            </a:r>
            <a:br>
              <a:rPr lang="en-US" altLang="ko-KR" sz="1600">
                <a:latin typeface="Bodoni MT" panose="02070603080606020203" pitchFamily="18" charset="0"/>
              </a:rPr>
            </a:br>
            <a:r>
              <a:rPr lang="ko-KR" altLang="en-US" sz="1600">
                <a:latin typeface="Bodoni MT" panose="02070603080606020203" pitchFamily="18" charset="0"/>
              </a:rPr>
              <a:t>나는 </a:t>
            </a:r>
            <a:r>
              <a:rPr lang="en-US" altLang="ko-KR" sz="1600">
                <a:latin typeface="Bodoni MT" panose="02070603080606020203" pitchFamily="18" charset="0"/>
              </a:rPr>
              <a:t>PLAYER </a:t>
            </a:r>
            <a:r>
              <a:rPr lang="ko-KR" altLang="en-US" sz="1600" smtClean="0">
                <a:latin typeface="Bodoni MT" panose="02070603080606020203" pitchFamily="18" charset="0"/>
              </a:rPr>
              <a:t>다</a:t>
            </a:r>
            <a:r>
              <a:rPr lang="en-US" altLang="ko-KR" sz="1600" smtClean="0">
                <a:latin typeface="Bodoni MT" panose="02070603080606020203" pitchFamily="18" charset="0"/>
              </a:rPr>
              <a:t>.</a:t>
            </a:r>
            <a:endParaRPr lang="ko-KR" altLang="en-US" sz="1600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901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10898809"/>
            <a:ext cx="1219200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-36946" y="131382"/>
            <a:ext cx="1928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>
                <a:latin typeface="빙그레 따옴체" panose="02030503000000000000" pitchFamily="18" charset="-127"/>
                <a:ea typeface="빙그레 따옴체" panose="02030503000000000000" pitchFamily="18" charset="-127"/>
              </a:defRPr>
            </a:lvl1pPr>
          </a:lstStyle>
          <a:p>
            <a:pPr algn="ctr"/>
            <a:r>
              <a:rPr lang="en-US" altLang="ko-KR" sz="1600" dirty="0">
                <a:latin typeface="Bodoni MT" panose="02070603080606020203" pitchFamily="18" charset="0"/>
              </a:rPr>
              <a:t>PLAYER MAKER </a:t>
            </a:r>
            <a:endParaRPr lang="ko-KR" altLang="en-US" sz="1600" dirty="0">
              <a:latin typeface="Bodoni MT" panose="02070603080606020203" pitchFamily="18" charset="0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826690" y="-20399"/>
            <a:ext cx="0" cy="593054"/>
          </a:xfrm>
          <a:prstGeom prst="line">
            <a:avLst/>
          </a:prstGeom>
          <a:ln w="28575">
            <a:gradFill flip="none" rotWithShape="1">
              <a:gsLst>
                <a:gs pos="0">
                  <a:srgbClr val="FED75F"/>
                </a:gs>
                <a:gs pos="100000">
                  <a:srgbClr val="232122">
                    <a:alpha val="0"/>
                  </a:srgbClr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0" y="59112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0" y="629920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9792" y="701459"/>
            <a:ext cx="3472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구축 모델 결과 확인 </a:t>
            </a:r>
            <a:r>
              <a:rPr lang="en-US" altLang="ko-KR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– CrossTable</a:t>
            </a:r>
            <a:endParaRPr lang="ko-KR" altLang="en-US" b="1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0" y="6394508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회귀분석</a:t>
            </a:r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733842" y="-62520"/>
            <a:ext cx="3373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 smtClean="0">
                <a:effectLst>
                  <a:outerShdw blurRad="38100" dist="63500" dir="2700000" algn="tl">
                    <a:schemeClr val="bg1"/>
                  </a:outerShdw>
                </a:effectLst>
                <a:latin typeface="Bodoni MT" panose="02070603080606020203" pitchFamily="18" charset="0"/>
              </a:rPr>
              <a:t>Next </a:t>
            </a:r>
            <a:r>
              <a:rPr lang="en-US" altLang="ko-KR" sz="2000" smtClean="0">
                <a:effectLst>
                  <a:outerShdw blurRad="38100" dist="63500" dir="2700000" algn="tl">
                    <a:schemeClr val="bg1"/>
                  </a:outerShdw>
                </a:effectLst>
                <a:latin typeface="Bodoni MT" panose="02070603080606020203" pitchFamily="18" charset="0"/>
              </a:rPr>
              <a:t>Promotion </a:t>
            </a:r>
            <a:r>
              <a:rPr lang="en-US" altLang="ko-KR" sz="4000" smtClean="0">
                <a:effectLst>
                  <a:outerShdw blurRad="38100" dist="63500" dir="2700000" algn="tl">
                    <a:schemeClr val="bg1"/>
                  </a:outerShdw>
                </a:effectLst>
                <a:latin typeface="Bodoni MT" panose="02070603080606020203" pitchFamily="18" charset="0"/>
              </a:rPr>
              <a:t>R</a:t>
            </a:r>
            <a:endParaRPr lang="ko-KR" altLang="en-US" sz="4000" dirty="0">
              <a:effectLst>
                <a:outerShdw blurRad="38100" dist="63500" dir="2700000" algn="tl">
                  <a:schemeClr val="bg1"/>
                </a:outerShdw>
              </a:effectLst>
              <a:latin typeface="Bodoni MT" panose="02070603080606020203" pitchFamily="18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66" y="1160835"/>
            <a:ext cx="5362845" cy="212944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5439" y="895919"/>
            <a:ext cx="3771814" cy="457459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06634" y="3269051"/>
            <a:ext cx="6432690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CrossTable(x  , y  , prop.chisq)</a:t>
            </a:r>
          </a:p>
          <a:p>
            <a:pPr>
              <a:lnSpc>
                <a:spcPct val="150000"/>
              </a:lnSpc>
            </a:pPr>
            <a:r>
              <a:rPr lang="ko-KR" altLang="en-US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교차검증을 위한 함수입니다</a:t>
            </a:r>
            <a:r>
              <a:rPr lang="en-US" altLang="ko-KR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 </a:t>
            </a:r>
            <a:r>
              <a:rPr lang="ko-KR" altLang="en-US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비교할 대상을 </a:t>
            </a:r>
            <a:r>
              <a:rPr lang="en-US" altLang="ko-KR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x </a:t>
            </a:r>
            <a:r>
              <a:rPr lang="ko-KR" altLang="en-US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와 </a:t>
            </a:r>
            <a:r>
              <a:rPr lang="en-US" altLang="ko-KR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y</a:t>
            </a:r>
            <a:r>
              <a:rPr lang="ko-KR" altLang="en-US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에 할당시켜 주시면 됩니다</a:t>
            </a:r>
            <a:r>
              <a:rPr lang="en-US" altLang="ko-KR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prop.chisq = “ ”</a:t>
            </a:r>
            <a:endParaRPr lang="en-US" altLang="ko-KR" sz="1400" b="1" smtClean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카이제곱 검정 값을 표기할지에 대한 여부를 </a:t>
            </a:r>
            <a:r>
              <a:rPr lang="en-US" altLang="ko-KR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“TRUE”, “FLASE”</a:t>
            </a:r>
            <a:r>
              <a:rPr lang="ko-KR" altLang="en-US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로 구분하여 입력시켜 주시면 됩니다</a:t>
            </a:r>
            <a:r>
              <a:rPr lang="en-US" altLang="ko-KR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980657" y="3469733"/>
            <a:ext cx="2215155" cy="92333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#</a:t>
            </a:r>
            <a:r>
              <a:rPr lang="ko-KR" altLang="en-US" sz="12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행을 기준으로 측정한 비율값</a:t>
            </a:r>
            <a:endParaRPr lang="en-US" altLang="ko-KR" sz="120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#</a:t>
            </a:r>
            <a:r>
              <a:rPr lang="ko-KR" altLang="en-US" sz="12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열을 기준으로 측정한 비율값</a:t>
            </a:r>
            <a:endParaRPr lang="en-US" altLang="ko-KR" sz="120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#</a:t>
            </a:r>
            <a:r>
              <a:rPr lang="ko-KR" altLang="en-US" sz="12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전체를 기준으로 측정한 비율값</a:t>
            </a:r>
            <a:endParaRPr lang="en-US" altLang="ko-KR" sz="120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8794878" y="3737813"/>
            <a:ext cx="369277" cy="40444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9181740" y="3922451"/>
            <a:ext cx="75371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7998428" y="3592823"/>
            <a:ext cx="543464" cy="549435"/>
          </a:xfrm>
          <a:prstGeom prst="roundRect">
            <a:avLst/>
          </a:prstGeom>
          <a:noFill/>
          <a:ln w="28575">
            <a:solidFill>
              <a:srgbClr val="102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8620691" y="4216553"/>
            <a:ext cx="543464" cy="549435"/>
          </a:xfrm>
          <a:prstGeom prst="roundRect">
            <a:avLst/>
          </a:prstGeom>
          <a:noFill/>
          <a:ln w="28575">
            <a:solidFill>
              <a:srgbClr val="102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8008880" y="4178861"/>
            <a:ext cx="543464" cy="54943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8631143" y="3608679"/>
            <a:ext cx="543464" cy="54943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79643" y="5194903"/>
            <a:ext cx="735008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mtClean="0">
                <a:solidFill>
                  <a:srgbClr val="10259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파란색 사각형</a:t>
            </a:r>
            <a:r>
              <a:rPr lang="ko-KR" altLang="en-US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은 실제 종속변수와 예측한 결과가 일치한 수를 알려줍니다</a:t>
            </a:r>
            <a:r>
              <a:rPr lang="en-US" altLang="ko-KR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반대로 </a:t>
            </a:r>
            <a:r>
              <a:rPr lang="ko-KR" altLang="en-US" sz="1400" smtClean="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붉은색 사각형</a:t>
            </a:r>
            <a:r>
              <a:rPr lang="ko-KR" altLang="en-US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은 실제 종속변수와 예측한 결과가 일치하지 않은 수를 알려주고 있습니다</a:t>
            </a:r>
            <a:r>
              <a:rPr lang="en-US" altLang="ko-KR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endParaRPr lang="ko-KR" altLang="en-US" sz="1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64240" y="5190738"/>
            <a:ext cx="422985" cy="430931"/>
            <a:chOff x="5222417" y="5375913"/>
            <a:chExt cx="1695813" cy="1727669"/>
          </a:xfrm>
        </p:grpSpPr>
        <p:sp>
          <p:nvSpPr>
            <p:cNvPr id="28" name="육각형 27"/>
            <p:cNvSpPr/>
            <p:nvPr/>
          </p:nvSpPr>
          <p:spPr>
            <a:xfrm rot="5400000">
              <a:off x="5253759" y="5570816"/>
              <a:ext cx="1646304" cy="1419228"/>
            </a:xfrm>
            <a:prstGeom prst="hexagon">
              <a:avLst/>
            </a:prstGeom>
            <a:gradFill>
              <a:gsLst>
                <a:gs pos="50000">
                  <a:srgbClr val="FED75F"/>
                </a:gs>
                <a:gs pos="50000">
                  <a:srgbClr val="232122"/>
                </a:gs>
              </a:gsLst>
              <a:lin ang="5400000" scaled="1"/>
            </a:gradFill>
            <a:ln>
              <a:gradFill>
                <a:gsLst>
                  <a:gs pos="50000">
                    <a:srgbClr val="282628"/>
                  </a:gs>
                  <a:gs pos="50000">
                    <a:srgbClr val="FED75F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2417" y="5375913"/>
              <a:ext cx="1695813" cy="1695450"/>
            </a:xfrm>
            <a:prstGeom prst="rect">
              <a:avLst/>
            </a:prstGeom>
          </p:spPr>
        </p:pic>
      </p:grpSp>
      <p:sp>
        <p:nvSpPr>
          <p:cNvPr id="21" name="TextBox 20"/>
          <p:cNvSpPr txBox="1"/>
          <p:nvPr/>
        </p:nvSpPr>
        <p:spPr>
          <a:xfrm rot="5400000">
            <a:off x="6690305" y="4024972"/>
            <a:ext cx="1244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실제 종속변수</a:t>
            </a:r>
            <a:endParaRPr lang="ko-KR" altLang="en-US" sz="140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261261" y="3106566"/>
            <a:ext cx="107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예측한 결과</a:t>
            </a:r>
            <a:endParaRPr lang="ko-KR" altLang="en-US" sz="140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460529" y="6299200"/>
            <a:ext cx="5731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smtClean="0">
                <a:latin typeface="Bodoni MT" panose="02070603080606020203" pitchFamily="18" charset="0"/>
              </a:rPr>
              <a:t>인류는 </a:t>
            </a:r>
            <a:r>
              <a:rPr lang="ko-KR" altLang="en-US" sz="1600">
                <a:latin typeface="Bodoni MT" panose="02070603080606020203" pitchFamily="18" charset="0"/>
              </a:rPr>
              <a:t>여지것 불가능을 극복하는 능력을 스스로 정의했다</a:t>
            </a:r>
            <a:r>
              <a:rPr lang="en-US" altLang="ko-KR" sz="1600">
                <a:latin typeface="Bodoni MT" panose="02070603080606020203" pitchFamily="18" charset="0"/>
              </a:rPr>
              <a:t>.</a:t>
            </a:r>
            <a:br>
              <a:rPr lang="en-US" altLang="ko-KR" sz="1600">
                <a:latin typeface="Bodoni MT" panose="02070603080606020203" pitchFamily="18" charset="0"/>
              </a:rPr>
            </a:br>
            <a:r>
              <a:rPr lang="ko-KR" altLang="en-US" sz="1600">
                <a:latin typeface="Bodoni MT" panose="02070603080606020203" pitchFamily="18" charset="0"/>
              </a:rPr>
              <a:t>나는 </a:t>
            </a:r>
            <a:r>
              <a:rPr lang="en-US" altLang="ko-KR" sz="1600">
                <a:latin typeface="Bodoni MT" panose="02070603080606020203" pitchFamily="18" charset="0"/>
              </a:rPr>
              <a:t>PLAYER </a:t>
            </a:r>
            <a:r>
              <a:rPr lang="ko-KR" altLang="en-US" sz="1600" smtClean="0">
                <a:latin typeface="Bodoni MT" panose="02070603080606020203" pitchFamily="18" charset="0"/>
              </a:rPr>
              <a:t>다</a:t>
            </a:r>
            <a:r>
              <a:rPr lang="en-US" altLang="ko-KR" sz="1600" smtClean="0">
                <a:latin typeface="Bodoni MT" panose="02070603080606020203" pitchFamily="18" charset="0"/>
              </a:rPr>
              <a:t>.</a:t>
            </a:r>
            <a:endParaRPr lang="ko-KR" altLang="en-US" sz="1600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39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10898809"/>
            <a:ext cx="1219200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-36946" y="131382"/>
            <a:ext cx="1928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>
                <a:latin typeface="빙그레 따옴체" panose="02030503000000000000" pitchFamily="18" charset="-127"/>
                <a:ea typeface="빙그레 따옴체" panose="02030503000000000000" pitchFamily="18" charset="-127"/>
              </a:defRPr>
            </a:lvl1pPr>
          </a:lstStyle>
          <a:p>
            <a:pPr algn="ctr"/>
            <a:r>
              <a:rPr lang="en-US" altLang="ko-KR" sz="1600" dirty="0">
                <a:latin typeface="Bodoni MT" panose="02070603080606020203" pitchFamily="18" charset="0"/>
              </a:rPr>
              <a:t>PLAYER MAKER </a:t>
            </a:r>
            <a:endParaRPr lang="ko-KR" altLang="en-US" sz="1600" dirty="0">
              <a:latin typeface="Bodoni MT" panose="02070603080606020203" pitchFamily="18" charset="0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826690" y="-20399"/>
            <a:ext cx="0" cy="593054"/>
          </a:xfrm>
          <a:prstGeom prst="line">
            <a:avLst/>
          </a:prstGeom>
          <a:ln w="28575">
            <a:gradFill flip="none" rotWithShape="1">
              <a:gsLst>
                <a:gs pos="0">
                  <a:srgbClr val="FED75F"/>
                </a:gs>
                <a:gs pos="100000">
                  <a:srgbClr val="232122">
                    <a:alpha val="0"/>
                  </a:srgbClr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0" y="59112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0" y="629920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9792" y="701459"/>
            <a:ext cx="2779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구축 모델 결과 확인 </a:t>
            </a:r>
            <a:r>
              <a:rPr lang="en-US" altLang="ko-KR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– </a:t>
            </a:r>
            <a:r>
              <a:rPr lang="ko-KR" altLang="en-US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예측</a:t>
            </a:r>
            <a:endParaRPr lang="ko-KR" altLang="en-US" b="1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0" y="6394508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회귀분석</a:t>
            </a:r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733842" y="-62520"/>
            <a:ext cx="3373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 smtClean="0">
                <a:effectLst>
                  <a:outerShdw blurRad="38100" dist="63500" dir="2700000" algn="tl">
                    <a:schemeClr val="bg1"/>
                  </a:outerShdw>
                </a:effectLst>
                <a:latin typeface="Bodoni MT" panose="02070603080606020203" pitchFamily="18" charset="0"/>
              </a:rPr>
              <a:t>Next </a:t>
            </a:r>
            <a:r>
              <a:rPr lang="en-US" altLang="ko-KR" sz="2000" smtClean="0">
                <a:effectLst>
                  <a:outerShdw blurRad="38100" dist="63500" dir="2700000" algn="tl">
                    <a:schemeClr val="bg1"/>
                  </a:outerShdw>
                </a:effectLst>
                <a:latin typeface="Bodoni MT" panose="02070603080606020203" pitchFamily="18" charset="0"/>
              </a:rPr>
              <a:t>Promotion </a:t>
            </a:r>
            <a:r>
              <a:rPr lang="en-US" altLang="ko-KR" sz="4000" smtClean="0">
                <a:effectLst>
                  <a:outerShdw blurRad="38100" dist="63500" dir="2700000" algn="tl">
                    <a:schemeClr val="bg1"/>
                  </a:outerShdw>
                </a:effectLst>
                <a:latin typeface="Bodoni MT" panose="02070603080606020203" pitchFamily="18" charset="0"/>
              </a:rPr>
              <a:t>R</a:t>
            </a:r>
            <a:endParaRPr lang="ko-KR" altLang="en-US" sz="4000" dirty="0">
              <a:effectLst>
                <a:outerShdw blurRad="38100" dist="63500" dir="2700000" algn="tl">
                  <a:schemeClr val="bg1"/>
                </a:outerShdw>
              </a:effectLst>
              <a:latin typeface="Bodoni MT" panose="02070603080606020203" pitchFamily="18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66" y="1160835"/>
            <a:ext cx="5362845" cy="212944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766" y="3290282"/>
            <a:ext cx="5362845" cy="9690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09878" y="1070791"/>
            <a:ext cx="4649030" cy="1131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predict(object  , newdata , type  )</a:t>
            </a:r>
          </a:p>
          <a:p>
            <a:pPr>
              <a:lnSpc>
                <a:spcPct val="150000"/>
              </a:lnSpc>
            </a:pPr>
            <a:r>
              <a:rPr lang="ko-KR" altLang="en-US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함수를 통해 모델을 구축하고 나면 </a:t>
            </a:r>
            <a:r>
              <a:rPr lang="en-US" altLang="ko-KR" sz="13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predict() </a:t>
            </a:r>
            <a:r>
              <a:rPr lang="ko-KR" altLang="en-US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함수를 활용하여 </a:t>
            </a:r>
            <a:endParaRPr lang="en-US" altLang="ko-KR" sz="1300" smtClean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새로운 데이터를 넣어봄으로서 예측한 값을 구할 수가 있습니다</a:t>
            </a:r>
            <a:r>
              <a:rPr lang="en-US" altLang="ko-KR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109878" y="2214113"/>
            <a:ext cx="6096000" cy="283923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object </a:t>
            </a:r>
          </a:p>
          <a:p>
            <a:pPr>
              <a:lnSpc>
                <a:spcPct val="150000"/>
              </a:lnSpc>
            </a:pPr>
            <a:r>
              <a:rPr lang="ko-KR" altLang="en-US" sz="13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새로운 데이터에 대해 사용될 모델을 넣어 주도록 합니다</a:t>
            </a:r>
            <a:r>
              <a:rPr lang="en-US" altLang="ko-KR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newdata </a:t>
            </a:r>
          </a:p>
          <a:p>
            <a:pPr>
              <a:lnSpc>
                <a:spcPct val="150000"/>
              </a:lnSpc>
            </a:pPr>
            <a:r>
              <a:rPr lang="ko-KR" altLang="en-US" sz="13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우리가 구축한 모델을 통해 데이터에 대한 결과를 예측하고자 새로운 데이터를 </a:t>
            </a:r>
            <a:endParaRPr lang="en-US" altLang="ko-KR" sz="1300" smtClean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넣어주도록 </a:t>
            </a:r>
            <a:r>
              <a:rPr lang="ko-KR" altLang="en-US" sz="13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합니다</a:t>
            </a:r>
            <a:r>
              <a:rPr lang="en-US" altLang="ko-KR" sz="13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endParaRPr lang="en-US" altLang="ko-KR" sz="13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type </a:t>
            </a:r>
          </a:p>
          <a:p>
            <a:pPr>
              <a:lnSpc>
                <a:spcPct val="150000"/>
              </a:lnSpc>
            </a:pPr>
            <a:r>
              <a:rPr lang="ko-KR" altLang="en-US" sz="13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어떠한 형식으로 답을 돌려줄지 정해줍니다</a:t>
            </a:r>
            <a:r>
              <a:rPr lang="en-US" altLang="ko-KR" sz="13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 “response”</a:t>
            </a:r>
            <a:r>
              <a:rPr lang="ko-KR" altLang="en-US" sz="13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로 지정하고 예측을 지정하면 </a:t>
            </a:r>
            <a:r>
              <a:rPr lang="en-US" altLang="ko-KR" sz="13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0~1</a:t>
            </a:r>
            <a:r>
              <a:rPr lang="ko-KR" altLang="en-US" sz="13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사이의 확률을 구하여 알려줍니다</a:t>
            </a:r>
            <a:endParaRPr lang="ko-KR" altLang="en-US" sz="1300"/>
          </a:p>
        </p:txBody>
      </p:sp>
      <p:sp>
        <p:nvSpPr>
          <p:cNvPr id="9" name="TextBox 8"/>
          <p:cNvSpPr txBox="1"/>
          <p:nvPr/>
        </p:nvSpPr>
        <p:spPr>
          <a:xfrm>
            <a:off x="509478" y="4371885"/>
            <a:ext cx="5567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상단의 각 데이터가 불량 혹은 정상제품이 될 확률을 나타내고 있습니다</a:t>
            </a:r>
            <a:r>
              <a:rPr lang="en-US" altLang="ko-KR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endParaRPr lang="ko-KR" altLang="en-US" sz="1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39076" y="4290501"/>
            <a:ext cx="422985" cy="430931"/>
            <a:chOff x="5222417" y="5375913"/>
            <a:chExt cx="1695813" cy="1727669"/>
          </a:xfrm>
        </p:grpSpPr>
        <p:sp>
          <p:nvSpPr>
            <p:cNvPr id="19" name="육각형 18"/>
            <p:cNvSpPr/>
            <p:nvPr/>
          </p:nvSpPr>
          <p:spPr>
            <a:xfrm rot="5400000">
              <a:off x="5253759" y="5570816"/>
              <a:ext cx="1646304" cy="1419228"/>
            </a:xfrm>
            <a:prstGeom prst="hexagon">
              <a:avLst/>
            </a:prstGeom>
            <a:gradFill>
              <a:gsLst>
                <a:gs pos="50000">
                  <a:srgbClr val="FED75F"/>
                </a:gs>
                <a:gs pos="50000">
                  <a:srgbClr val="232122"/>
                </a:gs>
              </a:gsLst>
              <a:lin ang="5400000" scaled="1"/>
            </a:gradFill>
            <a:ln>
              <a:gradFill>
                <a:gsLst>
                  <a:gs pos="50000">
                    <a:srgbClr val="282628"/>
                  </a:gs>
                  <a:gs pos="50000">
                    <a:srgbClr val="FED75F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2417" y="5375913"/>
              <a:ext cx="1695813" cy="1695450"/>
            </a:xfrm>
            <a:prstGeom prst="rect">
              <a:avLst/>
            </a:prstGeom>
          </p:spPr>
        </p:pic>
      </p:grpSp>
      <p:sp>
        <p:nvSpPr>
          <p:cNvPr id="22" name="TextBox 21"/>
          <p:cNvSpPr txBox="1"/>
          <p:nvPr/>
        </p:nvSpPr>
        <p:spPr>
          <a:xfrm>
            <a:off x="6460529" y="6299200"/>
            <a:ext cx="5731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smtClean="0">
                <a:latin typeface="Bodoni MT" panose="02070603080606020203" pitchFamily="18" charset="0"/>
              </a:rPr>
              <a:t>인류는 </a:t>
            </a:r>
            <a:r>
              <a:rPr lang="ko-KR" altLang="en-US" sz="1600">
                <a:latin typeface="Bodoni MT" panose="02070603080606020203" pitchFamily="18" charset="0"/>
              </a:rPr>
              <a:t>여지것 불가능을 극복하는 능력을 스스로 정의했다</a:t>
            </a:r>
            <a:r>
              <a:rPr lang="en-US" altLang="ko-KR" sz="1600">
                <a:latin typeface="Bodoni MT" panose="02070603080606020203" pitchFamily="18" charset="0"/>
              </a:rPr>
              <a:t>.</a:t>
            </a:r>
            <a:br>
              <a:rPr lang="en-US" altLang="ko-KR" sz="1600">
                <a:latin typeface="Bodoni MT" panose="02070603080606020203" pitchFamily="18" charset="0"/>
              </a:rPr>
            </a:br>
            <a:r>
              <a:rPr lang="ko-KR" altLang="en-US" sz="1600">
                <a:latin typeface="Bodoni MT" panose="02070603080606020203" pitchFamily="18" charset="0"/>
              </a:rPr>
              <a:t>나는 </a:t>
            </a:r>
            <a:r>
              <a:rPr lang="en-US" altLang="ko-KR" sz="1600">
                <a:latin typeface="Bodoni MT" panose="02070603080606020203" pitchFamily="18" charset="0"/>
              </a:rPr>
              <a:t>PLAYER </a:t>
            </a:r>
            <a:r>
              <a:rPr lang="ko-KR" altLang="en-US" sz="1600" smtClean="0">
                <a:latin typeface="Bodoni MT" panose="02070603080606020203" pitchFamily="18" charset="0"/>
              </a:rPr>
              <a:t>다</a:t>
            </a:r>
            <a:r>
              <a:rPr lang="en-US" altLang="ko-KR" sz="1600" smtClean="0">
                <a:latin typeface="Bodoni MT" panose="02070603080606020203" pitchFamily="18" charset="0"/>
              </a:rPr>
              <a:t>.</a:t>
            </a:r>
            <a:endParaRPr lang="ko-KR" altLang="en-US" sz="1600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71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10898809"/>
            <a:ext cx="1219200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-36946" y="131382"/>
            <a:ext cx="1928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>
                <a:latin typeface="빙그레 따옴체" panose="02030503000000000000" pitchFamily="18" charset="-127"/>
                <a:ea typeface="빙그레 따옴체" panose="02030503000000000000" pitchFamily="18" charset="-127"/>
              </a:defRPr>
            </a:lvl1pPr>
          </a:lstStyle>
          <a:p>
            <a:pPr algn="ctr"/>
            <a:r>
              <a:rPr lang="en-US" altLang="ko-KR" sz="1600" dirty="0">
                <a:latin typeface="Bodoni MT" panose="02070603080606020203" pitchFamily="18" charset="0"/>
              </a:rPr>
              <a:t>PLAYER MAKER </a:t>
            </a:r>
            <a:endParaRPr lang="ko-KR" altLang="en-US" sz="1600" dirty="0">
              <a:latin typeface="Bodoni MT" panose="02070603080606020203" pitchFamily="18" charset="0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826690" y="-20399"/>
            <a:ext cx="0" cy="593054"/>
          </a:xfrm>
          <a:prstGeom prst="line">
            <a:avLst/>
          </a:prstGeom>
          <a:ln w="28575">
            <a:gradFill flip="none" rotWithShape="1">
              <a:gsLst>
                <a:gs pos="0">
                  <a:srgbClr val="FED75F"/>
                </a:gs>
                <a:gs pos="100000">
                  <a:srgbClr val="232122">
                    <a:alpha val="0"/>
                  </a:srgbClr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0" y="59112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9792" y="589531"/>
            <a:ext cx="2824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구축 모델 결과 확인 </a:t>
            </a:r>
            <a:r>
              <a:rPr lang="en-US" altLang="ko-KR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– ROC</a:t>
            </a:r>
            <a:endParaRPr lang="ko-KR" altLang="en-US" b="1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733842" y="-62520"/>
            <a:ext cx="3373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 smtClean="0">
                <a:effectLst>
                  <a:outerShdw blurRad="38100" dist="63500" dir="2700000" algn="tl">
                    <a:schemeClr val="bg1"/>
                  </a:outerShdw>
                </a:effectLst>
                <a:latin typeface="Bodoni MT" panose="02070603080606020203" pitchFamily="18" charset="0"/>
              </a:rPr>
              <a:t>Next </a:t>
            </a:r>
            <a:r>
              <a:rPr lang="en-US" altLang="ko-KR" sz="2000" smtClean="0">
                <a:effectLst>
                  <a:outerShdw blurRad="38100" dist="63500" dir="2700000" algn="tl">
                    <a:schemeClr val="bg1"/>
                  </a:outerShdw>
                </a:effectLst>
                <a:latin typeface="Bodoni MT" panose="02070603080606020203" pitchFamily="18" charset="0"/>
              </a:rPr>
              <a:t>Promotion </a:t>
            </a:r>
            <a:r>
              <a:rPr lang="en-US" altLang="ko-KR" sz="4000" smtClean="0">
                <a:effectLst>
                  <a:outerShdw blurRad="38100" dist="63500" dir="2700000" algn="tl">
                    <a:schemeClr val="bg1"/>
                  </a:outerShdw>
                </a:effectLst>
                <a:latin typeface="Bodoni MT" panose="02070603080606020203" pitchFamily="18" charset="0"/>
              </a:rPr>
              <a:t>R</a:t>
            </a:r>
            <a:endParaRPr lang="ko-KR" altLang="en-US" sz="4000" dirty="0">
              <a:effectLst>
                <a:outerShdw blurRad="38100" dist="63500" dir="2700000" algn="tl">
                  <a:schemeClr val="bg1"/>
                </a:outerShdw>
              </a:effectLst>
              <a:latin typeface="Bodoni MT" panose="02070603080606020203" pitchFamily="18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766" y="981801"/>
            <a:ext cx="6561917" cy="260556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950" y="1150172"/>
            <a:ext cx="4224848" cy="26055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9076" y="3626379"/>
            <a:ext cx="12052924" cy="303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ROC </a:t>
            </a:r>
            <a:r>
              <a:rPr lang="ko-KR" altLang="en-US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곡선과 곡선의</a:t>
            </a:r>
            <a:r>
              <a:rPr lang="en-US" altLang="ko-KR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면적 </a:t>
            </a:r>
            <a:r>
              <a:rPr lang="en-US" altLang="ko-KR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AUC</a:t>
            </a:r>
          </a:p>
          <a:p>
            <a:pPr>
              <a:lnSpc>
                <a:spcPct val="200000"/>
              </a:lnSpc>
            </a:pPr>
            <a:r>
              <a:rPr lang="ko-KR" altLang="en-US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예측결과에 대해 관찰하고자 하는 값</a:t>
            </a:r>
            <a:r>
              <a:rPr lang="en-US" altLang="ko-KR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(Positive)</a:t>
            </a:r>
            <a:r>
              <a:rPr lang="ko-KR" altLang="en-US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정확하게 분류된</a:t>
            </a:r>
            <a:r>
              <a:rPr lang="en-US" altLang="ko-KR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(True)</a:t>
            </a:r>
            <a:r>
              <a:rPr lang="ko-KR" altLang="en-US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수치를 </a:t>
            </a:r>
            <a:r>
              <a:rPr lang="en-US" altLang="ko-KR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TP</a:t>
            </a:r>
            <a:r>
              <a:rPr lang="ko-KR" altLang="en-US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라고 하며 이에 대한 비율을 </a:t>
            </a:r>
            <a:r>
              <a:rPr lang="en-US" altLang="ko-KR" sz="1400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TPR</a:t>
            </a:r>
            <a:r>
              <a:rPr lang="en-US" altLang="ko-KR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또는 </a:t>
            </a:r>
            <a:r>
              <a:rPr lang="ko-KR" altLang="en-US" sz="1400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민감도</a:t>
            </a:r>
            <a:r>
              <a:rPr lang="ko-KR" altLang="en-US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라고 합니다</a:t>
            </a:r>
            <a:r>
              <a:rPr lang="en-US" altLang="ko-KR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 </a:t>
            </a:r>
          </a:p>
          <a:p>
            <a:pPr>
              <a:lnSpc>
                <a:spcPct val="130000"/>
              </a:lnSpc>
            </a:pPr>
            <a:r>
              <a:rPr lang="ko-KR" altLang="en-US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그리고 관찰하고자 하는 값</a:t>
            </a:r>
            <a:r>
              <a:rPr lang="en-US" altLang="ko-KR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(Positive)</a:t>
            </a:r>
            <a:r>
              <a:rPr lang="ko-KR" altLang="en-US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부정확하게 분류된</a:t>
            </a:r>
            <a:r>
              <a:rPr lang="en-US" altLang="ko-KR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(FALSE) </a:t>
            </a:r>
            <a:r>
              <a:rPr lang="ko-KR" altLang="en-US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수치를 </a:t>
            </a:r>
            <a:r>
              <a:rPr lang="en-US" altLang="ko-KR" sz="1400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FPR</a:t>
            </a:r>
            <a:r>
              <a:rPr lang="en-US" altLang="ko-KR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또는 </a:t>
            </a:r>
            <a:r>
              <a:rPr lang="ko-KR" altLang="en-US" sz="1400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특이도</a:t>
            </a:r>
            <a:r>
              <a:rPr lang="ko-KR" altLang="en-US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라고 합니다</a:t>
            </a:r>
            <a:r>
              <a:rPr lang="en-US" altLang="ko-KR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 </a:t>
            </a:r>
          </a:p>
          <a:p>
            <a:pPr>
              <a:lnSpc>
                <a:spcPct val="130000"/>
              </a:lnSpc>
            </a:pPr>
            <a:r>
              <a:rPr lang="en-US" altLang="ko-KR" sz="1400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ROC </a:t>
            </a:r>
            <a:r>
              <a:rPr lang="ko-KR" altLang="en-US" sz="1400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곡선을 구성하는 점들은 </a:t>
            </a:r>
            <a:r>
              <a:rPr lang="en-US" altLang="ko-KR" sz="1400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FP</a:t>
            </a:r>
            <a:r>
              <a:rPr lang="ko-KR" altLang="en-US" sz="1400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임계치가 변화할 때 </a:t>
            </a:r>
            <a:r>
              <a:rPr lang="en-US" altLang="ko-KR" sz="1400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TPR</a:t>
            </a:r>
            <a:r>
              <a:rPr lang="ko-KR" altLang="en-US" sz="1400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을 나타냅니다</a:t>
            </a:r>
            <a:r>
              <a:rPr lang="en-US" altLang="ko-KR" sz="1400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 </a:t>
            </a:r>
          </a:p>
          <a:p>
            <a:pPr>
              <a:lnSpc>
                <a:spcPct val="130000"/>
              </a:lnSpc>
            </a:pPr>
            <a:r>
              <a:rPr lang="en-US" altLang="ko-KR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ROC </a:t>
            </a:r>
            <a:r>
              <a:rPr lang="ko-KR" altLang="en-US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곡선에서 </a:t>
            </a:r>
            <a:r>
              <a:rPr lang="en-US" altLang="ko-KR" sz="1400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FPR</a:t>
            </a:r>
            <a:r>
              <a:rPr lang="ko-KR" altLang="en-US" sz="1400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을 기준값</a:t>
            </a:r>
            <a:r>
              <a:rPr lang="ko-KR" altLang="en-US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이라 이해하면 쉽게 </a:t>
            </a:r>
            <a:r>
              <a:rPr lang="en-US" altLang="ko-KR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ROC </a:t>
            </a:r>
            <a:r>
              <a:rPr lang="ko-KR" altLang="en-US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곡선을 이해할 수 있습니다</a:t>
            </a:r>
            <a:r>
              <a:rPr lang="en-US" altLang="ko-KR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ko-KR" altLang="en-US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왼쪽에서 오른쪽으로 갈 수록 기준값이 낮아진다 가정했을 때</a:t>
            </a:r>
            <a:r>
              <a:rPr lang="en-US" altLang="ko-KR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낮은 기준에서 잘 예측한 것과</a:t>
            </a:r>
            <a:r>
              <a:rPr lang="en-US" altLang="ko-KR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</a:t>
            </a:r>
            <a:r>
              <a:rPr lang="ko-KR" altLang="en-US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높은 기준에서 잘 예측한 것은 엄연히 다르므로 이러한 개념을 갖추고 있다면 어떠한 곡선이 더 좋은 모델을 의미하는지 평가할 수 있습니다</a:t>
            </a:r>
            <a:r>
              <a:rPr lang="en-US" altLang="ko-KR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 </a:t>
            </a:r>
          </a:p>
          <a:p>
            <a:pPr>
              <a:lnSpc>
                <a:spcPct val="130000"/>
              </a:lnSpc>
            </a:pPr>
            <a:r>
              <a:rPr lang="ko-KR" altLang="en-US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그리고 이러한 </a:t>
            </a:r>
            <a:r>
              <a:rPr lang="ko-KR" altLang="en-US" sz="1400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곡선의 아래 면적을 줄여 </a:t>
            </a:r>
            <a:r>
              <a:rPr lang="en-US" altLang="ko-KR" sz="1400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AUC </a:t>
            </a:r>
            <a:r>
              <a:rPr lang="ko-KR" altLang="en-US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라고 하며 </a:t>
            </a:r>
            <a:r>
              <a:rPr lang="ko-KR" altLang="en-US" sz="1400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모델을 평가하거나 비교할 때 사용됩니다</a:t>
            </a:r>
            <a:r>
              <a:rPr lang="en-US" altLang="ko-KR" sz="1400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r>
              <a:rPr lang="ko-KR" altLang="en-US" sz="1400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endParaRPr lang="en-US" altLang="ko-KR" sz="1400" b="1" smtClean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400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▶ 쉽게 정의하면 </a:t>
            </a:r>
            <a:r>
              <a:rPr lang="en-US" altLang="ko-KR" sz="1400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ROC </a:t>
            </a:r>
            <a:r>
              <a:rPr lang="ko-KR" altLang="en-US" sz="1400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곡선은 기준에 따라 얼마나 정확하게 분류했는지 나타내는 지표 입니다</a:t>
            </a:r>
            <a:r>
              <a:rPr lang="en-US" altLang="ko-KR" sz="1400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7042089" y="1618577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민감도</a:t>
            </a:r>
            <a:endParaRPr lang="ko-KR" altLang="en-US" sz="1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126806" y="3601851"/>
            <a:ext cx="995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(1-</a:t>
            </a:r>
            <a:r>
              <a:rPr lang="ko-KR" altLang="en-US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특이도</a:t>
            </a:r>
            <a:r>
              <a:rPr lang="en-US" altLang="ko-KR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  <a:endParaRPr lang="ko-KR" altLang="en-US" sz="1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86963" y="3387635"/>
            <a:ext cx="107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낮은 기준값</a:t>
            </a:r>
            <a:endParaRPr lang="ko-KR" altLang="en-US" sz="1400" b="1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86895" y="3400962"/>
            <a:ext cx="107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높은 기준값</a:t>
            </a:r>
            <a:endParaRPr lang="ko-KR" altLang="en-US" sz="1400" b="1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79910" y="2278266"/>
            <a:ext cx="1414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</a:rPr>
              <a:t>AUC : 0.945</a:t>
            </a:r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8281358" y="1664898"/>
            <a:ext cx="0" cy="2182483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233006" y="3856447"/>
            <a:ext cx="2045753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ko-KR" altLang="en-US" sz="1200" smtClean="0">
                <a:solidFill>
                  <a:srgbClr val="10259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높은 기준에서 정확하게 분류</a:t>
            </a:r>
            <a:endParaRPr lang="ko-KR" altLang="en-US" sz="1200">
              <a:solidFill>
                <a:srgbClr val="10259E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 flipH="1">
            <a:off x="10770379" y="1563595"/>
            <a:ext cx="16186" cy="2202808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763689" y="3856446"/>
            <a:ext cx="2045753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ko-KR" altLang="en-US" sz="1200" smtClean="0">
                <a:solidFill>
                  <a:srgbClr val="10259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낮은 기준에서 정확하게 분류</a:t>
            </a:r>
            <a:endParaRPr lang="ko-KR" altLang="en-US" sz="1200">
              <a:solidFill>
                <a:srgbClr val="10259E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53584" y="3161357"/>
            <a:ext cx="3156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mtClean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# ROC( test = </a:t>
            </a:r>
            <a:r>
              <a:rPr lang="ko-KR" altLang="en-US" sz="1400" b="1" smtClean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예측 값</a:t>
            </a:r>
            <a:r>
              <a:rPr lang="en-US" altLang="ko-KR" sz="1400" b="1" smtClean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stat = </a:t>
            </a:r>
            <a:r>
              <a:rPr lang="ko-KR" altLang="en-US" sz="1400" b="1" smtClean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실제값 </a:t>
            </a:r>
            <a:r>
              <a:rPr lang="en-US" altLang="ko-KR" sz="1400" b="1" smtClean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  <a:endParaRPr lang="ko-KR" altLang="en-US" sz="1400" b="1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983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10898809"/>
            <a:ext cx="1219200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-36946" y="131382"/>
            <a:ext cx="1928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>
                <a:latin typeface="빙그레 따옴체" panose="02030503000000000000" pitchFamily="18" charset="-127"/>
                <a:ea typeface="빙그레 따옴체" panose="02030503000000000000" pitchFamily="18" charset="-127"/>
              </a:defRPr>
            </a:lvl1pPr>
          </a:lstStyle>
          <a:p>
            <a:pPr algn="ctr"/>
            <a:r>
              <a:rPr lang="en-US" altLang="ko-KR" sz="1600" dirty="0">
                <a:latin typeface="Bodoni MT" panose="02070603080606020203" pitchFamily="18" charset="0"/>
              </a:rPr>
              <a:t>PLAYER MAKER </a:t>
            </a:r>
            <a:endParaRPr lang="ko-KR" altLang="en-US" sz="1600" dirty="0">
              <a:latin typeface="Bodoni MT" panose="02070603080606020203" pitchFamily="18" charset="0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826690" y="-20399"/>
            <a:ext cx="0" cy="593054"/>
          </a:xfrm>
          <a:prstGeom prst="line">
            <a:avLst/>
          </a:prstGeom>
          <a:ln w="28575">
            <a:gradFill flip="none" rotWithShape="1">
              <a:gsLst>
                <a:gs pos="0">
                  <a:srgbClr val="FED75F"/>
                </a:gs>
                <a:gs pos="100000">
                  <a:srgbClr val="232122">
                    <a:alpha val="0"/>
                  </a:srgbClr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0" y="59112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733842" y="-62520"/>
            <a:ext cx="3373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 smtClean="0">
                <a:effectLst>
                  <a:outerShdw blurRad="38100" dist="63500" dir="2700000" algn="tl">
                    <a:schemeClr val="bg1"/>
                  </a:outerShdw>
                </a:effectLst>
                <a:latin typeface="Bodoni MT" panose="02070603080606020203" pitchFamily="18" charset="0"/>
              </a:rPr>
              <a:t>Next </a:t>
            </a:r>
            <a:r>
              <a:rPr lang="en-US" altLang="ko-KR" sz="2000" smtClean="0">
                <a:effectLst>
                  <a:outerShdw blurRad="38100" dist="63500" dir="2700000" algn="tl">
                    <a:schemeClr val="bg1"/>
                  </a:outerShdw>
                </a:effectLst>
                <a:latin typeface="Bodoni MT" panose="02070603080606020203" pitchFamily="18" charset="0"/>
              </a:rPr>
              <a:t>Promotion </a:t>
            </a:r>
            <a:r>
              <a:rPr lang="en-US" altLang="ko-KR" sz="4000" smtClean="0">
                <a:effectLst>
                  <a:outerShdw blurRad="38100" dist="63500" dir="2700000" algn="tl">
                    <a:schemeClr val="bg1"/>
                  </a:outerShdw>
                </a:effectLst>
                <a:latin typeface="Bodoni MT" panose="02070603080606020203" pitchFamily="18" charset="0"/>
              </a:rPr>
              <a:t>R</a:t>
            </a:r>
            <a:endParaRPr lang="ko-KR" altLang="en-US" sz="4000" dirty="0">
              <a:effectLst>
                <a:outerShdw blurRad="38100" dist="63500" dir="2700000" algn="tl">
                  <a:schemeClr val="bg1"/>
                </a:outerShdw>
              </a:effectLst>
              <a:latin typeface="Bodoni MT" panose="02070603080606020203" pitchFamily="18" charset="0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0" y="629920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761690" y="6299200"/>
            <a:ext cx="4430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>
                <a:latin typeface="Bodoni MT" panose="02070603080606020203" pitchFamily="18" charset="0"/>
              </a:rPr>
              <a:t>9</a:t>
            </a:r>
            <a:r>
              <a:rPr lang="ko-KR" altLang="en-US" sz="1600">
                <a:latin typeface="Bodoni MT" panose="02070603080606020203" pitchFamily="18" charset="0"/>
              </a:rPr>
              <a:t>회말 </a:t>
            </a:r>
            <a:r>
              <a:rPr lang="en-US" altLang="ko-KR" sz="1600">
                <a:latin typeface="Bodoni MT" panose="02070603080606020203" pitchFamily="18" charset="0"/>
              </a:rPr>
              <a:t>2</a:t>
            </a:r>
            <a:r>
              <a:rPr lang="ko-KR" altLang="en-US" sz="1600">
                <a:latin typeface="Bodoni MT" panose="02070603080606020203" pitchFamily="18" charset="0"/>
              </a:rPr>
              <a:t>아웃</a:t>
            </a:r>
            <a:r>
              <a:rPr lang="en-US" altLang="ko-KR" sz="1600">
                <a:latin typeface="Bodoni MT" panose="02070603080606020203" pitchFamily="18" charset="0"/>
              </a:rPr>
              <a:t>.</a:t>
            </a:r>
          </a:p>
          <a:p>
            <a:pPr algn="r"/>
            <a:r>
              <a:rPr lang="ko-KR" altLang="en-US" sz="1600" smtClean="0">
                <a:latin typeface="Bodoni MT" panose="02070603080606020203" pitchFamily="18" charset="0"/>
              </a:rPr>
              <a:t>나는 </a:t>
            </a:r>
            <a:r>
              <a:rPr lang="en-US" altLang="ko-KR" sz="1600" b="1" smtClean="0">
                <a:latin typeface="Bodoni MT" panose="02070603080606020203" pitchFamily="18" charset="0"/>
              </a:rPr>
              <a:t>PLAYER</a:t>
            </a:r>
            <a:r>
              <a:rPr lang="en-US" altLang="ko-KR" sz="1600" smtClean="0">
                <a:latin typeface="Bodoni MT" panose="02070603080606020203" pitchFamily="18" charset="0"/>
              </a:rPr>
              <a:t> </a:t>
            </a:r>
            <a:r>
              <a:rPr lang="ko-KR" altLang="en-US" sz="1600" smtClean="0">
                <a:latin typeface="Bodoni MT" panose="02070603080606020203" pitchFamily="18" charset="0"/>
              </a:rPr>
              <a:t>다</a:t>
            </a:r>
            <a:r>
              <a:rPr lang="en-US" altLang="ko-KR" sz="1600" smtClean="0">
                <a:latin typeface="Bodoni MT" panose="02070603080606020203" pitchFamily="18" charset="0"/>
              </a:rPr>
              <a:t>.</a:t>
            </a:r>
            <a:endParaRPr lang="ko-KR" altLang="en-US" sz="1600" dirty="0">
              <a:latin typeface="Bodoni MT" panose="02070603080606020203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6394508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군집분석</a:t>
            </a:r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9287" y="701459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비계층적 군집분석</a:t>
            </a:r>
            <a:endParaRPr lang="ko-KR" altLang="en-US" b="1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59152" y="670279"/>
            <a:ext cx="422985" cy="430931"/>
            <a:chOff x="5222417" y="5375913"/>
            <a:chExt cx="1695813" cy="1727669"/>
          </a:xfrm>
        </p:grpSpPr>
        <p:sp>
          <p:nvSpPr>
            <p:cNvPr id="19" name="육각형 18"/>
            <p:cNvSpPr/>
            <p:nvPr/>
          </p:nvSpPr>
          <p:spPr>
            <a:xfrm rot="5400000">
              <a:off x="5253759" y="5570816"/>
              <a:ext cx="1646304" cy="1419228"/>
            </a:xfrm>
            <a:prstGeom prst="hexagon">
              <a:avLst/>
            </a:prstGeom>
            <a:gradFill>
              <a:gsLst>
                <a:gs pos="50000">
                  <a:srgbClr val="FED75F"/>
                </a:gs>
                <a:gs pos="50000">
                  <a:srgbClr val="232122"/>
                </a:gs>
              </a:gsLst>
              <a:lin ang="5400000" scaled="1"/>
            </a:gradFill>
            <a:ln>
              <a:gradFill>
                <a:gsLst>
                  <a:gs pos="50000">
                    <a:srgbClr val="282628"/>
                  </a:gs>
                  <a:gs pos="50000">
                    <a:srgbClr val="FED75F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2417" y="5375913"/>
              <a:ext cx="1695813" cy="1695450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179956" y="1081676"/>
            <a:ext cx="120120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비계층적 군집분석은 계층적 군집분석과 달리 도출할 군집 수를 미리 먼저 정의하고 그 군집 수에 최적화된 군집을 도출하는 기법입니다</a:t>
            </a:r>
            <a:r>
              <a:rPr lang="en-US" altLang="ko-KR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대표적인 비계층적 군집방법으로는 </a:t>
            </a:r>
            <a:r>
              <a:rPr lang="en-US" altLang="ko-KR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k-means </a:t>
            </a:r>
            <a:r>
              <a:rPr lang="ko-KR" altLang="en-US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알고리즘과 </a:t>
            </a:r>
            <a:r>
              <a:rPr lang="en-US" altLang="ko-KR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k-medoids </a:t>
            </a:r>
            <a:r>
              <a:rPr lang="ko-KR" altLang="en-US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알고리즘이 있습니다</a:t>
            </a:r>
            <a:r>
              <a:rPr lang="en-US" altLang="ko-KR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endParaRPr lang="en-US" altLang="ko-KR" sz="1400" smtClean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2137" y="3593875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k-means</a:t>
            </a:r>
            <a:endParaRPr lang="ko-KR" altLang="en-US" b="1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59152" y="3541404"/>
            <a:ext cx="422985" cy="430931"/>
            <a:chOff x="5222417" y="5375913"/>
            <a:chExt cx="1695813" cy="1727669"/>
          </a:xfrm>
        </p:grpSpPr>
        <p:sp>
          <p:nvSpPr>
            <p:cNvPr id="23" name="육각형 22"/>
            <p:cNvSpPr/>
            <p:nvPr/>
          </p:nvSpPr>
          <p:spPr>
            <a:xfrm rot="5400000">
              <a:off x="5253759" y="5570816"/>
              <a:ext cx="1646304" cy="1419228"/>
            </a:xfrm>
            <a:prstGeom prst="hexagon">
              <a:avLst/>
            </a:prstGeom>
            <a:gradFill>
              <a:gsLst>
                <a:gs pos="50000">
                  <a:srgbClr val="FED75F"/>
                </a:gs>
                <a:gs pos="50000">
                  <a:srgbClr val="232122"/>
                </a:gs>
              </a:gsLst>
              <a:lin ang="5400000" scaled="1"/>
            </a:gradFill>
            <a:ln>
              <a:gradFill>
                <a:gsLst>
                  <a:gs pos="50000">
                    <a:srgbClr val="282628"/>
                  </a:gs>
                  <a:gs pos="50000">
                    <a:srgbClr val="FED75F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2417" y="5375913"/>
              <a:ext cx="1695813" cy="1695450"/>
            </a:xfrm>
            <a:prstGeom prst="rect">
              <a:avLst/>
            </a:prstGeom>
          </p:spPr>
        </p:pic>
      </p:grpSp>
      <p:sp>
        <p:nvSpPr>
          <p:cNvPr id="25" name="TextBox 24"/>
          <p:cNvSpPr txBox="1"/>
          <p:nvPr/>
        </p:nvSpPr>
        <p:spPr>
          <a:xfrm>
            <a:off x="203092" y="4108242"/>
            <a:ext cx="1201204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비계층적 군집분석의 대표적인 방법으로는 </a:t>
            </a:r>
            <a:r>
              <a:rPr lang="en-US" altLang="ko-KR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k-means </a:t>
            </a:r>
            <a:r>
              <a:rPr lang="ko-KR" altLang="en-US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군집분석이 있습니다</a:t>
            </a:r>
            <a:r>
              <a:rPr lang="en-US" altLang="ko-KR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 </a:t>
            </a:r>
            <a:endParaRPr lang="en-US" altLang="ko-KR" sz="1400" smtClean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비계층적 </a:t>
            </a:r>
            <a:r>
              <a:rPr lang="ko-KR" altLang="en-US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군집분석은 자료에 있는 각 개체를 그룹화 하여 </a:t>
            </a:r>
            <a:r>
              <a:rPr lang="en-US" altLang="ko-KR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k</a:t>
            </a:r>
            <a:r>
              <a:rPr lang="ko-KR" altLang="en-US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개의 군집으로 </a:t>
            </a:r>
            <a:r>
              <a:rPr lang="ko-KR" altLang="en-US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만드는</a:t>
            </a:r>
            <a:r>
              <a:rPr lang="en-US" altLang="ko-KR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방법입니다</a:t>
            </a:r>
            <a:r>
              <a:rPr lang="en-US" altLang="ko-KR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초기 군집수에 따라 결과가 많이 달라지는데</a:t>
            </a:r>
            <a:r>
              <a:rPr lang="en-US" altLang="ko-KR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다양한 </a:t>
            </a:r>
            <a:r>
              <a:rPr lang="en-US" altLang="ko-KR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k</a:t>
            </a:r>
            <a:r>
              <a:rPr lang="ko-KR" altLang="en-US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넣어본 후 가장 좋은 결과를 선택하면 됩니다</a:t>
            </a:r>
            <a:r>
              <a:rPr lang="en-US" altLang="ko-KR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 </a:t>
            </a:r>
            <a:r>
              <a:rPr lang="ko-KR" altLang="en-US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따라서 군집수 </a:t>
            </a:r>
            <a:r>
              <a:rPr lang="en-US" altLang="ko-KR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k</a:t>
            </a:r>
            <a:r>
              <a:rPr lang="ko-KR" altLang="en-US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는 분석 전에 </a:t>
            </a:r>
            <a:r>
              <a:rPr lang="ko-KR" altLang="en-US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설정하거나</a:t>
            </a:r>
            <a:endParaRPr lang="en-US" altLang="ko-KR" sz="1400" smtClean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분석과정에서</a:t>
            </a:r>
            <a:r>
              <a:rPr lang="en-US" altLang="ko-KR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결정됩니다</a:t>
            </a:r>
            <a:r>
              <a:rPr lang="en-US" altLang="ko-KR" sz="14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smtClean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442140" y="2265695"/>
            <a:ext cx="2984269" cy="781396"/>
          </a:xfrm>
          <a:prstGeom prst="rect">
            <a:avLst/>
          </a:prstGeom>
          <a:solidFill>
            <a:srgbClr val="50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smtClean="0"/>
              <a:t>k - means</a:t>
            </a:r>
            <a:endParaRPr lang="ko-KR" altLang="en-US" sz="2400" b="1"/>
          </a:p>
        </p:txBody>
      </p:sp>
      <p:sp>
        <p:nvSpPr>
          <p:cNvPr id="26" name="직사각형 25"/>
          <p:cNvSpPr/>
          <p:nvPr/>
        </p:nvSpPr>
        <p:spPr>
          <a:xfrm>
            <a:off x="6511637" y="2256650"/>
            <a:ext cx="2984269" cy="781396"/>
          </a:xfrm>
          <a:prstGeom prst="rect">
            <a:avLst/>
          </a:prstGeom>
          <a:solidFill>
            <a:srgbClr val="50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smtClean="0"/>
              <a:t>k - medoids</a:t>
            </a:r>
            <a:endParaRPr lang="ko-KR" altLang="en-US" sz="2400" b="1"/>
          </a:p>
        </p:txBody>
      </p:sp>
      <p:sp>
        <p:nvSpPr>
          <p:cNvPr id="6" name="TextBox 5"/>
          <p:cNvSpPr txBox="1"/>
          <p:nvPr/>
        </p:nvSpPr>
        <p:spPr>
          <a:xfrm>
            <a:off x="6382173" y="3207013"/>
            <a:ext cx="32431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소규모 자료적용에는 잘 적응하지만</a:t>
            </a:r>
            <a:endParaRPr lang="en-US" altLang="ko-KR" sz="1600" smtClean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/>
            <a:r>
              <a:rPr lang="ko-KR" altLang="en-US" sz="160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대규모 자료에는 불안정</a:t>
            </a:r>
            <a:endParaRPr lang="ko-KR" altLang="en-US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0204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0" grpId="0"/>
      <p:bldP spid="25" grpId="0"/>
      <p:bldP spid="2" grpId="0" animBg="1"/>
      <p:bldP spid="26" grpId="0" animBg="1"/>
      <p:bldP spid="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10898809"/>
            <a:ext cx="1219200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-36946" y="131382"/>
            <a:ext cx="1928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>
                <a:latin typeface="빙그레 따옴체" panose="02030503000000000000" pitchFamily="18" charset="-127"/>
                <a:ea typeface="빙그레 따옴체" panose="02030503000000000000" pitchFamily="18" charset="-127"/>
              </a:defRPr>
            </a:lvl1pPr>
          </a:lstStyle>
          <a:p>
            <a:pPr algn="ctr"/>
            <a:r>
              <a:rPr lang="en-US" altLang="ko-KR" sz="1600" dirty="0">
                <a:latin typeface="Bodoni MT" panose="02070603080606020203" pitchFamily="18" charset="0"/>
              </a:rPr>
              <a:t>PLAYER MAKER </a:t>
            </a:r>
            <a:endParaRPr lang="ko-KR" altLang="en-US" sz="1600" dirty="0">
              <a:latin typeface="Bodoni MT" panose="02070603080606020203" pitchFamily="18" charset="0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826690" y="-20399"/>
            <a:ext cx="0" cy="593054"/>
          </a:xfrm>
          <a:prstGeom prst="line">
            <a:avLst/>
          </a:prstGeom>
          <a:ln w="28575">
            <a:gradFill flip="none" rotWithShape="1">
              <a:gsLst>
                <a:gs pos="0">
                  <a:srgbClr val="FED75F"/>
                </a:gs>
                <a:gs pos="100000">
                  <a:srgbClr val="232122">
                    <a:alpha val="0"/>
                  </a:srgbClr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0" y="59112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0" y="629920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9792" y="701459"/>
            <a:ext cx="4647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새로운 데이터에 대한 로지스틱 회귀모델 예측</a:t>
            </a:r>
            <a:endParaRPr lang="ko-KR" altLang="en-US" b="1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0" y="6394508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회귀분석</a:t>
            </a:r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733842" y="-62520"/>
            <a:ext cx="3373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 smtClean="0">
                <a:effectLst>
                  <a:outerShdw blurRad="38100" dist="63500" dir="2700000" algn="tl">
                    <a:schemeClr val="bg1"/>
                  </a:outerShdw>
                </a:effectLst>
                <a:latin typeface="Bodoni MT" panose="02070603080606020203" pitchFamily="18" charset="0"/>
              </a:rPr>
              <a:t>Next </a:t>
            </a:r>
            <a:r>
              <a:rPr lang="en-US" altLang="ko-KR" sz="2000" smtClean="0">
                <a:effectLst>
                  <a:outerShdw blurRad="38100" dist="63500" dir="2700000" algn="tl">
                    <a:schemeClr val="bg1"/>
                  </a:outerShdw>
                </a:effectLst>
                <a:latin typeface="Bodoni MT" panose="02070603080606020203" pitchFamily="18" charset="0"/>
              </a:rPr>
              <a:t>Promotion </a:t>
            </a:r>
            <a:r>
              <a:rPr lang="en-US" altLang="ko-KR" sz="4000" smtClean="0">
                <a:effectLst>
                  <a:outerShdw blurRad="38100" dist="63500" dir="2700000" algn="tl">
                    <a:schemeClr val="bg1"/>
                  </a:outerShdw>
                </a:effectLst>
                <a:latin typeface="Bodoni MT" panose="02070603080606020203" pitchFamily="18" charset="0"/>
              </a:rPr>
              <a:t>R</a:t>
            </a:r>
            <a:endParaRPr lang="ko-KR" altLang="en-US" sz="4000" dirty="0">
              <a:effectLst>
                <a:outerShdw blurRad="38100" dist="63500" dir="2700000" algn="tl">
                  <a:schemeClr val="bg1"/>
                </a:outerShdw>
              </a:effectLst>
              <a:latin typeface="Bodoni MT" panose="02070603080606020203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79" y="1123585"/>
            <a:ext cx="6209042" cy="214979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80" y="3271685"/>
            <a:ext cx="6209042" cy="112769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2499" y="4553735"/>
            <a:ext cx="2443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첫번째 값에 대해 </a:t>
            </a:r>
            <a:r>
              <a:rPr lang="en-US" altLang="ko-KR" sz="1400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0 </a:t>
            </a:r>
            <a:r>
              <a:rPr lang="ko-KR" altLang="en-US" sz="1400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정상 판정 </a:t>
            </a:r>
            <a:endParaRPr lang="ko-KR" altLang="en-US" sz="1400" b="1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60529" y="6299200"/>
            <a:ext cx="5731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smtClean="0">
                <a:latin typeface="Bodoni MT" panose="02070603080606020203" pitchFamily="18" charset="0"/>
              </a:rPr>
              <a:t>인류는 </a:t>
            </a:r>
            <a:r>
              <a:rPr lang="ko-KR" altLang="en-US" sz="1600">
                <a:latin typeface="Bodoni MT" panose="02070603080606020203" pitchFamily="18" charset="0"/>
              </a:rPr>
              <a:t>여지것 불가능을 극복하는 능력을 스스로 정의했다</a:t>
            </a:r>
            <a:r>
              <a:rPr lang="en-US" altLang="ko-KR" sz="1600">
                <a:latin typeface="Bodoni MT" panose="02070603080606020203" pitchFamily="18" charset="0"/>
              </a:rPr>
              <a:t>.</a:t>
            </a:r>
            <a:br>
              <a:rPr lang="en-US" altLang="ko-KR" sz="1600">
                <a:latin typeface="Bodoni MT" panose="02070603080606020203" pitchFamily="18" charset="0"/>
              </a:rPr>
            </a:br>
            <a:r>
              <a:rPr lang="ko-KR" altLang="en-US" sz="1600">
                <a:latin typeface="Bodoni MT" panose="02070603080606020203" pitchFamily="18" charset="0"/>
              </a:rPr>
              <a:t>나는 </a:t>
            </a:r>
            <a:r>
              <a:rPr lang="en-US" altLang="ko-KR" sz="1600">
                <a:latin typeface="Bodoni MT" panose="02070603080606020203" pitchFamily="18" charset="0"/>
              </a:rPr>
              <a:t>PLAYER </a:t>
            </a:r>
            <a:r>
              <a:rPr lang="ko-KR" altLang="en-US" sz="1600" smtClean="0">
                <a:latin typeface="Bodoni MT" panose="02070603080606020203" pitchFamily="18" charset="0"/>
              </a:rPr>
              <a:t>다</a:t>
            </a:r>
            <a:r>
              <a:rPr lang="en-US" altLang="ko-KR" sz="1600" smtClean="0">
                <a:latin typeface="Bodoni MT" panose="02070603080606020203" pitchFamily="18" charset="0"/>
              </a:rPr>
              <a:t>.</a:t>
            </a:r>
            <a:endParaRPr lang="ko-KR" altLang="en-US" sz="1600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42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10898809"/>
            <a:ext cx="1219200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-36946" y="131382"/>
            <a:ext cx="1928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>
                <a:latin typeface="빙그레 따옴체" panose="02030503000000000000" pitchFamily="18" charset="-127"/>
                <a:ea typeface="빙그레 따옴체" panose="02030503000000000000" pitchFamily="18" charset="-127"/>
              </a:defRPr>
            </a:lvl1pPr>
          </a:lstStyle>
          <a:p>
            <a:pPr algn="ctr"/>
            <a:r>
              <a:rPr lang="en-US" altLang="ko-KR" sz="1600" dirty="0">
                <a:latin typeface="Bodoni MT" panose="02070603080606020203" pitchFamily="18" charset="0"/>
              </a:rPr>
              <a:t>PLAYER MAKER </a:t>
            </a:r>
            <a:endParaRPr lang="ko-KR" altLang="en-US" sz="1600" dirty="0">
              <a:latin typeface="Bodoni MT" panose="02070603080606020203" pitchFamily="18" charset="0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826690" y="-20399"/>
            <a:ext cx="0" cy="593054"/>
          </a:xfrm>
          <a:prstGeom prst="line">
            <a:avLst/>
          </a:prstGeom>
          <a:ln w="28575">
            <a:gradFill flip="none" rotWithShape="1">
              <a:gsLst>
                <a:gs pos="0">
                  <a:srgbClr val="FED75F"/>
                </a:gs>
                <a:gs pos="100000">
                  <a:srgbClr val="232122">
                    <a:alpha val="0"/>
                  </a:srgbClr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0" y="59112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9792" y="701459"/>
            <a:ext cx="6429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다항 로지스틱 회귀모델 구축을 위한 종속변수 셋팅 데이터 분할 </a:t>
            </a:r>
            <a:endParaRPr lang="ko-KR" altLang="en-US" b="1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733842" y="-62520"/>
            <a:ext cx="3373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 smtClean="0">
                <a:effectLst>
                  <a:outerShdw blurRad="38100" dist="63500" dir="2700000" algn="tl">
                    <a:schemeClr val="bg1"/>
                  </a:outerShdw>
                </a:effectLst>
                <a:latin typeface="Bodoni MT" panose="02070603080606020203" pitchFamily="18" charset="0"/>
              </a:rPr>
              <a:t>Next </a:t>
            </a:r>
            <a:r>
              <a:rPr lang="en-US" altLang="ko-KR" sz="2000" smtClean="0">
                <a:effectLst>
                  <a:outerShdw blurRad="38100" dist="63500" dir="2700000" algn="tl">
                    <a:schemeClr val="bg1"/>
                  </a:outerShdw>
                </a:effectLst>
                <a:latin typeface="Bodoni MT" panose="02070603080606020203" pitchFamily="18" charset="0"/>
              </a:rPr>
              <a:t>Promotion </a:t>
            </a:r>
            <a:r>
              <a:rPr lang="en-US" altLang="ko-KR" sz="4000" smtClean="0">
                <a:effectLst>
                  <a:outerShdw blurRad="38100" dist="63500" dir="2700000" algn="tl">
                    <a:schemeClr val="bg1"/>
                  </a:outerShdw>
                </a:effectLst>
                <a:latin typeface="Bodoni MT" panose="02070603080606020203" pitchFamily="18" charset="0"/>
              </a:rPr>
              <a:t>R</a:t>
            </a:r>
            <a:endParaRPr lang="ko-KR" altLang="en-US" sz="4000" dirty="0">
              <a:effectLst>
                <a:outerShdw blurRad="38100" dist="63500" dir="2700000" algn="tl">
                  <a:schemeClr val="bg1"/>
                </a:outerShdw>
              </a:effectLst>
              <a:latin typeface="Bodoni MT" panose="02070603080606020203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37" y="1150172"/>
            <a:ext cx="7113753" cy="257232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937" y="3693906"/>
            <a:ext cx="7113753" cy="316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0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10898809"/>
            <a:ext cx="1219200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-36946" y="131382"/>
            <a:ext cx="1928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>
                <a:latin typeface="빙그레 따옴체" panose="02030503000000000000" pitchFamily="18" charset="-127"/>
                <a:ea typeface="빙그레 따옴체" panose="02030503000000000000" pitchFamily="18" charset="-127"/>
              </a:defRPr>
            </a:lvl1pPr>
          </a:lstStyle>
          <a:p>
            <a:pPr algn="ctr"/>
            <a:r>
              <a:rPr lang="en-US" altLang="ko-KR" sz="1600" dirty="0">
                <a:latin typeface="Bodoni MT" panose="02070603080606020203" pitchFamily="18" charset="0"/>
              </a:rPr>
              <a:t>PLAYER MAKER </a:t>
            </a:r>
            <a:endParaRPr lang="ko-KR" altLang="en-US" sz="1600" dirty="0">
              <a:latin typeface="Bodoni MT" panose="02070603080606020203" pitchFamily="18" charset="0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826690" y="-20399"/>
            <a:ext cx="0" cy="593054"/>
          </a:xfrm>
          <a:prstGeom prst="line">
            <a:avLst/>
          </a:prstGeom>
          <a:ln w="28575">
            <a:gradFill flip="none" rotWithShape="1">
              <a:gsLst>
                <a:gs pos="0">
                  <a:srgbClr val="FED75F"/>
                </a:gs>
                <a:gs pos="100000">
                  <a:srgbClr val="232122">
                    <a:alpha val="0"/>
                  </a:srgbClr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0" y="59112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9792" y="701459"/>
            <a:ext cx="4557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다항 로지스틱 회귀모델 통계적 유의성 확인 </a:t>
            </a:r>
            <a:endParaRPr lang="ko-KR" altLang="en-US" b="1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733842" y="-62520"/>
            <a:ext cx="3373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 smtClean="0">
                <a:effectLst>
                  <a:outerShdw blurRad="38100" dist="63500" dir="2700000" algn="tl">
                    <a:schemeClr val="bg1"/>
                  </a:outerShdw>
                </a:effectLst>
                <a:latin typeface="Bodoni MT" panose="02070603080606020203" pitchFamily="18" charset="0"/>
              </a:rPr>
              <a:t>Next </a:t>
            </a:r>
            <a:r>
              <a:rPr lang="en-US" altLang="ko-KR" sz="2000" smtClean="0">
                <a:effectLst>
                  <a:outerShdw blurRad="38100" dist="63500" dir="2700000" algn="tl">
                    <a:schemeClr val="bg1"/>
                  </a:outerShdw>
                </a:effectLst>
                <a:latin typeface="Bodoni MT" panose="02070603080606020203" pitchFamily="18" charset="0"/>
              </a:rPr>
              <a:t>Promotion </a:t>
            </a:r>
            <a:r>
              <a:rPr lang="en-US" altLang="ko-KR" sz="4000" smtClean="0">
                <a:effectLst>
                  <a:outerShdw blurRad="38100" dist="63500" dir="2700000" algn="tl">
                    <a:schemeClr val="bg1"/>
                  </a:outerShdw>
                </a:effectLst>
                <a:latin typeface="Bodoni MT" panose="02070603080606020203" pitchFamily="18" charset="0"/>
              </a:rPr>
              <a:t>R</a:t>
            </a:r>
            <a:endParaRPr lang="ko-KR" altLang="en-US" sz="4000" dirty="0">
              <a:effectLst>
                <a:outerShdw blurRad="38100" dist="63500" dir="2700000" algn="tl">
                  <a:schemeClr val="bg1"/>
                </a:outerShdw>
              </a:effectLst>
              <a:latin typeface="Bodoni MT" panose="02070603080606020203" pitchFamily="18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79" y="1181120"/>
            <a:ext cx="7220320" cy="270939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78" y="3890513"/>
            <a:ext cx="7220321" cy="295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40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10898809"/>
            <a:ext cx="1219200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-36946" y="131382"/>
            <a:ext cx="1928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>
                <a:latin typeface="빙그레 따옴체" panose="02030503000000000000" pitchFamily="18" charset="-127"/>
                <a:ea typeface="빙그레 따옴체" panose="02030503000000000000" pitchFamily="18" charset="-127"/>
              </a:defRPr>
            </a:lvl1pPr>
          </a:lstStyle>
          <a:p>
            <a:pPr algn="ctr"/>
            <a:r>
              <a:rPr lang="en-US" altLang="ko-KR" sz="1600" dirty="0">
                <a:latin typeface="Bodoni MT" panose="02070603080606020203" pitchFamily="18" charset="0"/>
              </a:rPr>
              <a:t>PLAYER MAKER </a:t>
            </a:r>
            <a:endParaRPr lang="ko-KR" altLang="en-US" sz="1600" dirty="0">
              <a:latin typeface="Bodoni MT" panose="02070603080606020203" pitchFamily="18" charset="0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826690" y="-20399"/>
            <a:ext cx="0" cy="593054"/>
          </a:xfrm>
          <a:prstGeom prst="line">
            <a:avLst/>
          </a:prstGeom>
          <a:ln w="28575">
            <a:gradFill flip="none" rotWithShape="1">
              <a:gsLst>
                <a:gs pos="0">
                  <a:srgbClr val="FED75F"/>
                </a:gs>
                <a:gs pos="100000">
                  <a:srgbClr val="232122">
                    <a:alpha val="0"/>
                  </a:srgbClr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0" y="59112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733842" y="-62520"/>
            <a:ext cx="3373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 smtClean="0">
                <a:effectLst>
                  <a:outerShdw blurRad="38100" dist="63500" dir="2700000" algn="tl">
                    <a:schemeClr val="bg1"/>
                  </a:outerShdw>
                </a:effectLst>
                <a:latin typeface="Bodoni MT" panose="02070603080606020203" pitchFamily="18" charset="0"/>
              </a:rPr>
              <a:t>Next </a:t>
            </a:r>
            <a:r>
              <a:rPr lang="en-US" altLang="ko-KR" sz="2000" smtClean="0">
                <a:effectLst>
                  <a:outerShdw blurRad="38100" dist="63500" dir="2700000" algn="tl">
                    <a:schemeClr val="bg1"/>
                  </a:outerShdw>
                </a:effectLst>
                <a:latin typeface="Bodoni MT" panose="02070603080606020203" pitchFamily="18" charset="0"/>
              </a:rPr>
              <a:t>Promotion </a:t>
            </a:r>
            <a:r>
              <a:rPr lang="en-US" altLang="ko-KR" sz="4000" smtClean="0">
                <a:effectLst>
                  <a:outerShdw blurRad="38100" dist="63500" dir="2700000" algn="tl">
                    <a:schemeClr val="bg1"/>
                  </a:outerShdw>
                </a:effectLst>
                <a:latin typeface="Bodoni MT" panose="02070603080606020203" pitchFamily="18" charset="0"/>
              </a:rPr>
              <a:t>R</a:t>
            </a:r>
            <a:endParaRPr lang="ko-KR" altLang="en-US" sz="4000" dirty="0">
              <a:effectLst>
                <a:outerShdw blurRad="38100" dist="63500" dir="2700000" algn="tl">
                  <a:schemeClr val="bg1"/>
                </a:outerShdw>
              </a:effectLst>
              <a:latin typeface="Bodoni MT" panose="02070603080606020203" pitchFamily="18" charset="0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0" y="629920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761690" y="6299200"/>
            <a:ext cx="4430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>
                <a:latin typeface="Bodoni MT" panose="02070603080606020203" pitchFamily="18" charset="0"/>
              </a:rPr>
              <a:t>9</a:t>
            </a:r>
            <a:r>
              <a:rPr lang="ko-KR" altLang="en-US" sz="1600">
                <a:latin typeface="Bodoni MT" panose="02070603080606020203" pitchFamily="18" charset="0"/>
              </a:rPr>
              <a:t>회말 </a:t>
            </a:r>
            <a:r>
              <a:rPr lang="en-US" altLang="ko-KR" sz="1600">
                <a:latin typeface="Bodoni MT" panose="02070603080606020203" pitchFamily="18" charset="0"/>
              </a:rPr>
              <a:t>2</a:t>
            </a:r>
            <a:r>
              <a:rPr lang="ko-KR" altLang="en-US" sz="1600">
                <a:latin typeface="Bodoni MT" panose="02070603080606020203" pitchFamily="18" charset="0"/>
              </a:rPr>
              <a:t>아웃</a:t>
            </a:r>
            <a:r>
              <a:rPr lang="en-US" altLang="ko-KR" sz="1600">
                <a:latin typeface="Bodoni MT" panose="02070603080606020203" pitchFamily="18" charset="0"/>
              </a:rPr>
              <a:t>.</a:t>
            </a:r>
          </a:p>
          <a:p>
            <a:pPr algn="r"/>
            <a:r>
              <a:rPr lang="ko-KR" altLang="en-US" sz="1600" smtClean="0">
                <a:latin typeface="Bodoni MT" panose="02070603080606020203" pitchFamily="18" charset="0"/>
              </a:rPr>
              <a:t>나는 </a:t>
            </a:r>
            <a:r>
              <a:rPr lang="en-US" altLang="ko-KR" sz="1600" b="1" smtClean="0">
                <a:latin typeface="Bodoni MT" panose="02070603080606020203" pitchFamily="18" charset="0"/>
              </a:rPr>
              <a:t>PLAYER</a:t>
            </a:r>
            <a:r>
              <a:rPr lang="en-US" altLang="ko-KR" sz="1600" smtClean="0">
                <a:latin typeface="Bodoni MT" panose="02070603080606020203" pitchFamily="18" charset="0"/>
              </a:rPr>
              <a:t> </a:t>
            </a:r>
            <a:r>
              <a:rPr lang="ko-KR" altLang="en-US" sz="1600" smtClean="0">
                <a:latin typeface="Bodoni MT" panose="02070603080606020203" pitchFamily="18" charset="0"/>
              </a:rPr>
              <a:t>다</a:t>
            </a:r>
            <a:r>
              <a:rPr lang="en-US" altLang="ko-KR" sz="1600" smtClean="0">
                <a:latin typeface="Bodoni MT" panose="02070603080606020203" pitchFamily="18" charset="0"/>
              </a:rPr>
              <a:t>.</a:t>
            </a:r>
            <a:endParaRPr lang="ko-KR" altLang="en-US" sz="1600" dirty="0">
              <a:latin typeface="Bodoni MT" panose="02070603080606020203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6394508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군집분석</a:t>
            </a:r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9287" y="701459"/>
            <a:ext cx="5115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공정기록 데이터를 활용한 </a:t>
            </a:r>
            <a:r>
              <a:rPr lang="en-US" altLang="ko-KR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k-means </a:t>
            </a:r>
            <a:r>
              <a:rPr lang="ko-KR" altLang="en-US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군집분석 수행</a:t>
            </a:r>
            <a:endParaRPr lang="ko-KR" altLang="en-US" b="1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59152" y="670279"/>
            <a:ext cx="422985" cy="430931"/>
            <a:chOff x="5222417" y="5375913"/>
            <a:chExt cx="1695813" cy="1727669"/>
          </a:xfrm>
        </p:grpSpPr>
        <p:sp>
          <p:nvSpPr>
            <p:cNvPr id="19" name="육각형 18"/>
            <p:cNvSpPr/>
            <p:nvPr/>
          </p:nvSpPr>
          <p:spPr>
            <a:xfrm rot="5400000">
              <a:off x="5253759" y="5570816"/>
              <a:ext cx="1646304" cy="1419228"/>
            </a:xfrm>
            <a:prstGeom prst="hexagon">
              <a:avLst/>
            </a:prstGeom>
            <a:gradFill>
              <a:gsLst>
                <a:gs pos="50000">
                  <a:srgbClr val="FED75F"/>
                </a:gs>
                <a:gs pos="50000">
                  <a:srgbClr val="232122"/>
                </a:gs>
              </a:gsLst>
              <a:lin ang="5400000" scaled="1"/>
            </a:gradFill>
            <a:ln>
              <a:gradFill>
                <a:gsLst>
                  <a:gs pos="50000">
                    <a:srgbClr val="282628"/>
                  </a:gs>
                  <a:gs pos="50000">
                    <a:srgbClr val="FED75F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2417" y="5375913"/>
              <a:ext cx="1695813" cy="1695450"/>
            </a:xfrm>
            <a:prstGeom prst="rect">
              <a:avLst/>
            </a:prstGeom>
          </p:spPr>
        </p:pic>
      </p:grpSp>
      <p:sp>
        <p:nvSpPr>
          <p:cNvPr id="20" name="TextBox 19"/>
          <p:cNvSpPr txBox="1"/>
          <p:nvPr/>
        </p:nvSpPr>
        <p:spPr>
          <a:xfrm>
            <a:off x="665542" y="1385200"/>
            <a:ext cx="1170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총 공정 시간</a:t>
            </a:r>
            <a:r>
              <a:rPr lang="en-US" altLang="ko-KR" sz="1200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(s)</a:t>
            </a:r>
            <a:endParaRPr lang="ko-KR" altLang="en-US" sz="1200" b="1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836055" y="1385200"/>
            <a:ext cx="1220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</a:t>
            </a:r>
            <a:r>
              <a:rPr lang="ko-KR" altLang="en-US" sz="1200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부품 제조 속도</a:t>
            </a:r>
            <a:endParaRPr lang="ko-KR" altLang="en-US" sz="1200" b="1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06568" y="1385200"/>
            <a:ext cx="1229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b</a:t>
            </a:r>
            <a:r>
              <a:rPr lang="ko-KR" altLang="en-US" sz="1200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부품 제조 속도</a:t>
            </a:r>
            <a:endParaRPr lang="ko-KR" altLang="en-US" sz="1200" b="1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26774" y="1383579"/>
            <a:ext cx="1417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</a:t>
            </a:r>
            <a:r>
              <a:rPr lang="ko-KR" altLang="en-US" sz="1200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차 부품 분리 시간</a:t>
            </a:r>
            <a:endParaRPr lang="ko-KR" altLang="en-US" sz="1200" b="1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38240" y="1383579"/>
            <a:ext cx="1417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</a:t>
            </a:r>
            <a:r>
              <a:rPr lang="ko-KR" altLang="en-US" sz="1200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차 부품 분리 시간</a:t>
            </a:r>
            <a:endParaRPr lang="ko-KR" altLang="en-US" sz="1200" b="1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865959" y="1383579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현 부품 무게</a:t>
            </a:r>
            <a:endParaRPr lang="ko-KR" altLang="en-US" sz="1200" b="1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710679" y="1383579"/>
            <a:ext cx="10935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부품제조 압력</a:t>
            </a:r>
            <a:endParaRPr lang="ko-KR" altLang="en-US" sz="1200" b="1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753011" y="1383579"/>
            <a:ext cx="12811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부품 안정화 시간</a:t>
            </a:r>
            <a:endParaRPr lang="ko-KR" altLang="en-US" sz="1200" b="1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961128" y="1383579"/>
            <a:ext cx="1468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최종 제조 압력 수치</a:t>
            </a:r>
            <a:endParaRPr lang="ko-KR" altLang="en-US" sz="1200" b="1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994120" y="3004908"/>
            <a:ext cx="18437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최종 제품 정상 여부 예측 </a:t>
            </a:r>
            <a:endParaRPr lang="ko-KR" altLang="en-US" sz="1200" b="1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3" name="아래쪽 화살표 22"/>
          <p:cNvSpPr/>
          <p:nvPr/>
        </p:nvSpPr>
        <p:spPr>
          <a:xfrm>
            <a:off x="5491877" y="1850710"/>
            <a:ext cx="830691" cy="1009678"/>
          </a:xfrm>
          <a:prstGeom prst="downArrow">
            <a:avLst/>
          </a:prstGeom>
          <a:solidFill>
            <a:srgbClr val="50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7143389" y="2069798"/>
            <a:ext cx="1848583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 </a:t>
            </a:r>
            <a:r>
              <a:rPr lang="en-US" altLang="ko-KR" smtClean="0">
                <a:solidFill>
                  <a:srgbClr val="FF0000"/>
                </a:solidFill>
              </a:rPr>
              <a:t>1 ~ 19  : </a:t>
            </a:r>
            <a:r>
              <a:rPr lang="ko-KR" altLang="en-US" smtClean="0">
                <a:solidFill>
                  <a:srgbClr val="FF0000"/>
                </a:solidFill>
              </a:rPr>
              <a:t>불량 </a:t>
            </a:r>
            <a:endParaRPr lang="en-US" altLang="ko-KR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rgbClr val="0070C0"/>
                </a:solidFill>
              </a:rPr>
              <a:t>20 ~ 32  : </a:t>
            </a:r>
            <a:r>
              <a:rPr lang="ko-KR" altLang="en-US" smtClean="0">
                <a:solidFill>
                  <a:srgbClr val="0070C0"/>
                </a:solidFill>
              </a:rPr>
              <a:t>정상</a:t>
            </a:r>
            <a:endParaRPr lang="en-US" altLang="ko-KR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rgbClr val="FF0000"/>
                </a:solidFill>
              </a:rPr>
              <a:t>33 ~      : </a:t>
            </a:r>
            <a:r>
              <a:rPr lang="ko-KR" altLang="en-US" smtClean="0">
                <a:solidFill>
                  <a:srgbClr val="FF0000"/>
                </a:solidFill>
              </a:rPr>
              <a:t>불량 </a:t>
            </a:r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400" y="1244779"/>
            <a:ext cx="6465048" cy="500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948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3" grpId="0"/>
      <p:bldP spid="23" grpId="0" animBg="1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10898809"/>
            <a:ext cx="1219200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-36946" y="131382"/>
            <a:ext cx="1928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>
                <a:latin typeface="빙그레 따옴체" panose="02030503000000000000" pitchFamily="18" charset="-127"/>
                <a:ea typeface="빙그레 따옴체" panose="02030503000000000000" pitchFamily="18" charset="-127"/>
              </a:defRPr>
            </a:lvl1pPr>
          </a:lstStyle>
          <a:p>
            <a:pPr algn="ctr"/>
            <a:r>
              <a:rPr lang="en-US" altLang="ko-KR" sz="1600" dirty="0">
                <a:latin typeface="Bodoni MT" panose="02070603080606020203" pitchFamily="18" charset="0"/>
              </a:rPr>
              <a:t>PLAYER MAKER </a:t>
            </a:r>
            <a:endParaRPr lang="ko-KR" altLang="en-US" sz="1600" dirty="0">
              <a:latin typeface="Bodoni MT" panose="02070603080606020203" pitchFamily="18" charset="0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826690" y="-20399"/>
            <a:ext cx="0" cy="593054"/>
          </a:xfrm>
          <a:prstGeom prst="line">
            <a:avLst/>
          </a:prstGeom>
          <a:ln w="28575">
            <a:gradFill flip="none" rotWithShape="1">
              <a:gsLst>
                <a:gs pos="0">
                  <a:srgbClr val="FED75F"/>
                </a:gs>
                <a:gs pos="100000">
                  <a:srgbClr val="232122">
                    <a:alpha val="0"/>
                  </a:srgbClr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0" y="59112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733842" y="-62520"/>
            <a:ext cx="3373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 smtClean="0">
                <a:effectLst>
                  <a:outerShdw blurRad="38100" dist="63500" dir="2700000" algn="tl">
                    <a:schemeClr val="bg1"/>
                  </a:outerShdw>
                </a:effectLst>
                <a:latin typeface="Bodoni MT" panose="02070603080606020203" pitchFamily="18" charset="0"/>
              </a:rPr>
              <a:t>Next </a:t>
            </a:r>
            <a:r>
              <a:rPr lang="en-US" altLang="ko-KR" sz="2000" smtClean="0">
                <a:effectLst>
                  <a:outerShdw blurRad="38100" dist="63500" dir="2700000" algn="tl">
                    <a:schemeClr val="bg1"/>
                  </a:outerShdw>
                </a:effectLst>
                <a:latin typeface="Bodoni MT" panose="02070603080606020203" pitchFamily="18" charset="0"/>
              </a:rPr>
              <a:t>Promotion </a:t>
            </a:r>
            <a:r>
              <a:rPr lang="en-US" altLang="ko-KR" sz="4000" smtClean="0">
                <a:effectLst>
                  <a:outerShdw blurRad="38100" dist="63500" dir="2700000" algn="tl">
                    <a:schemeClr val="bg1"/>
                  </a:outerShdw>
                </a:effectLst>
                <a:latin typeface="Bodoni MT" panose="02070603080606020203" pitchFamily="18" charset="0"/>
              </a:rPr>
              <a:t>R</a:t>
            </a:r>
            <a:endParaRPr lang="ko-KR" altLang="en-US" sz="4000" dirty="0">
              <a:effectLst>
                <a:outerShdw blurRad="38100" dist="63500" dir="2700000" algn="tl">
                  <a:schemeClr val="bg1"/>
                </a:outerShdw>
              </a:effectLst>
              <a:latin typeface="Bodoni MT" panose="02070603080606020203" pitchFamily="18" charset="0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0" y="629920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761690" y="6299200"/>
            <a:ext cx="4430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>
                <a:latin typeface="Bodoni MT" panose="02070603080606020203" pitchFamily="18" charset="0"/>
              </a:rPr>
              <a:t>9</a:t>
            </a:r>
            <a:r>
              <a:rPr lang="ko-KR" altLang="en-US" sz="1600">
                <a:latin typeface="Bodoni MT" panose="02070603080606020203" pitchFamily="18" charset="0"/>
              </a:rPr>
              <a:t>회말 </a:t>
            </a:r>
            <a:r>
              <a:rPr lang="en-US" altLang="ko-KR" sz="1600">
                <a:latin typeface="Bodoni MT" panose="02070603080606020203" pitchFamily="18" charset="0"/>
              </a:rPr>
              <a:t>2</a:t>
            </a:r>
            <a:r>
              <a:rPr lang="ko-KR" altLang="en-US" sz="1600">
                <a:latin typeface="Bodoni MT" panose="02070603080606020203" pitchFamily="18" charset="0"/>
              </a:rPr>
              <a:t>아웃</a:t>
            </a:r>
            <a:r>
              <a:rPr lang="en-US" altLang="ko-KR" sz="1600">
                <a:latin typeface="Bodoni MT" panose="02070603080606020203" pitchFamily="18" charset="0"/>
              </a:rPr>
              <a:t>.</a:t>
            </a:r>
          </a:p>
          <a:p>
            <a:pPr algn="r"/>
            <a:r>
              <a:rPr lang="ko-KR" altLang="en-US" sz="1600" smtClean="0">
                <a:latin typeface="Bodoni MT" panose="02070603080606020203" pitchFamily="18" charset="0"/>
              </a:rPr>
              <a:t>나는 </a:t>
            </a:r>
            <a:r>
              <a:rPr lang="en-US" altLang="ko-KR" sz="1600" b="1" smtClean="0">
                <a:latin typeface="Bodoni MT" panose="02070603080606020203" pitchFamily="18" charset="0"/>
              </a:rPr>
              <a:t>PLAYER</a:t>
            </a:r>
            <a:r>
              <a:rPr lang="en-US" altLang="ko-KR" sz="1600" smtClean="0">
                <a:latin typeface="Bodoni MT" panose="02070603080606020203" pitchFamily="18" charset="0"/>
              </a:rPr>
              <a:t> </a:t>
            </a:r>
            <a:r>
              <a:rPr lang="ko-KR" altLang="en-US" sz="1600" smtClean="0">
                <a:latin typeface="Bodoni MT" panose="02070603080606020203" pitchFamily="18" charset="0"/>
              </a:rPr>
              <a:t>다</a:t>
            </a:r>
            <a:r>
              <a:rPr lang="en-US" altLang="ko-KR" sz="1600" smtClean="0">
                <a:latin typeface="Bodoni MT" panose="02070603080606020203" pitchFamily="18" charset="0"/>
              </a:rPr>
              <a:t>.</a:t>
            </a:r>
            <a:endParaRPr lang="ko-KR" altLang="en-US" sz="1600" dirty="0">
              <a:latin typeface="Bodoni MT" panose="02070603080606020203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6394508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군집분석</a:t>
            </a:r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9287" y="701459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k-means</a:t>
            </a:r>
            <a:endParaRPr lang="ko-KR" altLang="en-US" b="1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59152" y="670279"/>
            <a:ext cx="422985" cy="430931"/>
            <a:chOff x="5222417" y="5375913"/>
            <a:chExt cx="1695813" cy="1727669"/>
          </a:xfrm>
        </p:grpSpPr>
        <p:sp>
          <p:nvSpPr>
            <p:cNvPr id="19" name="육각형 18"/>
            <p:cNvSpPr/>
            <p:nvPr/>
          </p:nvSpPr>
          <p:spPr>
            <a:xfrm rot="5400000">
              <a:off x="5253759" y="5570816"/>
              <a:ext cx="1646304" cy="1419228"/>
            </a:xfrm>
            <a:prstGeom prst="hexagon">
              <a:avLst/>
            </a:prstGeom>
            <a:gradFill>
              <a:gsLst>
                <a:gs pos="50000">
                  <a:srgbClr val="FED75F"/>
                </a:gs>
                <a:gs pos="50000">
                  <a:srgbClr val="232122"/>
                </a:gs>
              </a:gsLst>
              <a:lin ang="5400000" scaled="1"/>
            </a:gradFill>
            <a:ln>
              <a:gradFill>
                <a:gsLst>
                  <a:gs pos="50000">
                    <a:srgbClr val="282628"/>
                  </a:gs>
                  <a:gs pos="50000">
                    <a:srgbClr val="FED75F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2417" y="5375913"/>
              <a:ext cx="1695813" cy="1695450"/>
            </a:xfrm>
            <a:prstGeom prst="rect">
              <a:avLst/>
            </a:prstGeom>
          </p:spPr>
        </p:pic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645" y="1281883"/>
            <a:ext cx="5672956" cy="231310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643" y="1522330"/>
            <a:ext cx="11277917" cy="3082575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496" y="1827063"/>
            <a:ext cx="11247063" cy="308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751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10898809"/>
            <a:ext cx="1219200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-36946" y="131382"/>
            <a:ext cx="1928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>
                <a:latin typeface="빙그레 따옴체" panose="02030503000000000000" pitchFamily="18" charset="-127"/>
                <a:ea typeface="빙그레 따옴체" panose="02030503000000000000" pitchFamily="18" charset="-127"/>
              </a:defRPr>
            </a:lvl1pPr>
          </a:lstStyle>
          <a:p>
            <a:pPr algn="ctr"/>
            <a:r>
              <a:rPr lang="en-US" altLang="ko-KR" sz="1600" dirty="0">
                <a:latin typeface="Bodoni MT" panose="02070603080606020203" pitchFamily="18" charset="0"/>
              </a:rPr>
              <a:t>PLAYER MAKER </a:t>
            </a:r>
            <a:endParaRPr lang="ko-KR" altLang="en-US" sz="1600" dirty="0">
              <a:latin typeface="Bodoni MT" panose="02070603080606020203" pitchFamily="18" charset="0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826690" y="-20399"/>
            <a:ext cx="0" cy="593054"/>
          </a:xfrm>
          <a:prstGeom prst="line">
            <a:avLst/>
          </a:prstGeom>
          <a:ln w="28575">
            <a:gradFill flip="none" rotWithShape="1">
              <a:gsLst>
                <a:gs pos="0">
                  <a:srgbClr val="FED75F"/>
                </a:gs>
                <a:gs pos="100000">
                  <a:srgbClr val="232122">
                    <a:alpha val="0"/>
                  </a:srgbClr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0" y="59112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733842" y="-62520"/>
            <a:ext cx="3373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 smtClean="0">
                <a:effectLst>
                  <a:outerShdw blurRad="38100" dist="63500" dir="2700000" algn="tl">
                    <a:schemeClr val="bg1"/>
                  </a:outerShdw>
                </a:effectLst>
                <a:latin typeface="Bodoni MT" panose="02070603080606020203" pitchFamily="18" charset="0"/>
              </a:rPr>
              <a:t>Next </a:t>
            </a:r>
            <a:r>
              <a:rPr lang="en-US" altLang="ko-KR" sz="2000" smtClean="0">
                <a:effectLst>
                  <a:outerShdw blurRad="38100" dist="63500" dir="2700000" algn="tl">
                    <a:schemeClr val="bg1"/>
                  </a:outerShdw>
                </a:effectLst>
                <a:latin typeface="Bodoni MT" panose="02070603080606020203" pitchFamily="18" charset="0"/>
              </a:rPr>
              <a:t>Promotion </a:t>
            </a:r>
            <a:r>
              <a:rPr lang="en-US" altLang="ko-KR" sz="4000" smtClean="0">
                <a:effectLst>
                  <a:outerShdw blurRad="38100" dist="63500" dir="2700000" algn="tl">
                    <a:schemeClr val="bg1"/>
                  </a:outerShdw>
                </a:effectLst>
                <a:latin typeface="Bodoni MT" panose="02070603080606020203" pitchFamily="18" charset="0"/>
              </a:rPr>
              <a:t>R</a:t>
            </a:r>
            <a:endParaRPr lang="ko-KR" altLang="en-US" sz="4000" dirty="0">
              <a:effectLst>
                <a:outerShdw blurRad="38100" dist="63500" dir="2700000" algn="tl">
                  <a:schemeClr val="bg1"/>
                </a:outerShdw>
              </a:effectLst>
              <a:latin typeface="Bodoni MT" panose="02070603080606020203" pitchFamily="18" charset="0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0" y="629920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761690" y="6299200"/>
            <a:ext cx="4430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>
                <a:latin typeface="Bodoni MT" panose="02070603080606020203" pitchFamily="18" charset="0"/>
              </a:rPr>
              <a:t>9</a:t>
            </a:r>
            <a:r>
              <a:rPr lang="ko-KR" altLang="en-US" sz="1600">
                <a:latin typeface="Bodoni MT" panose="02070603080606020203" pitchFamily="18" charset="0"/>
              </a:rPr>
              <a:t>회말 </a:t>
            </a:r>
            <a:r>
              <a:rPr lang="en-US" altLang="ko-KR" sz="1600">
                <a:latin typeface="Bodoni MT" panose="02070603080606020203" pitchFamily="18" charset="0"/>
              </a:rPr>
              <a:t>2</a:t>
            </a:r>
            <a:r>
              <a:rPr lang="ko-KR" altLang="en-US" sz="1600">
                <a:latin typeface="Bodoni MT" panose="02070603080606020203" pitchFamily="18" charset="0"/>
              </a:rPr>
              <a:t>아웃</a:t>
            </a:r>
            <a:r>
              <a:rPr lang="en-US" altLang="ko-KR" sz="1600">
                <a:latin typeface="Bodoni MT" panose="02070603080606020203" pitchFamily="18" charset="0"/>
              </a:rPr>
              <a:t>.</a:t>
            </a:r>
          </a:p>
          <a:p>
            <a:pPr algn="r"/>
            <a:r>
              <a:rPr lang="ko-KR" altLang="en-US" sz="1600" smtClean="0">
                <a:latin typeface="Bodoni MT" panose="02070603080606020203" pitchFamily="18" charset="0"/>
              </a:rPr>
              <a:t>나는 </a:t>
            </a:r>
            <a:r>
              <a:rPr lang="en-US" altLang="ko-KR" sz="1600" b="1" smtClean="0">
                <a:latin typeface="Bodoni MT" panose="02070603080606020203" pitchFamily="18" charset="0"/>
              </a:rPr>
              <a:t>PLAYER</a:t>
            </a:r>
            <a:r>
              <a:rPr lang="en-US" altLang="ko-KR" sz="1600" smtClean="0">
                <a:latin typeface="Bodoni MT" panose="02070603080606020203" pitchFamily="18" charset="0"/>
              </a:rPr>
              <a:t> </a:t>
            </a:r>
            <a:r>
              <a:rPr lang="ko-KR" altLang="en-US" sz="1600" smtClean="0">
                <a:latin typeface="Bodoni MT" panose="02070603080606020203" pitchFamily="18" charset="0"/>
              </a:rPr>
              <a:t>다</a:t>
            </a:r>
            <a:r>
              <a:rPr lang="en-US" altLang="ko-KR" sz="1600" smtClean="0">
                <a:latin typeface="Bodoni MT" panose="02070603080606020203" pitchFamily="18" charset="0"/>
              </a:rPr>
              <a:t>.</a:t>
            </a:r>
            <a:endParaRPr lang="ko-KR" altLang="en-US" sz="1600" dirty="0">
              <a:latin typeface="Bodoni MT" panose="02070603080606020203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6394508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군집분석</a:t>
            </a:r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9287" y="701459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종속 변수 범주화 진행 </a:t>
            </a:r>
            <a:endParaRPr lang="ko-KR" altLang="en-US" b="1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59152" y="670279"/>
            <a:ext cx="422985" cy="430931"/>
            <a:chOff x="5222417" y="5375913"/>
            <a:chExt cx="1695813" cy="1727669"/>
          </a:xfrm>
        </p:grpSpPr>
        <p:sp>
          <p:nvSpPr>
            <p:cNvPr id="19" name="육각형 18"/>
            <p:cNvSpPr/>
            <p:nvPr/>
          </p:nvSpPr>
          <p:spPr>
            <a:xfrm rot="5400000">
              <a:off x="5253759" y="5570816"/>
              <a:ext cx="1646304" cy="1419228"/>
            </a:xfrm>
            <a:prstGeom prst="hexagon">
              <a:avLst/>
            </a:prstGeom>
            <a:gradFill>
              <a:gsLst>
                <a:gs pos="50000">
                  <a:srgbClr val="FED75F"/>
                </a:gs>
                <a:gs pos="50000">
                  <a:srgbClr val="232122"/>
                </a:gs>
              </a:gsLst>
              <a:lin ang="5400000" scaled="1"/>
            </a:gradFill>
            <a:ln>
              <a:gradFill>
                <a:gsLst>
                  <a:gs pos="50000">
                    <a:srgbClr val="282628"/>
                  </a:gs>
                  <a:gs pos="50000">
                    <a:srgbClr val="FED75F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2417" y="5375913"/>
              <a:ext cx="1695813" cy="1695450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644" y="1229390"/>
            <a:ext cx="8695276" cy="246146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645" y="3690852"/>
            <a:ext cx="8695276" cy="173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14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10898809"/>
            <a:ext cx="1219200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-36946" y="131382"/>
            <a:ext cx="1928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>
                <a:latin typeface="빙그레 따옴체" panose="02030503000000000000" pitchFamily="18" charset="-127"/>
                <a:ea typeface="빙그레 따옴체" panose="02030503000000000000" pitchFamily="18" charset="-127"/>
              </a:defRPr>
            </a:lvl1pPr>
          </a:lstStyle>
          <a:p>
            <a:pPr algn="ctr"/>
            <a:r>
              <a:rPr lang="en-US" altLang="ko-KR" sz="1600" dirty="0">
                <a:latin typeface="Bodoni MT" panose="02070603080606020203" pitchFamily="18" charset="0"/>
              </a:rPr>
              <a:t>PLAYER MAKER </a:t>
            </a:r>
            <a:endParaRPr lang="ko-KR" altLang="en-US" sz="1600" dirty="0">
              <a:latin typeface="Bodoni MT" panose="02070603080606020203" pitchFamily="18" charset="0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826690" y="-20399"/>
            <a:ext cx="0" cy="593054"/>
          </a:xfrm>
          <a:prstGeom prst="line">
            <a:avLst/>
          </a:prstGeom>
          <a:ln w="28575">
            <a:gradFill flip="none" rotWithShape="1">
              <a:gsLst>
                <a:gs pos="0">
                  <a:srgbClr val="FED75F"/>
                </a:gs>
                <a:gs pos="100000">
                  <a:srgbClr val="232122">
                    <a:alpha val="0"/>
                  </a:srgbClr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0" y="59112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733842" y="-62520"/>
            <a:ext cx="3373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 smtClean="0">
                <a:effectLst>
                  <a:outerShdw blurRad="38100" dist="63500" dir="2700000" algn="tl">
                    <a:schemeClr val="bg1"/>
                  </a:outerShdw>
                </a:effectLst>
                <a:latin typeface="Bodoni MT" panose="02070603080606020203" pitchFamily="18" charset="0"/>
              </a:rPr>
              <a:t>Next </a:t>
            </a:r>
            <a:r>
              <a:rPr lang="en-US" altLang="ko-KR" sz="2000" smtClean="0">
                <a:effectLst>
                  <a:outerShdw blurRad="38100" dist="63500" dir="2700000" algn="tl">
                    <a:schemeClr val="bg1"/>
                  </a:outerShdw>
                </a:effectLst>
                <a:latin typeface="Bodoni MT" panose="02070603080606020203" pitchFamily="18" charset="0"/>
              </a:rPr>
              <a:t>Promotion </a:t>
            </a:r>
            <a:r>
              <a:rPr lang="en-US" altLang="ko-KR" sz="4000" smtClean="0">
                <a:effectLst>
                  <a:outerShdw blurRad="38100" dist="63500" dir="2700000" algn="tl">
                    <a:schemeClr val="bg1"/>
                  </a:outerShdw>
                </a:effectLst>
                <a:latin typeface="Bodoni MT" panose="02070603080606020203" pitchFamily="18" charset="0"/>
              </a:rPr>
              <a:t>R</a:t>
            </a:r>
            <a:endParaRPr lang="ko-KR" altLang="en-US" sz="4000" dirty="0">
              <a:effectLst>
                <a:outerShdw blurRad="38100" dist="63500" dir="2700000" algn="tl">
                  <a:schemeClr val="bg1"/>
                </a:outerShdw>
              </a:effectLst>
              <a:latin typeface="Bodoni MT" panose="02070603080606020203" pitchFamily="18" charset="0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0" y="629920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761690" y="6299200"/>
            <a:ext cx="4430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>
                <a:latin typeface="Bodoni MT" panose="02070603080606020203" pitchFamily="18" charset="0"/>
              </a:rPr>
              <a:t>9</a:t>
            </a:r>
            <a:r>
              <a:rPr lang="ko-KR" altLang="en-US" sz="1600">
                <a:latin typeface="Bodoni MT" panose="02070603080606020203" pitchFamily="18" charset="0"/>
              </a:rPr>
              <a:t>회말 </a:t>
            </a:r>
            <a:r>
              <a:rPr lang="en-US" altLang="ko-KR" sz="1600">
                <a:latin typeface="Bodoni MT" panose="02070603080606020203" pitchFamily="18" charset="0"/>
              </a:rPr>
              <a:t>2</a:t>
            </a:r>
            <a:r>
              <a:rPr lang="ko-KR" altLang="en-US" sz="1600">
                <a:latin typeface="Bodoni MT" panose="02070603080606020203" pitchFamily="18" charset="0"/>
              </a:rPr>
              <a:t>아웃</a:t>
            </a:r>
            <a:r>
              <a:rPr lang="en-US" altLang="ko-KR" sz="1600">
                <a:latin typeface="Bodoni MT" panose="02070603080606020203" pitchFamily="18" charset="0"/>
              </a:rPr>
              <a:t>.</a:t>
            </a:r>
          </a:p>
          <a:p>
            <a:pPr algn="r"/>
            <a:r>
              <a:rPr lang="ko-KR" altLang="en-US" sz="1600" smtClean="0">
                <a:latin typeface="Bodoni MT" panose="02070603080606020203" pitchFamily="18" charset="0"/>
              </a:rPr>
              <a:t>나는 </a:t>
            </a:r>
            <a:r>
              <a:rPr lang="en-US" altLang="ko-KR" sz="1600" b="1" smtClean="0">
                <a:latin typeface="Bodoni MT" panose="02070603080606020203" pitchFamily="18" charset="0"/>
              </a:rPr>
              <a:t>PLAYER</a:t>
            </a:r>
            <a:r>
              <a:rPr lang="en-US" altLang="ko-KR" sz="1600" smtClean="0">
                <a:latin typeface="Bodoni MT" panose="02070603080606020203" pitchFamily="18" charset="0"/>
              </a:rPr>
              <a:t> </a:t>
            </a:r>
            <a:r>
              <a:rPr lang="ko-KR" altLang="en-US" sz="1600" smtClean="0">
                <a:latin typeface="Bodoni MT" panose="02070603080606020203" pitchFamily="18" charset="0"/>
              </a:rPr>
              <a:t>다</a:t>
            </a:r>
            <a:r>
              <a:rPr lang="en-US" altLang="ko-KR" sz="1600" smtClean="0">
                <a:latin typeface="Bodoni MT" panose="02070603080606020203" pitchFamily="18" charset="0"/>
              </a:rPr>
              <a:t>.</a:t>
            </a:r>
            <a:endParaRPr lang="ko-KR" altLang="en-US" sz="1600" dirty="0">
              <a:latin typeface="Bodoni MT" panose="02070603080606020203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6394508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군집분석</a:t>
            </a:r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9287" y="701459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독립변수에 대한 정규화 작업 진행</a:t>
            </a:r>
            <a:endParaRPr lang="ko-KR" altLang="en-US" b="1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59152" y="670279"/>
            <a:ext cx="422985" cy="430931"/>
            <a:chOff x="5222417" y="5375913"/>
            <a:chExt cx="1695813" cy="1727669"/>
          </a:xfrm>
        </p:grpSpPr>
        <p:sp>
          <p:nvSpPr>
            <p:cNvPr id="19" name="육각형 18"/>
            <p:cNvSpPr/>
            <p:nvPr/>
          </p:nvSpPr>
          <p:spPr>
            <a:xfrm rot="5400000">
              <a:off x="5253759" y="5570816"/>
              <a:ext cx="1646304" cy="1419228"/>
            </a:xfrm>
            <a:prstGeom prst="hexagon">
              <a:avLst/>
            </a:prstGeom>
            <a:gradFill>
              <a:gsLst>
                <a:gs pos="50000">
                  <a:srgbClr val="FED75F"/>
                </a:gs>
                <a:gs pos="50000">
                  <a:srgbClr val="232122"/>
                </a:gs>
              </a:gsLst>
              <a:lin ang="5400000" scaled="1"/>
            </a:gradFill>
            <a:ln>
              <a:gradFill>
                <a:gsLst>
                  <a:gs pos="50000">
                    <a:srgbClr val="282628"/>
                  </a:gs>
                  <a:gs pos="50000">
                    <a:srgbClr val="FED75F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2417" y="5375913"/>
              <a:ext cx="1695813" cy="1695450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287" y="1299015"/>
            <a:ext cx="8734425" cy="16668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287" y="2960835"/>
            <a:ext cx="8734425" cy="204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355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4858</Words>
  <Application>Microsoft Office PowerPoint</Application>
  <PresentationFormat>와이드스크린</PresentationFormat>
  <Paragraphs>796</Paragraphs>
  <Slides>52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62" baseType="lpstr">
      <vt:lpstr>나눔고딕 Light</vt:lpstr>
      <vt:lpstr>나눔바른고딕 Light</vt:lpstr>
      <vt:lpstr>나눔스퀘어라운드 Light</vt:lpstr>
      <vt:lpstr>맑은 고딕</vt:lpstr>
      <vt:lpstr>빙그레 따옴체</vt:lpstr>
      <vt:lpstr>Arial</vt:lpstr>
      <vt:lpstr>Bodoni MT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brink0@naver.com</dc:creator>
  <cp:lastModifiedBy>brink0@naver.com</cp:lastModifiedBy>
  <cp:revision>47</cp:revision>
  <dcterms:created xsi:type="dcterms:W3CDTF">2020-02-25T04:09:32Z</dcterms:created>
  <dcterms:modified xsi:type="dcterms:W3CDTF">2020-02-25T08:30:07Z</dcterms:modified>
</cp:coreProperties>
</file>