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7" r:id="rId2"/>
    <p:sldId id="258" r:id="rId3"/>
    <p:sldId id="259" r:id="rId4"/>
    <p:sldId id="260" r:id="rId5"/>
    <p:sldId id="262" r:id="rId6"/>
    <p:sldId id="265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1" r:id="rId17"/>
    <p:sldId id="274" r:id="rId18"/>
    <p:sldId id="275" r:id="rId19"/>
    <p:sldId id="276" r:id="rId20"/>
    <p:sldId id="279" r:id="rId21"/>
    <p:sldId id="277" r:id="rId22"/>
    <p:sldId id="280" r:id="rId23"/>
    <p:sldId id="281" r:id="rId24"/>
    <p:sldId id="278" r:id="rId25"/>
    <p:sldId id="282" r:id="rId26"/>
    <p:sldId id="283" r:id="rId27"/>
    <p:sldId id="261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pos="75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341B"/>
    <a:srgbClr val="FF6C0F"/>
    <a:srgbClr val="8DC63F"/>
    <a:srgbClr val="56D27F"/>
    <a:srgbClr val="072B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20" autoAdjust="0"/>
    <p:restoredTop sz="76993" autoAdjust="0"/>
  </p:normalViewPr>
  <p:slideViewPr>
    <p:cSldViewPr snapToGrid="0" showGuides="1">
      <p:cViewPr varScale="1">
        <p:scale>
          <a:sx n="59" d="100"/>
          <a:sy n="59" d="100"/>
        </p:scale>
        <p:origin x="72" y="318"/>
      </p:cViewPr>
      <p:guideLst>
        <p:guide orient="horz" pos="2160"/>
        <p:guide pos="3817"/>
        <p:guide pos="7537"/>
      </p:guideLst>
    </p:cSldViewPr>
  </p:slideViewPr>
  <p:outlineViewPr>
    <p:cViewPr>
      <p:scale>
        <a:sx n="33" d="100"/>
        <a:sy n="33" d="100"/>
      </p:scale>
      <p:origin x="0" y="-100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21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pPr>
            <a:r>
              <a:rPr lang="en-US" altLang="ko-KR" sz="2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 Market</a:t>
            </a:r>
            <a:r>
              <a:rPr lang="en-US" altLang="ko-KR" sz="2000" baseline="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Capitalization of U.S. &gt;</a:t>
            </a:r>
            <a:endParaRPr lang="en-US" altLang="ko-KR" sz="20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c:rich>
      </c:tx>
      <c:layout>
        <c:manualLayout>
          <c:xMode val="edge"/>
          <c:yMode val="edge"/>
          <c:x val="0.20361882736327563"/>
          <c:y val="1.990801556273846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21001480040703241"/>
          <c:y val="0.17711789189501556"/>
          <c:w val="0.75904631311744519"/>
          <c:h val="0.6994251046274413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Sheet1!$A$2:$A$9</c:f>
              <c:numCache>
                <c:formatCode>General</c:formatCode>
                <c:ptCount val="8"/>
                <c:pt idx="0">
                  <c:v>2003</c:v>
                </c:pt>
                <c:pt idx="2">
                  <c:v>2013</c:v>
                </c:pt>
                <c:pt idx="4">
                  <c:v>2020</c:v>
                </c:pt>
                <c:pt idx="5">
                  <c:v>2021</c:v>
                </c:pt>
                <c:pt idx="6">
                  <c:v>2022</c:v>
                </c:pt>
                <c:pt idx="7">
                  <c:v>2023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 formatCode="#,##0.00">
                  <c:v>14177207.6</c:v>
                </c:pt>
                <c:pt idx="2" formatCode="#,##0.00">
                  <c:v>24041484.600000001</c:v>
                </c:pt>
                <c:pt idx="4" formatCode="#,##0.00">
                  <c:v>40736558.200000003</c:v>
                </c:pt>
                <c:pt idx="5" formatCode="#,##0.00">
                  <c:v>52263018.200000003</c:v>
                </c:pt>
                <c:pt idx="6" formatCode="#,##0.00">
                  <c:v>40511838.799999997</c:v>
                </c:pt>
                <c:pt idx="7" formatCode="#,##0.00">
                  <c:v>50781697.5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E3-5D47-BB3E-677132D74A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-819165344"/>
        <c:axId val="-656342288"/>
      </c:barChart>
      <c:catAx>
        <c:axId val="-819165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pPr>
            <a:endParaRPr lang="ko-KR"/>
          </a:p>
        </c:txPr>
        <c:crossAx val="-656342288"/>
        <c:crosses val="autoZero"/>
        <c:auto val="1"/>
        <c:lblAlgn val="ctr"/>
        <c:lblOffset val="100"/>
        <c:noMultiLvlLbl val="0"/>
      </c:catAx>
      <c:valAx>
        <c:axId val="-656342288"/>
        <c:scaling>
          <c:orientation val="minMax"/>
          <c:max val="5500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pPr>
            <a:endParaRPr lang="ko-KR"/>
          </a:p>
        </c:txPr>
        <c:crossAx val="-819165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76369-5C57-4C1E-B6D6-96B20F131AEB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82890-7A27-48F4-A608-0515D72A9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211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, </a:t>
            </a:r>
            <a:r>
              <a:rPr lang="ko-KR" altLang="en-US" dirty="0"/>
              <a:t>교수님</a:t>
            </a:r>
            <a:r>
              <a:rPr lang="en-US" altLang="ko-KR" dirty="0"/>
              <a:t>. </a:t>
            </a:r>
            <a:r>
              <a:rPr lang="ko-KR" altLang="en-US" dirty="0"/>
              <a:t>정보통신대학원 빅데이터학과 </a:t>
            </a:r>
            <a:r>
              <a:rPr lang="en-US" altLang="ko-KR" dirty="0"/>
              <a:t>5</a:t>
            </a:r>
            <a:r>
              <a:rPr lang="ko-KR" altLang="en-US" dirty="0"/>
              <a:t>기 이윤지입니다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2024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학기 석사학위논문 발표를 시작하겠습니다</a:t>
            </a:r>
            <a:r>
              <a:rPr lang="en-US" altLang="ko-KR" dirty="0"/>
              <a:t>. </a:t>
            </a:r>
            <a:r>
              <a:rPr lang="ko-KR" altLang="en-US" dirty="0"/>
              <a:t>제가 연구한 주제는 </a:t>
            </a:r>
            <a:r>
              <a:rPr lang="en-US" altLang="ko-KR" dirty="0"/>
              <a:t>“</a:t>
            </a:r>
            <a:r>
              <a:rPr lang="ko-KR" altLang="en-US" dirty="0"/>
              <a:t>뉴스와 거시경제지표를 활용한 상장지수펀드 가격 예측 모델</a:t>
            </a:r>
            <a:r>
              <a:rPr lang="en-US" altLang="ko-KR" dirty="0"/>
              <a:t>＂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82890-7A27-48F4-A608-0515D72A9A0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7573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세번째</a:t>
            </a:r>
            <a:r>
              <a:rPr lang="en-US" altLang="ko-KR" dirty="0"/>
              <a:t>, </a:t>
            </a:r>
            <a:r>
              <a:rPr lang="ko-KR" altLang="en-US"/>
              <a:t>본 연구에 사용된</a:t>
            </a:r>
            <a:r>
              <a:rPr lang="en-US" altLang="ko-KR" dirty="0"/>
              <a:t>,</a:t>
            </a:r>
            <a:r>
              <a:rPr lang="ko-KR" altLang="en-US"/>
              <a:t> 분석 모형입니다</a:t>
            </a:r>
            <a:r>
              <a:rPr lang="en-US" altLang="ko-KR" dirty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82890-7A27-48F4-A608-0515D72A9A0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821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100" dirty="0"/>
              <a:t>먼저 데이터 수집 기간은 </a:t>
            </a:r>
            <a:r>
              <a:rPr lang="en-US" altLang="ko-KR" sz="1100" dirty="0"/>
              <a:t>2014</a:t>
            </a:r>
            <a:r>
              <a:rPr lang="ko-KR" altLang="en-US" sz="1100"/>
              <a:t>년 </a:t>
            </a:r>
            <a:r>
              <a:rPr lang="en-US" altLang="ko-KR" sz="1100" dirty="0"/>
              <a:t>1</a:t>
            </a:r>
            <a:r>
              <a:rPr lang="ko-KR" altLang="en-US" sz="1100"/>
              <a:t>월 </a:t>
            </a:r>
            <a:r>
              <a:rPr lang="en-US" altLang="ko-KR" sz="1100" dirty="0"/>
              <a:t>1</a:t>
            </a:r>
            <a:r>
              <a:rPr lang="ko-KR" altLang="en-US" sz="1100"/>
              <a:t>일부터 </a:t>
            </a:r>
            <a:r>
              <a:rPr lang="en-US" altLang="ko-KR" sz="1100" dirty="0"/>
              <a:t>2022</a:t>
            </a:r>
            <a:r>
              <a:rPr lang="ko-KR" altLang="en-US" sz="1100"/>
              <a:t>년 </a:t>
            </a:r>
            <a:r>
              <a:rPr lang="en-US" altLang="ko-KR" sz="1100" dirty="0"/>
              <a:t>12</a:t>
            </a:r>
            <a:r>
              <a:rPr lang="ko-KR" altLang="en-US" sz="1100"/>
              <a:t>월 </a:t>
            </a:r>
            <a:r>
              <a:rPr lang="en-US" altLang="ko-KR" sz="1100" dirty="0"/>
              <a:t>31</a:t>
            </a:r>
            <a:r>
              <a:rPr lang="ko-KR" altLang="en-US" sz="1100"/>
              <a:t>일까지 </a:t>
            </a:r>
            <a:r>
              <a:rPr lang="en-US" altLang="ko-KR" sz="1100" dirty="0"/>
              <a:t>9</a:t>
            </a:r>
            <a:r>
              <a:rPr lang="ko-KR" altLang="en-US" sz="1100"/>
              <a:t>년입니다</a:t>
            </a:r>
            <a:r>
              <a:rPr lang="en-US" altLang="ko-KR" sz="1100" dirty="0"/>
              <a:t>. </a:t>
            </a:r>
            <a:r>
              <a:rPr lang="ko-KR" altLang="en-US" sz="1100"/>
              <a:t>보시는 것과 같이 뉴스 데이터는 뉴욕타임즈에서</a:t>
            </a:r>
            <a:r>
              <a:rPr lang="en-US" altLang="ko-KR" sz="1100" dirty="0"/>
              <a:t>, </a:t>
            </a:r>
            <a:r>
              <a:rPr lang="ko-KR" altLang="en-US" sz="1100"/>
              <a:t>그리고 거시경제지표와</a:t>
            </a:r>
            <a:r>
              <a:rPr lang="ko-KR" altLang="en-US" sz="1100" baseline="0"/>
              <a:t> 산업 </a:t>
            </a:r>
            <a:r>
              <a:rPr lang="en-US" altLang="ko-KR" sz="1100" baseline="0" dirty="0"/>
              <a:t>ETF </a:t>
            </a:r>
            <a:r>
              <a:rPr lang="ko-KR" altLang="en-US" sz="1100" baseline="0"/>
              <a:t>데이터는 익스체인지 뤠이츠 또는 야후 파이낸스에서 수집하였습니다</a:t>
            </a:r>
            <a:r>
              <a:rPr lang="en-US" altLang="ko-KR" sz="1100" baseline="0" dirty="0"/>
              <a:t>.</a:t>
            </a:r>
            <a:endParaRPr lang="ko-KR" altLang="en-US" sz="1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82890-7A27-48F4-A608-0515D72A9A0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2061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100" dirty="0"/>
              <a:t>뉴스는 </a:t>
            </a:r>
            <a:r>
              <a:rPr lang="ko-KR" altLang="en-US" sz="1100" dirty="0" err="1"/>
              <a:t>뉴욕타임즈의</a:t>
            </a:r>
            <a:r>
              <a:rPr lang="ko-KR" altLang="en-US" sz="1100" dirty="0"/>
              <a:t> </a:t>
            </a:r>
            <a:r>
              <a:rPr lang="en-US" altLang="ko-KR" sz="1100" dirty="0"/>
              <a:t>Today’s Paper</a:t>
            </a:r>
            <a:r>
              <a:rPr lang="ko-KR" altLang="en-US" sz="1100" baseline="0"/>
              <a:t> 페이지의 </a:t>
            </a:r>
            <a:r>
              <a:rPr lang="en-US" altLang="ko-KR" sz="1100" baseline="0" dirty="0"/>
              <a:t>1</a:t>
            </a:r>
            <a:r>
              <a:rPr lang="ko-KR" altLang="en-US" sz="1100" baseline="0"/>
              <a:t>면에 실린 뉴스 헤드라인을 모두 크롤링하였습니다</a:t>
            </a:r>
            <a:r>
              <a:rPr lang="en-US" altLang="ko-KR" sz="1100" baseline="0" dirty="0"/>
              <a:t>. </a:t>
            </a:r>
            <a:r>
              <a:rPr lang="ko-KR" altLang="en-US" sz="1100" baseline="0"/>
              <a:t>약 오만 천 개의 데이터를 일자별로 취합하여 </a:t>
            </a:r>
            <a:r>
              <a:rPr lang="en-US" altLang="ko-KR" sz="1100" baseline="0" dirty="0"/>
              <a:t>3,282</a:t>
            </a:r>
            <a:r>
              <a:rPr lang="ko-KR" altLang="en-US" sz="1100" baseline="0"/>
              <a:t>개의 행으로 정리하였습니다</a:t>
            </a:r>
            <a:r>
              <a:rPr lang="en-US" altLang="ko-KR" sz="1100" baseline="0" dirty="0"/>
              <a:t>.</a:t>
            </a:r>
            <a:endParaRPr lang="ko-KR" altLang="en-US" sz="1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82890-7A27-48F4-A608-0515D72A9A0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4461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100" dirty="0"/>
              <a:t>거시경제지표는</a:t>
            </a:r>
            <a:r>
              <a:rPr lang="ko-KR" altLang="en-US" sz="1100" baseline="0" dirty="0"/>
              <a:t> 앞에서 </a:t>
            </a:r>
            <a:r>
              <a:rPr lang="ko-KR" altLang="en-US" sz="1100" baseline="0" dirty="0" err="1"/>
              <a:t>말씀드린</a:t>
            </a:r>
            <a:r>
              <a:rPr lang="ko-KR" altLang="en-US" sz="1100" baseline="0" dirty="0"/>
              <a:t> 바와 같이 </a:t>
            </a:r>
            <a:r>
              <a:rPr lang="ko-KR" altLang="en-US" sz="1100" baseline="0" dirty="0" err="1"/>
              <a:t>익스체인지</a:t>
            </a:r>
            <a:r>
              <a:rPr lang="ko-KR" altLang="en-US" sz="1100" baseline="0" dirty="0"/>
              <a:t> </a:t>
            </a:r>
            <a:r>
              <a:rPr lang="ko-KR" altLang="en-US" sz="1100" baseline="0" dirty="0" err="1"/>
              <a:t>뤠이츠와</a:t>
            </a:r>
            <a:r>
              <a:rPr lang="ko-KR" altLang="en-US" sz="1100" baseline="0" dirty="0"/>
              <a:t> </a:t>
            </a:r>
            <a:r>
              <a:rPr lang="ko-KR" altLang="en-US" sz="1100" baseline="0" dirty="0" err="1"/>
              <a:t>야후</a:t>
            </a:r>
            <a:r>
              <a:rPr lang="ko-KR" altLang="en-US" sz="1100" baseline="0" dirty="0"/>
              <a:t> </a:t>
            </a:r>
            <a:r>
              <a:rPr lang="ko-KR" altLang="en-US" sz="1100" baseline="0" dirty="0" err="1"/>
              <a:t>파이낸스에서</a:t>
            </a:r>
            <a:r>
              <a:rPr lang="ko-KR" altLang="en-US" sz="1100" baseline="0" dirty="0"/>
              <a:t> 수집했습니다</a:t>
            </a:r>
            <a:r>
              <a:rPr lang="en-US" altLang="ko-KR" sz="1100" baseline="0" dirty="0"/>
              <a:t>. </a:t>
            </a:r>
            <a:r>
              <a:rPr lang="ko-KR" altLang="en-US" sz="1100" baseline="0"/>
              <a:t>세부 종목 이름은 다음과 같습니다</a:t>
            </a:r>
            <a:r>
              <a:rPr lang="en-US" altLang="ko-KR" sz="1100" baseline="0" dirty="0"/>
              <a:t>.</a:t>
            </a:r>
            <a:endParaRPr lang="ko-KR" altLang="en-US" sz="1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82890-7A27-48F4-A608-0515D72A9A0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3209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100" dirty="0"/>
              <a:t>앞에서 수집한 거시경제지표 데이터의 통계량입니다</a:t>
            </a:r>
            <a:r>
              <a:rPr lang="en-US" altLang="ko-KR" sz="1100" dirty="0"/>
              <a:t>. </a:t>
            </a:r>
            <a:r>
              <a:rPr lang="ko-KR" altLang="en-US" sz="1100"/>
              <a:t>각 지표의 범위가 </a:t>
            </a:r>
            <a:r>
              <a:rPr lang="en-US" altLang="ko-KR" sz="1100" dirty="0"/>
              <a:t>1</a:t>
            </a:r>
            <a:r>
              <a:rPr lang="ko-KR" altLang="en-US" sz="1100" baseline="0"/>
              <a:t> 미만의 값부터 </a:t>
            </a:r>
            <a:r>
              <a:rPr lang="en-US" altLang="ko-KR" sz="1100" baseline="0" dirty="0"/>
              <a:t>1,000 </a:t>
            </a:r>
            <a:r>
              <a:rPr lang="ko-KR" altLang="en-US" sz="1100" baseline="0"/>
              <a:t>단위 값까지 폭넓게 분포되어 있는 것을 보실 수 있는데요</a:t>
            </a:r>
            <a:r>
              <a:rPr lang="en-US" altLang="ko-KR" sz="1100" baseline="0" dirty="0"/>
              <a:t>. </a:t>
            </a:r>
            <a:r>
              <a:rPr lang="ko-KR" altLang="en-US" sz="1100" baseline="0"/>
              <a:t>균일하게 맞추기 위해 </a:t>
            </a:r>
            <a:r>
              <a:rPr lang="en-US" altLang="ko-KR" sz="1100" baseline="0" dirty="0"/>
              <a:t>Standard </a:t>
            </a:r>
            <a:r>
              <a:rPr lang="en-US" altLang="ko-KR" sz="1100" baseline="0" dirty="0" err="1"/>
              <a:t>Scaler</a:t>
            </a:r>
            <a:r>
              <a:rPr lang="ko-KR" altLang="en-US" sz="1100" baseline="0"/>
              <a:t>를 사용하여 평균이 </a:t>
            </a:r>
            <a:r>
              <a:rPr lang="en-US" altLang="ko-KR" sz="1100" baseline="0" dirty="0"/>
              <a:t>0, </a:t>
            </a:r>
            <a:r>
              <a:rPr lang="ko-KR" altLang="en-US" sz="1100" baseline="0"/>
              <a:t>표준편차가 </a:t>
            </a:r>
            <a:r>
              <a:rPr lang="en-US" altLang="ko-KR" sz="1100" baseline="0" dirty="0"/>
              <a:t>1</a:t>
            </a:r>
            <a:r>
              <a:rPr lang="ko-KR" altLang="en-US" sz="1100" baseline="0"/>
              <a:t>이 되도록 변환하였습니다</a:t>
            </a:r>
            <a:r>
              <a:rPr lang="en-US" altLang="ko-KR" sz="1100" baseline="0" dirty="0"/>
              <a:t>.</a:t>
            </a:r>
            <a:endParaRPr lang="ko-KR" altLang="en-US" sz="1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82890-7A27-48F4-A608-0515D72A9A0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641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100" dirty="0"/>
              <a:t>이 표를 보시면</a:t>
            </a:r>
            <a:r>
              <a:rPr lang="ko-KR" altLang="en-US" sz="1100" baseline="0" dirty="0"/>
              <a:t> 정규화가 잘 진행</a:t>
            </a:r>
            <a:r>
              <a:rPr lang="ko-KR" altLang="en-US" sz="1100" dirty="0"/>
              <a:t>되었음을 알 수 있습니다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82890-7A27-48F4-A608-0515D72A9A0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7034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100" dirty="0"/>
              <a:t>산업 </a:t>
            </a:r>
            <a:r>
              <a:rPr lang="en-US" altLang="ko-KR" sz="1100" dirty="0"/>
              <a:t>ETF</a:t>
            </a:r>
            <a:r>
              <a:rPr lang="ko-KR" altLang="en-US" sz="1100"/>
              <a:t>는 </a:t>
            </a:r>
            <a:r>
              <a:rPr lang="en-US" altLang="ko-KR" sz="1100" dirty="0"/>
              <a:t>Industrial Select Sector</a:t>
            </a:r>
            <a:r>
              <a:rPr lang="en-US" altLang="ko-KR" sz="1100" baseline="0" dirty="0"/>
              <a:t> ETF</a:t>
            </a:r>
            <a:r>
              <a:rPr lang="ko-KR" altLang="en-US" sz="1100" baseline="0"/>
              <a:t> 종목을 선택하였으며</a:t>
            </a:r>
            <a:r>
              <a:rPr lang="en-US" altLang="ko-KR" sz="1100" baseline="0" dirty="0"/>
              <a:t>, </a:t>
            </a:r>
            <a:r>
              <a:rPr lang="ko-KR" altLang="en-US" sz="1100" baseline="0"/>
              <a:t>이 또한 </a:t>
            </a:r>
            <a:r>
              <a:rPr lang="en-US" altLang="ko-KR" sz="1100" baseline="0" dirty="0"/>
              <a:t>9</a:t>
            </a:r>
            <a:r>
              <a:rPr lang="ko-KR" altLang="en-US" sz="1100" baseline="0"/>
              <a:t>년 동안 </a:t>
            </a:r>
            <a:r>
              <a:rPr lang="en-US" altLang="ko-KR" sz="1100" baseline="0" dirty="0"/>
              <a:t>2,266</a:t>
            </a:r>
            <a:r>
              <a:rPr lang="ko-KR" altLang="en-US" sz="1100" baseline="0"/>
              <a:t>일간의 종가 데이터를 수집하였습니다</a:t>
            </a:r>
            <a:r>
              <a:rPr lang="en-US" altLang="ko-KR" sz="1100" baseline="0" dirty="0"/>
              <a:t>.</a:t>
            </a:r>
            <a:endParaRPr lang="ko-KR" altLang="en-US" sz="1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82890-7A27-48F4-A608-0515D72A9A0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6681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100" dirty="0"/>
              <a:t>모델 학습에 앞서</a:t>
            </a:r>
            <a:r>
              <a:rPr lang="en-US" altLang="ko-KR" sz="1100" dirty="0"/>
              <a:t>, </a:t>
            </a:r>
            <a:r>
              <a:rPr lang="ko-KR" altLang="en-US" sz="1100"/>
              <a:t>텍스트 </a:t>
            </a:r>
            <a:r>
              <a:rPr lang="ko-KR" altLang="en-US" sz="1100" dirty="0"/>
              <a:t>데이터는 </a:t>
            </a:r>
            <a:r>
              <a:rPr lang="ko-KR" altLang="en-US" sz="1100"/>
              <a:t>텍스트 형태 그대로 학습이 불가하기 때문에 학습할 </a:t>
            </a:r>
            <a:r>
              <a:rPr lang="ko-KR" altLang="en-US" sz="1100" dirty="0"/>
              <a:t>수 있는 형태로 변환을 해줘야 합니다</a:t>
            </a:r>
            <a:r>
              <a:rPr lang="en-US" altLang="ko-KR" sz="1100" dirty="0"/>
              <a:t>. </a:t>
            </a:r>
            <a:r>
              <a:rPr lang="ko-KR" altLang="en-US" sz="1100"/>
              <a:t>저는 </a:t>
            </a:r>
            <a:r>
              <a:rPr lang="en-US" altLang="ko-KR" sz="1100" dirty="0"/>
              <a:t>TF-IDF</a:t>
            </a:r>
            <a:r>
              <a:rPr lang="ko-KR" altLang="en-US" sz="1100"/>
              <a:t>와 </a:t>
            </a:r>
            <a:r>
              <a:rPr lang="en-US" altLang="ko-KR" sz="1100" dirty="0"/>
              <a:t>BERT 2</a:t>
            </a:r>
            <a:r>
              <a:rPr lang="ko-KR" altLang="en-US" sz="1100"/>
              <a:t>가지 방법을 수행해보고자 했습니다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먼저 개별 문서 안에서의 단어 빈도뿐만 아니라 해당 단어를 포함하는 문서 빈도인 </a:t>
            </a:r>
            <a:r>
              <a:rPr lang="ko-KR" altLang="en-US" sz="1100" dirty="0" err="1"/>
              <a:t>역문서빈도를</a:t>
            </a:r>
            <a:r>
              <a:rPr lang="ko-KR" altLang="en-US" sz="1100" dirty="0"/>
              <a:t> 함께 고려하는 </a:t>
            </a:r>
            <a:r>
              <a:rPr lang="en-US" altLang="ko-KR" sz="1100" dirty="0"/>
              <a:t>TF-IDF</a:t>
            </a:r>
            <a:r>
              <a:rPr lang="ko-KR" altLang="en-US" sz="1100"/>
              <a:t>입니다</a:t>
            </a:r>
            <a:r>
              <a:rPr lang="en-US" altLang="ko-KR" sz="1100" dirty="0"/>
              <a:t>. </a:t>
            </a:r>
            <a:r>
              <a:rPr lang="ko-KR" altLang="en-US" sz="1100"/>
              <a:t>이는 단어의 희귀성에 가중치를 부여하여 벡터화하는 방식입니다</a:t>
            </a:r>
            <a:r>
              <a:rPr lang="en-US" altLang="ko-KR" sz="1100" dirty="0"/>
              <a:t>. </a:t>
            </a:r>
          </a:p>
          <a:p>
            <a:r>
              <a:rPr lang="ko-KR" altLang="en-US" sz="1100" dirty="0"/>
              <a:t>그리고 </a:t>
            </a:r>
            <a:r>
              <a:rPr lang="en-US" altLang="ko-KR" sz="1100" dirty="0"/>
              <a:t>BERT</a:t>
            </a:r>
            <a:r>
              <a:rPr lang="ko-KR" altLang="en-US" sz="1100"/>
              <a:t>는 단어의 좌우 문맥을 고려할 수 있습니다</a:t>
            </a:r>
            <a:r>
              <a:rPr lang="en-US" altLang="ko-KR" sz="1100" dirty="0"/>
              <a:t>. BERT</a:t>
            </a:r>
            <a:r>
              <a:rPr lang="ko-KR" altLang="en-US" sz="1100"/>
              <a:t>는 단어의 위치 정보를 알 수 있기 때문에 문맥적인 의미를</a:t>
            </a:r>
            <a:r>
              <a:rPr lang="ko-KR" altLang="en-US" sz="1100" baseline="0"/>
              <a:t> 추출할 수 있습니다</a:t>
            </a:r>
            <a:r>
              <a:rPr lang="en-US" altLang="ko-KR" sz="1100" baseline="0" dirty="0"/>
              <a:t>.</a:t>
            </a:r>
            <a:endParaRPr lang="ko-KR" altLang="en-US" sz="1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82890-7A27-48F4-A608-0515D72A9A0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2217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100" dirty="0"/>
              <a:t>텍스트 데이터를 벡터 형태로 변환한 후</a:t>
            </a:r>
            <a:r>
              <a:rPr lang="en-US" altLang="ko-KR" sz="1100" dirty="0"/>
              <a:t>, </a:t>
            </a:r>
            <a:r>
              <a:rPr lang="ko-KR" altLang="en-US" sz="1100"/>
              <a:t>학습 모델로는 랜덤 포레스트와 </a:t>
            </a:r>
            <a:r>
              <a:rPr lang="en-US" altLang="ko-KR" sz="1100" dirty="0"/>
              <a:t>LSTM</a:t>
            </a:r>
            <a:r>
              <a:rPr lang="ko-KR" altLang="en-US" sz="1100"/>
              <a:t>을</a:t>
            </a:r>
            <a:r>
              <a:rPr lang="ko-KR" altLang="en-US" sz="1100" baseline="0"/>
              <a:t> 선정하였습니다</a:t>
            </a:r>
            <a:r>
              <a:rPr lang="en-US" altLang="ko-KR" sz="1100" baseline="0" dirty="0"/>
              <a:t>. </a:t>
            </a:r>
            <a:r>
              <a:rPr lang="ko-KR" altLang="en-US" sz="1100" baseline="0"/>
              <a:t>여러 개의 의사결정 트리를 조합하여 최선의 결정을 내리는 앙상블 기법의 </a:t>
            </a:r>
            <a:r>
              <a:rPr lang="en-US" altLang="ko-KR" sz="1100" baseline="0" dirty="0"/>
              <a:t>Random Forest</a:t>
            </a:r>
            <a:r>
              <a:rPr lang="ko-KR" altLang="en-US" sz="1100" baseline="0"/>
              <a:t>와</a:t>
            </a:r>
            <a:r>
              <a:rPr lang="en-US" altLang="ko-KR" sz="1100" baseline="0" dirty="0"/>
              <a:t>, </a:t>
            </a:r>
            <a:r>
              <a:rPr lang="ko-KR" altLang="en-US" sz="1100" baseline="0"/>
              <a:t>정보를 선택적으로 기억 또는 삭제하여 장기 의존성 문제를 극복할 수 있는 순환신경망 구조의 </a:t>
            </a:r>
            <a:r>
              <a:rPr lang="en-US" altLang="ko-KR" sz="1100" baseline="0" dirty="0"/>
              <a:t>LSTM </a:t>
            </a:r>
            <a:r>
              <a:rPr lang="ko-KR" altLang="en-US" sz="1100" baseline="0"/>
              <a:t>입니다</a:t>
            </a:r>
            <a:r>
              <a:rPr lang="en-US" altLang="ko-KR" sz="1100" baseline="0" dirty="0"/>
              <a:t>.</a:t>
            </a:r>
            <a:endParaRPr lang="ko-KR" altLang="en-US" sz="1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82890-7A27-48F4-A608-0515D72A9A0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2020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네번째</a:t>
            </a:r>
            <a:r>
              <a:rPr lang="ko-KR" altLang="en-US" dirty="0"/>
              <a:t> 분석 결과입니다</a:t>
            </a:r>
            <a:r>
              <a:rPr lang="en-US" altLang="ko-KR" dirty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82890-7A27-48F4-A608-0515D72A9A0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471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 순서는 다음과 같이 서론</a:t>
            </a:r>
            <a:r>
              <a:rPr lang="en-US" altLang="ko-KR" dirty="0"/>
              <a:t>, </a:t>
            </a:r>
            <a:r>
              <a:rPr lang="ko-KR" altLang="en-US" dirty="0"/>
              <a:t>선행연구 분석</a:t>
            </a:r>
            <a:r>
              <a:rPr lang="en-US" altLang="ko-KR" dirty="0"/>
              <a:t>, </a:t>
            </a:r>
            <a:r>
              <a:rPr lang="ko-KR" altLang="en-US" dirty="0"/>
              <a:t>분석 모형</a:t>
            </a:r>
            <a:r>
              <a:rPr lang="en-US" altLang="ko-KR" dirty="0"/>
              <a:t>, </a:t>
            </a:r>
            <a:r>
              <a:rPr lang="ko-KR" altLang="en-US" dirty="0"/>
              <a:t>분석 결과</a:t>
            </a:r>
            <a:r>
              <a:rPr lang="en-US" altLang="ko-KR" dirty="0"/>
              <a:t>, </a:t>
            </a:r>
            <a:r>
              <a:rPr lang="ko-KR" altLang="en-US" dirty="0"/>
              <a:t>결론 순으로 진행하겠습니다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82890-7A27-48F4-A608-0515D72A9A0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2974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100" dirty="0"/>
              <a:t>먼저</a:t>
            </a:r>
            <a:r>
              <a:rPr lang="en-US" altLang="ko-KR" sz="1100" dirty="0"/>
              <a:t>, </a:t>
            </a:r>
            <a:r>
              <a:rPr lang="ko-KR" altLang="en-US" sz="1100"/>
              <a:t>주가의 변동에 대해 뉴스와 거시경제지표가 어느 정도의 텀을 두고 가장 큰 영향을 미치는지 알아보기 위해 </a:t>
            </a:r>
            <a:r>
              <a:rPr lang="en-US" altLang="ko-KR" sz="1100" dirty="0"/>
              <a:t>Lag</a:t>
            </a:r>
            <a:r>
              <a:rPr lang="ko-KR" altLang="en-US" sz="1100"/>
              <a:t>에 따른 설명계수 값을 계산해보았습니다</a:t>
            </a:r>
            <a:r>
              <a:rPr lang="en-US" altLang="ko-KR" sz="1100" dirty="0"/>
              <a:t>. Lag</a:t>
            </a:r>
            <a:r>
              <a:rPr lang="ko-KR" altLang="en-US" sz="1100"/>
              <a:t>는 </a:t>
            </a:r>
            <a:r>
              <a:rPr lang="en-US" altLang="ko-KR" sz="1100" dirty="0"/>
              <a:t>0</a:t>
            </a:r>
            <a:r>
              <a:rPr lang="ko-KR" altLang="en-US" sz="1100"/>
              <a:t>일</a:t>
            </a:r>
            <a:r>
              <a:rPr lang="en-US" altLang="ko-KR" sz="1100" dirty="0"/>
              <a:t>,</a:t>
            </a:r>
            <a:r>
              <a:rPr lang="en-US" altLang="ko-KR" sz="1100" baseline="0" dirty="0"/>
              <a:t> </a:t>
            </a:r>
            <a:r>
              <a:rPr lang="ko-KR" altLang="en-US" sz="1100" baseline="0"/>
              <a:t>즉 한달부터 </a:t>
            </a:r>
            <a:r>
              <a:rPr lang="en-US" altLang="ko-KR" sz="1100" baseline="0" dirty="0"/>
              <a:t>360</a:t>
            </a:r>
            <a:r>
              <a:rPr lang="ko-KR" altLang="en-US" sz="1100" baseline="0"/>
              <a:t>일</a:t>
            </a:r>
            <a:r>
              <a:rPr lang="en-US" altLang="ko-KR" sz="1100" baseline="0" dirty="0"/>
              <a:t>, 1</a:t>
            </a:r>
            <a:r>
              <a:rPr lang="ko-KR" altLang="en-US" sz="1100" baseline="0"/>
              <a:t>년까지 </a:t>
            </a:r>
            <a:r>
              <a:rPr lang="en-US" altLang="ko-KR" sz="1100" baseline="0" dirty="0"/>
              <a:t>30</a:t>
            </a:r>
            <a:r>
              <a:rPr lang="ko-KR" altLang="en-US" sz="1100" baseline="0"/>
              <a:t>일 단위로 설정해서 수행했습니다</a:t>
            </a:r>
            <a:r>
              <a:rPr lang="en-US" altLang="ko-KR" sz="1100" baseline="0" dirty="0"/>
              <a:t>. </a:t>
            </a:r>
            <a:r>
              <a:rPr lang="ko-KR" altLang="en-US" sz="1100" baseline="0"/>
              <a:t>모든 경우에서 </a:t>
            </a:r>
            <a:r>
              <a:rPr lang="en-US" altLang="ko-KR" sz="1100" baseline="0" dirty="0"/>
              <a:t>0.94</a:t>
            </a:r>
            <a:r>
              <a:rPr lang="ko-KR" altLang="en-US" sz="1100" baseline="0"/>
              <a:t>가 넘는 값ㅇ르 기록하며 전반적으로 높은 설명력을 보여주었지만</a:t>
            </a:r>
            <a:r>
              <a:rPr lang="en-US" altLang="ko-KR" sz="1100" baseline="0" dirty="0"/>
              <a:t>, </a:t>
            </a:r>
            <a:r>
              <a:rPr lang="ko-KR" altLang="en-US" sz="1100" baseline="0"/>
              <a:t>그중에서도 </a:t>
            </a:r>
            <a:r>
              <a:rPr lang="en-US" altLang="ko-KR" sz="1100" baseline="0" dirty="0"/>
              <a:t>Lag</a:t>
            </a:r>
            <a:r>
              <a:rPr lang="ko-KR" altLang="en-US" sz="1100" baseline="0"/>
              <a:t>를 설정하지 않았을 때 가장 높은 설명력을 보여주었습니다</a:t>
            </a:r>
            <a:r>
              <a:rPr lang="en-US" altLang="ko-KR" sz="1100" baseline="0" dirty="0"/>
              <a:t>.</a:t>
            </a:r>
            <a:endParaRPr lang="ko-KR" altLang="en-US" sz="1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82890-7A27-48F4-A608-0515D72A9A0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5096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100" dirty="0"/>
              <a:t>따라서 </a:t>
            </a:r>
            <a:r>
              <a:rPr lang="en-US" altLang="ko-KR" sz="1100" dirty="0"/>
              <a:t>Lag</a:t>
            </a:r>
            <a:r>
              <a:rPr lang="ko-KR" altLang="en-US" sz="1100"/>
              <a:t>를 설정하지 않은 채로 모든 설명변수들을 취합하여</a:t>
            </a:r>
            <a:r>
              <a:rPr lang="ko-KR" altLang="en-US" sz="1100" baseline="0"/>
              <a:t> </a:t>
            </a:r>
            <a:r>
              <a:rPr lang="en-US" altLang="ko-KR" sz="1100" baseline="0" dirty="0"/>
              <a:t>4</a:t>
            </a:r>
            <a:r>
              <a:rPr lang="ko-KR" altLang="en-US" sz="1100" baseline="0"/>
              <a:t>가지 조합의 모델 학습을 수행했습니다</a:t>
            </a:r>
            <a:r>
              <a:rPr lang="en-US" altLang="ko-KR" sz="1100" baseline="0" dirty="0"/>
              <a:t>. </a:t>
            </a:r>
            <a:r>
              <a:rPr lang="ko-KR" altLang="en-US" sz="1100" baseline="0"/>
              <a:t>모델별 학습 성능 지표로는 </a:t>
            </a:r>
            <a:r>
              <a:rPr lang="en-US" altLang="ko-KR" sz="1100" baseline="0" dirty="0"/>
              <a:t>RMSE, MAE, MAPE</a:t>
            </a:r>
            <a:r>
              <a:rPr lang="ko-KR" altLang="en-US" sz="1100" baseline="0"/>
              <a:t>를 활용했습니다</a:t>
            </a:r>
            <a:r>
              <a:rPr lang="en-US" altLang="ko-KR" sz="1100" baseline="0" dirty="0"/>
              <a:t>.</a:t>
            </a:r>
          </a:p>
          <a:p>
            <a:endParaRPr lang="en-US" altLang="ko-KR" sz="1100" dirty="0"/>
          </a:p>
          <a:p>
            <a:r>
              <a:rPr lang="en-US" altLang="ko-KR" sz="1100" dirty="0"/>
              <a:t>4</a:t>
            </a:r>
            <a:r>
              <a:rPr lang="ko-KR" altLang="en-US" sz="1100"/>
              <a:t>가지 모델의 </a:t>
            </a:r>
            <a:r>
              <a:rPr lang="en-US" altLang="ko-KR" sz="1100" dirty="0"/>
              <a:t>MAPE</a:t>
            </a:r>
            <a:r>
              <a:rPr lang="ko-KR" altLang="en-US" sz="1100"/>
              <a:t>는 모두 </a:t>
            </a:r>
            <a:r>
              <a:rPr lang="en-US" altLang="ko-KR" sz="1100" dirty="0"/>
              <a:t>1%</a:t>
            </a:r>
            <a:r>
              <a:rPr lang="ko-KR" altLang="en-US" sz="1100"/>
              <a:t>대에 불과했습니다</a:t>
            </a:r>
            <a:r>
              <a:rPr lang="en-US" altLang="ko-KR" sz="1100" dirty="0"/>
              <a:t>. </a:t>
            </a:r>
            <a:r>
              <a:rPr lang="ko-KR" altLang="en-US" sz="1100"/>
              <a:t>특히 설명계수가 </a:t>
            </a:r>
            <a:r>
              <a:rPr lang="en-US" altLang="ko-KR" sz="1100" dirty="0"/>
              <a:t>0.9949</a:t>
            </a:r>
            <a:r>
              <a:rPr lang="ko-KR" altLang="en-US" sz="1100"/>
              <a:t>로 가장 높게 나왔던 </a:t>
            </a:r>
            <a:r>
              <a:rPr lang="en-US" altLang="ko-KR" sz="1100" dirty="0"/>
              <a:t>BERT</a:t>
            </a:r>
            <a:r>
              <a:rPr lang="ko-KR" altLang="en-US" sz="1100"/>
              <a:t>와 </a:t>
            </a:r>
            <a:r>
              <a:rPr lang="en-US" altLang="ko-KR" sz="1100" dirty="0"/>
              <a:t>Random Forest </a:t>
            </a:r>
            <a:r>
              <a:rPr lang="ko-KR" altLang="en-US" sz="1100"/>
              <a:t>조합에서 </a:t>
            </a:r>
            <a:r>
              <a:rPr lang="en-US" altLang="ko-KR" sz="1100" dirty="0"/>
              <a:t>MAE</a:t>
            </a:r>
            <a:r>
              <a:rPr lang="ko-KR" altLang="en-US" sz="1100"/>
              <a:t>와 </a:t>
            </a:r>
            <a:r>
              <a:rPr lang="en-US" altLang="ko-KR" sz="1100" dirty="0"/>
              <a:t>MAPE</a:t>
            </a:r>
            <a:r>
              <a:rPr lang="ko-KR" altLang="en-US" sz="1100"/>
              <a:t>가</a:t>
            </a:r>
            <a:r>
              <a:rPr lang="ko-KR" altLang="en-US" sz="1100" baseline="0"/>
              <a:t> 가장 낮게 나왔습니다</a:t>
            </a:r>
            <a:r>
              <a:rPr lang="en-US" altLang="ko-KR" sz="1100" baseline="0" dirty="0"/>
              <a:t>. </a:t>
            </a:r>
            <a:endParaRPr lang="ko-KR" altLang="en-US" sz="1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82890-7A27-48F4-A608-0515D72A9A0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4269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100" dirty="0"/>
              <a:t>본 모델을 통해 특정 국가에서의 예측오차를 측정하는 데에 그치지 않고</a:t>
            </a:r>
            <a:r>
              <a:rPr lang="en-US" altLang="ko-KR" sz="1100" dirty="0"/>
              <a:t>, </a:t>
            </a:r>
            <a:r>
              <a:rPr lang="ko-KR" altLang="en-US" sz="1100"/>
              <a:t>타 국가에도 적용 가능한지 확인하기 위한 추가 실험을 진행했습니다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수집 기간은 동일하게 </a:t>
            </a:r>
            <a:r>
              <a:rPr lang="en-US" altLang="ko-KR" sz="1100" dirty="0"/>
              <a:t>9</a:t>
            </a:r>
            <a:r>
              <a:rPr lang="ko-KR" altLang="en-US" sz="1100"/>
              <a:t>년이며</a:t>
            </a:r>
            <a:r>
              <a:rPr lang="en-US" altLang="ko-KR" sz="1100" dirty="0"/>
              <a:t>, </a:t>
            </a:r>
            <a:r>
              <a:rPr lang="ko-KR" altLang="en-US" sz="1100"/>
              <a:t>뉴스</a:t>
            </a:r>
            <a:r>
              <a:rPr lang="ko-KR" altLang="en-US" sz="1100" baseline="0"/>
              <a:t> 데이터는 영국의 디 인디펜던트 뉴스 헤드라인</a:t>
            </a:r>
            <a:r>
              <a:rPr lang="en-US" altLang="ko-KR" sz="1100" baseline="0" dirty="0"/>
              <a:t>, </a:t>
            </a:r>
            <a:r>
              <a:rPr lang="ko-KR" altLang="en-US" sz="1100" baseline="0"/>
              <a:t>그리고 영국 파운드 단위의 금</a:t>
            </a:r>
            <a:r>
              <a:rPr lang="en-US" altLang="ko-KR" sz="1100" baseline="0" dirty="0"/>
              <a:t>, </a:t>
            </a:r>
            <a:r>
              <a:rPr lang="ko-KR" altLang="en-US" sz="1100" baseline="0"/>
              <a:t>원유</a:t>
            </a:r>
            <a:r>
              <a:rPr lang="en-US" altLang="ko-KR" sz="1100" baseline="0" dirty="0"/>
              <a:t> </a:t>
            </a:r>
            <a:r>
              <a:rPr lang="ko-KR" altLang="en-US" sz="1100" baseline="0"/>
              <a:t>가격</a:t>
            </a:r>
            <a:r>
              <a:rPr lang="en-US" altLang="ko-KR" sz="1100" baseline="0" dirty="0"/>
              <a:t>, </a:t>
            </a:r>
            <a:r>
              <a:rPr lang="ko-KR" altLang="en-US" sz="1100" baseline="0"/>
              <a:t>채권</a:t>
            </a:r>
            <a:r>
              <a:rPr lang="en-US" altLang="ko-KR" sz="1100" baseline="0" dirty="0"/>
              <a:t>, </a:t>
            </a:r>
            <a:r>
              <a:rPr lang="ko-KR" altLang="en-US" sz="1100" baseline="0"/>
              <a:t>환율</a:t>
            </a:r>
            <a:r>
              <a:rPr lang="en-US" altLang="ko-KR" sz="1100" baseline="0" dirty="0"/>
              <a:t>, </a:t>
            </a:r>
            <a:r>
              <a:rPr lang="ko-KR" altLang="en-US" sz="1100" baseline="0"/>
              <a:t>산업 </a:t>
            </a:r>
            <a:r>
              <a:rPr lang="en-US" altLang="ko-KR" sz="1100" baseline="0" dirty="0"/>
              <a:t>ETF</a:t>
            </a:r>
            <a:r>
              <a:rPr lang="ko-KR" altLang="en-US" sz="1100" baseline="0"/>
              <a:t> 데이터를 수집했습니다</a:t>
            </a:r>
            <a:r>
              <a:rPr lang="en-US" altLang="ko-KR" sz="1100" baseline="0" dirty="0"/>
              <a:t>.</a:t>
            </a:r>
            <a:endParaRPr lang="ko-KR" altLang="en-US" sz="1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82890-7A27-48F4-A608-0515D72A9A0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9544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100" dirty="0"/>
              <a:t>미국과 영국의 산업 </a:t>
            </a:r>
            <a:r>
              <a:rPr lang="en-US" altLang="ko-KR" sz="1100" dirty="0"/>
              <a:t>ETF </a:t>
            </a:r>
            <a:r>
              <a:rPr lang="ko-KR" altLang="en-US" sz="1100"/>
              <a:t>가격 분포가 다르기 때문에 </a:t>
            </a:r>
            <a:r>
              <a:rPr lang="en-US" altLang="ko-KR" sz="1100" dirty="0"/>
              <a:t>RMSE</a:t>
            </a:r>
            <a:r>
              <a:rPr lang="ko-KR" altLang="en-US" sz="1100"/>
              <a:t>와 </a:t>
            </a:r>
            <a:r>
              <a:rPr lang="en-US" altLang="ko-KR" sz="1100" dirty="0"/>
              <a:t>MAE</a:t>
            </a:r>
            <a:r>
              <a:rPr lang="ko-KR" altLang="en-US" sz="1100"/>
              <a:t>에서는 큰 차이를 보이지만</a:t>
            </a:r>
            <a:r>
              <a:rPr lang="en-US" altLang="ko-KR" sz="1100" dirty="0"/>
              <a:t>, MAPE</a:t>
            </a:r>
            <a:r>
              <a:rPr lang="ko-KR" altLang="en-US" sz="1100"/>
              <a:t>는 모두 </a:t>
            </a:r>
            <a:r>
              <a:rPr lang="en-US" altLang="ko-KR" sz="1100" dirty="0"/>
              <a:t>1%</a:t>
            </a:r>
            <a:r>
              <a:rPr lang="ko-KR" altLang="en-US" sz="1100"/>
              <a:t>대로 유사한 값을 기록했습니다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설명계수는 미국보다 다소 낮게 나왔으나 모두 </a:t>
            </a:r>
            <a:r>
              <a:rPr lang="en-US" altLang="ko-KR" sz="1100" dirty="0"/>
              <a:t>0.95</a:t>
            </a:r>
            <a:r>
              <a:rPr lang="en-US" altLang="ko-KR" sz="1100" baseline="0" dirty="0"/>
              <a:t> </a:t>
            </a:r>
            <a:r>
              <a:rPr lang="ko-KR" altLang="en-US" sz="1100" baseline="0"/>
              <a:t>이상으로 설명력 있는 모델임을 보여주었습니다</a:t>
            </a:r>
            <a:r>
              <a:rPr lang="en-US" altLang="ko-KR" sz="1100" baseline="0" dirty="0"/>
              <a:t>. </a:t>
            </a:r>
          </a:p>
          <a:p>
            <a:endParaRPr lang="en-US" altLang="ko-KR" sz="1100" dirty="0"/>
          </a:p>
          <a:p>
            <a:r>
              <a:rPr lang="ko-KR" altLang="en-US" sz="1100" dirty="0"/>
              <a:t>미국과 영국에서 모두 랜덤 </a:t>
            </a:r>
            <a:r>
              <a:rPr lang="ko-KR" altLang="en-US" sz="1100" dirty="0" err="1"/>
              <a:t>포레스트를</a:t>
            </a:r>
            <a:r>
              <a:rPr lang="ko-KR" altLang="en-US" sz="1100" dirty="0"/>
              <a:t> 조합한 모델의 성능이 제일 높은 것으로 보아</a:t>
            </a:r>
            <a:r>
              <a:rPr lang="en-US" altLang="ko-KR" sz="1100" dirty="0"/>
              <a:t>, </a:t>
            </a:r>
            <a:r>
              <a:rPr lang="ko-KR" altLang="en-US" sz="1100"/>
              <a:t>데이터 특성상 통계적으로 해석하기 유의하다고 볼 수 있습니다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82890-7A27-48F4-A608-0515D72A9A0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2237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다섯번째</a:t>
            </a:r>
            <a:r>
              <a:rPr lang="ko-KR" altLang="en-US" dirty="0"/>
              <a:t> 결론입니다</a:t>
            </a:r>
            <a:r>
              <a:rPr lang="en-US" altLang="ko-KR" dirty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82890-7A27-48F4-A608-0515D72A9A0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6758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100" dirty="0"/>
              <a:t>본 연구에서는 산업 </a:t>
            </a:r>
            <a:r>
              <a:rPr lang="en-US" altLang="ko-KR" sz="1100" dirty="0"/>
              <a:t>ETF </a:t>
            </a:r>
            <a:r>
              <a:rPr lang="ko-KR" altLang="en-US" sz="1100"/>
              <a:t>가격 예측을 위해 뉴욕타임즈 뉴스와 금융시장의 다양한 지표를 수집하고 분석하였습니다</a:t>
            </a:r>
            <a:r>
              <a:rPr lang="en-US" altLang="ko-KR" sz="1100" dirty="0"/>
              <a:t>. </a:t>
            </a:r>
            <a:r>
              <a:rPr lang="ko-KR" altLang="en-US" sz="1100"/>
              <a:t>이를 통해 여러 방법론을 사용하여 모델들의 성능을 비교하고 평가하면서</a:t>
            </a:r>
            <a:r>
              <a:rPr lang="en-US" altLang="ko-KR" sz="1100" dirty="0"/>
              <a:t>, </a:t>
            </a:r>
            <a:r>
              <a:rPr lang="ko-KR" altLang="en-US" sz="1100"/>
              <a:t>다음과 같은 세가지 결론을 도출했습니다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첫째</a:t>
            </a:r>
            <a:r>
              <a:rPr lang="en-US" altLang="ko-KR" sz="1100" dirty="0"/>
              <a:t>,</a:t>
            </a:r>
          </a:p>
          <a:p>
            <a:r>
              <a:rPr lang="ko-KR" altLang="en-US" sz="1100" dirty="0"/>
              <a:t>둘째</a:t>
            </a:r>
            <a:r>
              <a:rPr lang="en-US" altLang="ko-KR" sz="1100" dirty="0"/>
              <a:t>,</a:t>
            </a:r>
          </a:p>
          <a:p>
            <a:r>
              <a:rPr lang="ko-KR" altLang="en-US" sz="1100" dirty="0"/>
              <a:t>셋째</a:t>
            </a:r>
            <a:r>
              <a:rPr lang="en-US" altLang="ko-KR" sz="1100" dirty="0"/>
              <a:t>, </a:t>
            </a:r>
            <a:endParaRPr lang="ko-KR" altLang="en-US" sz="1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82890-7A27-48F4-A608-0515D72A9A0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3744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100" dirty="0"/>
              <a:t>다만</a:t>
            </a:r>
            <a:r>
              <a:rPr lang="en-US" altLang="ko-KR" sz="1100" dirty="0"/>
              <a:t>, </a:t>
            </a:r>
            <a:r>
              <a:rPr lang="ko-KR" altLang="en-US" sz="1100"/>
              <a:t>다음과 같은 문제점을 발견했고</a:t>
            </a:r>
            <a:r>
              <a:rPr lang="en-US" altLang="ko-KR" sz="1100" dirty="0"/>
              <a:t>, </a:t>
            </a:r>
            <a:r>
              <a:rPr lang="ko-KR" altLang="en-US" sz="1100"/>
              <a:t>이를 해결하기 위한 향후 과제를 구상해보았습니다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먼저</a:t>
            </a:r>
            <a:r>
              <a:rPr lang="en-US" altLang="ko-KR" sz="1100" dirty="0"/>
              <a:t>,</a:t>
            </a:r>
          </a:p>
          <a:p>
            <a:endParaRPr lang="en-US" altLang="ko-KR" sz="1100" dirty="0"/>
          </a:p>
          <a:p>
            <a:r>
              <a:rPr lang="ko-KR" altLang="en-US" sz="1100" dirty="0"/>
              <a:t>또한</a:t>
            </a:r>
            <a:r>
              <a:rPr lang="en-US" altLang="ko-KR" sz="1100" dirty="0"/>
              <a:t>,</a:t>
            </a:r>
          </a:p>
          <a:p>
            <a:endParaRPr lang="en-US" altLang="ko-KR" sz="1100" dirty="0"/>
          </a:p>
          <a:p>
            <a:r>
              <a:rPr lang="ko-KR" altLang="en-US" sz="1100" dirty="0"/>
              <a:t>결론적으로 </a:t>
            </a:r>
            <a:r>
              <a:rPr lang="en-US" altLang="ko-KR" sz="1100" dirty="0"/>
              <a:t>,</a:t>
            </a:r>
            <a:r>
              <a:rPr lang="ko-KR" altLang="en-US" sz="1100"/>
              <a:t>본 연구는 고품질 데이터와 다양한 방법론의 결합으로 산업 </a:t>
            </a:r>
            <a:r>
              <a:rPr lang="en-US" altLang="ko-KR" sz="1100" dirty="0"/>
              <a:t>ETF </a:t>
            </a:r>
            <a:r>
              <a:rPr lang="ko-KR" altLang="en-US" sz="1100"/>
              <a:t>가격 예측에 있어 유읨한 결과를 도출할 수 있었습니다</a:t>
            </a:r>
            <a:r>
              <a:rPr lang="en-US" altLang="ko-KR" sz="1100" dirty="0"/>
              <a:t>. </a:t>
            </a:r>
            <a:r>
              <a:rPr lang="ko-KR" altLang="en-US" sz="1100"/>
              <a:t>이러한 접근은 신뢰할 수 있는 금융 시장 분석 및 정확한 예측 모델 개발을 위해 지속적으로 발전시켜 나갈 필요가 있습니다</a:t>
            </a:r>
            <a:r>
              <a:rPr lang="en-US" altLang="ko-KR" sz="11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82890-7A27-48F4-A608-0515D72A9A06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3215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이상으로 </a:t>
            </a:r>
            <a:r>
              <a:rPr lang="en-US" altLang="ko-KR" dirty="0"/>
              <a:t>2024</a:t>
            </a:r>
            <a:r>
              <a:rPr lang="ko-KR" altLang="en-US"/>
              <a:t>년 </a:t>
            </a:r>
            <a:r>
              <a:rPr lang="en-US" altLang="ko-KR" dirty="0"/>
              <a:t>1</a:t>
            </a:r>
            <a:r>
              <a:rPr lang="ko-KR" altLang="en-US"/>
              <a:t>학기 석사학위논문 발표를 마치겠습니다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쉽지 않은 도전이었지만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/>
              <a:t>소중하고 의미 있는 다섯 학기를 지낼 수 있게 해주셔서 진심으로 감사드립니다</a:t>
            </a:r>
            <a:r>
              <a:rPr lang="en-US" altLang="ko-KR" baseline="0" dirty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82890-7A27-48F4-A608-0515D72A9A06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83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첫번째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/>
              <a:t>서론입니다</a:t>
            </a:r>
            <a:r>
              <a:rPr lang="en-US" altLang="ko-KR" baseline="0" dirty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82890-7A27-48F4-A608-0515D72A9A0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19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투자자들은 다양한 방법으로 수집한 정보를 바탕으로 투자 결정을 내립니다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과거에는 매일 오전에 발간되는 종이 신문이나 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TV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뉴스에서 정보를 주로 접했던 반면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en-US" altLang="ko-KR" sz="1100" baseline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100" baseline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현재에는 모바일 뉴스</a:t>
            </a:r>
            <a:r>
              <a:rPr lang="en-US" altLang="ko-KR" sz="1100" baseline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100" baseline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유튜브</a:t>
            </a:r>
            <a:r>
              <a:rPr lang="en-US" altLang="ko-KR" sz="1100" baseline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SNS </a:t>
            </a:r>
            <a:r>
              <a:rPr lang="ko-KR" altLang="en-US" sz="1100" baseline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 다양한 디지털 채널에서 실시간으로 정보를 수집할 수 있습니다</a:t>
            </a:r>
            <a:r>
              <a:rPr lang="en-US" altLang="ko-KR" sz="1100" baseline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정보를 수집하는 방법이 다양해짐에 따라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얻을 수 있는 정보의 범위와 수집 속도가 비약적으로 증가하면서 주식시장은 더욱 활성화되고 있습니다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82890-7A27-48F4-A608-0515D72A9A0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695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실제로 왼쪽의 연도별 미국 주식 시장의 규모를 보시면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2003</a:t>
            </a:r>
            <a:r>
              <a:rPr lang="ko-KR" altLang="en-US" sz="1200">
                <a:latin typeface="나눔스퀘어" panose="020B0600000101010101" pitchFamily="50" charset="-127"/>
                <a:ea typeface="나눔스퀘어" panose="020B0600000101010101" pitchFamily="50" charset="-127"/>
              </a:rPr>
              <a:t>년에 약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13</a:t>
            </a:r>
            <a:r>
              <a:rPr lang="ko-KR" altLang="en-US" sz="1200">
                <a:latin typeface="나눔스퀘어" panose="020B0600000101010101" pitchFamily="50" charset="-127"/>
                <a:ea typeface="나눔스퀘어" panose="020B0600000101010101" pitchFamily="50" charset="-127"/>
              </a:rPr>
              <a:t>조 달러 규모였던 시장이 작년 말에는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50</a:t>
            </a:r>
            <a:r>
              <a:rPr lang="ko-KR" altLang="en-US" sz="1200">
                <a:latin typeface="나눔스퀘어" panose="020B0600000101010101" pitchFamily="50" charset="-127"/>
                <a:ea typeface="나눔스퀘어" panose="020B0600000101010101" pitchFamily="50" charset="-127"/>
              </a:rPr>
              <a:t>조 달러를 돌파했습니다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그러나 주식 시장이 꾸준히 성장하면서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>
                <a:latin typeface="나눔스퀘어" panose="020B0600000101010101" pitchFamily="50" charset="-127"/>
                <a:ea typeface="나눔스퀘어" panose="020B0600000101010101" pitchFamily="50" charset="-127"/>
              </a:rPr>
              <a:t>사실 확인이 되지 않은 정보들이 무분별하게 생산되고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en-US" altLang="ko-KR" sz="1200" baseline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baseline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이는 곧 정보 과잉 문제를 야기하는데요</a:t>
            </a:r>
            <a:r>
              <a:rPr lang="en-US" altLang="ko-KR" sz="1200" baseline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200" baseline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이러한 정보 과잉으로 인해 정보의 질과 신뢰성이 저하되며</a:t>
            </a:r>
            <a:r>
              <a:rPr lang="en-US" altLang="ko-KR" sz="1200" baseline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baseline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이를 악용한 사칭</a:t>
            </a:r>
            <a:r>
              <a:rPr lang="en-US" altLang="ko-KR" sz="1200" baseline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baseline="0">
                <a:latin typeface="나눔스퀘어" panose="020B0600000101010101" pitchFamily="50" charset="-127"/>
                <a:ea typeface="나눔스퀘어" panose="020B0600000101010101" pitchFamily="50" charset="-127"/>
              </a:rPr>
              <a:t>리딩방 등의 사기까지 발생하고 있습니다</a:t>
            </a:r>
            <a:r>
              <a:rPr lang="en-US" altLang="ko-KR" sz="1200" baseline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>
              <a:lnSpc>
                <a:spcPct val="13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이에 대한 대책으로 정부 차원에서는 특별 단속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>
                <a:latin typeface="나눔스퀘어" panose="020B0600000101010101" pitchFamily="50" charset="-127"/>
                <a:ea typeface="나눔스퀘어" panose="020B0600000101010101" pitchFamily="50" charset="-127"/>
              </a:rPr>
              <a:t>관련 법 개정 등의 피해 방지를 위한 움직임을 보이고 있습니다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82890-7A27-48F4-A608-0515D72A9A0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262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ko-KR" altLang="en-US" sz="1100" dirty="0"/>
              <a:t>즉</a:t>
            </a:r>
            <a:r>
              <a:rPr lang="en-US" altLang="ko-KR" sz="1100" dirty="0"/>
              <a:t>, </a:t>
            </a:r>
            <a:r>
              <a:rPr lang="ko-KR" altLang="en-US" sz="1100"/>
              <a:t>디지털 환경의 정보 과잉으로 인한 혼란</a:t>
            </a:r>
            <a:r>
              <a:rPr lang="ko-KR" altLang="en-US" sz="1100" baseline="0"/>
              <a:t> 속에서 신뢰할 수 있는 정보 소스의 중요성은 더욱 더 커지고 있습니다</a:t>
            </a:r>
            <a:r>
              <a:rPr lang="en-US" altLang="ko-KR" sz="1100" baseline="0" dirty="0"/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1100" baseline="0" dirty="0"/>
              <a:t>따라서 본 연구에서는 </a:t>
            </a:r>
            <a:r>
              <a:rPr lang="en-US" altLang="ko-KR" sz="1100" baseline="0" dirty="0"/>
              <a:t>(1) </a:t>
            </a:r>
            <a:r>
              <a:rPr lang="ko-KR" altLang="en-US" sz="1100" baseline="0"/>
              <a:t>뉴스 </a:t>
            </a:r>
            <a:r>
              <a:rPr lang="ko-KR" altLang="en-US" sz="1100" baseline="0" dirty="0"/>
              <a:t>정보를 </a:t>
            </a:r>
            <a:r>
              <a:rPr lang="ko-KR" altLang="en-US" sz="1100" baseline="0"/>
              <a:t>효과적으로 추출하여 정확한 시장 상황을 파악하게 하고</a:t>
            </a:r>
            <a:r>
              <a:rPr lang="en-US" altLang="ko-KR" sz="1100" baseline="0" dirty="0"/>
              <a:t>, (2) </a:t>
            </a:r>
            <a:r>
              <a:rPr lang="ko-KR" altLang="en-US" sz="1100" baseline="0"/>
              <a:t>디지털 기술을 활용한 효율적인 정보 수집 및 분석 방법을 제시하며</a:t>
            </a:r>
            <a:r>
              <a:rPr lang="en-US" altLang="ko-KR" sz="1100" baseline="0" dirty="0"/>
              <a:t>, (3) </a:t>
            </a:r>
            <a:r>
              <a:rPr lang="ko-KR" altLang="en-US" sz="1100" baseline="0"/>
              <a:t>객관적이고 전문적인 정보를 기반으로 하는 투자 결정의 중요성을 강조하고자 합니다</a:t>
            </a:r>
            <a:r>
              <a:rPr lang="en-US" altLang="ko-KR" sz="1100" baseline="0" dirty="0"/>
              <a:t>.</a:t>
            </a:r>
            <a:endParaRPr lang="ko-KR" altLang="en-US" sz="1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82890-7A27-48F4-A608-0515D72A9A0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940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두번째</a:t>
            </a:r>
            <a:r>
              <a:rPr lang="ko-KR" altLang="en-US" dirty="0"/>
              <a:t> 선행연구 분석입니다</a:t>
            </a:r>
            <a:r>
              <a:rPr lang="en-US" altLang="ko-KR" dirty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82890-7A27-48F4-A608-0515D72A9A0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255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100" dirty="0"/>
              <a:t>주가 예측을 위한 연구는 꾸준히 진행되고 있습니다</a:t>
            </a:r>
            <a:r>
              <a:rPr lang="en-US" altLang="ko-KR" sz="1100" dirty="0"/>
              <a:t>. </a:t>
            </a:r>
            <a:r>
              <a:rPr lang="ko-KR" altLang="en-US" sz="1100"/>
              <a:t>저는 </a:t>
            </a:r>
            <a:r>
              <a:rPr lang="ko-KR" altLang="en-US" sz="1100" baseline="0"/>
              <a:t>데이터 </a:t>
            </a:r>
            <a:r>
              <a:rPr lang="ko-KR" altLang="en-US" sz="1100" baseline="0" dirty="0"/>
              <a:t>종류에 따라 숫자 </a:t>
            </a:r>
            <a:r>
              <a:rPr lang="ko-KR" altLang="en-US" sz="1100" baseline="0"/>
              <a:t>데이터를 이용한 </a:t>
            </a:r>
            <a:r>
              <a:rPr lang="ko-KR" altLang="en-US" sz="1100" baseline="0" dirty="0"/>
              <a:t>주가 예측 연구와 텍스트 </a:t>
            </a:r>
            <a:r>
              <a:rPr lang="ko-KR" altLang="en-US" sz="1100" baseline="0"/>
              <a:t>데이터를 이용한 </a:t>
            </a:r>
            <a:r>
              <a:rPr lang="ko-KR" altLang="en-US" sz="1100" baseline="0" dirty="0"/>
              <a:t>주가 예측 연구로 나눠 조사해보았습니다</a:t>
            </a:r>
            <a:r>
              <a:rPr lang="en-US" altLang="ko-KR" sz="1100" baseline="0" dirty="0"/>
              <a:t>.</a:t>
            </a:r>
          </a:p>
          <a:p>
            <a:endParaRPr lang="en-US" altLang="ko-KR" sz="1100" dirty="0"/>
          </a:p>
          <a:p>
            <a:r>
              <a:rPr lang="ko-KR" altLang="en-US" sz="1100" dirty="0"/>
              <a:t>먼저</a:t>
            </a:r>
            <a:r>
              <a:rPr lang="en-US" altLang="ko-KR" sz="1100" dirty="0"/>
              <a:t>, </a:t>
            </a:r>
            <a:r>
              <a:rPr lang="ko-KR" altLang="en-US" sz="1100"/>
              <a:t>숫자 데이터를 이용한 주가 예측 연구입니다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ko-KR" altLang="en-US" sz="1100" dirty="0"/>
              <a:t>과거에는 주로 전통적인 금융 이론과 통계 기반 모델에 기반하였습니다</a:t>
            </a:r>
            <a:r>
              <a:rPr lang="en-US" altLang="ko-KR" sz="1100" dirty="0"/>
              <a:t>. </a:t>
            </a:r>
            <a:r>
              <a:rPr lang="ko-KR" altLang="en-US" sz="1100"/>
              <a:t>분석 방법은 크게 주가</a:t>
            </a:r>
            <a:r>
              <a:rPr lang="ko-KR" altLang="en-US" sz="1100" baseline="0"/>
              <a:t> 정보만을 활용하는 </a:t>
            </a:r>
            <a:r>
              <a:rPr lang="ko-KR" altLang="en-US" sz="1100"/>
              <a:t>기술적 분석</a:t>
            </a:r>
            <a:r>
              <a:rPr lang="en-US" altLang="ko-KR" sz="1100" dirty="0"/>
              <a:t>, </a:t>
            </a:r>
            <a:r>
              <a:rPr lang="ko-KR" altLang="en-US" sz="1100"/>
              <a:t>기업</a:t>
            </a:r>
            <a:r>
              <a:rPr lang="ko-KR" altLang="en-US" sz="1100" baseline="0"/>
              <a:t> 정보</a:t>
            </a:r>
            <a:r>
              <a:rPr lang="en-US" altLang="ko-KR" sz="1100" baseline="0" dirty="0"/>
              <a:t>, </a:t>
            </a:r>
            <a:r>
              <a:rPr lang="ko-KR" altLang="en-US" sz="1100" baseline="0"/>
              <a:t>경제나 산업 동향 등을 활용하는 </a:t>
            </a:r>
            <a:r>
              <a:rPr lang="ko-KR" altLang="en-US" sz="1100"/>
              <a:t>기본적</a:t>
            </a:r>
            <a:r>
              <a:rPr lang="ko-KR" altLang="en-US" sz="1100" baseline="0"/>
              <a:t> 분석</a:t>
            </a:r>
            <a:r>
              <a:rPr lang="en-US" altLang="ko-KR" sz="1100" baseline="0" dirty="0"/>
              <a:t>, </a:t>
            </a:r>
            <a:r>
              <a:rPr lang="ko-KR" altLang="en-US" sz="1100" baseline="0"/>
              <a:t>마지막으로 주가의 패턴</a:t>
            </a:r>
            <a:r>
              <a:rPr lang="en-US" altLang="ko-KR" sz="1100" baseline="0" dirty="0"/>
              <a:t>, </a:t>
            </a:r>
            <a:r>
              <a:rPr lang="ko-KR" altLang="en-US" sz="1100" baseline="0"/>
              <a:t>주기성 등의 동적 특성을 분석하는 시</a:t>
            </a:r>
            <a:r>
              <a:rPr lang="ko-KR" altLang="en-US" sz="1100"/>
              <a:t>계열 분석이 있습니다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ko-KR" altLang="en-US" sz="1100" dirty="0"/>
              <a:t>이후로는 </a:t>
            </a:r>
            <a:r>
              <a:rPr lang="ko-KR" altLang="en-US" sz="1100" dirty="0" err="1"/>
              <a:t>머신러닝</a:t>
            </a:r>
            <a:r>
              <a:rPr lang="en-US" altLang="ko-KR" sz="1100" dirty="0"/>
              <a:t>, </a:t>
            </a:r>
            <a:r>
              <a:rPr lang="ko-KR" altLang="en-US" sz="1100"/>
              <a:t>딥러닝 알고리즘을 활용한 연구가 다양해졌습니다</a:t>
            </a:r>
            <a:r>
              <a:rPr lang="en-US" altLang="ko-KR" sz="1100" dirty="0"/>
              <a:t>. </a:t>
            </a:r>
            <a:r>
              <a:rPr lang="ko-KR" altLang="en-US" sz="1100"/>
              <a:t>서포트 벡터 머신</a:t>
            </a:r>
            <a:r>
              <a:rPr lang="en-US" altLang="ko-KR" sz="1100" dirty="0"/>
              <a:t>, </a:t>
            </a:r>
            <a:r>
              <a:rPr lang="ko-KR" altLang="en-US" sz="1100"/>
              <a:t>로지스틱 회귀분석</a:t>
            </a:r>
            <a:r>
              <a:rPr lang="en-US" altLang="ko-KR" sz="1100" dirty="0"/>
              <a:t>, Decision Tree</a:t>
            </a:r>
            <a:r>
              <a:rPr lang="ko-KR" altLang="en-US" sz="1100" baseline="0"/>
              <a:t>뿐만 아니라</a:t>
            </a:r>
            <a:r>
              <a:rPr lang="en-US" altLang="ko-KR" sz="1100" baseline="0" dirty="0"/>
              <a:t>, </a:t>
            </a:r>
            <a:r>
              <a:rPr lang="ko-KR" altLang="en-US" sz="1100" baseline="0"/>
              <a:t>다층 퍼셉트론</a:t>
            </a:r>
            <a:r>
              <a:rPr lang="en-US" altLang="ko-KR" sz="1100" baseline="0" dirty="0"/>
              <a:t>, LSTM, </a:t>
            </a:r>
            <a:r>
              <a:rPr lang="ko-KR" altLang="en-US" sz="1100" baseline="0"/>
              <a:t>신경망 모델을 활용한 연구도 최근까지 진행되어오고 있습니다</a:t>
            </a:r>
            <a:r>
              <a:rPr lang="en-US" altLang="ko-KR" sz="1100" baseline="0" dirty="0"/>
              <a:t>.</a:t>
            </a:r>
            <a:endParaRPr lang="ko-KR" altLang="en-US" sz="1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82890-7A27-48F4-A608-0515D72A9A0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23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100" dirty="0"/>
              <a:t>텍스트 데이터를 이용한 주가 예측 연구입니다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ko-KR" altLang="en-US" sz="1100" dirty="0"/>
              <a:t>대부분의 연구는 이용자들의 자유로운 의견을 얻을 수 있는 </a:t>
            </a:r>
            <a:r>
              <a:rPr lang="en-US" altLang="ko-KR" sz="1100" dirty="0"/>
              <a:t>X, </a:t>
            </a:r>
            <a:r>
              <a:rPr lang="ko-KR" altLang="en-US" sz="1100"/>
              <a:t>야후 파이낸스 게시판 등의 소셜 미디어</a:t>
            </a:r>
            <a:r>
              <a:rPr lang="en-US" altLang="ko-KR" sz="1100" dirty="0"/>
              <a:t>, </a:t>
            </a:r>
            <a:r>
              <a:rPr lang="ko-KR" altLang="en-US" sz="1100"/>
              <a:t>또는 작성자의 주관을 배제한 객관적인 사실을 전달하는 뉴스의 텍스트를 추출하여 진행되었습니다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82890-7A27-48F4-A608-0515D72A9A0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027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8CDD-C29A-4D22-8120-3C72F0988B49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7B5C-224B-4FA3-91A2-621C82BC7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198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8CDD-C29A-4D22-8120-3C72F0988B49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7B5C-224B-4FA3-91A2-621C82BC7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56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8CDD-C29A-4D22-8120-3C72F0988B49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7B5C-224B-4FA3-91A2-621C82BC7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110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8CDD-C29A-4D22-8120-3C72F0988B49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7B5C-224B-4FA3-91A2-621C82BC7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880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8CDD-C29A-4D22-8120-3C72F0988B49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7B5C-224B-4FA3-91A2-621C82BC7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500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8CDD-C29A-4D22-8120-3C72F0988B49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7B5C-224B-4FA3-91A2-621C82BC7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439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8CDD-C29A-4D22-8120-3C72F0988B49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7B5C-224B-4FA3-91A2-621C82BC7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934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8CDD-C29A-4D22-8120-3C72F0988B49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7B5C-224B-4FA3-91A2-621C82BC7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003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8CDD-C29A-4D22-8120-3C72F0988B49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7B5C-224B-4FA3-91A2-621C82BC7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1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8CDD-C29A-4D22-8120-3C72F0988B49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7B5C-224B-4FA3-91A2-621C82BC7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73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8CDD-C29A-4D22-8120-3C72F0988B49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17B5C-224B-4FA3-91A2-621C82BC7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483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98CDD-C29A-4D22-8120-3C72F0988B49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17B5C-224B-4FA3-91A2-621C82BC7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472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2613" y="1814424"/>
            <a:ext cx="7443063" cy="1634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ko-KR" altLang="en-US" sz="4000" dirty="0">
                <a:solidFill>
                  <a:srgbClr val="0E34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뉴스와 거시경제지표를 활용한</a:t>
            </a:r>
            <a:endParaRPr lang="en-US" altLang="ko-KR" sz="4000" dirty="0">
              <a:solidFill>
                <a:srgbClr val="0E341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ko-KR" altLang="en-US" sz="4000" dirty="0">
                <a:solidFill>
                  <a:srgbClr val="0E34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상장지수펀드</a:t>
            </a:r>
            <a:r>
              <a:rPr lang="en-US" altLang="ko-KR" sz="4000" dirty="0">
                <a:solidFill>
                  <a:srgbClr val="0E34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(ETF) </a:t>
            </a:r>
            <a:r>
              <a:rPr lang="ko-KR" altLang="en-US" sz="4000">
                <a:solidFill>
                  <a:srgbClr val="0E34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가격 예측 모델</a:t>
            </a:r>
            <a:endParaRPr lang="ko-KR" altLang="en-US" sz="4000" dirty="0">
              <a:solidFill>
                <a:srgbClr val="0E341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20033" y="5003661"/>
            <a:ext cx="3908442" cy="10177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ko-KR" altLang="en-US" sz="2400" dirty="0">
                <a:solidFill>
                  <a:srgbClr val="0E34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정보통신대학원 </a:t>
            </a:r>
            <a:r>
              <a:rPr lang="ko-KR" altLang="en-US" sz="2400" dirty="0" err="1">
                <a:solidFill>
                  <a:srgbClr val="0E34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빅데이터학과</a:t>
            </a:r>
            <a:endParaRPr lang="en-US" altLang="ko-KR" sz="2400" dirty="0">
              <a:solidFill>
                <a:srgbClr val="0E34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ko-KR" altLang="en-US" sz="2400" dirty="0">
                <a:solidFill>
                  <a:srgbClr val="0E34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이윤지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87938" y="1162418"/>
            <a:ext cx="5240537" cy="537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ko-KR" sz="2400" dirty="0">
                <a:solidFill>
                  <a:srgbClr val="8DC63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[2024</a:t>
            </a:r>
            <a:r>
              <a:rPr lang="ko-KR" altLang="en-US" sz="2400">
                <a:solidFill>
                  <a:srgbClr val="8DC63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</a:t>
            </a:r>
            <a:r>
              <a:rPr lang="en-US" altLang="ko-KR" sz="2400" dirty="0">
                <a:solidFill>
                  <a:srgbClr val="8DC63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400">
                <a:solidFill>
                  <a:srgbClr val="8DC63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학기 석사학위논문 발표자료</a:t>
            </a:r>
            <a:r>
              <a:rPr lang="en-US" altLang="ko-KR" sz="2400" dirty="0">
                <a:solidFill>
                  <a:srgbClr val="8DC63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lang="ko-KR" altLang="en-US" sz="2400" dirty="0">
              <a:solidFill>
                <a:srgbClr val="8DC63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61" t="16946" r="17442" b="17857"/>
          <a:stretch/>
        </p:blipFill>
        <p:spPr>
          <a:xfrm>
            <a:off x="0" y="0"/>
            <a:ext cx="1700066" cy="170006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857356" y="3429000"/>
            <a:ext cx="8071119" cy="10177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ko-KR" sz="2400" dirty="0">
                <a:solidFill>
                  <a:srgbClr val="0E34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Exchange Traded Fund (ETF) Price Forecasting</a:t>
            </a:r>
            <a:r>
              <a:rPr lang="ko-KR" altLang="en-US" sz="2400">
                <a:solidFill>
                  <a:srgbClr val="0E34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400" dirty="0">
                <a:solidFill>
                  <a:srgbClr val="0E34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Model</a:t>
            </a:r>
          </a:p>
          <a:p>
            <a:pPr algn="r">
              <a:lnSpc>
                <a:spcPct val="130000"/>
              </a:lnSpc>
            </a:pPr>
            <a:r>
              <a:rPr lang="en-US" altLang="ko-KR" sz="2400" dirty="0">
                <a:solidFill>
                  <a:srgbClr val="0E34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Using News and Macroeconomic Indicators</a:t>
            </a:r>
          </a:p>
        </p:txBody>
      </p:sp>
    </p:spTree>
    <p:extLst>
      <p:ext uri="{BB962C8B-B14F-4D97-AF65-F5344CB8AC3E}">
        <p14:creationId xmlns:p14="http://schemas.microsoft.com/office/powerpoint/2010/main" val="3418402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21078" y="3011738"/>
            <a:ext cx="2949846" cy="89255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4000" dirty="0">
                <a:solidFill>
                  <a:srgbClr val="0E34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Ⅲ. </a:t>
            </a:r>
            <a:r>
              <a:rPr lang="ko-KR" altLang="en-US" sz="4000">
                <a:solidFill>
                  <a:srgbClr val="0E34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모형</a:t>
            </a:r>
            <a:endParaRPr lang="ko-KR" altLang="en-US" sz="4000" dirty="0">
              <a:solidFill>
                <a:srgbClr val="0E341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0713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754380"/>
          </a:xfrm>
          <a:prstGeom prst="rect">
            <a:avLst/>
          </a:prstGeom>
          <a:solidFill>
            <a:srgbClr val="0E34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1. </a:t>
            </a:r>
            <a:r>
              <a:rPr lang="ko-KR" altLang="en-US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 데이터</a:t>
            </a:r>
            <a:endParaRPr lang="ko-KR" altLang="en-US" sz="2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743268" y="0"/>
            <a:ext cx="2448732" cy="754380"/>
          </a:xfrm>
          <a:prstGeom prst="rect">
            <a:avLst/>
          </a:prstGeom>
          <a:solidFill>
            <a:srgbClr val="0E34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i="1" dirty="0">
                <a:solidFill>
                  <a:srgbClr val="8DC63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Ⅲ</a:t>
            </a:r>
            <a:r>
              <a:rPr lang="en-US" altLang="ko-KR" sz="2400" i="1" dirty="0">
                <a:solidFill>
                  <a:srgbClr val="8DC63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2400" i="1">
                <a:solidFill>
                  <a:srgbClr val="8DC63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 모형</a:t>
            </a:r>
            <a:endParaRPr lang="ko-KR" altLang="en-US" sz="2400" i="1" dirty="0">
              <a:solidFill>
                <a:srgbClr val="8DC63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985471"/>
              </p:ext>
            </p:extLst>
          </p:nvPr>
        </p:nvGraphicFramePr>
        <p:xfrm>
          <a:off x="570000" y="1548448"/>
          <a:ext cx="11052000" cy="43126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altLang="ko-KR" sz="2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[</a:t>
                      </a:r>
                      <a:r>
                        <a:rPr lang="ko-KR" altLang="en-US" sz="200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수집 기간</a:t>
                      </a:r>
                      <a:r>
                        <a:rPr lang="en-US" altLang="ko-KR" sz="2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2014</a:t>
                      </a:r>
                      <a:r>
                        <a:rPr lang="ko-KR" altLang="en-US" sz="2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년 </a:t>
                      </a:r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2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 </a:t>
                      </a:r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2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 </a:t>
                      </a:r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~ 2022</a:t>
                      </a:r>
                      <a:r>
                        <a:rPr lang="ko-KR" altLang="en-US" sz="2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년 </a:t>
                      </a:r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12</a:t>
                      </a:r>
                      <a:r>
                        <a:rPr lang="ko-KR" altLang="en-US" sz="2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 </a:t>
                      </a:r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31</a:t>
                      </a:r>
                      <a:r>
                        <a:rPr lang="ko-KR" altLang="en-US" sz="2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 </a:t>
                      </a:r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(9</a:t>
                      </a:r>
                      <a:r>
                        <a:rPr lang="ko-KR" altLang="en-US" sz="2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년</a:t>
                      </a:r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346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altLang="ko-KR" sz="2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[</a:t>
                      </a:r>
                      <a:r>
                        <a:rPr lang="ko-KR" altLang="en-US" sz="200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데이터 출처</a:t>
                      </a:r>
                      <a:r>
                        <a:rPr lang="en-US" altLang="ko-KR" sz="2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 </a:t>
                      </a:r>
                      <a:r>
                        <a:rPr lang="ko-KR" altLang="en-US" sz="200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뉴스</a:t>
                      </a:r>
                      <a:endParaRPr lang="en-US" altLang="ko-KR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sym typeface="Wingdings" panose="05000000000000000000" pitchFamily="2" charset="2"/>
                      </a:endParaRPr>
                    </a:p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   The New York Times</a:t>
                      </a:r>
                      <a:r>
                        <a:rPr lang="en-US" altLang="ko-KR" sz="20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 – https://www.nytimes.com/</a:t>
                      </a:r>
                    </a:p>
                    <a:p>
                      <a:pPr algn="l" latinLnBrk="1">
                        <a:lnSpc>
                          <a:spcPct val="130000"/>
                        </a:lnSpc>
                      </a:pPr>
                      <a:endParaRPr lang="en-US" altLang="ko-KR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sym typeface="Wingdings" panose="05000000000000000000" pitchFamily="2" charset="2"/>
                      </a:endParaRPr>
                    </a:p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 </a:t>
                      </a:r>
                      <a:r>
                        <a:rPr lang="ko-KR" altLang="en-US" sz="200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거시경제지표 </a:t>
                      </a:r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200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금</a:t>
                      </a:r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200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원유</a:t>
                      </a:r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200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채권</a:t>
                      </a:r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200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환율</a:t>
                      </a:r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20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   Exchange Rates – https://www.exchangerates.org.uk/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   </a:t>
                      </a:r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Yahoo</a:t>
                      </a:r>
                      <a:r>
                        <a:rPr lang="en-US" altLang="ko-KR" sz="20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Finance – https://finance.yahoo.com/</a:t>
                      </a:r>
                      <a:endParaRPr lang="en-US" altLang="ko-KR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sym typeface="Wingdings" panose="05000000000000000000" pitchFamily="2" charset="2"/>
                      </a:endParaRPr>
                    </a:p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 </a:t>
                      </a:r>
                      <a:r>
                        <a:rPr lang="ko-KR" altLang="en-US" sz="200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산업 </a:t>
                      </a:r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ETF</a:t>
                      </a:r>
                    </a:p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  Yahoo</a:t>
                      </a:r>
                      <a:r>
                        <a:rPr lang="en-US" altLang="ko-KR" sz="20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Finance – https://finance.yahoo.com/</a:t>
                      </a:r>
                      <a:endParaRPr lang="en-US" altLang="ko-KR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/>
        </p:nvCxnSpPr>
        <p:spPr>
          <a:xfrm>
            <a:off x="868680" y="2362200"/>
            <a:ext cx="1030224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547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76251" y="1101162"/>
            <a:ext cx="11178540" cy="53148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2192000" cy="754380"/>
          </a:xfrm>
          <a:prstGeom prst="rect">
            <a:avLst/>
          </a:prstGeom>
          <a:solidFill>
            <a:srgbClr val="0E34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1. </a:t>
            </a:r>
            <a:r>
              <a:rPr lang="ko-KR" altLang="en-US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 데이터</a:t>
            </a:r>
            <a:endParaRPr lang="ko-KR" altLang="en-US" sz="2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743268" y="0"/>
            <a:ext cx="2448732" cy="754380"/>
          </a:xfrm>
          <a:prstGeom prst="rect">
            <a:avLst/>
          </a:prstGeom>
          <a:solidFill>
            <a:srgbClr val="0E34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i="1" dirty="0">
                <a:solidFill>
                  <a:srgbClr val="8DC63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Ⅲ</a:t>
            </a:r>
            <a:r>
              <a:rPr lang="en-US" altLang="ko-KR" sz="2400" i="1" dirty="0">
                <a:solidFill>
                  <a:srgbClr val="8DC63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2400" i="1">
                <a:solidFill>
                  <a:srgbClr val="8DC63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 모형</a:t>
            </a:r>
            <a:endParaRPr lang="ko-KR" altLang="en-US" sz="2400" i="1" dirty="0">
              <a:solidFill>
                <a:srgbClr val="8DC63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r="20559" b="17560"/>
          <a:stretch/>
        </p:blipFill>
        <p:spPr>
          <a:xfrm>
            <a:off x="1006893" y="1977307"/>
            <a:ext cx="5019936" cy="38069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692302" y="1293013"/>
            <a:ext cx="47462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 </a:t>
            </a:r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뉴스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14230" y="4806730"/>
            <a:ext cx="490241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Today’s Paper 1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면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(The Front Page)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에 실린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51,080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뉴스 표제를 모두 크롤링한 후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pPr>
              <a:lnSpc>
                <a:spcPct val="130000"/>
              </a:lnSpc>
            </a:pP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일자별로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취합하여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3,282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행으로 정리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9298" y="5809890"/>
            <a:ext cx="5236223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* Source: https://www.nytimes.com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268510" y="1977307"/>
            <a:ext cx="5024330" cy="2609933"/>
            <a:chOff x="6252743" y="1988203"/>
            <a:chExt cx="5144600" cy="2665807"/>
          </a:xfrm>
        </p:grpSpPr>
        <p:pic>
          <p:nvPicPr>
            <p:cNvPr id="17" name="그림 16" descr="C:\Users\user\Desktop\그림 1.png"/>
            <p:cNvPicPr/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228"/>
            <a:stretch/>
          </p:blipFill>
          <p:spPr bwMode="auto">
            <a:xfrm>
              <a:off x="6252743" y="1988203"/>
              <a:ext cx="5144600" cy="14886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  <p:pic>
          <p:nvPicPr>
            <p:cNvPr id="10" name="그림 9" descr="C:\Users\user\Desktop\그림 1.png"/>
            <p:cNvPicPr/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3805"/>
            <a:stretch/>
          </p:blipFill>
          <p:spPr bwMode="auto">
            <a:xfrm>
              <a:off x="6252743" y="3476847"/>
              <a:ext cx="5144600" cy="11771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898807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76251" y="1101162"/>
            <a:ext cx="11178540" cy="53148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2192000" cy="754380"/>
          </a:xfrm>
          <a:prstGeom prst="rect">
            <a:avLst/>
          </a:prstGeom>
          <a:solidFill>
            <a:srgbClr val="0E34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1. </a:t>
            </a:r>
            <a:r>
              <a:rPr lang="ko-KR" altLang="en-US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 데이터</a:t>
            </a:r>
            <a:endParaRPr lang="ko-KR" altLang="en-US" sz="2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743268" y="0"/>
            <a:ext cx="2448732" cy="754380"/>
          </a:xfrm>
          <a:prstGeom prst="rect">
            <a:avLst/>
          </a:prstGeom>
          <a:solidFill>
            <a:srgbClr val="0E34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i="1" dirty="0">
                <a:solidFill>
                  <a:srgbClr val="8DC63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Ⅲ</a:t>
            </a:r>
            <a:r>
              <a:rPr lang="en-US" altLang="ko-KR" sz="2400" i="1" dirty="0">
                <a:solidFill>
                  <a:srgbClr val="8DC63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2400" i="1">
                <a:solidFill>
                  <a:srgbClr val="8DC63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 모형</a:t>
            </a:r>
            <a:endParaRPr lang="ko-KR" altLang="en-US" sz="2400" i="1" dirty="0">
              <a:solidFill>
                <a:srgbClr val="8DC63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2302" y="1293013"/>
            <a:ext cx="47462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 </a:t>
            </a:r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거시경제지표</a:t>
            </a:r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15149" y="4476351"/>
            <a:ext cx="5236223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* Source: https://finance.yahoo.com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990601" y="1951722"/>
            <a:ext cx="5706994" cy="2235957"/>
            <a:chOff x="927789" y="1977307"/>
            <a:chExt cx="9511611" cy="395156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/>
            <a:srcRect r="7434"/>
            <a:stretch/>
          </p:blipFill>
          <p:spPr>
            <a:xfrm>
              <a:off x="927789" y="1977307"/>
              <a:ext cx="9511611" cy="39515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직사각형 10"/>
            <p:cNvSpPr/>
            <p:nvPr/>
          </p:nvSpPr>
          <p:spPr>
            <a:xfrm>
              <a:off x="5242560" y="3764280"/>
              <a:ext cx="4373880" cy="2045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8018302" y="2776415"/>
              <a:ext cx="2392680" cy="31240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r="13484" b="52366"/>
          <a:stretch/>
        </p:blipFill>
        <p:spPr>
          <a:xfrm>
            <a:off x="6116961" y="2493557"/>
            <a:ext cx="5003931" cy="19928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880738" y="4178884"/>
            <a:ext cx="5236223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* Source: https://www.exchangerates.org.uk</a:t>
            </a: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695469"/>
              </p:ext>
            </p:extLst>
          </p:nvPr>
        </p:nvGraphicFramePr>
        <p:xfrm>
          <a:off x="2259905" y="4767803"/>
          <a:ext cx="859633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1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4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금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Gold/USD </a:t>
                      </a:r>
                      <a:r>
                        <a:rPr lang="en-US" altLang="ko-KR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Exchange Rates)</a:t>
                      </a:r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원유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Crude</a:t>
                      </a:r>
                      <a:r>
                        <a:rPr lang="en-US" altLang="ko-KR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Oil/USD (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Exchange Rates)</a:t>
                      </a:r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채권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iShares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U.S. </a:t>
                      </a:r>
                      <a:r>
                        <a:rPr lang="en-US" altLang="ko-KR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Treasury Bond ETF (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Yahoo</a:t>
                      </a:r>
                      <a:r>
                        <a:rPr lang="en-US" altLang="ko-KR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Finance)</a:t>
                      </a:r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환율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USD/CAD,</a:t>
                      </a:r>
                      <a:r>
                        <a:rPr lang="en-US" altLang="ko-KR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USD/CNY, USD/EUR, USD/JPY, USD/MXN (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Yahoo</a:t>
                      </a:r>
                      <a:r>
                        <a:rPr lang="en-US" altLang="ko-KR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Finance)</a:t>
                      </a:r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2462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754380"/>
          </a:xfrm>
          <a:prstGeom prst="rect">
            <a:avLst/>
          </a:prstGeom>
          <a:solidFill>
            <a:srgbClr val="0E34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1. </a:t>
            </a:r>
            <a:r>
              <a:rPr lang="ko-KR" altLang="en-US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 데이터</a:t>
            </a:r>
            <a:endParaRPr lang="ko-KR" altLang="en-US" sz="2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743268" y="0"/>
            <a:ext cx="2448732" cy="754380"/>
          </a:xfrm>
          <a:prstGeom prst="rect">
            <a:avLst/>
          </a:prstGeom>
          <a:solidFill>
            <a:srgbClr val="0E34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i="1" dirty="0">
                <a:solidFill>
                  <a:srgbClr val="8DC63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Ⅲ</a:t>
            </a:r>
            <a:r>
              <a:rPr lang="en-US" altLang="ko-KR" sz="2400" i="1" dirty="0">
                <a:solidFill>
                  <a:srgbClr val="8DC63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2400" i="1">
                <a:solidFill>
                  <a:srgbClr val="8DC63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 모형</a:t>
            </a:r>
            <a:endParaRPr lang="ko-KR" altLang="en-US" sz="2400" i="1" dirty="0">
              <a:solidFill>
                <a:srgbClr val="8DC63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2302" y="1293013"/>
            <a:ext cx="47462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 </a:t>
            </a:r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거시경제지표</a:t>
            </a:r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785713"/>
              </p:ext>
            </p:extLst>
          </p:nvPr>
        </p:nvGraphicFramePr>
        <p:xfrm>
          <a:off x="1249681" y="1889763"/>
          <a:ext cx="9692638" cy="3901437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969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7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2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02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02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13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7024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713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33493">
                <a:tc>
                  <a:txBody>
                    <a:bodyPr/>
                    <a:lstStyle/>
                    <a:p>
                      <a:endParaRPr lang="ko-KR" sz="1800" kern="100" dirty="0"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2865" marR="62865" marT="0" marB="0" anchor="ctr">
                    <a:solidFill>
                      <a:srgbClr val="FF6C0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gold</a:t>
                      </a:r>
                      <a:endParaRPr lang="ko-KR" sz="1800" kern="100"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rgbClr val="FF6C0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oil</a:t>
                      </a:r>
                      <a:endParaRPr lang="ko-KR" sz="1800" kern="100"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rgbClr val="FF6C0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bond</a:t>
                      </a:r>
                      <a:endParaRPr lang="ko-KR" sz="1800" kern="100"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rgbClr val="FF6C0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800" kern="0" dirty="0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cad</a:t>
                      </a:r>
                      <a:endParaRPr lang="ko-KR" sz="1800" kern="100"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rgbClr val="FF6C0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cny</a:t>
                      </a:r>
                      <a:endParaRPr lang="ko-KR" sz="1800" kern="100"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rgbClr val="FF6C0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eur</a:t>
                      </a:r>
                      <a:endParaRPr lang="ko-KR" sz="1800" kern="100"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rgbClr val="FF6C0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jpy</a:t>
                      </a:r>
                      <a:endParaRPr lang="ko-KR" sz="1800" kern="100"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rgbClr val="FF6C0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mxn</a:t>
                      </a:r>
                      <a:endParaRPr lang="ko-KR" sz="1800" kern="100"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rgbClr val="FF6C0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493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count</a:t>
                      </a:r>
                      <a:endParaRPr lang="ko-KR" sz="1800" kern="100"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rgbClr val="FF6C0F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3,276 </a:t>
                      </a:r>
                      <a:endParaRPr lang="ko-KR" sz="18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3,276 </a:t>
                      </a:r>
                      <a:endParaRPr lang="ko-KR" sz="18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2,287 </a:t>
                      </a:r>
                      <a:endParaRPr lang="ko-KR" sz="18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2,339 </a:t>
                      </a:r>
                      <a:endParaRPr lang="ko-KR" sz="18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2,339 </a:t>
                      </a:r>
                      <a:endParaRPr lang="ko-KR" sz="18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2,339 </a:t>
                      </a:r>
                      <a:endParaRPr lang="ko-KR" sz="18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2,339 </a:t>
                      </a:r>
                      <a:endParaRPr lang="ko-KR" sz="18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2,339 </a:t>
                      </a:r>
                      <a:endParaRPr lang="ko-KR" sz="18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493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mean</a:t>
                      </a:r>
                      <a:endParaRPr lang="ko-KR" sz="1800" kern="100"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rgbClr val="FF6C0F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1,440.9 </a:t>
                      </a:r>
                      <a:endParaRPr lang="ko-KR" sz="18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62.3 </a:t>
                      </a:r>
                      <a:endParaRPr lang="ko-KR" sz="18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25.5 </a:t>
                      </a:r>
                      <a:endParaRPr lang="ko-KR" sz="18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1.3 </a:t>
                      </a:r>
                      <a:endParaRPr lang="ko-KR" sz="18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6.6 </a:t>
                      </a:r>
                      <a:endParaRPr lang="ko-KR" sz="18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0.9 </a:t>
                      </a:r>
                      <a:endParaRPr lang="ko-KR" sz="18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112.8 </a:t>
                      </a:r>
                      <a:endParaRPr lang="ko-KR" sz="18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18.6 </a:t>
                      </a:r>
                      <a:endParaRPr lang="ko-KR" sz="18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493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min</a:t>
                      </a:r>
                      <a:endParaRPr lang="ko-KR" sz="1800" kern="100"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rgbClr val="FF6C0F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265.5 </a:t>
                      </a:r>
                      <a:endParaRPr lang="ko-KR" sz="18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20.7 </a:t>
                      </a:r>
                      <a:endParaRPr lang="ko-KR" sz="18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1.2 </a:t>
                      </a:r>
                      <a:endParaRPr lang="ko-KR" sz="18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0.1 </a:t>
                      </a:r>
                      <a:endParaRPr lang="ko-KR" sz="18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0.3 </a:t>
                      </a:r>
                      <a:endParaRPr lang="ko-KR" sz="18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0.1 </a:t>
                      </a:r>
                      <a:endParaRPr lang="ko-KR" sz="18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9.2 </a:t>
                      </a:r>
                      <a:endParaRPr lang="ko-KR" sz="18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2.5 </a:t>
                      </a:r>
                      <a:endParaRPr lang="ko-KR" sz="18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493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25%</a:t>
                      </a:r>
                      <a:endParaRPr lang="ko-KR" sz="1800" kern="100"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rgbClr val="FF6C0F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1,053.1 </a:t>
                      </a:r>
                      <a:endParaRPr lang="ko-KR" sz="18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12.9 </a:t>
                      </a:r>
                      <a:endParaRPr lang="ko-KR" sz="18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22.2 </a:t>
                      </a:r>
                      <a:endParaRPr lang="ko-KR" sz="18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1.1 </a:t>
                      </a:r>
                      <a:endParaRPr lang="ko-KR" sz="18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6.0 </a:t>
                      </a:r>
                      <a:endParaRPr lang="ko-KR" sz="18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0.7 </a:t>
                      </a:r>
                      <a:endParaRPr lang="ko-KR" sz="18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99.9 </a:t>
                      </a:r>
                      <a:endParaRPr lang="ko-KR" sz="18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12.8 </a:t>
                      </a:r>
                      <a:endParaRPr lang="ko-KR" sz="18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3493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50%</a:t>
                      </a:r>
                      <a:endParaRPr lang="ko-KR" sz="1800" kern="100"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rgbClr val="FF6C0F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1,235.1 </a:t>
                      </a:r>
                      <a:endParaRPr lang="ko-KR" sz="18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47.8 </a:t>
                      </a:r>
                      <a:endParaRPr lang="ko-KR" sz="18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24.8 </a:t>
                      </a:r>
                      <a:endParaRPr lang="ko-KR" sz="18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1.3 </a:t>
                      </a:r>
                      <a:endParaRPr lang="ko-KR" sz="18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6.4 </a:t>
                      </a:r>
                      <a:endParaRPr lang="ko-KR" sz="18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0.8 </a:t>
                      </a:r>
                      <a:endParaRPr lang="ko-KR" sz="18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107.3 </a:t>
                      </a:r>
                      <a:endParaRPr lang="ko-KR" sz="18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17.7 </a:t>
                      </a:r>
                      <a:endParaRPr lang="ko-KR" sz="18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3493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75%</a:t>
                      </a:r>
                      <a:endParaRPr lang="ko-KR" sz="1800" kern="100"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rgbClr val="FF6C0F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1,313.0 </a:t>
                      </a:r>
                      <a:endParaRPr lang="ko-KR" sz="18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57.3 </a:t>
                      </a:r>
                      <a:endParaRPr lang="ko-KR" sz="18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25.3 </a:t>
                      </a:r>
                      <a:endParaRPr lang="ko-KR" sz="18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1.3 </a:t>
                      </a:r>
                      <a:endParaRPr lang="ko-KR" sz="18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6.6 </a:t>
                      </a:r>
                      <a:endParaRPr lang="ko-KR" sz="18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0.9 </a:t>
                      </a:r>
                      <a:endParaRPr lang="ko-KR" sz="18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110.5 </a:t>
                      </a:r>
                      <a:endParaRPr lang="ko-KR" sz="18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19.1 </a:t>
                      </a:r>
                      <a:endParaRPr lang="ko-KR" sz="18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3493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max</a:t>
                      </a:r>
                      <a:endParaRPr lang="ko-KR" sz="1800" kern="100"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rgbClr val="FF6C0F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1,730.9 </a:t>
                      </a:r>
                      <a:endParaRPr lang="ko-KR" sz="18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72.5 </a:t>
                      </a:r>
                      <a:endParaRPr lang="ko-KR" sz="18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26.2 </a:t>
                      </a:r>
                      <a:endParaRPr lang="ko-KR" sz="18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1.3 </a:t>
                      </a:r>
                      <a:endParaRPr lang="ko-KR" sz="18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6.9 </a:t>
                      </a:r>
                      <a:endParaRPr lang="ko-KR" sz="18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0.9 </a:t>
                      </a:r>
                      <a:endParaRPr lang="ko-KR" sz="18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115.2 </a:t>
                      </a:r>
                      <a:endParaRPr lang="ko-KR" sz="18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20.1 </a:t>
                      </a:r>
                      <a:endParaRPr lang="ko-KR" sz="18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3493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std</a:t>
                      </a:r>
                      <a:endParaRPr lang="ko-KR" sz="1800" kern="100"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rgbClr val="FF6C0F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2,070.4 </a:t>
                      </a:r>
                      <a:endParaRPr lang="ko-KR" sz="18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126.9 </a:t>
                      </a:r>
                      <a:endParaRPr lang="ko-KR" sz="18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28.3 </a:t>
                      </a:r>
                      <a:endParaRPr lang="ko-KR" sz="18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1.5 </a:t>
                      </a:r>
                      <a:endParaRPr lang="ko-KR" sz="18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7.3 </a:t>
                      </a:r>
                      <a:endParaRPr lang="ko-KR" sz="18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1.0 </a:t>
                      </a:r>
                      <a:endParaRPr lang="ko-KR" sz="18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150.2 </a:t>
                      </a:r>
                      <a:endParaRPr lang="ko-KR" sz="18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25.3 </a:t>
                      </a:r>
                      <a:endParaRPr lang="ko-KR" sz="18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074420" y="5918025"/>
            <a:ext cx="10043160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각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지표의 범위가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미만의 값부터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1,000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단위의 값까지 폭넓게 분포되어 있으므로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StandardScaler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를 사용하여 분포의 평균을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0,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표준편차를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로 변환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6930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754380"/>
          </a:xfrm>
          <a:prstGeom prst="rect">
            <a:avLst/>
          </a:prstGeom>
          <a:solidFill>
            <a:srgbClr val="0E34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1. </a:t>
            </a:r>
            <a:r>
              <a:rPr lang="ko-KR" altLang="en-US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 데이터</a:t>
            </a:r>
            <a:endParaRPr lang="ko-KR" altLang="en-US" sz="2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743268" y="0"/>
            <a:ext cx="2448732" cy="754380"/>
          </a:xfrm>
          <a:prstGeom prst="rect">
            <a:avLst/>
          </a:prstGeom>
          <a:solidFill>
            <a:srgbClr val="0E34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i="1" dirty="0">
                <a:solidFill>
                  <a:srgbClr val="8DC63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Ⅲ</a:t>
            </a:r>
            <a:r>
              <a:rPr lang="en-US" altLang="ko-KR" sz="2400" i="1" dirty="0">
                <a:solidFill>
                  <a:srgbClr val="8DC63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2400" i="1">
                <a:solidFill>
                  <a:srgbClr val="8DC63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 모형</a:t>
            </a:r>
            <a:endParaRPr lang="ko-KR" altLang="en-US" sz="2400" i="1" dirty="0">
              <a:solidFill>
                <a:srgbClr val="8DC63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2302" y="1293013"/>
            <a:ext cx="567801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 </a:t>
            </a:r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거시경제지표</a:t>
            </a:r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데이터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090165"/>
              </p:ext>
            </p:extLst>
          </p:nvPr>
        </p:nvGraphicFramePr>
        <p:xfrm>
          <a:off x="1249681" y="1892136"/>
          <a:ext cx="9692638" cy="3901437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969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7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2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02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02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13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7024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713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33493">
                <a:tc>
                  <a:txBody>
                    <a:bodyPr/>
                    <a:lstStyle/>
                    <a:p>
                      <a:endParaRPr lang="ko-KR" sz="1800" kern="100" dirty="0"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2865" marR="62865" marT="0" marB="0" anchor="ctr">
                    <a:solidFill>
                      <a:srgbClr val="FF6C0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gold</a:t>
                      </a:r>
                      <a:endParaRPr lang="ko-KR" sz="1800" kern="100"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rgbClr val="FF6C0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oil</a:t>
                      </a:r>
                      <a:endParaRPr lang="ko-KR" sz="1800" kern="100"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rgbClr val="FF6C0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bond</a:t>
                      </a:r>
                      <a:endParaRPr lang="ko-KR" sz="1800" kern="100"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rgbClr val="FF6C0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800" kern="0" dirty="0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cad</a:t>
                      </a:r>
                      <a:endParaRPr lang="ko-KR" sz="1800" kern="100"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rgbClr val="FF6C0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cny</a:t>
                      </a:r>
                      <a:endParaRPr lang="ko-KR" sz="1800" kern="100"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rgbClr val="FF6C0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eur</a:t>
                      </a:r>
                      <a:endParaRPr lang="ko-KR" sz="1800" kern="100"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rgbClr val="FF6C0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jpy</a:t>
                      </a:r>
                      <a:endParaRPr lang="ko-KR" sz="1800" kern="100"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rgbClr val="FF6C0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mxn</a:t>
                      </a:r>
                      <a:endParaRPr lang="ko-KR" sz="1800" kern="100"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rgbClr val="FF6C0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493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count</a:t>
                      </a:r>
                      <a:endParaRPr lang="ko-KR" sz="1800" kern="100"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rgbClr val="FF6C0F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3,276 </a:t>
                      </a:r>
                      <a:endParaRPr lang="ko-KR" sz="14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3,276 </a:t>
                      </a:r>
                      <a:endParaRPr lang="ko-KR" sz="14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2,287 </a:t>
                      </a:r>
                      <a:endParaRPr lang="ko-KR" sz="14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2,339 </a:t>
                      </a:r>
                      <a:endParaRPr lang="ko-KR" sz="14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2,339 </a:t>
                      </a:r>
                      <a:endParaRPr lang="ko-KR" sz="14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2,339 </a:t>
                      </a:r>
                      <a:endParaRPr lang="ko-KR" sz="14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2,339 </a:t>
                      </a:r>
                      <a:endParaRPr lang="ko-KR" sz="14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2,339 </a:t>
                      </a:r>
                      <a:endParaRPr lang="ko-KR" sz="14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493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mean</a:t>
                      </a:r>
                      <a:endParaRPr lang="ko-KR" sz="1800" kern="100"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rgbClr val="FF6C0F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0.0 </a:t>
                      </a:r>
                      <a:endParaRPr lang="ko-KR" sz="14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0.0 </a:t>
                      </a:r>
                      <a:endParaRPr lang="ko-KR" sz="14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0.0 </a:t>
                      </a:r>
                      <a:endParaRPr lang="ko-KR" sz="14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0.0 </a:t>
                      </a:r>
                      <a:endParaRPr lang="ko-KR" sz="14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0.0 </a:t>
                      </a:r>
                      <a:endParaRPr lang="ko-KR" sz="14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0.0 </a:t>
                      </a:r>
                      <a:endParaRPr lang="ko-KR" sz="14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0.0 </a:t>
                      </a:r>
                      <a:endParaRPr lang="ko-KR" sz="14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0.0 </a:t>
                      </a:r>
                      <a:endParaRPr lang="ko-KR" sz="14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493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min</a:t>
                      </a:r>
                      <a:endParaRPr lang="ko-KR" sz="1800" kern="100"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rgbClr val="FF6C0F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1.0 </a:t>
                      </a:r>
                      <a:endParaRPr lang="ko-KR" sz="14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1.0 </a:t>
                      </a:r>
                      <a:endParaRPr lang="ko-KR" sz="14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1.0 </a:t>
                      </a:r>
                      <a:endParaRPr lang="ko-KR" sz="14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1.0 </a:t>
                      </a:r>
                      <a:endParaRPr lang="ko-KR" sz="14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1.0 </a:t>
                      </a:r>
                      <a:endParaRPr lang="ko-KR" sz="14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1.0 </a:t>
                      </a:r>
                      <a:endParaRPr lang="ko-KR" sz="14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1.0 </a:t>
                      </a:r>
                      <a:endParaRPr lang="ko-KR" sz="14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1.0 </a:t>
                      </a:r>
                      <a:endParaRPr lang="ko-KR" sz="14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493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25%</a:t>
                      </a:r>
                      <a:endParaRPr lang="ko-KR" sz="1800" kern="100"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rgbClr val="FF6C0F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-1.5 </a:t>
                      </a:r>
                      <a:endParaRPr lang="ko-KR" sz="14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-2.4 </a:t>
                      </a:r>
                      <a:endParaRPr lang="ko-KR" sz="14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-2.9 </a:t>
                      </a:r>
                      <a:endParaRPr lang="ko-KR" sz="14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-2.9 </a:t>
                      </a:r>
                      <a:endParaRPr lang="ko-KR" sz="14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-1.9 </a:t>
                      </a:r>
                      <a:endParaRPr lang="ko-KR" sz="14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-2.6 </a:t>
                      </a:r>
                      <a:endParaRPr lang="ko-KR" sz="14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-1.4 </a:t>
                      </a:r>
                      <a:endParaRPr lang="ko-KR" sz="14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-2.3 </a:t>
                      </a:r>
                      <a:endParaRPr lang="ko-KR" sz="14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3493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50%</a:t>
                      </a:r>
                      <a:endParaRPr lang="ko-KR" sz="1800" kern="100"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rgbClr val="FF6C0F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-0.8 </a:t>
                      </a:r>
                      <a:endParaRPr lang="ko-KR" sz="14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-0.7 </a:t>
                      </a:r>
                      <a:endParaRPr lang="ko-KR" sz="14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-0.6 </a:t>
                      </a:r>
                      <a:endParaRPr lang="ko-KR" sz="14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-0.3 </a:t>
                      </a:r>
                      <a:endParaRPr lang="ko-KR" sz="14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-0.8 </a:t>
                      </a:r>
                      <a:endParaRPr lang="ko-KR" sz="14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-0.6 </a:t>
                      </a:r>
                      <a:endParaRPr lang="ko-KR" sz="14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-0.6 </a:t>
                      </a:r>
                      <a:endParaRPr lang="ko-KR" sz="14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-0.3 </a:t>
                      </a:r>
                      <a:endParaRPr lang="ko-KR" sz="14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3493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75%</a:t>
                      </a:r>
                      <a:endParaRPr lang="ko-KR" sz="1800" kern="100"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rgbClr val="FF6C0F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-0.5 </a:t>
                      </a:r>
                      <a:endParaRPr lang="ko-KR" sz="14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-0.2 </a:t>
                      </a:r>
                      <a:endParaRPr lang="ko-KR" sz="14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-0.2 </a:t>
                      </a:r>
                      <a:endParaRPr lang="ko-KR" sz="14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0.3 </a:t>
                      </a:r>
                      <a:endParaRPr lang="ko-KR" sz="14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-0.1 </a:t>
                      </a:r>
                      <a:endParaRPr lang="ko-KR" sz="14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0.1 </a:t>
                      </a:r>
                      <a:endParaRPr lang="ko-KR" sz="14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-0.2 </a:t>
                      </a:r>
                      <a:endParaRPr lang="ko-KR" sz="14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0.2 </a:t>
                      </a:r>
                      <a:endParaRPr lang="ko-KR" sz="14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3493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max</a:t>
                      </a:r>
                      <a:endParaRPr lang="ko-KR" sz="1800" kern="100"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rgbClr val="FF6C0F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1.1 </a:t>
                      </a:r>
                      <a:endParaRPr lang="ko-KR" sz="14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0.5 </a:t>
                      </a:r>
                      <a:endParaRPr lang="ko-KR" sz="14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0.6 </a:t>
                      </a:r>
                      <a:endParaRPr lang="ko-KR" sz="14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0.7 </a:t>
                      </a:r>
                      <a:endParaRPr lang="ko-KR" sz="14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0.9 </a:t>
                      </a:r>
                      <a:endParaRPr lang="ko-KR" sz="14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0.6 </a:t>
                      </a:r>
                      <a:endParaRPr lang="ko-KR" sz="14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0.3 </a:t>
                      </a:r>
                      <a:endParaRPr lang="ko-KR" sz="14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0.6 </a:t>
                      </a:r>
                      <a:endParaRPr lang="ko-KR" sz="14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3493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solidFill>
                            <a:schemeClr val="bg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std</a:t>
                      </a:r>
                      <a:endParaRPr lang="ko-KR" sz="1800" kern="100">
                        <a:solidFill>
                          <a:schemeClr val="bg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solidFill>
                      <a:srgbClr val="FF6C0F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2.4 </a:t>
                      </a:r>
                      <a:endParaRPr lang="ko-KR" sz="14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3.1 </a:t>
                      </a:r>
                      <a:endParaRPr lang="ko-KR" sz="14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2.4 </a:t>
                      </a:r>
                      <a:endParaRPr lang="ko-KR" sz="14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2.4 </a:t>
                      </a:r>
                      <a:endParaRPr lang="ko-KR" sz="14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2.3 </a:t>
                      </a:r>
                      <a:endParaRPr lang="ko-KR" sz="14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2.8 </a:t>
                      </a:r>
                      <a:endParaRPr lang="ko-KR" sz="14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4.1 </a:t>
                      </a:r>
                      <a:endParaRPr lang="ko-KR" sz="14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r" latinLnBrk="0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2.7 </a:t>
                      </a:r>
                      <a:endParaRPr lang="ko-KR" sz="1400" kern="10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2741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76251" y="1101162"/>
            <a:ext cx="11178540" cy="53148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2192000" cy="754380"/>
          </a:xfrm>
          <a:prstGeom prst="rect">
            <a:avLst/>
          </a:prstGeom>
          <a:solidFill>
            <a:srgbClr val="0E34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1. </a:t>
            </a:r>
            <a:r>
              <a:rPr lang="ko-KR" altLang="en-US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 데이터</a:t>
            </a:r>
            <a:endParaRPr lang="ko-KR" altLang="en-US" sz="2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743268" y="0"/>
            <a:ext cx="2448732" cy="754380"/>
          </a:xfrm>
          <a:prstGeom prst="rect">
            <a:avLst/>
          </a:prstGeom>
          <a:solidFill>
            <a:srgbClr val="0E34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i="1" dirty="0">
                <a:solidFill>
                  <a:srgbClr val="8DC63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Ⅲ</a:t>
            </a:r>
            <a:r>
              <a:rPr lang="en-US" altLang="ko-KR" sz="2400" i="1" dirty="0">
                <a:solidFill>
                  <a:srgbClr val="8DC63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2400" i="1">
                <a:solidFill>
                  <a:srgbClr val="8DC63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 모형</a:t>
            </a:r>
            <a:endParaRPr lang="ko-KR" altLang="en-US" sz="2400" i="1" dirty="0">
              <a:solidFill>
                <a:srgbClr val="8DC63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2302" y="1293013"/>
            <a:ext cx="47462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 </a:t>
            </a:r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산업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ETF</a:t>
            </a:r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42261" y="5773301"/>
            <a:ext cx="6507480" cy="426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Industrial Select Sector SPDR Fund (XLI)</a:t>
            </a:r>
          </a:p>
        </p:txBody>
      </p:sp>
      <p:pic>
        <p:nvPicPr>
          <p:cNvPr id="17" name="그림 16"/>
          <p:cNvPicPr/>
          <p:nvPr/>
        </p:nvPicPr>
        <p:blipFill>
          <a:blip r:embed="rId3"/>
          <a:stretch>
            <a:fillRect/>
          </a:stretch>
        </p:blipFill>
        <p:spPr>
          <a:xfrm>
            <a:off x="1305521" y="1977307"/>
            <a:ext cx="9580957" cy="361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122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76251" y="1101162"/>
            <a:ext cx="11178540" cy="53148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2192000" cy="754380"/>
          </a:xfrm>
          <a:prstGeom prst="rect">
            <a:avLst/>
          </a:prstGeom>
          <a:solidFill>
            <a:srgbClr val="0E34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2. </a:t>
            </a:r>
            <a:r>
              <a:rPr lang="ko-KR" altLang="en-US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방법론</a:t>
            </a:r>
            <a:endParaRPr lang="ko-KR" altLang="en-US" sz="2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743268" y="0"/>
            <a:ext cx="2448732" cy="754380"/>
          </a:xfrm>
          <a:prstGeom prst="rect">
            <a:avLst/>
          </a:prstGeom>
          <a:solidFill>
            <a:srgbClr val="0E34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i="1" dirty="0">
                <a:solidFill>
                  <a:srgbClr val="8DC63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Ⅲ</a:t>
            </a:r>
            <a:r>
              <a:rPr lang="en-US" altLang="ko-KR" sz="2400" i="1" dirty="0">
                <a:solidFill>
                  <a:srgbClr val="8DC63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2400" i="1">
                <a:solidFill>
                  <a:srgbClr val="8DC63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 모형</a:t>
            </a:r>
            <a:endParaRPr lang="ko-KR" altLang="en-US" sz="2400" i="1" dirty="0">
              <a:solidFill>
                <a:srgbClr val="8DC63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2302" y="1293013"/>
            <a:ext cx="5403698" cy="809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 TF-IDF</a:t>
            </a: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Term Frequency - Inverse Document Frequency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4400" y="4712345"/>
            <a:ext cx="5181600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개별 문서에 자주 등장하는 단어에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가중치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pPr>
              <a:lnSpc>
                <a:spcPct val="13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모든 문서에 자주 등장하는 단어에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패널티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를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부여하여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 Vector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로 변환하는 방식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31101" y="1293013"/>
            <a:ext cx="5232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 BERT</a:t>
            </a:r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 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 Bidirectional Encoder Representations from Transformer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90693" y="2257311"/>
                <a:ext cx="4177664" cy="9089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𝑇𝐹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−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𝐼𝐷𝐹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𝑖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𝑇𝐹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𝐷𝐹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93" y="2257311"/>
                <a:ext cx="4177664" cy="90896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4394893" y="2429125"/>
            <a:ext cx="1282446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전체 문서 개수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3649980" y="2435778"/>
            <a:ext cx="317336" cy="355361"/>
          </a:xfrm>
          <a:prstGeom prst="ellipse">
            <a:avLst/>
          </a:prstGeom>
          <a:solidFill>
            <a:schemeClr val="bg1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 flipH="1" flipV="1">
            <a:off x="3980493" y="2601409"/>
            <a:ext cx="414400" cy="417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70275" y="2820609"/>
            <a:ext cx="1965705" cy="332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단어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 포함된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문서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개수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572599" y="2818330"/>
            <a:ext cx="469508" cy="347947"/>
          </a:xfrm>
          <a:prstGeom prst="ellipse">
            <a:avLst/>
          </a:prstGeom>
          <a:solidFill>
            <a:schemeClr val="bg1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 rot="180000" flipH="1">
            <a:off x="4057519" y="2987664"/>
            <a:ext cx="337374" cy="1539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2547626" y="2990139"/>
            <a:ext cx="37623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442720" y="3556341"/>
            <a:ext cx="1442282" cy="5944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1400" dirty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개별 문서에서</a:t>
            </a:r>
            <a:endParaRPr lang="en-US" altLang="ko-KR" sz="1400" dirty="0">
              <a:solidFill>
                <a:srgbClr val="C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20000"/>
              </a:lnSpc>
            </a:pPr>
            <a:r>
              <a:rPr lang="ko-KR" altLang="en-US" sz="1400" dirty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단어 </a:t>
            </a:r>
            <a:r>
              <a:rPr lang="en-US" altLang="ko-KR" sz="1400" dirty="0" err="1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</a:t>
            </a:r>
            <a:r>
              <a:rPr lang="ko-KR" altLang="en-US" sz="140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</a:t>
            </a:r>
            <a:r>
              <a:rPr lang="en-US" altLang="ko-KR" sz="1400" dirty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빈도</a:t>
            </a:r>
            <a:endParaRPr lang="en-US" altLang="ko-KR" sz="1400" dirty="0">
              <a:solidFill>
                <a:srgbClr val="C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3230888" y="3237800"/>
            <a:ext cx="82645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2389724" y="2989006"/>
            <a:ext cx="371436" cy="58605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208459" y="3795399"/>
            <a:ext cx="2468880" cy="6093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전체 문서 중 희귀한 단어에 </a:t>
            </a:r>
            <a:endParaRPr lang="en-US" altLang="ko-KR" sz="1400" dirty="0">
              <a:solidFill>
                <a:srgbClr val="C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중요도를</a:t>
            </a:r>
            <a:r>
              <a:rPr lang="en-US" altLang="ko-KR" sz="1400" dirty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부여하는 </a:t>
            </a:r>
            <a:r>
              <a:rPr lang="ko-KR" altLang="en-US" sz="1400" dirty="0" err="1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역문서빈도</a:t>
            </a:r>
            <a:endParaRPr lang="en-US" altLang="ko-KR" sz="1400" dirty="0">
              <a:solidFill>
                <a:srgbClr val="C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 flipH="1" flipV="1">
            <a:off x="3644117" y="3257944"/>
            <a:ext cx="543576" cy="54148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순서도: 수행의 시작/종료 44"/>
          <p:cNvSpPr/>
          <p:nvPr/>
        </p:nvSpPr>
        <p:spPr>
          <a:xfrm>
            <a:off x="7942698" y="2228005"/>
            <a:ext cx="1947851" cy="39600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Sentence</a:t>
            </a:r>
            <a:endParaRPr lang="ko-KR" altLang="en-US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6" name="순서도: 수행의 시작/종료 45"/>
          <p:cNvSpPr/>
          <p:nvPr/>
        </p:nvSpPr>
        <p:spPr>
          <a:xfrm>
            <a:off x="7243479" y="2816476"/>
            <a:ext cx="1008000" cy="396000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Token</a:t>
            </a:r>
            <a:endParaRPr lang="ko-KR" altLang="en-US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7" name="순서도: 수행의 시작/종료 46"/>
          <p:cNvSpPr/>
          <p:nvPr/>
        </p:nvSpPr>
        <p:spPr>
          <a:xfrm>
            <a:off x="9585732" y="2803760"/>
            <a:ext cx="1008000" cy="396000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Token</a:t>
            </a:r>
            <a:endParaRPr lang="ko-KR" altLang="en-US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8" name="순서도: 수행의 시작/종료 47"/>
          <p:cNvSpPr/>
          <p:nvPr/>
        </p:nvSpPr>
        <p:spPr>
          <a:xfrm>
            <a:off x="8414605" y="2803760"/>
            <a:ext cx="1008000" cy="396000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Token</a:t>
            </a:r>
            <a:endParaRPr lang="ko-KR" altLang="en-US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0" name="직선 연결선 49"/>
          <p:cNvCxnSpPr>
            <a:stCxn id="45" idx="2"/>
            <a:endCxn id="46" idx="0"/>
          </p:cNvCxnSpPr>
          <p:nvPr/>
        </p:nvCxnSpPr>
        <p:spPr>
          <a:xfrm flipH="1">
            <a:off x="7747479" y="2624005"/>
            <a:ext cx="1169145" cy="192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45" idx="2"/>
            <a:endCxn id="47" idx="0"/>
          </p:cNvCxnSpPr>
          <p:nvPr/>
        </p:nvCxnSpPr>
        <p:spPr>
          <a:xfrm>
            <a:off x="8916624" y="2624005"/>
            <a:ext cx="1173108" cy="1797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45" idx="2"/>
            <a:endCxn id="48" idx="0"/>
          </p:cNvCxnSpPr>
          <p:nvPr/>
        </p:nvCxnSpPr>
        <p:spPr>
          <a:xfrm>
            <a:off x="8916624" y="2624005"/>
            <a:ext cx="1981" cy="1797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순서도: 수행의 시작/종료 61"/>
          <p:cNvSpPr/>
          <p:nvPr/>
        </p:nvSpPr>
        <p:spPr>
          <a:xfrm>
            <a:off x="7243479" y="4946288"/>
            <a:ext cx="1008000" cy="396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Vector</a:t>
            </a:r>
            <a:endParaRPr lang="ko-KR" altLang="en-US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3" name="순서도: 수행의 시작/종료 62"/>
          <p:cNvSpPr/>
          <p:nvPr/>
        </p:nvSpPr>
        <p:spPr>
          <a:xfrm>
            <a:off x="9585732" y="4933572"/>
            <a:ext cx="1008000" cy="396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Vector</a:t>
            </a:r>
            <a:endParaRPr lang="ko-KR" altLang="en-US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4" name="순서도: 수행의 시작/종료 63"/>
          <p:cNvSpPr/>
          <p:nvPr/>
        </p:nvSpPr>
        <p:spPr>
          <a:xfrm>
            <a:off x="8414605" y="4933572"/>
            <a:ext cx="1008000" cy="39600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Vector</a:t>
            </a:r>
            <a:endParaRPr lang="ko-KR" altLang="en-US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5" name="직선 연결선 64"/>
          <p:cNvCxnSpPr>
            <a:stCxn id="46" idx="2"/>
            <a:endCxn id="62" idx="0"/>
          </p:cNvCxnSpPr>
          <p:nvPr/>
        </p:nvCxnSpPr>
        <p:spPr>
          <a:xfrm>
            <a:off x="7747479" y="3212476"/>
            <a:ext cx="0" cy="1733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48" idx="2"/>
            <a:endCxn id="64" idx="0"/>
          </p:cNvCxnSpPr>
          <p:nvPr/>
        </p:nvCxnSpPr>
        <p:spPr>
          <a:xfrm>
            <a:off x="8918605" y="3199760"/>
            <a:ext cx="0" cy="1733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47" idx="2"/>
            <a:endCxn id="63" idx="0"/>
          </p:cNvCxnSpPr>
          <p:nvPr/>
        </p:nvCxnSpPr>
        <p:spPr>
          <a:xfrm>
            <a:off x="10089732" y="3199760"/>
            <a:ext cx="0" cy="1733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7180493" y="3339993"/>
            <a:ext cx="3456000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Token Embedding</a:t>
            </a:r>
            <a:endParaRPr lang="ko-KR" altLang="en-US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178510" y="3844578"/>
            <a:ext cx="3456000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Segment Embedding</a:t>
            </a:r>
            <a:endParaRPr lang="ko-KR" altLang="en-US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187792" y="4349163"/>
            <a:ext cx="3456000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Position Embedding</a:t>
            </a:r>
            <a:endParaRPr lang="ko-KR" altLang="en-US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663564" y="5482521"/>
            <a:ext cx="4567080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단어의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좌우 문맥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동시에 고려하여 각 단어의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문맥적 의미를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파악하는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자연어 처리 방식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763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76251" y="1101162"/>
            <a:ext cx="11178540" cy="53148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2192000" cy="754380"/>
          </a:xfrm>
          <a:prstGeom prst="rect">
            <a:avLst/>
          </a:prstGeom>
          <a:solidFill>
            <a:srgbClr val="0E34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2. </a:t>
            </a:r>
            <a:r>
              <a:rPr lang="ko-KR" altLang="en-US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방법론</a:t>
            </a:r>
            <a:endParaRPr lang="ko-KR" altLang="en-US" sz="2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743268" y="0"/>
            <a:ext cx="2448732" cy="754380"/>
          </a:xfrm>
          <a:prstGeom prst="rect">
            <a:avLst/>
          </a:prstGeom>
          <a:solidFill>
            <a:srgbClr val="0E34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i="1" dirty="0">
                <a:solidFill>
                  <a:srgbClr val="8DC63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Ⅲ</a:t>
            </a:r>
            <a:r>
              <a:rPr lang="en-US" altLang="ko-KR" sz="2400" i="1" dirty="0">
                <a:solidFill>
                  <a:srgbClr val="8DC63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2400" i="1">
                <a:solidFill>
                  <a:srgbClr val="8DC63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 모형</a:t>
            </a:r>
            <a:endParaRPr lang="ko-KR" altLang="en-US" sz="2400" i="1" dirty="0">
              <a:solidFill>
                <a:srgbClr val="8DC63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2302" y="1293013"/>
            <a:ext cx="5403698" cy="437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 Random Forest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4400" y="5406175"/>
            <a:ext cx="5181600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 개의 의사결정 트리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(Decision Tree)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를 조합하여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예측 성능을 향상시키는 앙상블 학습 기법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31101" y="1293013"/>
            <a:ext cx="5232007" cy="437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 LSTM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(Long Short Term Memory)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9" name="그림 88" descr="C:\Users\user\AppData\Local\Packages\Microsoft.Windows.Photos_8wekyb3d8bbwe\TempState\ShareServiceTempFolder\그림 5 (1).jpe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670" y="1975556"/>
            <a:ext cx="4417060" cy="32632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90" name="그림 89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276" y="1975555"/>
            <a:ext cx="4859655" cy="32632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1" name="TextBox 90"/>
          <p:cNvSpPr txBox="1"/>
          <p:nvPr/>
        </p:nvSpPr>
        <p:spPr>
          <a:xfrm>
            <a:off x="6381508" y="5406175"/>
            <a:ext cx="5181600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정보의 중요도에 따라 기억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또는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삭제하여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장기 의존성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 문제를 해결하는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순환 신경망 기법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1182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21077" y="3011738"/>
            <a:ext cx="2949845" cy="89255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4000" dirty="0">
                <a:solidFill>
                  <a:srgbClr val="0E34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Ⅳ. </a:t>
            </a:r>
            <a:r>
              <a:rPr lang="ko-KR" altLang="en-US" sz="4000">
                <a:solidFill>
                  <a:srgbClr val="0E34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결과</a:t>
            </a:r>
            <a:endParaRPr lang="ko-KR" altLang="en-US" sz="4000" dirty="0">
              <a:solidFill>
                <a:srgbClr val="0E341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2686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249936" y="713320"/>
            <a:ext cx="11692128" cy="0"/>
          </a:xfrm>
          <a:prstGeom prst="line">
            <a:avLst/>
          </a:prstGeom>
          <a:ln w="28575">
            <a:solidFill>
              <a:srgbClr val="0E34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49936" y="195072"/>
            <a:ext cx="1103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E34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INDEX</a:t>
            </a:r>
            <a:endParaRPr lang="ko-KR" altLang="en-US" sz="2400">
              <a:solidFill>
                <a:srgbClr val="0E341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8039" y="1277642"/>
            <a:ext cx="2392001" cy="473360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400" dirty="0">
                <a:solidFill>
                  <a:srgbClr val="0E34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Ⅰ. </a:t>
            </a:r>
            <a:r>
              <a:rPr lang="ko-KR" altLang="en-US" sz="2400">
                <a:solidFill>
                  <a:srgbClr val="0E34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서론</a:t>
            </a:r>
            <a:endParaRPr lang="en-US" altLang="ko-KR" sz="2400" dirty="0">
              <a:solidFill>
                <a:srgbClr val="0E34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E34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1. </a:t>
            </a:r>
            <a:r>
              <a:rPr lang="ko-KR" altLang="en-US">
                <a:solidFill>
                  <a:srgbClr val="0E34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연구의 배경</a:t>
            </a:r>
            <a:endParaRPr lang="en-US" altLang="ko-KR" dirty="0">
              <a:solidFill>
                <a:srgbClr val="0E34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E34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2. </a:t>
            </a:r>
            <a:r>
              <a:rPr lang="ko-KR" altLang="en-US">
                <a:solidFill>
                  <a:srgbClr val="0E34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연구의 목적</a:t>
            </a:r>
            <a:endParaRPr lang="en-US" altLang="ko-KR" dirty="0">
              <a:solidFill>
                <a:srgbClr val="0E34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000" dirty="0">
              <a:solidFill>
                <a:srgbClr val="0E34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400" dirty="0">
                <a:solidFill>
                  <a:srgbClr val="0E34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Ⅱ. </a:t>
            </a:r>
            <a:r>
              <a:rPr lang="ko-KR" altLang="en-US" sz="2400">
                <a:solidFill>
                  <a:srgbClr val="0E34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선행연구 분석</a:t>
            </a:r>
            <a:endParaRPr lang="en-US" altLang="ko-KR" sz="2400" dirty="0">
              <a:solidFill>
                <a:srgbClr val="0E34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000" dirty="0">
              <a:solidFill>
                <a:srgbClr val="0E34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400" dirty="0">
                <a:solidFill>
                  <a:srgbClr val="0E34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Ⅲ. </a:t>
            </a:r>
            <a:r>
              <a:rPr lang="ko-KR" altLang="en-US" sz="2400">
                <a:solidFill>
                  <a:srgbClr val="0E34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 모형</a:t>
            </a:r>
            <a:endParaRPr lang="en-US" altLang="ko-KR" sz="2400" dirty="0">
              <a:solidFill>
                <a:srgbClr val="0E34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E34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1. </a:t>
            </a:r>
            <a:r>
              <a:rPr lang="ko-KR" altLang="en-US">
                <a:solidFill>
                  <a:srgbClr val="0E34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 데이터</a:t>
            </a:r>
            <a:endParaRPr lang="en-US" altLang="ko-KR" dirty="0">
              <a:solidFill>
                <a:srgbClr val="0E34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0E34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2. </a:t>
            </a:r>
            <a:r>
              <a:rPr lang="ko-KR" altLang="en-US">
                <a:solidFill>
                  <a:srgbClr val="0E34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방법론</a:t>
            </a:r>
            <a:endParaRPr lang="en-US" altLang="ko-KR" dirty="0">
              <a:solidFill>
                <a:srgbClr val="0E34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000" dirty="0">
              <a:solidFill>
                <a:srgbClr val="0E34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400" dirty="0">
                <a:solidFill>
                  <a:srgbClr val="0E34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Ⅳ. </a:t>
            </a:r>
            <a:r>
              <a:rPr lang="ko-KR" altLang="en-US" sz="2400">
                <a:solidFill>
                  <a:srgbClr val="0E34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 결과</a:t>
            </a:r>
            <a:endParaRPr lang="en-US" altLang="ko-KR" sz="2400" dirty="0">
              <a:solidFill>
                <a:srgbClr val="0E34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000" dirty="0">
              <a:solidFill>
                <a:srgbClr val="0E34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400" dirty="0">
                <a:solidFill>
                  <a:srgbClr val="0E34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Ⅴ. </a:t>
            </a:r>
            <a:r>
              <a:rPr lang="ko-KR" altLang="en-US" sz="2400">
                <a:solidFill>
                  <a:srgbClr val="0E34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결론</a:t>
            </a:r>
            <a:endParaRPr lang="en-US" altLang="ko-KR" dirty="0">
              <a:solidFill>
                <a:srgbClr val="0E34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0926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7235493" y="1564891"/>
            <a:ext cx="4729495" cy="45615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2192000" cy="754380"/>
          </a:xfrm>
          <a:prstGeom prst="rect">
            <a:avLst/>
          </a:prstGeom>
          <a:solidFill>
            <a:srgbClr val="0E34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743268" y="0"/>
            <a:ext cx="2448732" cy="754380"/>
          </a:xfrm>
          <a:prstGeom prst="rect">
            <a:avLst/>
          </a:prstGeom>
          <a:solidFill>
            <a:srgbClr val="0E34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i="1" dirty="0">
                <a:solidFill>
                  <a:srgbClr val="8DC63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Ⅳ</a:t>
            </a:r>
            <a:r>
              <a:rPr lang="en-US" altLang="ko-KR" sz="2400" i="1" dirty="0">
                <a:solidFill>
                  <a:srgbClr val="8DC63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2400" i="1">
                <a:solidFill>
                  <a:srgbClr val="8DC63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 결과</a:t>
            </a:r>
            <a:endParaRPr lang="ko-KR" altLang="en-US" sz="2400" i="1" dirty="0">
              <a:solidFill>
                <a:srgbClr val="8DC63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35493" y="1656331"/>
            <a:ext cx="4622020" cy="4413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‧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 Unicode MS" panose="020B0604020202020204" pitchFamily="50" charset="-127"/>
              </a:rPr>
              <a:t>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실시간으로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업데이트 되는 주가에 대하여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뉴스와 거시경제지표가 </a:t>
            </a:r>
            <a:r>
              <a:rPr lang="ko-KR" altLang="en-US" dirty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어느 정도의 </a:t>
            </a:r>
            <a:r>
              <a:rPr lang="ko-KR" altLang="en-US" dirty="0" err="1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텀을</a:t>
            </a:r>
            <a:r>
              <a:rPr lang="ko-KR" altLang="en-US" dirty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두고</a:t>
            </a:r>
            <a:endParaRPr lang="en-US" altLang="ko-KR" dirty="0">
              <a:solidFill>
                <a:srgbClr val="C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가장 큰 영향을 미치는지 알아보기 위해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Lag</a:t>
            </a:r>
            <a:r>
              <a:rPr lang="ko-KR" altLang="en-US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따른 모델의 설명계수 값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비교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‧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 Unicode MS" panose="020B0604020202020204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Lag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일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(M+0)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부터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360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일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(M+12)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까지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30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일 단위로 설정하여 수행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‧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 Unicode MS" panose="020B0604020202020204" pitchFamily="50" charset="-127"/>
              </a:rPr>
              <a:t>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전반적으로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높은 설명력을 보여주며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Lag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에 따른 차이는 도드라지지 않았지만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en-US" altLang="ko-KR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Lag</a:t>
            </a:r>
            <a:r>
              <a:rPr lang="ko-KR" altLang="en-US" u="sng">
                <a:latin typeface="나눔스퀘어" panose="020B0600000101010101" pitchFamily="50" charset="-127"/>
                <a:ea typeface="나눔스퀘어" panose="020B0600000101010101" pitchFamily="50" charset="-127"/>
              </a:rPr>
              <a:t>를 설정하지 않았을 때</a:t>
            </a:r>
            <a:endParaRPr lang="en-US" altLang="ko-KR" u="sng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가장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높은 설명력을 보여준다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454102"/>
              </p:ext>
            </p:extLst>
          </p:nvPr>
        </p:nvGraphicFramePr>
        <p:xfrm>
          <a:off x="446271" y="1508759"/>
          <a:ext cx="6615916" cy="511688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855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32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Lag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TFIDF+RF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TFIDF+LSTM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BERT+RF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BERT+LSTM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5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M+0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0.9914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0.9948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0.9949</a:t>
                      </a:r>
                      <a:endParaRPr lang="ko-KR" sz="1200" b="1" kern="100">
                        <a:solidFill>
                          <a:srgbClr val="FF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0.9945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5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M+1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0.9841</a:t>
                      </a:r>
                      <a:endParaRPr lang="ko-KR" sz="1200" kern="100">
                        <a:solidFill>
                          <a:srgbClr val="FF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0.981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0.9688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0.9786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5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M+2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0.9918</a:t>
                      </a:r>
                      <a:endParaRPr lang="ko-KR" sz="1200" kern="100">
                        <a:solidFill>
                          <a:srgbClr val="FF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0.9885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0.944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0.9888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5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M+3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0.9853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0.992</a:t>
                      </a:r>
                      <a:endParaRPr lang="ko-KR" sz="1200" kern="100">
                        <a:solidFill>
                          <a:srgbClr val="FF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0.9865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0.9701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5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M+4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0.987</a:t>
                      </a:r>
                      <a:endParaRPr lang="ko-KR" sz="1200" kern="100">
                        <a:solidFill>
                          <a:srgbClr val="FF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0.9779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0.9834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0.9777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5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M+5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0.9818</a:t>
                      </a:r>
                      <a:endParaRPr lang="ko-KR" sz="1200" kern="100">
                        <a:solidFill>
                          <a:srgbClr val="FF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0..9793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0.971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0.9558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5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M+6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0.9738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0.9776</a:t>
                      </a:r>
                      <a:endParaRPr lang="ko-KR" sz="1200" kern="100">
                        <a:solidFill>
                          <a:srgbClr val="FF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0.969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0.9699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95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M+7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0.9922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0.9922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0.9924</a:t>
                      </a:r>
                      <a:endParaRPr lang="ko-KR" sz="1200" kern="100">
                        <a:solidFill>
                          <a:srgbClr val="FF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0.989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95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M+8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0.981</a:t>
                      </a:r>
                      <a:endParaRPr lang="ko-KR" sz="1200" kern="100">
                        <a:solidFill>
                          <a:srgbClr val="FF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0.976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0.9749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0.9784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95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M+9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0.9884</a:t>
                      </a:r>
                      <a:endParaRPr lang="ko-KR" sz="1200" kern="100">
                        <a:solidFill>
                          <a:srgbClr val="FF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0.9837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0.976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0.9792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95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M+10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0.9848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0.9868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0.9889</a:t>
                      </a:r>
                      <a:endParaRPr lang="ko-KR" sz="1200" kern="100">
                        <a:solidFill>
                          <a:srgbClr val="FF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0.9885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95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M+11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0.9769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0.98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0.9849</a:t>
                      </a:r>
                      <a:endParaRPr lang="ko-KR" sz="1200" kern="100">
                        <a:solidFill>
                          <a:srgbClr val="FF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0.9743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95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M+12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0.9863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0.9878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0.9813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0.9898</a:t>
                      </a:r>
                      <a:endParaRPr lang="ko-KR" sz="1200" kern="100">
                        <a:solidFill>
                          <a:srgbClr val="FF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368887" y="922020"/>
            <a:ext cx="451454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 Lag</a:t>
            </a:r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따른 모델별 설명계수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70820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754380"/>
          </a:xfrm>
          <a:prstGeom prst="rect">
            <a:avLst/>
          </a:prstGeom>
          <a:solidFill>
            <a:srgbClr val="0E34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743268" y="0"/>
            <a:ext cx="2448732" cy="754380"/>
          </a:xfrm>
          <a:prstGeom prst="rect">
            <a:avLst/>
          </a:prstGeom>
          <a:solidFill>
            <a:srgbClr val="0E34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i="1" dirty="0">
                <a:solidFill>
                  <a:srgbClr val="8DC63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Ⅳ</a:t>
            </a:r>
            <a:r>
              <a:rPr lang="en-US" altLang="ko-KR" sz="2400" i="1" dirty="0">
                <a:solidFill>
                  <a:srgbClr val="8DC63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2400" i="1">
                <a:solidFill>
                  <a:srgbClr val="8DC63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 결과</a:t>
            </a:r>
            <a:endParaRPr lang="ko-KR" altLang="en-US" sz="2400" i="1" dirty="0">
              <a:solidFill>
                <a:srgbClr val="8DC63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9535" y="1441388"/>
            <a:ext cx="1063677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일자를 기준으로 모든 설명변수들을 하나의 데이터프레임으로 취합한 후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가지 조합의 모델 학습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 RMSE, MAE, MAPE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를 이용하여 모델별 성능 비교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73531"/>
              </p:ext>
            </p:extLst>
          </p:nvPr>
        </p:nvGraphicFramePr>
        <p:xfrm>
          <a:off x="1188494" y="3128681"/>
          <a:ext cx="9815012" cy="286262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4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8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8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87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87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66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TFIDF+RF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TFIDF+LSTM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BERT+RF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BERT+LSTM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6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RMSE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0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Root</a:t>
                      </a:r>
                      <a:r>
                        <a:rPr lang="en-US" altLang="ko-KR" sz="1600" kern="100" baseline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 Mean Square</a:t>
                      </a:r>
                      <a:r>
                        <a:rPr lang="en-US" altLang="ko-KR" sz="1600" kern="10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en-US" altLang="ko-KR" sz="1600" kern="100" baseline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Error</a:t>
                      </a:r>
                      <a:endParaRPr lang="ko-KR" altLang="ko-KR" sz="1200" kern="10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1.5726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1.2109</a:t>
                      </a:r>
                      <a:endParaRPr lang="ko-KR" sz="1400" kern="100">
                        <a:solidFill>
                          <a:srgbClr val="FF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1.2192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1.2417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6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MAE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0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Mean Absolute </a:t>
                      </a:r>
                      <a:r>
                        <a:rPr lang="en-US" altLang="ko-KR" sz="1400" kern="100" baseline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Error</a:t>
                      </a:r>
                      <a:endParaRPr lang="ko-KR" altLang="ko-KR" sz="1100" kern="10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0.8448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0.9054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0.8327</a:t>
                      </a:r>
                      <a:endParaRPr lang="ko-KR" sz="1400" kern="100">
                        <a:solidFill>
                          <a:srgbClr val="FF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0.8932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6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MAPE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Mean Absolute Percentage</a:t>
                      </a:r>
                      <a:r>
                        <a:rPr lang="en-US" altLang="ko-KR" sz="1600" kern="100" baseline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 Error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1.1684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1.2566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1.1587</a:t>
                      </a:r>
                      <a:endParaRPr lang="ko-KR" sz="1400" kern="100">
                        <a:solidFill>
                          <a:srgbClr val="FF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1.2397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838727" y="2626074"/>
            <a:ext cx="451454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 </a:t>
            </a:r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모델별 학습 성능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76709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240279" y="2321169"/>
            <a:ext cx="9464041" cy="42730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2192000" cy="754380"/>
          </a:xfrm>
          <a:prstGeom prst="rect">
            <a:avLst/>
          </a:prstGeom>
          <a:solidFill>
            <a:srgbClr val="0E34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743268" y="0"/>
            <a:ext cx="2448732" cy="754380"/>
          </a:xfrm>
          <a:prstGeom prst="rect">
            <a:avLst/>
          </a:prstGeom>
          <a:solidFill>
            <a:srgbClr val="0E34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i="1" dirty="0">
                <a:solidFill>
                  <a:srgbClr val="8DC63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Ⅳ</a:t>
            </a:r>
            <a:r>
              <a:rPr lang="en-US" altLang="ko-KR" sz="2400" i="1" dirty="0">
                <a:solidFill>
                  <a:srgbClr val="8DC63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2400" i="1">
                <a:solidFill>
                  <a:srgbClr val="8DC63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 결과</a:t>
            </a:r>
            <a:endParaRPr lang="ko-KR" altLang="en-US" sz="2400" i="1" dirty="0">
              <a:solidFill>
                <a:srgbClr val="8DC63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7136" y="1152914"/>
            <a:ext cx="10636770" cy="917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특정 국가에서의 예측 오차를 측정하는 데에 그치지 않고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40000"/>
              </a:lnSpc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 국가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영국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데이터에도 적용 가능한지 확인하기 위한 추가 실험 진행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609232"/>
              </p:ext>
            </p:extLst>
          </p:nvPr>
        </p:nvGraphicFramePr>
        <p:xfrm>
          <a:off x="2163240" y="2303867"/>
          <a:ext cx="9288000" cy="4082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altLang="ko-KR" sz="2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[</a:t>
                      </a:r>
                      <a:r>
                        <a:rPr lang="ko-KR" altLang="en-US" sz="200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수집 기간</a:t>
                      </a:r>
                      <a:r>
                        <a:rPr lang="en-US" altLang="ko-KR" sz="2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2014</a:t>
                      </a:r>
                      <a:r>
                        <a:rPr lang="ko-KR" altLang="en-US" sz="2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년 </a:t>
                      </a:r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2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 </a:t>
                      </a:r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2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 </a:t>
                      </a:r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~ 2022</a:t>
                      </a:r>
                      <a:r>
                        <a:rPr lang="ko-KR" altLang="en-US" sz="2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년 </a:t>
                      </a:r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12</a:t>
                      </a:r>
                      <a:r>
                        <a:rPr lang="ko-KR" altLang="en-US" sz="2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월 </a:t>
                      </a:r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31</a:t>
                      </a:r>
                      <a:r>
                        <a:rPr lang="ko-KR" altLang="en-US" sz="2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 </a:t>
                      </a:r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(9</a:t>
                      </a:r>
                      <a:r>
                        <a:rPr lang="ko-KR" altLang="en-US" sz="20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년</a:t>
                      </a:r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9585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altLang="ko-KR" sz="2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[</a:t>
                      </a:r>
                      <a:r>
                        <a:rPr lang="ko-KR" altLang="en-US" sz="200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데이터 출처</a:t>
                      </a:r>
                      <a:r>
                        <a:rPr lang="en-US" altLang="ko-KR" sz="2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 </a:t>
                      </a:r>
                      <a:r>
                        <a:rPr lang="ko-KR" altLang="en-US" sz="200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뉴스</a:t>
                      </a:r>
                      <a:endParaRPr lang="en-US" altLang="ko-KR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sym typeface="Wingdings" panose="05000000000000000000" pitchFamily="2" charset="2"/>
                      </a:endParaRPr>
                    </a:p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   The Independent*</a:t>
                      </a:r>
                      <a:r>
                        <a:rPr lang="ko-KR" altLang="en-US" sz="200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에서 제공하는 일자별 뉴스의 헤드라인 크롤링</a:t>
                      </a:r>
                      <a:r>
                        <a:rPr lang="en-US" altLang="ko-KR" sz="20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algn="l" latinLnBrk="1">
                        <a:lnSpc>
                          <a:spcPct val="130000"/>
                        </a:lnSpc>
                      </a:pPr>
                      <a:endParaRPr lang="en-US" altLang="ko-KR" sz="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sym typeface="Wingdings" panose="05000000000000000000" pitchFamily="2" charset="2"/>
                      </a:endParaRPr>
                    </a:p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 </a:t>
                      </a:r>
                      <a:r>
                        <a:rPr lang="ko-KR" altLang="en-US" sz="200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거시경제지표 </a:t>
                      </a:r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200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금</a:t>
                      </a:r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200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원유</a:t>
                      </a:r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200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채권</a:t>
                      </a:r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200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환율</a:t>
                      </a:r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20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   Gold/GBP, Crude Oil/GBP, </a:t>
                      </a:r>
                    </a:p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20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   </a:t>
                      </a:r>
                      <a:r>
                        <a:rPr lang="en-US" altLang="ko-KR" sz="2000" baseline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iShares</a:t>
                      </a:r>
                      <a:r>
                        <a:rPr lang="en-US" altLang="ko-KR" sz="20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 Core UK Gilts UCITS ETF GBP (</a:t>
                      </a:r>
                      <a:r>
                        <a:rPr lang="en-US" altLang="ko-KR" sz="2000" baseline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Dist</a:t>
                      </a:r>
                      <a:r>
                        <a:rPr lang="en-US" altLang="ko-KR" sz="20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) (IGLT.L),</a:t>
                      </a:r>
                    </a:p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20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   GBPCAD=X, GBPCNY=X, GBPEUR=X, GBPJPY=X, GBPUSD=X</a:t>
                      </a:r>
                      <a:endParaRPr lang="en-US" altLang="ko-KR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  <a:sym typeface="Wingdings" panose="05000000000000000000" pitchFamily="2" charset="2"/>
                      </a:endParaRPr>
                    </a:p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 </a:t>
                      </a:r>
                      <a:r>
                        <a:rPr lang="ko-KR" altLang="en-US" sz="200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산업 </a:t>
                      </a:r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Wingdings" panose="05000000000000000000" pitchFamily="2" charset="2"/>
                        </a:rPr>
                        <a:t>ETF</a:t>
                      </a:r>
                    </a:p>
                    <a:p>
                      <a:pPr algn="l" latinLnBrk="1">
                        <a:lnSpc>
                          <a:spcPct val="130000"/>
                        </a:lnSpc>
                      </a:pPr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  </a:t>
                      </a:r>
                      <a:r>
                        <a:rPr lang="en-US" altLang="ko-KR" sz="20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Cboe</a:t>
                      </a:r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UK Industrials Sector</a:t>
                      </a:r>
                      <a:r>
                        <a:rPr lang="en-US" altLang="ko-KR" sz="20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(^BUKIND)</a:t>
                      </a:r>
                      <a:endParaRPr lang="en-US" altLang="ko-KR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67550" y="6242147"/>
            <a:ext cx="10636770" cy="352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* https://www.independent.co.uk/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447800" y="2179320"/>
            <a:ext cx="0" cy="20726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1435100" y="4251960"/>
            <a:ext cx="89915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385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754380"/>
          </a:xfrm>
          <a:prstGeom prst="rect">
            <a:avLst/>
          </a:prstGeom>
          <a:solidFill>
            <a:srgbClr val="0E34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743268" y="0"/>
            <a:ext cx="2448732" cy="754380"/>
          </a:xfrm>
          <a:prstGeom prst="rect">
            <a:avLst/>
          </a:prstGeom>
          <a:solidFill>
            <a:srgbClr val="0E34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i="1" dirty="0">
                <a:solidFill>
                  <a:srgbClr val="8DC63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Ⅳ</a:t>
            </a:r>
            <a:r>
              <a:rPr lang="en-US" altLang="ko-KR" sz="2400" i="1" dirty="0">
                <a:solidFill>
                  <a:srgbClr val="8DC63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2400" i="1">
                <a:solidFill>
                  <a:srgbClr val="8DC63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분석 결과</a:t>
            </a:r>
            <a:endParaRPr lang="ko-KR" altLang="en-US" sz="2400" i="1" dirty="0">
              <a:solidFill>
                <a:srgbClr val="8DC63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01132" y="5251388"/>
            <a:ext cx="9766502" cy="1392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 panose="020B0604020202020204" pitchFamily="50" charset="-127"/>
              </a:rPr>
              <a:t>‧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US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UK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산업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ETF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가격 분포가 다르기 때문에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RMSE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MAE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에서는 큰 차이를 보이지만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MAPE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는 모두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1%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대로 유사한 값 기록</a:t>
            </a:r>
            <a:endParaRPr lang="en-US" altLang="ko-KR" sz="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cs typeface="Arial Unicode MS" panose="020B0604020202020204" pitchFamily="50" charset="-127"/>
              </a:rPr>
              <a:t>‧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설명계수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2000" kern="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R²)</a:t>
            </a:r>
            <a:r>
              <a:rPr lang="ko-KR" altLang="en-US" sz="2000" kern="100"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en-US" altLang="ko-KR" sz="2000" kern="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US</a:t>
            </a:r>
            <a:r>
              <a:rPr lang="ko-KR" altLang="en-US" sz="2000" kern="100">
                <a:latin typeface="나눔스퀘어" panose="020B0600000101010101" pitchFamily="50" charset="-127"/>
                <a:ea typeface="나눔스퀘어" panose="020B0600000101010101" pitchFamily="50" charset="-127"/>
              </a:rPr>
              <a:t>보다 다소 낮지만</a:t>
            </a:r>
            <a:r>
              <a:rPr lang="en-US" altLang="ko-KR" sz="2000" kern="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kern="100">
                <a:latin typeface="나눔스퀘어" panose="020B0600000101010101" pitchFamily="50" charset="-127"/>
                <a:ea typeface="나눔스퀘어" panose="020B0600000101010101" pitchFamily="50" charset="-127"/>
              </a:rPr>
              <a:t>모두 </a:t>
            </a:r>
            <a:r>
              <a:rPr lang="en-US" altLang="ko-KR" sz="2000" kern="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0.95 </a:t>
            </a:r>
            <a:r>
              <a:rPr lang="ko-KR" altLang="en-US" sz="2000" kern="100">
                <a:latin typeface="나눔스퀘어" panose="020B0600000101010101" pitchFamily="50" charset="-127"/>
                <a:ea typeface="나눔스퀘어" panose="020B0600000101010101" pitchFamily="50" charset="-127"/>
              </a:rPr>
              <a:t>이상으로 설명력 있는 모델임을 입증</a:t>
            </a:r>
            <a:endParaRPr lang="ko-KR" altLang="ko-KR" sz="2000" kern="100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굴림" panose="020B060000010101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951275"/>
              </p:ext>
            </p:extLst>
          </p:nvPr>
        </p:nvGraphicFramePr>
        <p:xfrm>
          <a:off x="1188494" y="1635161"/>
          <a:ext cx="9815012" cy="34396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4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8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8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87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87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66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 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TFIDF+RF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TFIDF+LSTM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BERT+RF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BERT+LSTM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6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RMSE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0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Root</a:t>
                      </a:r>
                      <a:r>
                        <a:rPr lang="en-US" altLang="ko-KR" sz="1600" kern="100" baseline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 Mean Square</a:t>
                      </a:r>
                      <a:r>
                        <a:rPr lang="en-US" altLang="ko-KR" sz="1600" kern="10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en-US" altLang="ko-KR" sz="1600" kern="100" baseline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Error</a:t>
                      </a:r>
                      <a:endParaRPr lang="ko-KR" altLang="ko-KR" sz="1200" kern="10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307.2756</a:t>
                      </a:r>
                      <a:endParaRPr lang="ko-KR" sz="1800" kern="100">
                        <a:solidFill>
                          <a:srgbClr val="FF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447.6786</a:t>
                      </a:r>
                      <a:endParaRPr lang="ko-KR" sz="1800" kern="10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429.1349</a:t>
                      </a:r>
                      <a:endParaRPr lang="ko-KR" sz="1800" kern="10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467.2966</a:t>
                      </a:r>
                      <a:endParaRPr lang="ko-KR" sz="1800" kern="10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6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MAE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0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Mean Absolute </a:t>
                      </a:r>
                      <a:r>
                        <a:rPr lang="en-US" altLang="ko-KR" sz="1400" kern="100" baseline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Error</a:t>
                      </a:r>
                      <a:endParaRPr lang="ko-KR" altLang="ko-KR" sz="1100" kern="10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220.4832</a:t>
                      </a:r>
                      <a:endParaRPr lang="ko-KR" sz="1800" kern="100">
                        <a:solidFill>
                          <a:srgbClr val="FF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269.1705</a:t>
                      </a:r>
                      <a:endParaRPr lang="ko-KR" sz="1800" kern="10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242.8623</a:t>
                      </a:r>
                      <a:endParaRPr lang="ko-KR" sz="1800" kern="10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302.0743</a:t>
                      </a:r>
                      <a:endParaRPr lang="ko-KR" sz="1800" kern="10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76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MAPE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10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Mean Absolute Percentage</a:t>
                      </a:r>
                      <a:r>
                        <a:rPr lang="en-US" altLang="ko-KR" sz="1600" kern="100" baseline="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 Error</a:t>
                      </a:r>
                      <a:endParaRPr lang="ko-KR" sz="1200" kern="10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1.3770</a:t>
                      </a:r>
                      <a:endParaRPr lang="ko-KR" sz="1800" kern="100">
                        <a:solidFill>
                          <a:srgbClr val="FF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1.6962</a:t>
                      </a:r>
                      <a:endParaRPr lang="ko-KR" sz="1800" kern="10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1.5193</a:t>
                      </a:r>
                      <a:endParaRPr lang="ko-KR" sz="1800" kern="10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1.9035</a:t>
                      </a:r>
                      <a:endParaRPr lang="ko-KR" sz="1800" kern="10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6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R²</a:t>
                      </a:r>
                      <a:endParaRPr lang="ko-KR" sz="1800" kern="100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0.9798</a:t>
                      </a:r>
                      <a:endParaRPr lang="ko-KR" sz="1800" kern="100">
                        <a:solidFill>
                          <a:srgbClr val="FF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0.9543</a:t>
                      </a:r>
                      <a:endParaRPr lang="ko-KR" sz="1800" kern="10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0.9567</a:t>
                      </a:r>
                      <a:endParaRPr lang="ko-KR" sz="1800" kern="10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굴림" panose="020B0600000101010101" pitchFamily="50" charset="-127"/>
                        </a:rPr>
                        <a:t>0.9502</a:t>
                      </a:r>
                      <a:endParaRPr lang="ko-KR" sz="1800" kern="10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838727" y="1132554"/>
            <a:ext cx="451454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 </a:t>
            </a:r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모델별 학습 성능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UK</a:t>
            </a:r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184225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51669" y="3011738"/>
            <a:ext cx="1888658" cy="89255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4000" dirty="0">
                <a:solidFill>
                  <a:srgbClr val="0E34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Ⅴ. </a:t>
            </a:r>
            <a:r>
              <a:rPr lang="ko-KR" altLang="en-US" sz="4000">
                <a:solidFill>
                  <a:srgbClr val="0E34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결론</a:t>
            </a:r>
            <a:endParaRPr lang="ko-KR" altLang="en-US" sz="4000" dirty="0">
              <a:solidFill>
                <a:srgbClr val="0E341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4355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06730" y="1828799"/>
            <a:ext cx="11178540" cy="4324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2192000" cy="754380"/>
          </a:xfrm>
          <a:prstGeom prst="rect">
            <a:avLst/>
          </a:prstGeom>
          <a:solidFill>
            <a:srgbClr val="0E34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743268" y="0"/>
            <a:ext cx="2448732" cy="754380"/>
          </a:xfrm>
          <a:prstGeom prst="rect">
            <a:avLst/>
          </a:prstGeom>
          <a:solidFill>
            <a:srgbClr val="0E34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i="1" dirty="0">
                <a:solidFill>
                  <a:srgbClr val="8DC63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Ⅴ</a:t>
            </a:r>
            <a:r>
              <a:rPr lang="en-US" altLang="ko-KR" sz="2400" i="1" dirty="0">
                <a:solidFill>
                  <a:srgbClr val="8DC63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2400" i="1">
                <a:solidFill>
                  <a:srgbClr val="8DC63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결론</a:t>
            </a:r>
            <a:endParaRPr lang="ko-KR" altLang="en-US" sz="2400" i="1" dirty="0">
              <a:solidFill>
                <a:srgbClr val="8DC63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186" y="1939489"/>
            <a:ext cx="10975628" cy="4213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>
                <a:solidFill>
                  <a:srgbClr val="0E34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첫째</a:t>
            </a:r>
            <a:r>
              <a:rPr lang="en-US" altLang="ko-KR" sz="2000" dirty="0">
                <a:solidFill>
                  <a:srgbClr val="0E34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>
                <a:solidFill>
                  <a:srgbClr val="0E34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뉴스 데이터와 시장 지표를 결합함으로써 산업 </a:t>
            </a:r>
            <a:r>
              <a:rPr lang="en-US" altLang="ko-KR" sz="2000" dirty="0">
                <a:solidFill>
                  <a:srgbClr val="0E34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ETF </a:t>
            </a:r>
            <a:r>
              <a:rPr lang="ko-KR" altLang="en-US" sz="2000">
                <a:solidFill>
                  <a:srgbClr val="0E34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가격 예측에 있어 상당한 예측력을 보였다</a:t>
            </a:r>
            <a:r>
              <a:rPr lang="en-US" altLang="ko-KR" sz="2000" dirty="0">
                <a:solidFill>
                  <a:srgbClr val="0E34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굴림" panose="020B0600000101010101" pitchFamily="50" charset="-127"/>
              </a:rPr>
              <a:t>           이는 정성적 데이터가 정량적 지표와 함께 사용될 때 예측 모델의 정확성을 향상시킬 수 있음을 시사한다</a:t>
            </a:r>
            <a:r>
              <a:rPr lang="en-US" altLang="ko-KR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굴림" panose="020B0600000101010101" pitchFamily="50" charset="-127"/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ko-KR" kern="100" dirty="0">
              <a:latin typeface="나눔스퀘어" panose="020B0600000101010101" pitchFamily="50" charset="-127"/>
              <a:ea typeface="나눔스퀘어" panose="020B0600000101010101" pitchFamily="50" charset="-127"/>
              <a:cs typeface="굴림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2000" dirty="0">
                <a:solidFill>
                  <a:srgbClr val="0E34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둘째</a:t>
            </a:r>
            <a:r>
              <a:rPr lang="en-US" altLang="ko-KR" sz="2000" dirty="0">
                <a:solidFill>
                  <a:srgbClr val="0E34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>
                <a:solidFill>
                  <a:srgbClr val="0E34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다양한 방법론을 사용하여 모델을 비교한 결과</a:t>
            </a:r>
            <a:r>
              <a:rPr lang="en-US" altLang="ko-KR" sz="2000" dirty="0">
                <a:solidFill>
                  <a:srgbClr val="0E34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>
              <a:lnSpc>
                <a:spcPct val="130000"/>
              </a:lnSpc>
            </a:pPr>
            <a:r>
              <a:rPr lang="en-US" altLang="ko-KR" sz="2000" dirty="0">
                <a:solidFill>
                  <a:srgbClr val="0E34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   </a:t>
            </a:r>
            <a:r>
              <a:rPr lang="ko-KR" altLang="en-US" sz="2000">
                <a:solidFill>
                  <a:srgbClr val="0E34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동일한 데이터셋이라도 데이터 접근 방식에 따라 모델의 성능이 다르게 나타날 수 있음을 보였다</a:t>
            </a:r>
            <a:r>
              <a:rPr lang="en-US" altLang="ko-KR" sz="2000" dirty="0">
                <a:solidFill>
                  <a:srgbClr val="0E34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굴림" panose="020B0600000101010101" pitchFamily="50" charset="-127"/>
              </a:rPr>
              <a:t>           이는 다양한 접근 방식을 적용해보는 것이 중요함을 보여주며</a:t>
            </a:r>
            <a:r>
              <a:rPr lang="en-US" altLang="ko-KR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굴림" panose="020B0600000101010101" pitchFamily="50" charset="-127"/>
              </a:rPr>
              <a:t>, </a:t>
            </a:r>
            <a:r>
              <a:rPr lang="ko-KR" altLang="en-US" kern="100">
                <a:latin typeface="나눔스퀘어" panose="020B0600000101010101" pitchFamily="50" charset="-127"/>
                <a:ea typeface="나눔스퀘어" panose="020B0600000101010101" pitchFamily="50" charset="-127"/>
                <a:cs typeface="굴림" panose="020B0600000101010101" pitchFamily="50" charset="-127"/>
              </a:rPr>
              <a:t>본 연구에서는 머신러닝 기반의 방법론과</a:t>
            </a:r>
            <a:endParaRPr lang="en-US" altLang="ko-KR" kern="100" dirty="0">
              <a:latin typeface="나눔스퀘어" panose="020B0600000101010101" pitchFamily="50" charset="-127"/>
              <a:ea typeface="나눔스퀘어" panose="020B0600000101010101" pitchFamily="50" charset="-127"/>
              <a:cs typeface="굴림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굴림" panose="020B0600000101010101" pitchFamily="50" charset="-127"/>
              </a:rPr>
              <a:t>           </a:t>
            </a:r>
            <a:r>
              <a:rPr lang="ko-KR" altLang="en-US" kern="100">
                <a:latin typeface="나눔스퀘어" panose="020B0600000101010101" pitchFamily="50" charset="-127"/>
                <a:ea typeface="나눔스퀘어" panose="020B0600000101010101" pitchFamily="50" charset="-127"/>
                <a:cs typeface="굴림" panose="020B0600000101010101" pitchFamily="50" charset="-127"/>
              </a:rPr>
              <a:t>통계 기반 모델을 결합함으로써 보다 유의미한 결과를 도출할 수 있었다</a:t>
            </a:r>
            <a:r>
              <a:rPr lang="en-US" altLang="ko-KR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굴림" panose="020B0600000101010101" pitchFamily="50" charset="-127"/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ko-KR" kern="100" dirty="0">
              <a:latin typeface="나눔스퀘어" panose="020B0600000101010101" pitchFamily="50" charset="-127"/>
              <a:ea typeface="나눔스퀘어" panose="020B0600000101010101" pitchFamily="50" charset="-127"/>
              <a:cs typeface="굴림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2000" dirty="0">
                <a:solidFill>
                  <a:srgbClr val="0E34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셋째</a:t>
            </a:r>
            <a:r>
              <a:rPr lang="en-US" altLang="ko-KR" sz="2000" dirty="0">
                <a:solidFill>
                  <a:srgbClr val="0E34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>
                <a:solidFill>
                  <a:srgbClr val="0E34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고품질 데이터의 중요성이 강조되었다</a:t>
            </a:r>
            <a:r>
              <a:rPr lang="en-US" altLang="ko-KR" sz="2000" dirty="0">
                <a:solidFill>
                  <a:srgbClr val="0E34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굴림" panose="020B0600000101010101" pitchFamily="50" charset="-127"/>
              </a:rPr>
              <a:t>           전문적이고 객관적인 데이터를 통해 높은 질을 유지함으로써 우수한 예측력을 도출할 수 있었고</a:t>
            </a:r>
            <a:r>
              <a:rPr lang="en-US" altLang="ko-KR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굴림" panose="020B0600000101010101" pitchFamily="50" charset="-127"/>
              </a:rPr>
              <a:t>,</a:t>
            </a:r>
          </a:p>
          <a:p>
            <a:pPr>
              <a:lnSpc>
                <a:spcPct val="130000"/>
              </a:lnSpc>
            </a:pPr>
            <a:r>
              <a:rPr lang="en-US" altLang="ko-KR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굴림" panose="020B0600000101010101" pitchFamily="50" charset="-127"/>
              </a:rPr>
              <a:t>           </a:t>
            </a:r>
            <a:r>
              <a:rPr lang="ko-KR" altLang="en-US" kern="100">
                <a:latin typeface="나눔스퀘어" panose="020B0600000101010101" pitchFamily="50" charset="-127"/>
                <a:ea typeface="나눔스퀘어" panose="020B0600000101010101" pitchFamily="50" charset="-127"/>
                <a:cs typeface="굴림" panose="020B0600000101010101" pitchFamily="50" charset="-127"/>
              </a:rPr>
              <a:t>이는 연구 결과의 신뢰성을 높이는 데 기여하였다</a:t>
            </a:r>
            <a:r>
              <a:rPr lang="en-US" altLang="ko-KR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굴림" panose="020B0600000101010101" pitchFamily="50" charset="-127"/>
              </a:rPr>
              <a:t>.</a:t>
            </a:r>
            <a:endParaRPr lang="ko-KR" altLang="ko-KR" kern="100" dirty="0">
              <a:latin typeface="나눔스퀘어" panose="020B0600000101010101" pitchFamily="50" charset="-127"/>
              <a:ea typeface="나눔스퀘어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431" y="1116910"/>
            <a:ext cx="4428932" cy="463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u="sng" dirty="0">
                <a:solidFill>
                  <a:srgbClr val="0E34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연구의 기여</a:t>
            </a:r>
            <a:endParaRPr lang="en-US" altLang="ko-KR" sz="2000" u="sng" dirty="0">
              <a:solidFill>
                <a:srgbClr val="0E34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86899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754380"/>
          </a:xfrm>
          <a:prstGeom prst="rect">
            <a:avLst/>
          </a:prstGeom>
          <a:solidFill>
            <a:srgbClr val="0E34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743268" y="0"/>
            <a:ext cx="2448732" cy="754380"/>
          </a:xfrm>
          <a:prstGeom prst="rect">
            <a:avLst/>
          </a:prstGeom>
          <a:solidFill>
            <a:srgbClr val="0E34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i="1" dirty="0">
                <a:solidFill>
                  <a:srgbClr val="8DC63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Ⅴ</a:t>
            </a:r>
            <a:r>
              <a:rPr lang="en-US" altLang="ko-KR" sz="2400" i="1" dirty="0">
                <a:solidFill>
                  <a:srgbClr val="8DC63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2400" i="1">
                <a:solidFill>
                  <a:srgbClr val="8DC63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결론</a:t>
            </a:r>
            <a:endParaRPr lang="ko-KR" altLang="en-US" sz="2400" i="1" dirty="0">
              <a:solidFill>
                <a:srgbClr val="8DC63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6730" y="1828799"/>
            <a:ext cx="11178540" cy="29260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1431" y="1116910"/>
            <a:ext cx="4428932" cy="463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u="sng" dirty="0">
                <a:solidFill>
                  <a:srgbClr val="0E34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향후 과제</a:t>
            </a:r>
            <a:endParaRPr lang="en-US" altLang="ko-KR" sz="2000" u="sng" dirty="0">
              <a:solidFill>
                <a:srgbClr val="0E34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186" y="1942900"/>
            <a:ext cx="10975628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>
                <a:solidFill>
                  <a:srgbClr val="0E34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첫째</a:t>
            </a:r>
            <a:r>
              <a:rPr lang="en-US" altLang="ko-KR" sz="2000" dirty="0">
                <a:solidFill>
                  <a:srgbClr val="0E34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0E34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경제학적 관점에서 뉴스를 해석하고 이를 주식과 연계하여 분석하는 방법이 개발될 필요가 있다</a:t>
            </a:r>
            <a:r>
              <a:rPr lang="en-US" altLang="ko-KR" sz="2000" dirty="0">
                <a:solidFill>
                  <a:srgbClr val="0E34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굴림" panose="020B0600000101010101" pitchFamily="50" charset="-127"/>
              </a:rPr>
              <a:t>           시장 참여자의 관점에서 뉴스를 해석할 수 있다면 보다 정교한 예측이 가능해질 것이다</a:t>
            </a:r>
            <a:r>
              <a:rPr lang="en-US" altLang="ko-KR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굴림" panose="020B0600000101010101" pitchFamily="50" charset="-127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굴림" panose="020B0600000101010101" pitchFamily="50" charset="-127"/>
              </a:rPr>
              <a:t>           </a:t>
            </a:r>
            <a:r>
              <a:rPr lang="ko-KR" altLang="en-US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굴림" panose="020B0600000101010101" pitchFamily="50" charset="-127"/>
              </a:rPr>
              <a:t>예를 들어</a:t>
            </a:r>
            <a:r>
              <a:rPr lang="en-US" altLang="ko-KR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굴림" panose="020B0600000101010101" pitchFamily="50" charset="-127"/>
              </a:rPr>
              <a:t>, </a:t>
            </a:r>
            <a:r>
              <a:rPr lang="ko-KR" altLang="en-US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굴림" panose="020B0600000101010101" pitchFamily="50" charset="-127"/>
              </a:rPr>
              <a:t>뉴스 단어 사전을 구축하여 공포와 탐욕 등 투자 심리 변수를 추출하거나</a:t>
            </a:r>
            <a:r>
              <a:rPr lang="en-US" altLang="ko-KR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굴림" panose="020B0600000101010101" pitchFamily="50" charset="-127"/>
              </a:rPr>
              <a:t>, </a:t>
            </a:r>
            <a:r>
              <a:rPr lang="ko-KR" altLang="en-US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굴림" panose="020B0600000101010101" pitchFamily="50" charset="-127"/>
              </a:rPr>
              <a:t>토픽 모델링 기법을 통해</a:t>
            </a:r>
            <a:endParaRPr lang="en-US" altLang="ko-KR" kern="100" dirty="0">
              <a:latin typeface="나눔스퀘어" panose="020B0600000101010101" pitchFamily="50" charset="-127"/>
              <a:ea typeface="나눔스퀘어" panose="020B0600000101010101" pitchFamily="50" charset="-127"/>
              <a:cs typeface="굴림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굴림" panose="020B0600000101010101" pitchFamily="50" charset="-127"/>
              </a:rPr>
              <a:t>          </a:t>
            </a:r>
            <a:r>
              <a:rPr lang="ko-KR" altLang="en-US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굴림" panose="020B0600000101010101" pitchFamily="50" charset="-127"/>
              </a:rPr>
              <a:t> 특정 이벤트와 주가 </a:t>
            </a:r>
            <a:r>
              <a:rPr lang="ko-KR" altLang="en-US" kern="1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굴림" panose="020B0600000101010101" pitchFamily="50" charset="-127"/>
              </a:rPr>
              <a:t>변동간의</a:t>
            </a:r>
            <a:r>
              <a:rPr lang="ko-KR" altLang="en-US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굴림" panose="020B0600000101010101" pitchFamily="50" charset="-127"/>
              </a:rPr>
              <a:t> 상관관계를 연구할 수도 있을 것이다</a:t>
            </a:r>
            <a:r>
              <a:rPr lang="en-US" altLang="ko-KR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굴림" panose="020B0600000101010101" pitchFamily="50" charset="-127"/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ko-KR" kern="100" dirty="0">
              <a:latin typeface="나눔스퀘어" panose="020B0600000101010101" pitchFamily="50" charset="-127"/>
              <a:ea typeface="나눔스퀘어" panose="020B0600000101010101" pitchFamily="50" charset="-127"/>
              <a:cs typeface="굴림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2000" dirty="0">
                <a:solidFill>
                  <a:srgbClr val="0E34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둘째</a:t>
            </a:r>
            <a:r>
              <a:rPr lang="en-US" altLang="ko-KR" sz="2000" dirty="0">
                <a:solidFill>
                  <a:srgbClr val="0E34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0E34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실시간으로 생산되는 뉴스의 특성을 고려할 필요가 있다</a:t>
            </a:r>
            <a:r>
              <a:rPr lang="en-US" altLang="ko-KR" sz="2000" dirty="0">
                <a:solidFill>
                  <a:srgbClr val="0E34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sz="2000" dirty="0">
                <a:solidFill>
                  <a:srgbClr val="0E34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kern="100" dirty="0">
              <a:latin typeface="나눔스퀘어" panose="020B0600000101010101" pitchFamily="50" charset="-127"/>
              <a:ea typeface="나눔스퀘어" panose="020B0600000101010101" pitchFamily="50" charset="-127"/>
              <a:cs typeface="굴림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굴림" panose="020B0600000101010101" pitchFamily="50" charset="-127"/>
              </a:rPr>
              <a:t>           </a:t>
            </a:r>
            <a:r>
              <a:rPr lang="ko-KR" altLang="en-US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굴림" panose="020B0600000101010101" pitchFamily="50" charset="-127"/>
              </a:rPr>
              <a:t>일 단위가 아닌 </a:t>
            </a:r>
            <a:r>
              <a:rPr lang="ko-KR" altLang="en-US" kern="1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굴림" panose="020B0600000101010101" pitchFamily="50" charset="-127"/>
              </a:rPr>
              <a:t>시간</a:t>
            </a:r>
            <a:r>
              <a:rPr lang="en-US" altLang="ko-KR" kern="1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굴림" panose="020B0600000101010101" pitchFamily="50" charset="-127"/>
              </a:rPr>
              <a:t>/</a:t>
            </a:r>
            <a:r>
              <a:rPr lang="ko-KR" altLang="en-US" kern="1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굴림" panose="020B0600000101010101" pitchFamily="50" charset="-127"/>
              </a:rPr>
              <a:t>분 </a:t>
            </a:r>
            <a:r>
              <a:rPr lang="ko-KR" altLang="en-US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굴림" panose="020B0600000101010101" pitchFamily="50" charset="-127"/>
              </a:rPr>
              <a:t>단위로 나눠 주가 반영 시점을 고려한다면 유의미한 결과를 도출할 수 있을 것이다</a:t>
            </a:r>
            <a:r>
              <a:rPr lang="en-US" altLang="ko-KR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굴림" panose="020B0600000101010101" pitchFamily="50" charset="-127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08261" y="5177259"/>
            <a:ext cx="9775478" cy="96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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고품질 데이터와 다양한 방법론의 결합으로 산업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ETF </a:t>
            </a:r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가격 예측에 있어 유의미한 결과 도출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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신뢰할 수 있는 금융 시장 분석 및 정확한 예측 모델 개발을 위해 지속적 발전 필요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31909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61" t="16946" r="17442" b="17857"/>
          <a:stretch/>
        </p:blipFill>
        <p:spPr>
          <a:xfrm>
            <a:off x="3860558" y="761758"/>
            <a:ext cx="4501363" cy="450136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749317" y="3011738"/>
            <a:ext cx="2693366" cy="834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4000" dirty="0">
                <a:solidFill>
                  <a:srgbClr val="0E34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4000" dirty="0">
                <a:solidFill>
                  <a:srgbClr val="0E34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000" dirty="0">
              <a:solidFill>
                <a:srgbClr val="0E341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41779" y="5263121"/>
            <a:ext cx="3908442" cy="10177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400" dirty="0">
                <a:solidFill>
                  <a:srgbClr val="0E34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정보통신대학원 </a:t>
            </a:r>
            <a:r>
              <a:rPr lang="ko-KR" altLang="en-US" sz="2400" dirty="0" err="1">
                <a:solidFill>
                  <a:srgbClr val="0E34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빅데이터학과</a:t>
            </a:r>
            <a:endParaRPr lang="en-US" altLang="ko-KR" sz="2400" dirty="0">
              <a:solidFill>
                <a:srgbClr val="0E34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2400" dirty="0">
                <a:solidFill>
                  <a:srgbClr val="0E34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이윤지</a:t>
            </a:r>
          </a:p>
        </p:txBody>
      </p:sp>
    </p:spTree>
    <p:extLst>
      <p:ext uri="{BB962C8B-B14F-4D97-AF65-F5344CB8AC3E}">
        <p14:creationId xmlns:p14="http://schemas.microsoft.com/office/powerpoint/2010/main" val="618196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51670" y="3040752"/>
            <a:ext cx="1888659" cy="83452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4000" dirty="0">
                <a:solidFill>
                  <a:srgbClr val="0E34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Ⅰ. </a:t>
            </a:r>
            <a:r>
              <a:rPr lang="ko-KR" altLang="en-US" sz="4000">
                <a:solidFill>
                  <a:srgbClr val="0E34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서론</a:t>
            </a:r>
            <a:endParaRPr lang="ko-KR" altLang="en-US" sz="4000" dirty="0">
              <a:solidFill>
                <a:srgbClr val="0E341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987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76251" y="1101162"/>
            <a:ext cx="11178540" cy="53148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2192000" cy="754380"/>
          </a:xfrm>
          <a:prstGeom prst="rect">
            <a:avLst/>
          </a:prstGeom>
          <a:solidFill>
            <a:srgbClr val="0E34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1. </a:t>
            </a:r>
            <a:r>
              <a:rPr lang="ko-KR" altLang="en-US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연구의 </a:t>
            </a:r>
            <a:r>
              <a:rPr lang="ko-KR" altLang="en-US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배경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43268" y="0"/>
            <a:ext cx="2448732" cy="754380"/>
          </a:xfrm>
          <a:prstGeom prst="rect">
            <a:avLst/>
          </a:prstGeom>
          <a:solidFill>
            <a:srgbClr val="0E34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i="1" dirty="0">
                <a:solidFill>
                  <a:srgbClr val="8DC63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Ⅰ. </a:t>
            </a:r>
            <a:r>
              <a:rPr lang="ko-KR" altLang="en-US" sz="2400" i="1">
                <a:solidFill>
                  <a:srgbClr val="8DC63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서론</a:t>
            </a:r>
            <a:endParaRPr lang="ko-KR" altLang="en-US" sz="2400" i="1" dirty="0">
              <a:solidFill>
                <a:srgbClr val="8DC63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4789" y="4495630"/>
            <a:ext cx="1026242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과거의 투자자들은 종이 신문과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TV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뉴스 등 전통적인 매체를 통해 투자 정보를 직접 수집한 반면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pPr>
              <a:lnSpc>
                <a:spcPct val="13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현재의 투자자들은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모바일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뉴스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Youtube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SNS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등의 실시간 정보를 수집하여 활용하고 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3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정보의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범위와 수집 속도가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비약적으로 증가하면서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주식 시장이 더욱 활성화되고 있음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69"/>
          <a:stretch/>
        </p:blipFill>
        <p:spPr>
          <a:xfrm>
            <a:off x="6554412" y="1358396"/>
            <a:ext cx="4413222" cy="28800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757" y="1358396"/>
            <a:ext cx="4396486" cy="2880000"/>
          </a:xfrm>
          <a:prstGeom prst="rect">
            <a:avLst/>
          </a:prstGeom>
        </p:spPr>
      </p:pic>
      <p:sp>
        <p:nvSpPr>
          <p:cNvPr id="18" name="갈매기형 수장 17"/>
          <p:cNvSpPr/>
          <p:nvPr/>
        </p:nvSpPr>
        <p:spPr>
          <a:xfrm>
            <a:off x="6047038" y="2586224"/>
            <a:ext cx="326342" cy="528152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5823705" y="2586224"/>
            <a:ext cx="326342" cy="528152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874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476251" y="1101162"/>
            <a:ext cx="11178540" cy="53148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2192000" cy="754380"/>
          </a:xfrm>
          <a:prstGeom prst="rect">
            <a:avLst/>
          </a:prstGeom>
          <a:solidFill>
            <a:srgbClr val="0E34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1. </a:t>
            </a:r>
            <a:r>
              <a:rPr lang="ko-KR" altLang="en-US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연구의 배경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43268" y="0"/>
            <a:ext cx="2448732" cy="754380"/>
          </a:xfrm>
          <a:prstGeom prst="rect">
            <a:avLst/>
          </a:prstGeom>
          <a:solidFill>
            <a:srgbClr val="0E34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i="1" dirty="0">
                <a:solidFill>
                  <a:srgbClr val="8DC63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Ⅰ. </a:t>
            </a:r>
            <a:r>
              <a:rPr lang="ko-KR" altLang="en-US" sz="2400" i="1">
                <a:solidFill>
                  <a:srgbClr val="8DC63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서론</a:t>
            </a:r>
            <a:endParaRPr lang="ko-KR" altLang="en-US" sz="2400" i="1" dirty="0">
              <a:solidFill>
                <a:srgbClr val="8DC63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720" y="5381229"/>
            <a:ext cx="5632768" cy="333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* Source: https://siblisresearch.com/data/us-stock-market-value/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476251" y="1720510"/>
            <a:ext cx="5707650" cy="3827604"/>
            <a:chOff x="214405" y="1071354"/>
            <a:chExt cx="5881595" cy="3973086"/>
          </a:xfrm>
        </p:grpSpPr>
        <p:graphicFrame>
          <p:nvGraphicFramePr>
            <p:cNvPr id="12" name="차트 11"/>
            <p:cNvGraphicFramePr/>
            <p:nvPr>
              <p:extLst>
                <p:ext uri="{D42A27DB-BD31-4B8C-83A1-F6EECF244321}">
                  <p14:modId xmlns:p14="http://schemas.microsoft.com/office/powerpoint/2010/main" val="3834843661"/>
                </p:ext>
              </p:extLst>
            </p:nvPr>
          </p:nvGraphicFramePr>
          <p:xfrm>
            <a:off x="214405" y="1071354"/>
            <a:ext cx="5881595" cy="397308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3" name="TextBox 12"/>
            <p:cNvSpPr txBox="1"/>
            <p:nvPr/>
          </p:nvSpPr>
          <p:spPr>
            <a:xfrm>
              <a:off x="331204" y="1569879"/>
              <a:ext cx="1097162" cy="326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(Million USD)</a:t>
              </a:r>
              <a:endPara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109019" y="1511832"/>
            <a:ext cx="546808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주식 시장이 지속적으로 성장함에 따라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사실 확인이 되지 않은 정보들이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무분별하게 생산되면서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b="1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정보 과잉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문제가 야기되고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pPr>
              <a:lnSpc>
                <a:spcPct val="130000"/>
              </a:lnSpc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이러한 </a:t>
            </a:r>
            <a:r>
              <a:rPr lang="ko-KR" altLang="en-US" sz="2000" b="1" dirty="0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정보 과잉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인해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정보의 질과 신뢰성이 저하되고 있으며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이를 악용한 투자 종용 사기까지 발생하고 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이에 대한 방안으로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정부 차원에서 특별 단속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관련 법 개정 등의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피해 방지 대책을 강구하고 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1722120" y="2499360"/>
            <a:ext cx="4069080" cy="1828800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485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831701" y="2343940"/>
            <a:ext cx="4982247" cy="612000"/>
          </a:xfrm>
          <a:prstGeom prst="roundRect">
            <a:avLst/>
          </a:prstGeom>
          <a:solidFill>
            <a:srgbClr val="0E341B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2192000" cy="754380"/>
          </a:xfrm>
          <a:prstGeom prst="rect">
            <a:avLst/>
          </a:prstGeom>
          <a:solidFill>
            <a:srgbClr val="0E34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2. </a:t>
            </a:r>
            <a:r>
              <a:rPr lang="ko-KR" altLang="en-US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연구의 목적</a:t>
            </a:r>
            <a:endParaRPr lang="ko-KR" altLang="en-US" sz="2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743268" y="0"/>
            <a:ext cx="2448732" cy="754380"/>
          </a:xfrm>
          <a:prstGeom prst="rect">
            <a:avLst/>
          </a:prstGeom>
          <a:solidFill>
            <a:srgbClr val="0E34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i="1" dirty="0">
                <a:solidFill>
                  <a:srgbClr val="8DC63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Ⅰ. </a:t>
            </a:r>
            <a:r>
              <a:rPr lang="ko-KR" altLang="en-US" sz="2400" i="1">
                <a:solidFill>
                  <a:srgbClr val="8DC63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서론</a:t>
            </a:r>
            <a:endParaRPr lang="ko-KR" altLang="en-US" sz="2400" i="1" dirty="0">
              <a:solidFill>
                <a:srgbClr val="8DC63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2825" y="2379550"/>
            <a:ext cx="5040000" cy="463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디지털 환경에서의 정보 과잉으로 인한 혼란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02748" y="2379550"/>
            <a:ext cx="5040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신뢰할 수 있는 정보 소스의 중요성 증대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79771" y="4154807"/>
            <a:ext cx="92324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 뉴스 정보를 효과적으로 추출하여 정확한 시장 상황 파악 및 대응 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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디지털 기술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텍스트 마이닝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머신러닝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활용한 효율적인 정보 수집 및 분석 방법 제시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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객관적이고 전문적인 정보 기반의 투자 결정의 중요성 강조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331624" y="2329449"/>
            <a:ext cx="4982247" cy="612000"/>
          </a:xfrm>
          <a:prstGeom prst="roundRect">
            <a:avLst/>
          </a:prstGeom>
          <a:solidFill>
            <a:srgbClr val="0E341B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갈매기형 수장 3"/>
          <p:cNvSpPr/>
          <p:nvPr/>
        </p:nvSpPr>
        <p:spPr>
          <a:xfrm rot="5400000">
            <a:off x="3136560" y="3320145"/>
            <a:ext cx="372527" cy="560574"/>
          </a:xfrm>
          <a:prstGeom prst="chevron">
            <a:avLst>
              <a:gd name="adj" fmla="val 5997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갈매기형 수장 18"/>
          <p:cNvSpPr/>
          <p:nvPr/>
        </p:nvSpPr>
        <p:spPr>
          <a:xfrm rot="5400000">
            <a:off x="8636483" y="3320146"/>
            <a:ext cx="372528" cy="560574"/>
          </a:xfrm>
          <a:prstGeom prst="chevron">
            <a:avLst>
              <a:gd name="adj" fmla="val 5997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372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54604" y="3011738"/>
            <a:ext cx="3882794" cy="89255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4000" dirty="0">
                <a:solidFill>
                  <a:srgbClr val="0E34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Ⅱ. </a:t>
            </a:r>
            <a:r>
              <a:rPr lang="ko-KR" altLang="en-US" sz="4000">
                <a:solidFill>
                  <a:srgbClr val="0E341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선행연구 분석</a:t>
            </a:r>
            <a:endParaRPr lang="ko-KR" altLang="en-US" sz="4000" dirty="0">
              <a:solidFill>
                <a:srgbClr val="0E341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0593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754380"/>
          </a:xfrm>
          <a:prstGeom prst="rect">
            <a:avLst/>
          </a:prstGeom>
          <a:solidFill>
            <a:srgbClr val="0E34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endParaRPr lang="ko-KR" altLang="en-US" sz="2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743268" y="0"/>
            <a:ext cx="2448732" cy="754380"/>
          </a:xfrm>
          <a:prstGeom prst="rect">
            <a:avLst/>
          </a:prstGeom>
          <a:solidFill>
            <a:srgbClr val="0E34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i="1" dirty="0">
                <a:solidFill>
                  <a:srgbClr val="8DC63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Ⅱ. </a:t>
            </a:r>
            <a:r>
              <a:rPr lang="ko-KR" altLang="en-US" sz="2400" i="1">
                <a:solidFill>
                  <a:srgbClr val="8DC63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선행연구 분석</a:t>
            </a:r>
            <a:endParaRPr lang="ko-KR" altLang="en-US" sz="2400" i="1" dirty="0">
              <a:solidFill>
                <a:srgbClr val="8DC63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093957"/>
              </p:ext>
            </p:extLst>
          </p:nvPr>
        </p:nvGraphicFramePr>
        <p:xfrm>
          <a:off x="566153" y="1794526"/>
          <a:ext cx="11052000" cy="22690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634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기술적 분석</a:t>
                      </a:r>
                      <a:endParaRPr lang="en-US" altLang="ko-KR" sz="1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en-US" altLang="ko-KR" sz="1800" b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Techinical</a:t>
                      </a:r>
                      <a:r>
                        <a:rPr lang="en-US" altLang="ko-KR" sz="1800" b="0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Analysis)</a:t>
                      </a:r>
                      <a:endParaRPr lang="en-US" altLang="ko-KR" sz="1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주가의 </a:t>
                      </a:r>
                      <a:r>
                        <a:rPr lang="ko-KR" altLang="en-US" sz="18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과거 흐름</a:t>
                      </a:r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과 </a:t>
                      </a:r>
                      <a:r>
                        <a:rPr lang="ko-KR" altLang="en-US" sz="18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거래량</a:t>
                      </a:r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등을 기반으로 차트</a:t>
                      </a:r>
                      <a:r>
                        <a:rPr lang="ko-KR" altLang="en-US" sz="18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패턴</a:t>
                      </a:r>
                      <a:r>
                        <a:rPr lang="en-US" altLang="ko-KR" sz="18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800" baseline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이동평균선</a:t>
                      </a:r>
                      <a:r>
                        <a:rPr lang="en-US" altLang="ko-KR" sz="18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800" baseline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상대강도지수 등의</a:t>
                      </a:r>
                      <a:endParaRPr lang="en-US" altLang="ko-KR" sz="1800" baseline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18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기술적 지표로 평가하는 방법</a:t>
                      </a:r>
                      <a:endParaRPr lang="en-US" altLang="ko-KR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34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기본적 분석</a:t>
                      </a:r>
                      <a:endParaRPr lang="en-US" altLang="ko-KR" sz="1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(Fundamental</a:t>
                      </a:r>
                      <a:r>
                        <a:rPr lang="en-US" altLang="ko-KR" sz="1800" b="0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Analysis)</a:t>
                      </a:r>
                      <a:endParaRPr lang="en-US" altLang="ko-KR" sz="1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기업의 </a:t>
                      </a:r>
                      <a:r>
                        <a:rPr lang="ko-KR" altLang="en-US" sz="18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재무제표</a:t>
                      </a:r>
                      <a:r>
                        <a:rPr lang="en-US" altLang="ko-KR" sz="18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800" b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경제 환경</a:t>
                      </a:r>
                      <a:r>
                        <a:rPr lang="en-US" altLang="ko-KR" sz="18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800" b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산업 동향</a:t>
                      </a:r>
                      <a:r>
                        <a:rPr lang="ko-KR" altLang="en-US" sz="18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등을 분석하여 평가하는 방법</a:t>
                      </a:r>
                      <a:endParaRPr lang="en-US" altLang="ko-KR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634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800" b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시계열</a:t>
                      </a:r>
                      <a:r>
                        <a:rPr lang="ko-KR" altLang="en-US" sz="1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분석</a:t>
                      </a:r>
                      <a:endParaRPr lang="en-US" altLang="ko-KR" sz="1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(Time-series Analysis)</a:t>
                      </a:r>
                      <a:endParaRPr lang="ko-KR" altLang="en-US" sz="1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주가의 </a:t>
                      </a:r>
                      <a:r>
                        <a:rPr lang="ko-KR" altLang="en-US" sz="18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시계열</a:t>
                      </a:r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데이터를 분석하여 </a:t>
                      </a:r>
                      <a:r>
                        <a:rPr lang="ko-KR" altLang="en-US" sz="1800" b="1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트렌드</a:t>
                      </a:r>
                      <a:r>
                        <a:rPr lang="en-US" altLang="ko-KR" sz="18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800" b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주기성 </a:t>
                      </a:r>
                      <a:r>
                        <a:rPr lang="ko-KR" altLang="en-US" sz="18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등의 동적 특성으로 평가하는 방법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51431" y="1116910"/>
            <a:ext cx="4428932" cy="463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u="sng" dirty="0">
                <a:solidFill>
                  <a:srgbClr val="0E34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숫자 데이터를 이용한 주가 예측 연구</a:t>
            </a:r>
            <a:endParaRPr lang="en-US" altLang="ko-KR" sz="2000" u="sng" dirty="0">
              <a:solidFill>
                <a:srgbClr val="0E34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22751" y="2045576"/>
            <a:ext cx="0" cy="16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rot="5400000">
            <a:off x="453687" y="1901576"/>
            <a:ext cx="0" cy="28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rot="5400000">
            <a:off x="453687" y="3529778"/>
            <a:ext cx="0" cy="28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rot="5400000">
            <a:off x="453687" y="2713242"/>
            <a:ext cx="0" cy="28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395488"/>
              </p:ext>
            </p:extLst>
          </p:nvPr>
        </p:nvGraphicFramePr>
        <p:xfrm>
          <a:off x="597687" y="4201496"/>
          <a:ext cx="11484000" cy="22052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634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ko-KR" altLang="en-US" sz="18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머신러닝</a:t>
                      </a:r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&amp; </a:t>
                      </a:r>
                      <a:r>
                        <a:rPr lang="ko-KR" altLang="en-US" sz="180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딥러닝 분석</a:t>
                      </a:r>
                      <a:endParaRPr lang="en-US" altLang="ko-KR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(Machine</a:t>
                      </a:r>
                      <a:r>
                        <a:rPr lang="en-US" altLang="ko-KR" sz="1800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Learning</a:t>
                      </a:r>
                    </a:p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1800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&amp; Deep Learning</a:t>
                      </a:r>
                      <a:r>
                        <a:rPr lang="en-US" altLang="ko-KR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lang="ko-KR" altLang="en-US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</a:t>
                      </a:r>
                      <a:r>
                        <a:rPr lang="en-US" altLang="ko-KR" sz="18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Support</a:t>
                      </a:r>
                      <a:r>
                        <a:rPr lang="en-US" altLang="ko-KR" sz="1800" b="1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Vector Machine</a:t>
                      </a:r>
                      <a:r>
                        <a:rPr lang="en-US" altLang="ko-KR" sz="18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800" baseline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기반 </a:t>
                      </a:r>
                      <a:r>
                        <a:rPr lang="en-US" altLang="ko-KR" sz="18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S&amp;P 500 </a:t>
                      </a:r>
                      <a:r>
                        <a:rPr lang="ko-KR" altLang="en-US" sz="1800" baseline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가격 예측 </a:t>
                      </a:r>
                      <a:r>
                        <a:rPr lang="en-US" altLang="ko-KR" sz="18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(2001, Cao &amp; </a:t>
                      </a:r>
                      <a:r>
                        <a:rPr lang="en-US" altLang="ko-KR" sz="1800" baseline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Tay</a:t>
                      </a:r>
                      <a:r>
                        <a:rPr lang="en-US" altLang="ko-KR" sz="18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en-US" altLang="ko-KR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indent="0" algn="l" latinLnBrk="1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</a:t>
                      </a:r>
                      <a:r>
                        <a:rPr lang="en-US" altLang="ko-KR" sz="18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Logistic</a:t>
                      </a:r>
                      <a:r>
                        <a:rPr lang="en-US" altLang="ko-KR" sz="1800" b="1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18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Regression,</a:t>
                      </a:r>
                      <a:r>
                        <a:rPr lang="en-US" altLang="ko-KR" sz="1800" b="1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Decision Tree, Support Vector Machine, Random Forest</a:t>
                      </a:r>
                      <a:r>
                        <a:rPr lang="en-US" altLang="ko-KR" sz="18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800" baseline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기반 </a:t>
                      </a:r>
                      <a:endParaRPr lang="en-US" altLang="ko-KR" sz="1800" baseline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indent="0" algn="l" latinLnBrk="1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18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  인도 기업</a:t>
                      </a:r>
                      <a:r>
                        <a:rPr lang="en-US" altLang="ko-KR" sz="18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800" baseline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가격 예측 </a:t>
                      </a:r>
                      <a:r>
                        <a:rPr lang="en-US" altLang="ko-KR" sz="18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(2017, </a:t>
                      </a:r>
                      <a:r>
                        <a:rPr lang="en-US" altLang="ko-KR" sz="1800" baseline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Sen</a:t>
                      </a:r>
                      <a:r>
                        <a:rPr lang="en-US" altLang="ko-KR" sz="18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&amp; </a:t>
                      </a:r>
                      <a:r>
                        <a:rPr lang="en-US" altLang="ko-KR" sz="1800" baseline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Chaudhuri</a:t>
                      </a:r>
                      <a:r>
                        <a:rPr lang="en-US" altLang="ko-KR" sz="18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en-US" altLang="ko-KR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indent="0" algn="l" latinLnBrk="1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</a:t>
                      </a:r>
                      <a:r>
                        <a:rPr lang="en-US" altLang="ko-KR" sz="18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Multi-layer</a:t>
                      </a:r>
                      <a:r>
                        <a:rPr lang="en-US" altLang="ko-KR" sz="1800" b="1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Perceptron, LSTM </a:t>
                      </a:r>
                      <a:r>
                        <a:rPr lang="ko-KR" altLang="en-US" sz="1800" baseline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기반 미국 기업 가격 예측</a:t>
                      </a:r>
                      <a:r>
                        <a:rPr lang="en-US" altLang="ko-KR" sz="18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(2017, </a:t>
                      </a:r>
                      <a:r>
                        <a:rPr lang="en-US" altLang="ko-KR" sz="18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Khare</a:t>
                      </a:r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et al.)</a:t>
                      </a:r>
                    </a:p>
                    <a:p>
                      <a:pPr marL="0" indent="0" algn="l" latinLnBrk="1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</a:t>
                      </a:r>
                      <a:r>
                        <a:rPr lang="en-US" altLang="ko-KR" sz="18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Recurrent</a:t>
                      </a:r>
                      <a:r>
                        <a:rPr lang="en-US" altLang="ko-KR" sz="1800" b="1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Neural Network</a:t>
                      </a:r>
                      <a:r>
                        <a:rPr lang="en-US" altLang="ko-KR" sz="18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800" baseline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기반 </a:t>
                      </a:r>
                      <a:r>
                        <a:rPr lang="en-US" altLang="ko-KR" sz="18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Google </a:t>
                      </a:r>
                      <a:r>
                        <a:rPr lang="ko-KR" altLang="en-US" sz="1800" baseline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가격 예측</a:t>
                      </a:r>
                      <a:r>
                        <a:rPr lang="en-US" altLang="ko-KR" sz="18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(2020, </a:t>
                      </a:r>
                      <a:r>
                        <a:rPr lang="en-US" altLang="ko-KR" sz="18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Ullah</a:t>
                      </a:r>
                      <a:r>
                        <a:rPr lang="en-US" altLang="ko-KR" sz="18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&amp; </a:t>
                      </a:r>
                      <a:r>
                        <a:rPr lang="en-US" altLang="ko-KR" sz="1800" baseline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Qasim</a:t>
                      </a:r>
                      <a:r>
                        <a:rPr lang="en-US" altLang="ko-KR" sz="18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</a:p>
                    <a:p>
                      <a:pPr marL="0" indent="0" algn="l" latinLnBrk="1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</a:t>
                      </a:r>
                      <a:r>
                        <a:rPr lang="en-US" altLang="ko-KR" sz="18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Convolutional Neural</a:t>
                      </a:r>
                      <a:r>
                        <a:rPr lang="en-US" altLang="ko-KR" sz="1800" b="1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Network &amp; LSTM</a:t>
                      </a:r>
                      <a:r>
                        <a:rPr lang="en-US" altLang="ko-KR" sz="18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800" baseline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기반 가격 예측 </a:t>
                      </a:r>
                      <a:r>
                        <a:rPr lang="en-US" altLang="ko-KR" sz="18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(2022, </a:t>
                      </a:r>
                      <a:r>
                        <a:rPr lang="en-US" altLang="ko-KR" sz="1800" baseline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Aldhyani</a:t>
                      </a:r>
                      <a:r>
                        <a:rPr lang="en-US" altLang="ko-KR" sz="18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&amp; </a:t>
                      </a:r>
                      <a:r>
                        <a:rPr lang="en-US" altLang="ko-KR" sz="1800" baseline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Alzahrani</a:t>
                      </a:r>
                      <a:r>
                        <a:rPr lang="en-US" altLang="ko-KR" sz="18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278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754380"/>
          </a:xfrm>
          <a:prstGeom prst="rect">
            <a:avLst/>
          </a:prstGeom>
          <a:solidFill>
            <a:srgbClr val="0E34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endParaRPr lang="ko-KR" altLang="en-US" sz="2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743268" y="0"/>
            <a:ext cx="2448732" cy="754380"/>
          </a:xfrm>
          <a:prstGeom prst="rect">
            <a:avLst/>
          </a:prstGeom>
          <a:solidFill>
            <a:srgbClr val="0E34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i="1" dirty="0">
                <a:solidFill>
                  <a:srgbClr val="8DC63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Ⅱ. </a:t>
            </a:r>
            <a:r>
              <a:rPr lang="ko-KR" altLang="en-US" sz="2400" i="1">
                <a:solidFill>
                  <a:srgbClr val="8DC63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선행연구 분석</a:t>
            </a:r>
            <a:endParaRPr lang="ko-KR" altLang="en-US" sz="2400" i="1" dirty="0">
              <a:solidFill>
                <a:srgbClr val="8DC63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1431" y="1116910"/>
            <a:ext cx="47462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u="sng" dirty="0">
                <a:solidFill>
                  <a:srgbClr val="0E341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텍스트 데이터를 이용한 주가 예측 연구</a:t>
            </a:r>
            <a:endParaRPr lang="en-US" altLang="ko-KR" sz="2000" u="sng" dirty="0">
              <a:solidFill>
                <a:srgbClr val="0E341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352113"/>
              </p:ext>
            </p:extLst>
          </p:nvPr>
        </p:nvGraphicFramePr>
        <p:xfrm>
          <a:off x="566153" y="1794525"/>
          <a:ext cx="11338719" cy="41490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884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소셜</a:t>
                      </a:r>
                      <a:r>
                        <a:rPr lang="ko-KR" altLang="en-US" sz="1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미디어</a:t>
                      </a:r>
                      <a:endParaRPr lang="en-US" altLang="ko-KR" sz="1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r>
                        <a:rPr lang="ko-KR" altLang="en-US" sz="18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18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X(</a:t>
                      </a:r>
                      <a:r>
                        <a:rPr lang="ko-KR" altLang="en-US" sz="1800" b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 트위터</a:t>
                      </a:r>
                      <a:r>
                        <a:rPr lang="en-US" altLang="ko-KR" sz="18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 </a:t>
                      </a:r>
                      <a:r>
                        <a:rPr lang="ko-KR" altLang="en-US" sz="18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이용자들의 </a:t>
                      </a:r>
                      <a:r>
                        <a:rPr lang="ko-KR" altLang="en-US" sz="1800" b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감정</a:t>
                      </a:r>
                      <a:r>
                        <a:rPr lang="ko-KR" altLang="en-US" sz="18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추출 </a:t>
                      </a:r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en-US" altLang="ko-KR" sz="18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2016, </a:t>
                      </a:r>
                      <a:r>
                        <a:rPr lang="en-US" altLang="ko-KR" sz="1800" baseline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Pagolu</a:t>
                      </a:r>
                      <a:r>
                        <a:rPr lang="en-US" altLang="ko-KR" sz="18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et al.)</a:t>
                      </a:r>
                      <a:r>
                        <a:rPr lang="ko-KR" altLang="en-US" sz="1800" baseline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endParaRPr lang="en-US" altLang="ko-KR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r>
                        <a:rPr lang="ko-KR" altLang="en-US" sz="18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18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X(</a:t>
                      </a:r>
                      <a:r>
                        <a:rPr lang="ko-KR" altLang="en-US" sz="1800" b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 트위터</a:t>
                      </a:r>
                      <a:r>
                        <a:rPr lang="en-US" altLang="ko-KR" sz="18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8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이용자들의 </a:t>
                      </a:r>
                      <a:r>
                        <a:rPr lang="ko-KR" altLang="en-US" sz="1800" b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감정과 토픽</a:t>
                      </a:r>
                      <a:r>
                        <a:rPr lang="ko-KR" altLang="en-US" sz="18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추출 </a:t>
                      </a:r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(2015, Nguyen et al.)</a:t>
                      </a:r>
                      <a:endParaRPr lang="en-US" altLang="ko-KR" sz="1800" baseline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</a:t>
                      </a:r>
                      <a:r>
                        <a:rPr lang="en-US" altLang="ko-KR" sz="1800" b="1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Yahoo Finance </a:t>
                      </a:r>
                      <a:r>
                        <a:rPr lang="ko-KR" altLang="en-US" sz="1800" b="1" baseline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의견 게시판</a:t>
                      </a:r>
                      <a:r>
                        <a:rPr lang="ko-KR" altLang="en-US" sz="1800" baseline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이용자들의</a:t>
                      </a:r>
                      <a:r>
                        <a:rPr lang="ko-KR" altLang="en-US" sz="1800" b="1" baseline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감정 및 신뢰 가치 </a:t>
                      </a:r>
                      <a:r>
                        <a:rPr lang="ko-KR" altLang="en-US" sz="1800" baseline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추출 </a:t>
                      </a:r>
                      <a:r>
                        <a:rPr lang="en-US" altLang="ko-KR" sz="18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(2007, </a:t>
                      </a:r>
                      <a:r>
                        <a:rPr lang="en-US" altLang="ko-KR" sz="1800" baseline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Sehgal</a:t>
                      </a:r>
                      <a:r>
                        <a:rPr lang="en-US" altLang="ko-KR" sz="18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&amp; Song)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05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뉴스</a:t>
                      </a:r>
                      <a:endParaRPr lang="en-US" altLang="ko-KR" sz="18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r>
                        <a:rPr lang="ko-KR" altLang="en-US" sz="18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18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S&amp;P 500 </a:t>
                      </a:r>
                      <a:r>
                        <a:rPr lang="ko-KR" altLang="en-US" sz="1800" b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종목을 다루는 금융 뉴스 </a:t>
                      </a:r>
                      <a:r>
                        <a:rPr lang="ko-KR" altLang="en-US" sz="18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수집 및 분석 </a:t>
                      </a:r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(2009, </a:t>
                      </a:r>
                      <a:r>
                        <a:rPr lang="en-US" altLang="ko-KR" sz="1800" baseline="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Schumaker</a:t>
                      </a:r>
                      <a:r>
                        <a:rPr lang="en-US" altLang="ko-KR" sz="18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&amp; Chen)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r>
                        <a:rPr lang="ko-KR" altLang="en-US" sz="1800" baseline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800" b="1" baseline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뉴스와 주가 호재</a:t>
                      </a:r>
                      <a:r>
                        <a:rPr lang="en-US" altLang="ko-KR" sz="1800" b="1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</a:t>
                      </a:r>
                      <a:r>
                        <a:rPr lang="ko-KR" altLang="en-US" sz="1800" b="1" baseline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악재와의 </a:t>
                      </a:r>
                      <a:r>
                        <a:rPr lang="ko-KR" altLang="en-US" sz="1800" b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영향</a:t>
                      </a:r>
                      <a:r>
                        <a:rPr lang="ko-KR" altLang="en-US" sz="18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을 학습하여 미래 주가의 상승</a:t>
                      </a:r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</a:t>
                      </a:r>
                      <a:r>
                        <a:rPr lang="ko-KR" altLang="en-US" sz="18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하락 예측 </a:t>
                      </a:r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(2010, </a:t>
                      </a:r>
                      <a:r>
                        <a:rPr lang="en-US" altLang="ko-KR" sz="18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Ahn</a:t>
                      </a:r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&amp; Cho)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r>
                        <a:rPr lang="ko-KR" altLang="en-US" sz="18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18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S&amp;P 500 </a:t>
                      </a:r>
                      <a:r>
                        <a:rPr lang="ko-KR" altLang="en-US" sz="1800" b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구성 기업들의 주가 및 금융 뉴스</a:t>
                      </a:r>
                      <a:r>
                        <a:rPr lang="ko-KR" altLang="en-US" sz="18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수집 및 분석 </a:t>
                      </a:r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(2019, Mohan et</a:t>
                      </a:r>
                      <a:r>
                        <a:rPr lang="en-US" altLang="ko-KR" sz="18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al.)</a:t>
                      </a:r>
                      <a:r>
                        <a:rPr lang="ko-KR" altLang="en-US" sz="18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endParaRPr lang="en-US" altLang="ko-KR" sz="18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r>
                        <a:rPr lang="ko-KR" altLang="en-US" sz="18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800" b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감성 단어 사전</a:t>
                      </a:r>
                      <a:r>
                        <a:rPr lang="ko-KR" altLang="en-US" sz="18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을 </a:t>
                      </a:r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활</a:t>
                      </a:r>
                      <a:r>
                        <a:rPr lang="ko-KR" altLang="en-US" sz="18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용한 </a:t>
                      </a:r>
                      <a:r>
                        <a:rPr lang="ko-KR" altLang="en-US" sz="18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뉴스의 감성 및 의견</a:t>
                      </a:r>
                      <a:r>
                        <a:rPr lang="ko-KR" altLang="en-US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8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추출 </a:t>
                      </a:r>
                      <a:r>
                        <a:rPr lang="en-US" altLang="ko-KR" sz="18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(2014, Kim et al.)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직선 연결선 13"/>
          <p:cNvCxnSpPr/>
          <p:nvPr/>
        </p:nvCxnSpPr>
        <p:spPr>
          <a:xfrm>
            <a:off x="708306" y="2723493"/>
            <a:ext cx="0" cy="20879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rot="5400000">
            <a:off x="863591" y="2579493"/>
            <a:ext cx="0" cy="28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5400000">
            <a:off x="863591" y="4660703"/>
            <a:ext cx="0" cy="28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03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6605</TotalTime>
  <Words>2949</Words>
  <Application>Microsoft Office PowerPoint</Application>
  <PresentationFormat>와이드스크린</PresentationFormat>
  <Paragraphs>604</Paragraphs>
  <Slides>27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41" baseType="lpstr">
      <vt:lpstr>Arial Unicode MS</vt:lpstr>
      <vt:lpstr>굴림</vt:lpstr>
      <vt:lpstr>나눔스퀘어</vt:lpstr>
      <vt:lpstr>나눔스퀘어 Bold</vt:lpstr>
      <vt:lpstr>나눔스퀘어 ExtraBold</vt:lpstr>
      <vt:lpstr>나눔스퀘어 네오 Regular</vt:lpstr>
      <vt:lpstr>맑은 고딕</vt:lpstr>
      <vt:lpstr>Arial</vt:lpstr>
      <vt:lpstr>Calibri</vt:lpstr>
      <vt:lpstr>Calibri Light</vt:lpstr>
      <vt:lpstr>Cambria Math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Lee Yunjee</cp:lastModifiedBy>
  <cp:revision>121</cp:revision>
  <dcterms:created xsi:type="dcterms:W3CDTF">2024-06-02T11:50:02Z</dcterms:created>
  <dcterms:modified xsi:type="dcterms:W3CDTF">2024-09-11T05:13:17Z</dcterms:modified>
</cp:coreProperties>
</file>