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handoutMasterIdLst>
    <p:handoutMasterId r:id="rId24"/>
  </p:handoutMasterIdLst>
  <p:sldIdLst>
    <p:sldId id="267" r:id="rId4"/>
    <p:sldId id="290" r:id="rId5"/>
    <p:sldId id="271" r:id="rId6"/>
    <p:sldId id="342" r:id="rId7"/>
    <p:sldId id="345" r:id="rId8"/>
    <p:sldId id="272" r:id="rId9"/>
    <p:sldId id="348" r:id="rId10"/>
    <p:sldId id="346" r:id="rId11"/>
    <p:sldId id="273" r:id="rId12"/>
    <p:sldId id="350" r:id="rId13"/>
    <p:sldId id="351" r:id="rId14"/>
    <p:sldId id="352" r:id="rId15"/>
    <p:sldId id="353" r:id="rId16"/>
    <p:sldId id="354" r:id="rId17"/>
    <p:sldId id="356" r:id="rId18"/>
    <p:sldId id="307" r:id="rId19"/>
    <p:sldId id="355" r:id="rId20"/>
    <p:sldId id="285" r:id="rId21"/>
    <p:sldId id="34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2FF"/>
    <a:srgbClr val="221F42"/>
    <a:srgbClr val="0392E3"/>
    <a:srgbClr val="E1C963"/>
    <a:srgbClr val="8E6FB0"/>
    <a:srgbClr val="EB3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3490" autoAdjust="0"/>
  </p:normalViewPr>
  <p:slideViewPr>
    <p:cSldViewPr snapToGrid="0">
      <p:cViewPr varScale="1">
        <p:scale>
          <a:sx n="85" d="100"/>
          <a:sy n="85" d="100"/>
        </p:scale>
        <p:origin x="10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5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1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6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1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8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0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1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4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6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6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00E9-157A-4A61-BFCD-9C38DE4BB4A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A39F-3B31-4031-BD86-5074D61E1D6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3240"/>
            <a:ext cx="12192000" cy="6942756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黑暗里有灯光&#10;&#10;中度可信度描述已自动生成">
            <a:extLst>
              <a:ext uri="{FF2B5EF4-FFF2-40B4-BE49-F238E27FC236}">
                <a16:creationId xmlns:a16="http://schemas.microsoft.com/office/drawing/2014/main" id="{520CD2B9-DC69-A007-0FF8-604A37EFB3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49" y="-214826"/>
            <a:ext cx="5955043" cy="59550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29468" y="428003"/>
            <a:ext cx="7275006" cy="5955043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251CD2-320C-5864-4300-452BDF3D21E0}"/>
              </a:ext>
            </a:extLst>
          </p:cNvPr>
          <p:cNvSpPr txBox="1"/>
          <p:nvPr/>
        </p:nvSpPr>
        <p:spPr>
          <a:xfrm>
            <a:off x="3263025" y="4957365"/>
            <a:ext cx="566595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软件工程课程设计 第</a:t>
            </a:r>
            <a:r>
              <a:rPr lang="en-US" altLang="zh-CN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 中期汇报</a:t>
            </a:r>
            <a:endParaRPr lang="en-US" altLang="zh-CN" sz="2000" dirty="0">
              <a:solidFill>
                <a:srgbClr val="6292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学科</a:t>
            </a:r>
            <a:r>
              <a:rPr lang="en-US" altLang="zh-CN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专业事项数据采集平台</a:t>
            </a: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9F6BA2CF-99E8-6B13-C73F-3D733EFA2D5A}"/>
              </a:ext>
            </a:extLst>
          </p:cNvPr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326C7794-4F4B-90BD-F71B-BAE4B374AEAB}"/>
              </a:ext>
            </a:extLst>
          </p:cNvPr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A185C435-7C87-9810-CC68-D9399A882218}"/>
              </a:ext>
            </a:extLst>
          </p:cNvPr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DCC5EEBB-4F48-C900-9C74-83DEB444B595}"/>
              </a:ext>
            </a:extLst>
          </p:cNvPr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11148F80-FFA8-1943-AB45-509A3E264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51" y="1106064"/>
            <a:ext cx="8422098" cy="468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5626796" y="5982607"/>
            <a:ext cx="93840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欢迎页</a:t>
            </a:r>
          </a:p>
        </p:txBody>
      </p:sp>
    </p:spTree>
    <p:extLst>
      <p:ext uri="{BB962C8B-B14F-4D97-AF65-F5344CB8AC3E}">
        <p14:creationId xmlns:p14="http://schemas.microsoft.com/office/powerpoint/2010/main" val="187071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3306382" y="5084824"/>
            <a:ext cx="5579236" cy="73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登录界面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匹配用户名和密码，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实现前后端和数据库的连通</a:t>
            </a:r>
            <a:endParaRPr lang="zh-CN" altLang="en-US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1" name="图片 2">
            <a:extLst>
              <a:ext uri="{FF2B5EF4-FFF2-40B4-BE49-F238E27FC236}">
                <a16:creationId xmlns:a16="http://schemas.microsoft.com/office/drawing/2014/main" id="{6EB9899F-CD3F-4914-B675-3A03D8824705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8" y="1277637"/>
            <a:ext cx="5400000" cy="33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3">
            <a:extLst>
              <a:ext uri="{FF2B5EF4-FFF2-40B4-BE49-F238E27FC236}">
                <a16:creationId xmlns:a16="http://schemas.microsoft.com/office/drawing/2014/main" id="{E2532D1E-3BFF-4A9F-1558-B575E435367B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95" y="1277637"/>
            <a:ext cx="5400000" cy="33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0FBEF4-F5A2-E0C5-A952-38B0D3C90FF2}"/>
              </a:ext>
            </a:extLst>
          </p:cNvPr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</p:spTree>
    <p:extLst>
      <p:ext uri="{BB962C8B-B14F-4D97-AF65-F5344CB8AC3E}">
        <p14:creationId xmlns:p14="http://schemas.microsoft.com/office/powerpoint/2010/main" val="265112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594432" y="5022121"/>
            <a:ext cx="4934191" cy="746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表单创建与提交入口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4">
            <a:extLst>
              <a:ext uri="{FF2B5EF4-FFF2-40B4-BE49-F238E27FC236}">
                <a16:creationId xmlns:a16="http://schemas.microsoft.com/office/drawing/2014/main" id="{F941BA04-3EAE-D253-9EC7-184B7DEDE9C1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9" y="1089136"/>
            <a:ext cx="5400000" cy="33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9">
            <a:extLst>
              <a:ext uri="{FF2B5EF4-FFF2-40B4-BE49-F238E27FC236}">
                <a16:creationId xmlns:a16="http://schemas.microsoft.com/office/drawing/2014/main" id="{4BEE0837-BAE7-7A1E-D8B8-E9686F28550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37" y="1089136"/>
            <a:ext cx="5400000" cy="33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BC09526-7C50-B8F5-48DF-A00059C2A720}"/>
              </a:ext>
            </a:extLst>
          </p:cNvPr>
          <p:cNvSpPr txBox="1"/>
          <p:nvPr/>
        </p:nvSpPr>
        <p:spPr>
          <a:xfrm>
            <a:off x="6393216" y="5022121"/>
            <a:ext cx="4934191" cy="1069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全部数据查询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FE2368-5B8D-98A1-D024-E0566B8BC893}"/>
              </a:ext>
            </a:extLst>
          </p:cNvPr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</p:spTree>
    <p:extLst>
      <p:ext uri="{BB962C8B-B14F-4D97-AF65-F5344CB8AC3E}">
        <p14:creationId xmlns:p14="http://schemas.microsoft.com/office/powerpoint/2010/main" val="309377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问题汇总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799214" y="986971"/>
            <a:ext cx="10593572" cy="549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界面跳转失败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原因：路由配置问题，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作为整个应用程序的根组件，它的内容会在每个页面之间共享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解决：加上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&lt;router-view&gt;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标签后，可以在界面跳转时显示跳转界面组件内容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找不到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spring-boot-starter-parent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Could not find artifact org.springframework.boot:spring-boot-starter-parent:pom:3.1.1 in alimave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镜像配置阿里云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而自己使用的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版本是最新版本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阿里云镜像还没有更新到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spring-boot-starter-parent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版本降到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2.7.5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failed for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https://repo.maven.apache.org/maven2/org/projectlombok/lombok/1.18.22/lombok-1.18.22.pom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lombok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版本不兼容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解决：不指定版本，自动导入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localhost//8080/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createNode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error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原因：后端请求的数据库端口号与实际使用不一致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application.Properties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7474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7687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19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问题汇总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799214" y="986971"/>
            <a:ext cx="10593572" cy="4947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Cannot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invoke.PersonRepository.findById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(Object)" because "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this.personRepository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is null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映射错误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未解决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的自动注入在测试时失效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原因：尚未发现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未解决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后端无法连接远程数据库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原因：尚未确定（网络连接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数据库设置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）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未解决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文件层级不对应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未解决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89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收获感悟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799214" y="986971"/>
            <a:ext cx="10593572" cy="5040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项目开发环境搭建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了解图数据库的特点，配置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Cypher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语言进行数据库操作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基本命令使用，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软件以及环境之间要适配，不然会出现各种报错。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完成一个项目开发既要有对的心态，又要有对的思路。对的心态是热情和专注，面对报错不丧气，面对技术不侥幸。对的思路是要先对项目所需全部技术有大致了解，找到正确的方向，才能坚定地开发。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自己埋头苦干效率不高，会钻牛角尖，遇到问题了分享出来大家一起解决反而会事半功倍。例如在实现后端连接数据库时，在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里跑模块测试，对于接口的实例的自动注入就一直出现反射调用的错误，在网上也未能找到对应的解决办法。在与前端成员沟通后，直接通过前端网页进行测试，反而顺利的实现了前后端的连通。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想在有限的时间里实现尽可能多的内容，需要合理的人员分工和任务拆解，更需要及时了解各个子任务的进度，确定优先级。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03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43354" y="4413610"/>
            <a:ext cx="330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</a:p>
        </p:txBody>
      </p:sp>
    </p:spTree>
    <p:extLst>
      <p:ext uri="{BB962C8B-B14F-4D97-AF65-F5344CB8AC3E}">
        <p14:creationId xmlns:p14="http://schemas.microsoft.com/office/powerpoint/2010/main" val="393091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1352107" y="1305948"/>
            <a:ext cx="10593572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前后端接口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文档补充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页面美化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云部署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99542" y="3009200"/>
            <a:ext cx="499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感谢您的倾听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89237" y="1905425"/>
            <a:ext cx="70135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rPr>
              <a:t>软件工程课程设计 第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rPr>
              <a:t>组 中期汇报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05563" y="-1"/>
            <a:ext cx="12397563" cy="7074195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黑暗里有灯光&#10;&#10;中度可信度描述已自动生成">
            <a:extLst>
              <a:ext uri="{FF2B5EF4-FFF2-40B4-BE49-F238E27FC236}">
                <a16:creationId xmlns:a16="http://schemas.microsoft.com/office/drawing/2014/main" id="{520CD2B9-DC69-A007-0FF8-604A37EFB3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49" y="445755"/>
            <a:ext cx="5955043" cy="5955043"/>
          </a:xfrm>
          <a:prstGeom prst="rect">
            <a:avLst/>
          </a:prstGeom>
        </p:spPr>
      </p:pic>
      <p:sp>
        <p:nvSpPr>
          <p:cNvPr id="2" name="圆: 空心 1">
            <a:extLst>
              <a:ext uri="{FF2B5EF4-FFF2-40B4-BE49-F238E27FC236}">
                <a16:creationId xmlns:a16="http://schemas.microsoft.com/office/drawing/2014/main" id="{9F6BA2CF-99E8-6B13-C73F-3D733EFA2D5A}"/>
              </a:ext>
            </a:extLst>
          </p:cNvPr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326C7794-4F4B-90BD-F71B-BAE4B374AEAB}"/>
              </a:ext>
            </a:extLst>
          </p:cNvPr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A185C435-7C87-9810-CC68-D9399A882218}"/>
              </a:ext>
            </a:extLst>
          </p:cNvPr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DCC5EEBB-4F48-C900-9C74-83DEB444B595}"/>
              </a:ext>
            </a:extLst>
          </p:cNvPr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6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2737" y="1304763"/>
            <a:ext cx="2721428" cy="4248474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2765" y="2792074"/>
            <a:ext cx="190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矩形 16"/>
          <p:cNvSpPr/>
          <p:nvPr/>
        </p:nvSpPr>
        <p:spPr>
          <a:xfrm>
            <a:off x="1954051" y="3665817"/>
            <a:ext cx="309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170449" y="1577160"/>
            <a:ext cx="669180" cy="669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rgbClr val="221F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69083" y="1680918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6170449" y="2585198"/>
            <a:ext cx="669180" cy="669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rgbClr val="221F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69083" y="268895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任务安排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6170449" y="3593236"/>
            <a:ext cx="669180" cy="669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221F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69082" y="3696994"/>
            <a:ext cx="357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中期展示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3CAB70B-E478-3D0C-4D2C-E3ECCE1694B1}"/>
              </a:ext>
            </a:extLst>
          </p:cNvPr>
          <p:cNvSpPr/>
          <p:nvPr/>
        </p:nvSpPr>
        <p:spPr>
          <a:xfrm>
            <a:off x="6170449" y="4705032"/>
            <a:ext cx="669180" cy="669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rgbClr val="221F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BD9D40-B7D3-1A55-5C65-5EADFF58E143}"/>
              </a:ext>
            </a:extLst>
          </p:cNvPr>
          <p:cNvSpPr txBox="1"/>
          <p:nvPr/>
        </p:nvSpPr>
        <p:spPr>
          <a:xfrm>
            <a:off x="7279968" y="4782229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</a:p>
        </p:txBody>
      </p:sp>
    </p:spTree>
    <p:extLst>
      <p:ext uri="{BB962C8B-B14F-4D97-AF65-F5344CB8AC3E}">
        <p14:creationId xmlns:p14="http://schemas.microsoft.com/office/powerpoint/2010/main" val="294261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75412" y="4413610"/>
            <a:ext cx="504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7088"/>
            <a:ext cx="12192000" cy="7024576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需求描述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43857" y="912197"/>
            <a:ext cx="10442699" cy="4874210"/>
            <a:chOff x="5485005" y="2619245"/>
            <a:chExt cx="4899684" cy="487421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573486" y="2619245"/>
              <a:ext cx="696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485005" y="2722918"/>
              <a:ext cx="4899684" cy="477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科申报、专业评估等工作中，需要频繁采集各种信息。但传统的数据采集工作往往面临着需求多变、任务繁重的挑战。不同的采集任务可能需要不同时间段的数据，涉及的字段也各不相同，从而导致了大量的重复性劳动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本项目旨在开发一个灵活的数据采集系统，以解决信息采集过程中的重复性劳动问题，实现数据的最大程度复用。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同时，为了更好地处理复杂的数据关系，实现高效的查询，项目将采用图数据库来存储数据。</a:t>
              </a: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2541575-3FDD-443C-4898-636B40267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9371"/>
              </p:ext>
            </p:extLst>
          </p:nvPr>
        </p:nvGraphicFramePr>
        <p:xfrm>
          <a:off x="846784" y="2339061"/>
          <a:ext cx="104984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181">
                  <a:extLst>
                    <a:ext uri="{9D8B030D-6E8A-4147-A177-3AD203B41FA5}">
                      <a16:colId xmlns:a16="http://schemas.microsoft.com/office/drawing/2014/main" val="624639167"/>
                    </a:ext>
                  </a:extLst>
                </a:gridCol>
                <a:gridCol w="8442251">
                  <a:extLst>
                    <a:ext uri="{9D8B030D-6E8A-4147-A177-3AD203B41FA5}">
                      <a16:colId xmlns:a16="http://schemas.microsoft.com/office/drawing/2014/main" val="415944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功能点</a:t>
                      </a:r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描述</a:t>
                      </a:r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数据存储</a:t>
                      </a: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系统能够灵活管理和保存已采集的数据，支持不同采集任务的数据定义和复用。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表单定义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系统能够定义数据采集表，并将其映射到数据存储上，支持采集表中成分的灵活性和多样性。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数据采集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系统允许通过</a:t>
                      </a:r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方式发布数据采集表，支持特定用户填报，并能自动检测和填充已有数据，减少重复性填报。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数据演化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系统能够定义数据演化操作，根据已有数据计算出新的所需数据。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数据查看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系统允许管理员逐项查看填报的数据，支持数据的透明管理。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82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用户管理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系统支持用户管理，区分管理员和普通用户的权限。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8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8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7089"/>
            <a:ext cx="12192000" cy="7194697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43857" y="912197"/>
            <a:ext cx="10442699" cy="1427112"/>
            <a:chOff x="5485005" y="2619245"/>
            <a:chExt cx="4899684" cy="142711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573486" y="2619245"/>
              <a:ext cx="696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485005" y="2722918"/>
              <a:ext cx="489968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根据功能点进行分析之后，小组确定使用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JavaWeb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作为前后端交互方式，使用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Neo4j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并搭建了下方说明的开发环境：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2541575-3FDD-443C-4898-636B40267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27118"/>
              </p:ext>
            </p:extLst>
          </p:nvPr>
        </p:nvGraphicFramePr>
        <p:xfrm>
          <a:off x="846783" y="2258466"/>
          <a:ext cx="1049843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02">
                  <a:extLst>
                    <a:ext uri="{9D8B030D-6E8A-4147-A177-3AD203B41FA5}">
                      <a16:colId xmlns:a16="http://schemas.microsoft.com/office/drawing/2014/main" val="624639167"/>
                    </a:ext>
                  </a:extLst>
                </a:gridCol>
                <a:gridCol w="6875722">
                  <a:extLst>
                    <a:ext uri="{9D8B030D-6E8A-4147-A177-3AD203B41FA5}">
                      <a16:colId xmlns:a16="http://schemas.microsoft.com/office/drawing/2014/main" val="4159447006"/>
                    </a:ext>
                  </a:extLst>
                </a:gridCol>
                <a:gridCol w="2144509">
                  <a:extLst>
                    <a:ext uri="{9D8B030D-6E8A-4147-A177-3AD203B41FA5}">
                      <a16:colId xmlns:a16="http://schemas.microsoft.com/office/drawing/2014/main" val="11767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工具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说明</a:t>
                      </a:r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版本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IDEA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集成开发环境（</a:t>
                      </a:r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），代码编写、调试和优化的主要工具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2023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VS Code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代码编辑器，高可拓展性与可定制性，内置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集成</a:t>
                      </a: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1.89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8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JDK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运行、编译和调试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程序所需的工具和库</a:t>
                      </a: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Maven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项目依赖管理和构建自动化工具，帮助开发者定义项目构建的生命周期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3.8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后端应用搭建和开发框架，适用于快速创建独立的、生产级别应用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Vue 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前端框架，构建用户界面，易上手，能与其他库或现有项目集成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82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Neo4j 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高性能图数据库，数据以节点和边存储，适用于复杂数据关系和模式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1.5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8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Postman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接口，确保数据的正确传输和功能的正确实现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75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Git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项目版本控制和代码协作</a:t>
                      </a: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2.45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4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66457" y="4413610"/>
            <a:ext cx="465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任务安排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7450D-C9F8-A0DF-546E-B6036BC6C9C1}"/>
              </a:ext>
            </a:extLst>
          </p:cNvPr>
          <p:cNvSpPr txBox="1"/>
          <p:nvPr/>
        </p:nvSpPr>
        <p:spPr>
          <a:xfrm>
            <a:off x="3297120" y="1290083"/>
            <a:ext cx="5528044" cy="4065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李斯嘉  王佳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页面制作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辅助后端开发与测试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卢涵秋  闫文玉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接口设计与实现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与前端和数据库的联合测试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张译尹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DB33B33A-E97D-5B07-3D30-3ABA00033DB4}"/>
              </a:ext>
            </a:extLst>
          </p:cNvPr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: 空心 6">
            <a:extLst>
              <a:ext uri="{FF2B5EF4-FFF2-40B4-BE49-F238E27FC236}">
                <a16:creationId xmlns:a16="http://schemas.microsoft.com/office/drawing/2014/main" id="{9C46FDCB-D8C0-4612-AFA9-2241C3138D0A}"/>
              </a:ext>
            </a:extLst>
          </p:cNvPr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>
            <a:extLst>
              <a:ext uri="{FF2B5EF4-FFF2-40B4-BE49-F238E27FC236}">
                <a16:creationId xmlns:a16="http://schemas.microsoft.com/office/drawing/2014/main" id="{E7DB52D8-D708-A321-9AF3-FF8A39E863F4}"/>
              </a:ext>
            </a:extLst>
          </p:cNvPr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AC871057-DF8C-99B5-ECF2-60F997D9A495}"/>
              </a:ext>
            </a:extLst>
          </p:cNvPr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D71A9-4900-3599-D4D9-3A6A06E2B6E0}"/>
              </a:ext>
            </a:extLst>
          </p:cNvPr>
          <p:cNvSpPr/>
          <p:nvPr/>
        </p:nvSpPr>
        <p:spPr>
          <a:xfrm>
            <a:off x="2423639" y="1002794"/>
            <a:ext cx="7344722" cy="4852412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C86426-F8CF-AFF5-BA22-0387F7036FCE}"/>
              </a:ext>
            </a:extLst>
          </p:cNvPr>
          <p:cNvSpPr txBox="1"/>
          <p:nvPr/>
        </p:nvSpPr>
        <p:spPr>
          <a:xfrm>
            <a:off x="4576709" y="363287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246750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时间节点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A273CB-50EA-F3D7-F23D-DC48E5164242}"/>
              </a:ext>
            </a:extLst>
          </p:cNvPr>
          <p:cNvSpPr txBox="1"/>
          <p:nvPr/>
        </p:nvSpPr>
        <p:spPr>
          <a:xfrm>
            <a:off x="4800890" y="1297781"/>
            <a:ext cx="2590219" cy="3465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 11 12 13 14 15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-- 6.9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技术学习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 开发 本地部署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中期汇报（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E7791-AF7C-9F08-B49E-65ABFE84048C}"/>
              </a:ext>
            </a:extLst>
          </p:cNvPr>
          <p:cNvSpPr txBox="1"/>
          <p:nvPr/>
        </p:nvSpPr>
        <p:spPr>
          <a:xfrm>
            <a:off x="1882764" y="1297781"/>
            <a:ext cx="2043388" cy="397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 9 10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-- 5.5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分工（极限编程 ）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 10 11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-- 5.17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具体任务分工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82A020-93C5-D232-2E50-8E01F0E3C313}"/>
              </a:ext>
            </a:extLst>
          </p:cNvPr>
          <p:cNvSpPr txBox="1"/>
          <p:nvPr/>
        </p:nvSpPr>
        <p:spPr>
          <a:xfrm>
            <a:off x="8265847" y="1297781"/>
            <a:ext cx="2524439" cy="309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 16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-- 6.16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 确认测试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最终部署 维护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文档整理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演示汇报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15min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 代码质量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提交：可运行程序 文档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81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29000" y="441361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中期展示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1176</Words>
  <Application>Microsoft Office PowerPoint</Application>
  <PresentationFormat>宽屏</PresentationFormat>
  <Paragraphs>179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黑体</vt:lpstr>
      <vt:lpstr>华文细黑</vt:lpstr>
      <vt:lpstr>微软雅黑</vt:lpstr>
      <vt:lpstr>Arial</vt:lpstr>
      <vt:lpstr>Arial Black</vt:lpstr>
      <vt:lpstr>Calibri</vt:lpstr>
      <vt:lpstr>Calibri Light</vt:lpstr>
      <vt:lpstr>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Ted Lee</cp:lastModifiedBy>
  <cp:revision>223</cp:revision>
  <dcterms:created xsi:type="dcterms:W3CDTF">2015-05-05T08:02:00Z</dcterms:created>
  <dcterms:modified xsi:type="dcterms:W3CDTF">2024-05-21T15:53:37Z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