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7" r:id="rId7"/>
    <p:sldId id="268" r:id="rId8"/>
    <p:sldId id="269" r:id="rId9"/>
    <p:sldId id="270" r:id="rId10"/>
    <p:sldId id="258" r:id="rId11"/>
    <p:sldId id="261" r:id="rId12"/>
    <p:sldId id="262" r:id="rId13"/>
    <p:sldId id="266" r:id="rId14"/>
    <p:sldId id="265" r:id="rId15"/>
    <p:sldId id="263" r:id="rId16"/>
    <p:sldId id="264" r:id="rId17"/>
    <p:sldId id="259" r:id="rId18"/>
    <p:sldId id="260" r:id="rId19"/>
    <p:sldId id="272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B9792-1951-1CF9-28A1-6C6948347022}" v="595" dt="2024-02-20T03:04:00.998"/>
    <p1510:client id="{F05D6419-D00E-4B7D-9EFE-A75E85EF2D5B}" v="1578" dt="2024-02-20T19:30:56.273"/>
    <p1510:client id="{FE5E5494-4525-7457-2FBC-7F6C067E3535}" v="463" dt="2024-02-20T18:46:33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" y="1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8BCE-9186-8BDC-DB35-CA63697BB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35F18-9E4E-7D62-B00E-1DF3629F9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2382D-2FA0-3BD0-1A26-691F4F75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A1FE-2C40-4BDF-A2E9-18F921ECA55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779D4-2AB9-C38F-155D-74C22981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B08A6-CAC5-66C5-3B4D-EAA73C79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A82F-D3C2-4493-A001-555966C4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4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294A-86D7-9937-05BD-A5520A90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BFDF-4774-8345-B782-7D34AA520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9E829-9DD5-E604-43E0-73AEFE00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A1FE-2C40-4BDF-A2E9-18F921ECA55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E4085-E3CF-B237-44FB-E2EBEE77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072B-D876-E2CD-3BE0-F7AB2159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A82F-D3C2-4493-A001-555966C4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6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E996D-EAD7-7BE0-247F-653CFAF1F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0E7C6-E6AD-1840-8150-47FA33468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8DE76-1646-44CF-514F-6B7661CB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A1FE-2C40-4BDF-A2E9-18F921ECA55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C9D3-775D-EF50-24FD-394EE8D6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3B7BE-81E4-49BA-347E-44719352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A82F-D3C2-4493-A001-555966C4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1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8F4D-0E11-0285-0E1D-0AB08E21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E8317-F15A-68A5-A2E9-8F44B57C1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20634-787A-0F05-5FD0-91D5CFBC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A1FE-2C40-4BDF-A2E9-18F921ECA55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BD0CB-EB1F-1C9C-4D3B-3CC3C4C7C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E545-81CD-BA23-DA8C-60DE6A74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A82F-D3C2-4493-A001-555966C4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7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A9BF-A8E1-83AC-EDD6-C3D548DC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84347-55F6-732C-5B73-37EE584F1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A1B3B-E05B-41BF-4651-672C3E38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A1FE-2C40-4BDF-A2E9-18F921ECA55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009A5-449D-FAD5-9C40-3028232F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5A608-AA63-1FFE-E650-2A130C2E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A82F-D3C2-4493-A001-555966C4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7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BE69C-4F69-6042-B657-B5C5135B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C69E-2AD8-2475-E3DA-3DB19B27E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2BF81-3D56-F347-3E8C-894540F7B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B594B-4C0C-7F58-61A8-388DBD67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A1FE-2C40-4BDF-A2E9-18F921ECA55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25BFA-3A20-B64B-EC39-90D4B436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F7D55-E4B1-52B8-FA3B-9A1D5154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A82F-D3C2-4493-A001-555966C4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0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05BC-4A36-0A10-B1E3-1D4DF1BC6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97862-0D66-7185-1958-2B1B047EB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AD795-6224-79EA-4E6D-AFE61F3DA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DBEBB-5DE8-2E26-01C5-DFD4D83EB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25167-62E3-C801-56F8-520FAD045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349D0-A09C-BF0B-7678-F2832AB2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A1FE-2C40-4BDF-A2E9-18F921ECA55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87151-614E-6EA7-6681-89651438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437FE-F9F2-0513-721E-7096D373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A82F-D3C2-4493-A001-555966C4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4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3BA5-CB54-A789-580D-F2872763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FCB88-2957-0D11-2366-1021CAFB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A1FE-2C40-4BDF-A2E9-18F921ECA55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C3C79-7C7E-A809-BF77-FA62EE02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E2435-BF50-3AB8-0403-B42DF368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A82F-D3C2-4493-A001-555966C4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1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99695A-68EA-E0D3-B93A-AF0E7FA7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A1FE-2C40-4BDF-A2E9-18F921ECA55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5EE7E-B92D-BD01-481B-F91EFD15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CE608-BC4F-7B68-E60A-2AD84B4D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A82F-D3C2-4493-A001-555966C4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5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353D-7F5F-255D-24E8-8884BC66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421FC-F555-5F35-9C12-5679C27D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8363C-27AB-0764-5664-E5F176DF1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EDF3F-3B16-DF05-E85B-56FDF5D4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A1FE-2C40-4BDF-A2E9-18F921ECA55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0CF29-0E22-2F71-1AC4-B369B5A7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54721-A2CE-68EE-64BE-77199A63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A82F-D3C2-4493-A001-555966C4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0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C847-4A62-CC65-13EA-989858815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53B5AF-4384-32A6-7E35-FE5F0B22F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8CCFB-FFDD-7086-3ABB-F3F4D9F52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AC0DF-C503-D6A5-5F9D-E6E8B6C2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A1FE-2C40-4BDF-A2E9-18F921ECA55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73B9F-36B9-84F5-BBB4-1EBBF193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511C3-D4D3-732E-946D-A97D5B09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A82F-D3C2-4493-A001-555966C4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6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12BDB-8772-263E-0C97-FD2235A4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AF1A5-D48C-6208-24C2-CB434AB8D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EC528-3C02-EBEE-154F-BEEAC3101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3A1FE-2C40-4BDF-A2E9-18F921ECA55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5DB09-131B-AFEE-A38A-D8A6F268F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A1600-9EC5-A55A-C3F4-B826C672D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27A82F-D3C2-4493-A001-555966C4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D8C0-F8DA-1123-1C17-58D84E526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6355"/>
            <a:ext cx="9144000" cy="2096912"/>
          </a:xfrm>
        </p:spPr>
        <p:txBody>
          <a:bodyPr>
            <a:normAutofit/>
          </a:bodyPr>
          <a:lstStyle/>
          <a:p>
            <a:r>
              <a:rPr lang="en-US" sz="6600" dirty="0"/>
              <a:t>BIBDA: Semester Project</a:t>
            </a:r>
            <a:br>
              <a:rPr lang="en-US" sz="6600" dirty="0"/>
            </a:br>
            <a:r>
              <a:rPr lang="en-US" sz="2400" kern="100" spc="75" dirty="0">
                <a:solidFill>
                  <a:srgbClr val="595959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Athens University of Economics and Business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091BF-4869-0E6F-CDAF-DDBB08FE4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3005667"/>
          </a:xfrm>
        </p:spPr>
        <p:txBody>
          <a:bodyPr>
            <a:normAutofit lnSpcReduction="10000"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Course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Business Intelligence and Big Data Analysis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Professor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Chatziantoniou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Damianos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Academic year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Winter Semester 2023-2024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Students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Alexios Mandelias (ID: 3190106)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Anna-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Lefkothea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Papavasileiou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(ID: 6190101)</a:t>
            </a:r>
          </a:p>
        </p:txBody>
      </p:sp>
    </p:spTree>
    <p:extLst>
      <p:ext uri="{BB962C8B-B14F-4D97-AF65-F5344CB8AC3E}">
        <p14:creationId xmlns:p14="http://schemas.microsoft.com/office/powerpoint/2010/main" val="1777801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11BA9-16AE-15B5-8B65-BEBACBFC3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9540-99BD-88E1-2FAC-479B7A6D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25 Cities by Transaction Amount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26359-84A4-4E2E-6BD0-C3D1C0F98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" r="1" b="1123"/>
          <a:stretch/>
        </p:blipFill>
        <p:spPr>
          <a:xfrm>
            <a:off x="2628899" y="1690688"/>
            <a:ext cx="6952733" cy="34375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E8C465-C091-5DB1-92A8-AC99A9AC094C}"/>
              </a:ext>
            </a:extLst>
          </p:cNvPr>
          <p:cNvSpPr txBox="1"/>
          <p:nvPr/>
        </p:nvSpPr>
        <p:spPr>
          <a:xfrm>
            <a:off x="838198" y="5476240"/>
            <a:ext cx="1051560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Key observations: Two cities spend, on average, considerably more per transaction than the rest.</a:t>
            </a:r>
          </a:p>
        </p:txBody>
      </p:sp>
    </p:spTree>
    <p:extLst>
      <p:ext uri="{BB962C8B-B14F-4D97-AF65-F5344CB8AC3E}">
        <p14:creationId xmlns:p14="http://schemas.microsoft.com/office/powerpoint/2010/main" val="130070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FA65A-2F17-5CAD-562C-79AC10538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C299-330F-1B59-59E0-CF512811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Transactions by Week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F4BF0-F8F5-2DD4-CDF1-50D9AC4E8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1862026"/>
            <a:ext cx="8808720" cy="3133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83BA09-E145-7FB1-5A7D-3E7766402012}"/>
              </a:ext>
            </a:extLst>
          </p:cNvPr>
          <p:cNvSpPr txBox="1"/>
          <p:nvPr/>
        </p:nvSpPr>
        <p:spPr>
          <a:xfrm>
            <a:off x="838198" y="5476240"/>
            <a:ext cx="1051560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Key observations: There is a significant drop in the number of transactions per week on the weeks leading to and following New Year’s </a:t>
            </a:r>
            <a:r>
              <a:rPr lang="en-US"/>
              <a:t>Eve</a:t>
            </a:r>
            <a:r>
              <a:rPr lang="en-US" dirty="0"/>
              <a:t>. During the rest of the year, the number doesn't fluctuate.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89728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5657-D563-42FA-7D39-ED989543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Transactions by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1D75B-00E8-7859-A12D-7A3DF0A89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0" y="1505654"/>
            <a:ext cx="7741920" cy="3846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AF3CE2-CE72-0DB2-87F3-D0201FCA430B}"/>
              </a:ext>
            </a:extLst>
          </p:cNvPr>
          <p:cNvSpPr txBox="1"/>
          <p:nvPr/>
        </p:nvSpPr>
        <p:spPr>
          <a:xfrm>
            <a:off x="838198" y="5476240"/>
            <a:ext cx="1051560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Key observations: Throughout the years, chip transactions remain the most common transaction type.</a:t>
            </a:r>
          </a:p>
        </p:txBody>
      </p:sp>
    </p:spTree>
    <p:extLst>
      <p:ext uri="{BB962C8B-B14F-4D97-AF65-F5344CB8AC3E}">
        <p14:creationId xmlns:p14="http://schemas.microsoft.com/office/powerpoint/2010/main" val="8207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255C9-9127-BC33-FE2A-28C0808D0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7522-0653-7353-452C-7B60DD30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Brand Comparison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694DFC-5850-0D66-7342-B6E04485C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800868"/>
            <a:ext cx="5183189" cy="3256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945247-D277-167F-A616-2B2B2A08F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800868"/>
            <a:ext cx="5180012" cy="32435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08BA94-E782-0223-8344-11C73AD1E096}"/>
              </a:ext>
            </a:extLst>
          </p:cNvPr>
          <p:cNvSpPr txBox="1"/>
          <p:nvPr/>
        </p:nvSpPr>
        <p:spPr>
          <a:xfrm>
            <a:off x="838198" y="5476240"/>
            <a:ext cx="1051560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Key observations: Mastercard &amp; Visa are the most popular card types. </a:t>
            </a:r>
            <a:endParaRPr lang="el-GR" dirty="0"/>
          </a:p>
          <a:p>
            <a:r>
              <a:rPr lang="en-US" dirty="0"/>
              <a:t>However,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Amex &amp; Discover are generally used for the most expensive transactions.</a:t>
            </a:r>
          </a:p>
        </p:txBody>
      </p:sp>
    </p:spTree>
    <p:extLst>
      <p:ext uri="{BB962C8B-B14F-4D97-AF65-F5344CB8AC3E}">
        <p14:creationId xmlns:p14="http://schemas.microsoft.com/office/powerpoint/2010/main" val="2783164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0AEBB-B6DA-BBE1-94EA-B093EEB9E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2051-0838-5A67-8304-E34936EF6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/>
              <a:t>Data Mining</a:t>
            </a:r>
          </a:p>
        </p:txBody>
      </p:sp>
    </p:spTree>
    <p:extLst>
      <p:ext uri="{BB962C8B-B14F-4D97-AF65-F5344CB8AC3E}">
        <p14:creationId xmlns:p14="http://schemas.microsoft.com/office/powerpoint/2010/main" val="4166475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1A42-0F5C-7585-3E13-2CE3D3A32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389" y="1825625"/>
            <a:ext cx="1047441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Θέση περιεχομένου 3" descr="Εικόνα που περιέχει κείμενο, στιγμιότυπο οθόνης, διάγραμ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1249E7C9-5E9A-09F8-2EB3-352FA1560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03" y="1378093"/>
            <a:ext cx="5315690" cy="43513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E4AFDD7-6A84-EAE6-73EA-6F68DCF9280B}"/>
              </a:ext>
            </a:extLst>
          </p:cNvPr>
          <p:cNvSpPr txBox="1">
            <a:spLocks/>
          </p:cNvSpPr>
          <p:nvPr/>
        </p:nvSpPr>
        <p:spPr>
          <a:xfrm>
            <a:off x="839787" y="365125"/>
            <a:ext cx="81348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Prediction of Expenditures</a:t>
            </a:r>
          </a:p>
        </p:txBody>
      </p:sp>
      <p:pic>
        <p:nvPicPr>
          <p:cNvPr id="9" name="Picture 8" descr="A graph of green orange and purple lines&#10;&#10;Description automatically generated">
            <a:extLst>
              <a:ext uri="{FF2B5EF4-FFF2-40B4-BE49-F238E27FC236}">
                <a16:creationId xmlns:a16="http://schemas.microsoft.com/office/drawing/2014/main" id="{87DE1303-FE27-9A6E-8096-7AEB57799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110" y="1467556"/>
            <a:ext cx="5687876" cy="448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54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A9F4C-9732-AAFC-ACCE-1810BBC06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A011-8CBE-C666-E8C1-55F46889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People by Spending Characteristics </a:t>
            </a:r>
          </a:p>
        </p:txBody>
      </p:sp>
      <p:pic>
        <p:nvPicPr>
          <p:cNvPr id="8" name="Picture 7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82800332-8D2B-FEA1-8FCF-68662BB4B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1489107"/>
            <a:ext cx="6502400" cy="507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2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189F44-C6E3-FBD7-99D2-7F6819311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Thank you for your Attention!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72369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5506-9781-ABF8-0D2E-3D2FB6B9F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dirty="0"/>
              <a:t>Warehouse</a:t>
            </a:r>
          </a:p>
        </p:txBody>
      </p:sp>
    </p:spTree>
    <p:extLst>
      <p:ext uri="{BB962C8B-B14F-4D97-AF65-F5344CB8AC3E}">
        <p14:creationId xmlns:p14="http://schemas.microsoft.com/office/powerpoint/2010/main" val="52888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AC6E-AD9D-A643-DAE7-DE679E7C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36AD-5340-ED78-9706-7D3DAD6A2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Source</a:t>
            </a:r>
            <a:r>
              <a:rPr lang="en-US" dirty="0"/>
              <a:t>: Dataset used in another university course and provided by the course’s professor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b="1" dirty="0"/>
              <a:t>Data</a:t>
            </a:r>
            <a:r>
              <a:rPr lang="en-US" dirty="0"/>
              <a:t>: Card Transactions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Time period</a:t>
            </a:r>
            <a:r>
              <a:rPr lang="en-US" dirty="0"/>
              <a:t>: 2015-2020</a:t>
            </a:r>
          </a:p>
          <a:p>
            <a:pPr>
              <a:lnSpc>
                <a:spcPct val="200000"/>
              </a:lnSpc>
            </a:pPr>
            <a:r>
              <a:rPr lang="en-US" b="1" dirty="0"/>
              <a:t>Aim</a:t>
            </a:r>
            <a:r>
              <a:rPr lang="en-US" dirty="0"/>
              <a:t>: Transaction analysis based on several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9134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65C00-77E7-A16F-3F45-9B8DFF68E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AF66-5BEE-55E5-307B-96DEB6C2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3619A-B770-94A8-3308-D43F68126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No missing or malformed data</a:t>
            </a:r>
            <a:endParaRPr lang="el-GR" dirty="0"/>
          </a:p>
          <a:p>
            <a:pPr>
              <a:lnSpc>
                <a:spcPct val="150000"/>
              </a:lnSpc>
            </a:pPr>
            <a:r>
              <a:rPr lang="en-US" dirty="0"/>
              <a:t>Split into Fact Table &amp; 5 Dimension Tables</a:t>
            </a:r>
          </a:p>
          <a:p>
            <a:pPr>
              <a:lnSpc>
                <a:spcPct val="150000"/>
              </a:lnSpc>
            </a:pPr>
            <a:r>
              <a:rPr lang="en-US" dirty="0"/>
              <a:t>Year 2020: Only January &amp; February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=&gt; attention with certain operations!</a:t>
            </a:r>
          </a:p>
          <a:p>
            <a:pPr>
              <a:lnSpc>
                <a:spcPct val="150000"/>
              </a:lnSpc>
            </a:pPr>
            <a:r>
              <a:rPr lang="en-US" dirty="0"/>
              <a:t>Add State data: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City "Franklin" present in 29 states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 city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state mapping possible!</a:t>
            </a:r>
          </a:p>
        </p:txBody>
      </p:sp>
    </p:spTree>
    <p:extLst>
      <p:ext uri="{BB962C8B-B14F-4D97-AF65-F5344CB8AC3E}">
        <p14:creationId xmlns:p14="http://schemas.microsoft.com/office/powerpoint/2010/main" val="416798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D8406-7E40-A6A5-4525-037ED1CF1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51AC-6A77-4AA3-9FA1-F401B459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pic>
        <p:nvPicPr>
          <p:cNvPr id="4" name="Θέση περιεχομένου 3" descr="A screenshot of a computer&#10;&#10;Description automatically generated">
            <a:extLst>
              <a:ext uri="{FF2B5EF4-FFF2-40B4-BE49-F238E27FC236}">
                <a16:creationId xmlns:a16="http://schemas.microsoft.com/office/drawing/2014/main" id="{03350513-9B15-822A-1195-F60E019EA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943" y="1433690"/>
            <a:ext cx="7386114" cy="496972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B5D1A3-76D3-4BFF-AA79-7D75AF5C4265}"/>
              </a:ext>
            </a:extLst>
          </p:cNvPr>
          <p:cNvSpPr txBox="1"/>
          <p:nvPr/>
        </p:nvSpPr>
        <p:spPr>
          <a:xfrm>
            <a:off x="6028266" y="1038969"/>
            <a:ext cx="2630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Metric: </a:t>
            </a:r>
            <a:r>
              <a:rPr lang="en-US" sz="2400" dirty="0">
                <a:latin typeface="Consolas" panose="020B0609020204030204" pitchFamily="49" charset="0"/>
              </a:rPr>
              <a:t>amount</a:t>
            </a:r>
            <a:endParaRPr lang="en-US" sz="2800" dirty="0"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DEC72E-909A-132A-48F0-75C57A8E7380}"/>
              </a:ext>
            </a:extLst>
          </p:cNvPr>
          <p:cNvCxnSpPr>
            <a:cxnSpLocks/>
          </p:cNvCxnSpPr>
          <p:nvPr/>
        </p:nvCxnSpPr>
        <p:spPr>
          <a:xfrm flipH="1">
            <a:off x="6186311" y="1562189"/>
            <a:ext cx="1027289" cy="225345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56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4297C-8B75-3CEE-08F5-9684A79CA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56A2-2D4F-49D9-AAAE-30E4B11D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29072-596E-9E72-EABA-04574F7A7AA1}"/>
              </a:ext>
            </a:extLst>
          </p:cNvPr>
          <p:cNvSpPr txBox="1"/>
          <p:nvPr/>
        </p:nvSpPr>
        <p:spPr>
          <a:xfrm>
            <a:off x="838201" y="2332161"/>
            <a:ext cx="10515599" cy="219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SELECT</a:t>
            </a:r>
            <a:r>
              <a:rPr lang="en-US" sz="2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 gender</a:t>
            </a:r>
            <a:r>
              <a:rPr lang="en-US" sz="24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,</a:t>
            </a:r>
            <a:r>
              <a:rPr lang="en-US" sz="2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 age</a:t>
            </a:r>
            <a:r>
              <a:rPr lang="en-US" sz="24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,</a:t>
            </a:r>
            <a:r>
              <a:rPr lang="en-US" sz="2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tmonth</a:t>
            </a:r>
            <a:r>
              <a:rPr lang="en-US" sz="24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,</a:t>
            </a:r>
            <a:r>
              <a:rPr lang="en-US" sz="2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 </a:t>
            </a:r>
            <a:r>
              <a:rPr lang="en-US" sz="24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SUM</a:t>
            </a:r>
            <a:r>
              <a:rPr lang="en-US" sz="24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(</a:t>
            </a:r>
            <a:r>
              <a:rPr lang="en-US" sz="2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amount</a:t>
            </a:r>
            <a:r>
              <a:rPr lang="en-US" sz="24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)</a:t>
            </a:r>
            <a:r>
              <a:rPr lang="en-US" sz="2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 </a:t>
            </a:r>
            <a:r>
              <a:rPr lang="en-US" sz="24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as</a:t>
            </a:r>
            <a:r>
              <a:rPr lang="en-US" sz="2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transaction_amount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FROM</a:t>
            </a:r>
            <a:r>
              <a:rPr lang="en-US" sz="2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 Transactions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JOIN</a:t>
            </a:r>
            <a:r>
              <a:rPr lang="en-US" sz="2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 Holder </a:t>
            </a:r>
            <a:r>
              <a:rPr lang="en-US" sz="24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ON</a:t>
            </a:r>
            <a:r>
              <a:rPr lang="en-US" sz="2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Transactions</a:t>
            </a:r>
            <a:r>
              <a:rPr lang="en-US" sz="24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.</a:t>
            </a:r>
            <a:r>
              <a:rPr lang="en-US" sz="2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pid</a:t>
            </a:r>
            <a:r>
              <a:rPr lang="en-US" sz="2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 </a:t>
            </a:r>
            <a:r>
              <a:rPr lang="en-US" sz="24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=</a:t>
            </a:r>
            <a:r>
              <a:rPr lang="en-US" sz="2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Holder</a:t>
            </a:r>
            <a:r>
              <a:rPr lang="en-US" sz="24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.</a:t>
            </a:r>
            <a:r>
              <a:rPr lang="en-US" sz="2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pid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JOIN</a:t>
            </a:r>
            <a:r>
              <a:rPr lang="en-US" sz="2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DatetimeInfo</a:t>
            </a:r>
            <a:r>
              <a:rPr lang="en-US" sz="2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 </a:t>
            </a:r>
            <a:r>
              <a:rPr lang="en-US" sz="24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ON</a:t>
            </a:r>
            <a:r>
              <a:rPr lang="en-US" sz="2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Transactions</a:t>
            </a:r>
            <a:r>
              <a:rPr lang="en-US" sz="24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.</a:t>
            </a:r>
            <a:r>
              <a:rPr lang="en-US" sz="2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tdate</a:t>
            </a:r>
            <a:r>
              <a:rPr lang="en-US" sz="2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 </a:t>
            </a:r>
            <a:r>
              <a:rPr lang="en-US" sz="24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=</a:t>
            </a:r>
            <a:r>
              <a:rPr lang="en-US" sz="2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DatetimeInfo</a:t>
            </a:r>
            <a:r>
              <a:rPr lang="en-US" sz="24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.</a:t>
            </a:r>
            <a:r>
              <a:rPr lang="en-US" sz="2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tdate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GROUP</a:t>
            </a:r>
            <a:r>
              <a:rPr lang="en-US" sz="2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 </a:t>
            </a:r>
            <a:r>
              <a:rPr lang="en-US" sz="24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BY</a:t>
            </a:r>
            <a:r>
              <a:rPr lang="en-US" sz="2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 </a:t>
            </a:r>
            <a:r>
              <a:rPr lang="en-US" sz="24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CUBE </a:t>
            </a:r>
            <a:r>
              <a:rPr lang="en-US" sz="24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(</a:t>
            </a:r>
            <a:r>
              <a:rPr lang="en-US" sz="2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gender</a:t>
            </a:r>
            <a:r>
              <a:rPr lang="en-US" sz="24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,</a:t>
            </a:r>
            <a:r>
              <a:rPr lang="en-US" sz="2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 age</a:t>
            </a:r>
            <a:r>
              <a:rPr lang="en-US" sz="24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,</a:t>
            </a:r>
            <a:r>
              <a:rPr lang="en-US" sz="2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tmonth</a:t>
            </a:r>
            <a:r>
              <a:rPr lang="en-US" sz="24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682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E42BA-3F17-CCF8-E559-E8291DE79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AE47-75CE-B902-E01A-4F733DBCE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/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60905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DDA1-22BD-46D7-E6CB-5355E376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Expenditures per Gender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E6D49-6068-19B4-562E-A4D7EE4599D3}"/>
              </a:ext>
            </a:extLst>
          </p:cNvPr>
          <p:cNvSpPr txBox="1"/>
          <p:nvPr/>
        </p:nvSpPr>
        <p:spPr>
          <a:xfrm>
            <a:off x="838200" y="5476240"/>
            <a:ext cx="1051559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Key observations: Both genders spend, on average, the same amount of money in the span of many months. Any discrepancies are not consistent across different years.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89337B-F889-7DF5-1086-BB0C1B7EE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9485"/>
            <a:ext cx="10515600" cy="291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7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5A5E9-2E82-19D2-5CF4-D57685A09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B915-2630-77EC-2366-B565D0C3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Expenditures by 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CB3DF-B697-1B4D-30B4-1AF7BBA23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1315"/>
            <a:ext cx="10515600" cy="2115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2028F-81F6-79AC-55F5-1B790369CAFB}"/>
              </a:ext>
            </a:extLst>
          </p:cNvPr>
          <p:cNvSpPr txBox="1"/>
          <p:nvPr/>
        </p:nvSpPr>
        <p:spPr>
          <a:xfrm>
            <a:off x="838198" y="5476240"/>
            <a:ext cx="1051560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Key observations: Both genders spend, on average, the same amount of money at the ages 18-65. After that, the amount they spend inexplicably diverges and changes rapidly in the following years.</a:t>
            </a:r>
          </a:p>
        </p:txBody>
      </p:sp>
    </p:spTree>
    <p:extLst>
      <p:ext uri="{BB962C8B-B14F-4D97-AF65-F5344CB8AC3E}">
        <p14:creationId xmlns:p14="http://schemas.microsoft.com/office/powerpoint/2010/main" val="356200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BC0A4FB96F64C9974F5115A5B07D6" ma:contentTypeVersion="4" ma:contentTypeDescription="Create a new document." ma:contentTypeScope="" ma:versionID="aca9a09b15b9e6ec44c508ddf1c145ef">
  <xsd:schema xmlns:xsd="http://www.w3.org/2001/XMLSchema" xmlns:xs="http://www.w3.org/2001/XMLSchema" xmlns:p="http://schemas.microsoft.com/office/2006/metadata/properties" xmlns:ns3="50c70aa8-310d-46c1-8db6-17debd373553" targetNamespace="http://schemas.microsoft.com/office/2006/metadata/properties" ma:root="true" ma:fieldsID="b53dfae4441bea718e1dedd95c050e2e" ns3:_="">
    <xsd:import namespace="50c70aa8-310d-46c1-8db6-17debd3735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c70aa8-310d-46c1-8db6-17debd3735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0c70aa8-310d-46c1-8db6-17debd373553" xsi:nil="true"/>
  </documentManagement>
</p:properties>
</file>

<file path=customXml/itemProps1.xml><?xml version="1.0" encoding="utf-8"?>
<ds:datastoreItem xmlns:ds="http://schemas.openxmlformats.org/officeDocument/2006/customXml" ds:itemID="{E16F97ED-B2DB-4443-B679-AF2E89D1BA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807FEA-523F-4E73-AE21-09B04EF4966B}">
  <ds:schemaRefs>
    <ds:schemaRef ds:uri="50c70aa8-310d-46c1-8db6-17debd37355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AAE896B-D1A2-4988-B02E-AD567EBF5806}">
  <ds:schemaRefs>
    <ds:schemaRef ds:uri="http://schemas.microsoft.com/office/infopath/2007/PartnerControls"/>
    <ds:schemaRef ds:uri="http://www.w3.org/XML/1998/namespace"/>
    <ds:schemaRef ds:uri="http://purl.org/dc/terms/"/>
    <ds:schemaRef ds:uri="50c70aa8-310d-46c1-8db6-17debd373553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393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Consolas</vt:lpstr>
      <vt:lpstr>Symbol</vt:lpstr>
      <vt:lpstr>Office Theme</vt:lpstr>
      <vt:lpstr>BIBDA: Semester Project Athens University of Economics and Business</vt:lpstr>
      <vt:lpstr>Warehouse</vt:lpstr>
      <vt:lpstr>The Dataset</vt:lpstr>
      <vt:lpstr>Data Preprocessing</vt:lpstr>
      <vt:lpstr>Star Schema</vt:lpstr>
      <vt:lpstr>Cube</vt:lpstr>
      <vt:lpstr>Visualizations</vt:lpstr>
      <vt:lpstr>Expenditures per Gender</vt:lpstr>
      <vt:lpstr>Expenditures by Age</vt:lpstr>
      <vt:lpstr>Top 25 Cities by Transaction Amount</vt:lpstr>
      <vt:lpstr>Number of Transactions by Week</vt:lpstr>
      <vt:lpstr>Number of Transactions by Type</vt:lpstr>
      <vt:lpstr>Card Brand Comparison</vt:lpstr>
      <vt:lpstr>Data Mining</vt:lpstr>
      <vt:lpstr>PowerPoint Presentation</vt:lpstr>
      <vt:lpstr>Grouping People by Spending Characteristics </vt:lpstr>
      <vt:lpstr>Thank you for your Attention!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ALEXIOS MANDELIAS</dc:creator>
  <cp:lastModifiedBy>ALEXIOS MANDELIAS</cp:lastModifiedBy>
  <cp:revision>2</cp:revision>
  <dcterms:created xsi:type="dcterms:W3CDTF">2024-02-19T14:57:51Z</dcterms:created>
  <dcterms:modified xsi:type="dcterms:W3CDTF">2024-02-20T19:30:56Z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0x0101009ADBC0A4FB96F64C9974F5115A5B07D6</vt:lpwstr>
  </property>
</Properties>
</file>