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heme/theme7.xml" ContentType="application/vnd.openxmlformats-officedocument.theme+xml"/>
  <Override PartName="/ppt/theme/theme8.xml" ContentType="application/vnd.openxmlformats-officedocument.them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7" r:id="rId1"/>
    <p:sldMasterId id="2147483748" r:id="rId2"/>
    <p:sldMasterId id="2147483755" r:id="rId3"/>
    <p:sldMasterId id="2147483682" r:id="rId4"/>
    <p:sldMasterId id="2147483769" r:id="rId5"/>
    <p:sldMasterId id="2147483692" r:id="rId6"/>
  </p:sldMasterIdLst>
  <p:notesMasterIdLst>
    <p:notesMasterId r:id="rId23"/>
  </p:notesMasterIdLst>
  <p:handoutMasterIdLst>
    <p:handoutMasterId r:id="rId24"/>
  </p:handoutMasterIdLst>
  <p:sldIdLst>
    <p:sldId id="295" r:id="rId7"/>
    <p:sldId id="318" r:id="rId8"/>
    <p:sldId id="300" r:id="rId9"/>
    <p:sldId id="320" r:id="rId10"/>
    <p:sldId id="321" r:id="rId11"/>
    <p:sldId id="322" r:id="rId12"/>
    <p:sldId id="389" r:id="rId13"/>
    <p:sldId id="303" r:id="rId14"/>
    <p:sldId id="316" r:id="rId15"/>
    <p:sldId id="308" r:id="rId16"/>
    <p:sldId id="310" r:id="rId17"/>
    <p:sldId id="312" r:id="rId18"/>
    <p:sldId id="305" r:id="rId19"/>
    <p:sldId id="315" r:id="rId20"/>
    <p:sldId id="314" r:id="rId21"/>
    <p:sldId id="317" r:id="rId22"/>
  </p:sldIdLst>
  <p:sldSz cx="9144000" cy="5143500" type="screen16x9"/>
  <p:notesSz cx="6811963" cy="99425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guindin, Peter Francis (ISPM)" initials="RPF(" lastIdx="2" clrIdx="0">
    <p:extLst>
      <p:ext uri="{19B8F6BF-5375-455C-9EA6-DF929625EA0E}">
        <p15:presenceInfo xmlns:p15="http://schemas.microsoft.com/office/powerpoint/2012/main" userId="S-1-5-21-1442852101-4018948630-3783845812-16357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2E"/>
    <a:srgbClr val="E6002F"/>
    <a:srgbClr val="000000"/>
    <a:srgbClr val="EE1F3C"/>
    <a:srgbClr val="7F7F7F"/>
    <a:srgbClr val="DB3943"/>
    <a:srgbClr val="EF1D3B"/>
    <a:srgbClr val="DB3842"/>
    <a:srgbClr val="414042"/>
    <a:srgbClr val="81C6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0" autoAdjust="0"/>
    <p:restoredTop sz="95289" autoAdjust="0"/>
  </p:normalViewPr>
  <p:slideViewPr>
    <p:cSldViewPr>
      <p:cViewPr varScale="1">
        <p:scale>
          <a:sx n="109" d="100"/>
          <a:sy n="109" d="100"/>
        </p:scale>
        <p:origin x="523" y="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73A2117-7156-464B-A32B-D11C422FB4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851" cy="49942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B84AC69-FC3C-E14B-9D9D-00936CAFF6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8930" y="0"/>
            <a:ext cx="2951851" cy="49942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AE70C-D509-4E4B-9352-79C3D11520D1}" type="datetimeFigureOut">
              <a:rPr lang="de-DE" smtClean="0"/>
              <a:t>30.08.2022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FC5A2D-F8EA-2A48-B4F9-46DA29E7F7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3088"/>
            <a:ext cx="2951851" cy="499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313281-26CF-9F44-9054-4890139233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8930" y="9443088"/>
            <a:ext cx="2951851" cy="499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837A5-4E29-AD49-B1D8-E1C9E0E444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81190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851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8930" y="0"/>
            <a:ext cx="2951851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602DA-7CEE-4298-AF4B-1C87D65BAB06}" type="datetimeFigureOut">
              <a:rPr lang="de-CH" smtClean="0"/>
              <a:t>30.08.2022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663" y="746125"/>
            <a:ext cx="662463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43086"/>
            <a:ext cx="2951851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8930" y="9443086"/>
            <a:ext cx="2951851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24C57-7758-4EF8-8A0E-FE171C8C1817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43469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</a:t>
            </a:r>
            <a:r>
              <a:rPr lang="en-GB" baseline="0" dirty="0"/>
              <a:t> both fixed and random models the weight is the inverse of the variance. However, the variance in the random effect is within-study variance for study (</a:t>
            </a:r>
            <a:r>
              <a:rPr lang="en-GB" baseline="0" dirty="0" err="1"/>
              <a:t>i</a:t>
            </a:r>
            <a:r>
              <a:rPr lang="en-GB" baseline="0" dirty="0"/>
              <a:t>) plus the between-studies variance, tau-squared; how much of the true effects varies from study to study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DCFB2-2FC4-4A48-85D8-914292BD17B8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6258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slideMaster" Target="../slideMasters/slideMaster6.xml"/><Relationship Id="rId4" Type="http://schemas.openxmlformats.org/officeDocument/2006/relationships/tags" Target="../tags/tag8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3.jpe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2.jpeg"/><Relationship Id="rId5" Type="http://schemas.openxmlformats.org/officeDocument/2006/relationships/slideMaster" Target="../slideMasters/slideMaster6.xml"/><Relationship Id="rId4" Type="http://schemas.openxmlformats.org/officeDocument/2006/relationships/tags" Target="../tags/tag1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: Titel-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8F220F-AF24-8D49-BCE6-4B7754B66C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87200"/>
            <a:ext cx="7020000" cy="410369"/>
          </a:xfrm>
        </p:spPr>
        <p:txBody>
          <a:bodyPr anchor="b" anchorCtr="0"/>
          <a:lstStyle>
            <a:lvl1pPr>
              <a:defRPr>
                <a:solidFill>
                  <a:srgbClr val="E6002E"/>
                </a:solidFill>
              </a:defRPr>
            </a:lvl1pPr>
          </a:lstStyle>
          <a:p>
            <a:r>
              <a:rPr lang="de-DE" dirty="0"/>
              <a:t>Titel A (Arial 28pt., rot, max. 1 Zeile)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59C5DC-671B-6A4E-BD0B-CCB6129F84B8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40000" y="1306722"/>
            <a:ext cx="7020000" cy="18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Moderator und Organisationseinheit (Arial Fett 14pt., max. 1 Zeile)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99D0CF73-16BC-EE47-A2F6-63380649FC8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40000" y="1576800"/>
            <a:ext cx="7020000" cy="18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Datum und Präsentationsort (Arial 12pt., max. 1 Zeile)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8592F44-7A11-4746-8BCA-D8016987E6B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1921500"/>
            <a:ext cx="9144000" cy="3218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       Media Platzhalter: 25.4 (b) x 8.94 (h) cm </a:t>
            </a:r>
          </a:p>
        </p:txBody>
      </p:sp>
    </p:spTree>
    <p:extLst>
      <p:ext uri="{BB962C8B-B14F-4D97-AF65-F5344CB8AC3E}">
        <p14:creationId xmlns:p14="http://schemas.microsoft.com/office/powerpoint/2010/main" val="33921436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b: Folie für Grafik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90318CE9-39BE-CB41-9E7E-545A530383E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1238250"/>
            <a:ext cx="9144000" cy="3747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       Media Platzhalter: 25.4 (b) x 8.5 (h) cm 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CF6356AF-957D-A241-82E4-5276EE95A8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32188216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ldlines: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14C16497-A32C-7C4C-AA22-3A67A5394F28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1"/>
            </p:custDataLst>
          </p:nvPr>
        </p:nvSpPr>
        <p:spPr>
          <a:xfrm>
            <a:off x="540000" y="1220400"/>
            <a:ext cx="7020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E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DE" dirty="0" err="1"/>
              <a:t>UniBE</a:t>
            </a:r>
            <a:r>
              <a:rPr lang="de-DE" dirty="0"/>
              <a:t> PowerPoint Präsentation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C88497A-C10F-C242-9121-2FA1817FF8DE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2"/>
            </p:custDataLst>
          </p:nvPr>
        </p:nvSpPr>
        <p:spPr>
          <a:xfrm>
            <a:off x="540000" y="2203200"/>
            <a:ext cx="7020000" cy="90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2800" dirty="0">
                <a:latin typeface="Arial" panose="020B0604020202020204" pitchFamily="34" charset="0"/>
                <a:cs typeface="Arial" panose="020B0604020202020204" pitchFamily="34" charset="0"/>
              </a:rPr>
              <a:t>Guidelines und Vorlagen: Mini Version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B046D8A-2D5D-3944-B02F-74314F7A516F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3"/>
            </p:custDataLst>
          </p:nvPr>
        </p:nvSpPr>
        <p:spPr>
          <a:xfrm>
            <a:off x="540000" y="3564000"/>
            <a:ext cx="7020000" cy="180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i="0" dirty="0">
                <a:latin typeface="Arial" panose="020B0604020202020204" pitchFamily="34" charset="0"/>
                <a:cs typeface="Arial" panose="020B0604020202020204" pitchFamily="34" charset="0"/>
              </a:rPr>
              <a:t>Abteilung Marketing und Kommunikation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8769F7C-1529-394B-918C-BF53204833AB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4"/>
            </p:custDataLst>
          </p:nvPr>
        </p:nvSpPr>
        <p:spPr>
          <a:xfrm>
            <a:off x="540000" y="3834000"/>
            <a:ext cx="7020000" cy="180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Kontakt: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kommunikation@unibe.ch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Tel. +41 31 631 80 44</a:t>
            </a:r>
          </a:p>
        </p:txBody>
      </p:sp>
    </p:spTree>
    <p:extLst>
      <p:ext uri="{BB962C8B-B14F-4D97-AF65-F5344CB8AC3E}">
        <p14:creationId xmlns:p14="http://schemas.microsoft.com/office/powerpoint/2010/main" val="53875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ldlines: Ressourc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490FFC40-EB43-8445-ADDB-1EB6EA3CDAFF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1"/>
            </p:custDataLst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CH" sz="2800" kern="1200" dirty="0">
                <a:solidFill>
                  <a:srgbClr val="E6002E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Guidelines</a:t>
            </a:r>
          </a:p>
        </p:txBody>
      </p:sp>
      <p:sp>
        <p:nvSpPr>
          <p:cNvPr id="16" name="Titelplatzhalter 14">
            <a:extLst>
              <a:ext uri="{FF2B5EF4-FFF2-40B4-BE49-F238E27FC236}">
                <a16:creationId xmlns:a16="http://schemas.microsoft.com/office/drawing/2014/main" id="{42BFD9EF-F981-634F-ACF1-E740654460D6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2"/>
            </p:custDataLst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DE" dirty="0">
                <a:solidFill>
                  <a:schemeClr val="tx1"/>
                </a:solidFill>
              </a:rPr>
              <a:t>Auszeichnungen</a:t>
            </a:r>
          </a:p>
        </p:txBody>
      </p:sp>
      <p:sp>
        <p:nvSpPr>
          <p:cNvPr id="18" name="Titelplatzhalter 14">
            <a:extLst>
              <a:ext uri="{FF2B5EF4-FFF2-40B4-BE49-F238E27FC236}">
                <a16:creationId xmlns:a16="http://schemas.microsoft.com/office/drawing/2014/main" id="{5C76C480-E04E-D446-BBD5-9313C9BAB514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3"/>
            </p:custDataLst>
          </p:nvPr>
        </p:nvSpPr>
        <p:spPr>
          <a:xfrm>
            <a:off x="540000" y="1200150"/>
            <a:ext cx="7020000" cy="56425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ts val="2000"/>
              </a:lnSpc>
            </a:pPr>
            <a:r>
              <a:rPr lang="de-DE" sz="1600" dirty="0">
                <a:solidFill>
                  <a:schemeClr val="tx1"/>
                </a:solidFill>
              </a:rPr>
              <a:t>Kopieren und Einfügen Piktogramme mit/ohne Definition</a:t>
            </a:r>
          </a:p>
          <a:p>
            <a:pPr>
              <a:lnSpc>
                <a:spcPts val="1200"/>
              </a:lnSpc>
            </a:pPr>
            <a:r>
              <a:rPr lang="de-CH" sz="1000" dirty="0">
                <a:solidFill>
                  <a:schemeClr val="tx1"/>
                </a:solidFill>
              </a:rPr>
              <a:t>Wenn Sie einen Inhalt besonders betonen oder sonst hervorheben wollen, stehen Ihnen </a:t>
            </a:r>
          </a:p>
          <a:p>
            <a:pPr>
              <a:lnSpc>
                <a:spcPts val="1200"/>
              </a:lnSpc>
            </a:pPr>
            <a:r>
              <a:rPr lang="de-CH" sz="1000" dirty="0">
                <a:solidFill>
                  <a:schemeClr val="tx1"/>
                </a:solidFill>
              </a:rPr>
              <a:t>folgende Piktogramme zur Verfügung. Sie können sie mit oder ohne Text verwenden.</a:t>
            </a:r>
            <a:endParaRPr lang="de-DE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7377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lines: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490FFC40-EB43-8445-ADDB-1EB6EA3CDAFF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1"/>
            </p:custDataLst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CH" sz="2800" kern="1200" dirty="0">
                <a:solidFill>
                  <a:srgbClr val="E6002E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Inhaltliche Guidelines 3</a:t>
            </a:r>
          </a:p>
        </p:txBody>
      </p:sp>
      <p:sp>
        <p:nvSpPr>
          <p:cNvPr id="5" name="Titelplatzhalter 14">
            <a:extLst>
              <a:ext uri="{FF2B5EF4-FFF2-40B4-BE49-F238E27FC236}">
                <a16:creationId xmlns:a16="http://schemas.microsoft.com/office/drawing/2014/main" id="{E84A9D7B-50BC-C44F-8802-31714A1943F3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2"/>
            </p:custDataLst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DE" dirty="0">
                <a:solidFill>
                  <a:schemeClr val="tx1"/>
                </a:solidFill>
              </a:rPr>
              <a:t>Logo, Schrift, Farben und Typografie</a:t>
            </a:r>
          </a:p>
        </p:txBody>
      </p:sp>
      <p:sp>
        <p:nvSpPr>
          <p:cNvPr id="6" name="Titelplatzhalter 14">
            <a:extLst>
              <a:ext uri="{FF2B5EF4-FFF2-40B4-BE49-F238E27FC236}">
                <a16:creationId xmlns:a16="http://schemas.microsoft.com/office/drawing/2014/main" id="{EC272DF7-D34D-7546-A5CD-0E955FBF002B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3"/>
            </p:custDataLst>
          </p:nvPr>
        </p:nvSpPr>
        <p:spPr>
          <a:xfrm>
            <a:off x="540000" y="1350000"/>
            <a:ext cx="6480000" cy="3616375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ts val="2400"/>
              </a:lnSpc>
            </a:pPr>
            <a:r>
              <a:rPr lang="de-DE" sz="1400" dirty="0" err="1">
                <a:solidFill>
                  <a:schemeClr val="tx1"/>
                </a:solidFill>
              </a:rPr>
              <a:t>UniBe</a:t>
            </a:r>
            <a:r>
              <a:rPr lang="de-DE" sz="1400" dirty="0">
                <a:solidFill>
                  <a:schemeClr val="tx1"/>
                </a:solidFill>
              </a:rPr>
              <a:t> Logo ist </a:t>
            </a:r>
            <a:r>
              <a:rPr lang="de-DE" sz="1400" b="1" dirty="0">
                <a:solidFill>
                  <a:schemeClr val="tx1"/>
                </a:solidFill>
              </a:rPr>
              <a:t>immer</a:t>
            </a:r>
            <a:r>
              <a:rPr lang="de-DE" sz="1400" dirty="0">
                <a:solidFill>
                  <a:schemeClr val="tx1"/>
                </a:solidFill>
              </a:rPr>
              <a:t> sichtbar oben rechts auf den Inhalt Folien positioniert</a:t>
            </a:r>
          </a:p>
          <a:p>
            <a:pPr>
              <a:lnSpc>
                <a:spcPts val="2400"/>
              </a:lnSpc>
            </a:pPr>
            <a:r>
              <a:rPr lang="de-DE" sz="1400" dirty="0">
                <a:solidFill>
                  <a:schemeClr val="tx1"/>
                </a:solidFill>
              </a:rPr>
              <a:t>Schrift Familie: Arial</a:t>
            </a:r>
          </a:p>
          <a:p>
            <a:pPr>
              <a:lnSpc>
                <a:spcPts val="2400"/>
              </a:lnSpc>
            </a:pPr>
            <a:r>
              <a:rPr lang="de-DE" sz="1400" dirty="0" err="1">
                <a:solidFill>
                  <a:srgbClr val="E6002E"/>
                </a:solidFill>
              </a:rPr>
              <a:t>UniBe</a:t>
            </a:r>
            <a:r>
              <a:rPr lang="de-DE" sz="1400" dirty="0">
                <a:solidFill>
                  <a:srgbClr val="E6002E"/>
                </a:solidFill>
              </a:rPr>
              <a:t> Rot: R:230 G:0 B:46  |  HEX: #E6002E</a:t>
            </a:r>
          </a:p>
          <a:p>
            <a:pPr>
              <a:lnSpc>
                <a:spcPts val="24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Hintergrund Grau: R:217 G:217 B:217</a:t>
            </a:r>
          </a:p>
          <a:p>
            <a:pPr>
              <a:lnSpc>
                <a:spcPts val="2400"/>
              </a:lnSpc>
            </a:pPr>
            <a:r>
              <a:rPr lang="de-DE" sz="1400" dirty="0">
                <a:solidFill>
                  <a:schemeClr val="tx1"/>
                </a:solidFill>
              </a:rPr>
              <a:t>Media Platzhalter 1:1 = 25.4 (b) x 8.5 (h) cm, 144 dpi</a:t>
            </a:r>
          </a:p>
          <a:p>
            <a:pPr>
              <a:lnSpc>
                <a:spcPts val="1800"/>
              </a:lnSpc>
            </a:pPr>
            <a:endParaRPr lang="de-DE" sz="1400" dirty="0">
              <a:solidFill>
                <a:schemeClr val="tx1"/>
              </a:solidFill>
            </a:endParaRP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de-DE" sz="1200" b="1" dirty="0">
                <a:solidFill>
                  <a:schemeClr val="tx1"/>
                </a:solidFill>
              </a:rPr>
              <a:t>Typografie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>
                <a:solidFill>
                  <a:schemeClr val="tx1"/>
                </a:solidFill>
              </a:rPr>
              <a:t>Thema der Präsentation: Arial, 12pt.</a:t>
            </a:r>
          </a:p>
          <a:p>
            <a:pPr>
              <a:lnSpc>
                <a:spcPts val="1400"/>
              </a:lnSpc>
            </a:pPr>
            <a:r>
              <a:rPr lang="de-DE" sz="1200" b="0" dirty="0">
                <a:solidFill>
                  <a:srgbClr val="E6002E"/>
                </a:solidFill>
              </a:rPr>
              <a:t>Titel: Arial, 28/32pt., R:230 G:0 B:46, 1 Zeile</a:t>
            </a:r>
          </a:p>
          <a:p>
            <a:pPr>
              <a:lnSpc>
                <a:spcPts val="1400"/>
              </a:lnSpc>
            </a:pPr>
            <a:r>
              <a:rPr lang="de-DE" sz="1200" b="0" dirty="0">
                <a:solidFill>
                  <a:schemeClr val="tx1"/>
                </a:solidFill>
              </a:rPr>
              <a:t>Untertitel: Arial, 28/32pt., </a:t>
            </a:r>
            <a:r>
              <a:rPr lang="de-DE" sz="1200" b="0" dirty="0">
                <a:solidFill>
                  <a:srgbClr val="000000"/>
                </a:solidFill>
              </a:rPr>
              <a:t>max. 2 Zeilen</a:t>
            </a:r>
          </a:p>
          <a:p>
            <a:pPr>
              <a:lnSpc>
                <a:spcPts val="1400"/>
              </a:lnSpc>
            </a:pPr>
            <a:r>
              <a:rPr lang="de-DE" sz="1200" b="0" dirty="0">
                <a:solidFill>
                  <a:schemeClr val="tx1"/>
                </a:solidFill>
              </a:rPr>
              <a:t>Moderator und Organisationseinheit: Arial Fett, 14pt.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>
                <a:solidFill>
                  <a:schemeClr val="tx1"/>
                </a:solidFill>
              </a:rPr>
              <a:t>Datum und Präsentationsort: Arial, 12pt.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>
                <a:solidFill>
                  <a:schemeClr val="tx1"/>
                </a:solidFill>
              </a:rPr>
              <a:t>Inhalt Nr. XY: Arial, 20/24pt.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>
                <a:solidFill>
                  <a:schemeClr val="tx1"/>
                </a:solidFill>
              </a:rPr>
              <a:t>Aussage XY: Arial Fett, 16/20pt.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 err="1">
                <a:solidFill>
                  <a:schemeClr val="tx1"/>
                </a:solidFill>
              </a:rPr>
              <a:t>Fliesstext</a:t>
            </a:r>
            <a:r>
              <a:rPr lang="de-DE" sz="1200" b="0" dirty="0">
                <a:solidFill>
                  <a:schemeClr val="tx1"/>
                </a:solidFill>
              </a:rPr>
              <a:t> XY: Arial, 16/20pt.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 err="1">
                <a:solidFill>
                  <a:schemeClr val="tx1"/>
                </a:solidFill>
              </a:rPr>
              <a:t>Fliesstext</a:t>
            </a:r>
            <a:r>
              <a:rPr lang="de-DE" sz="1200" b="0" dirty="0">
                <a:solidFill>
                  <a:schemeClr val="tx1"/>
                </a:solidFill>
              </a:rPr>
              <a:t> Ebene: Arial, 20pt., 18pt., 16pt.</a:t>
            </a:r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2525E251-FD30-C74A-99DE-8B05E2B3939A}"/>
              </a:ext>
            </a:extLst>
          </p:cNvPr>
          <p:cNvCxnSpPr/>
          <p:nvPr userDrawn="1"/>
        </p:nvCxnSpPr>
        <p:spPr>
          <a:xfrm>
            <a:off x="540000" y="2988000"/>
            <a:ext cx="6480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itelplatzhalter 14">
            <a:extLst>
              <a:ext uri="{FF2B5EF4-FFF2-40B4-BE49-F238E27FC236}">
                <a16:creationId xmlns:a16="http://schemas.microsoft.com/office/drawing/2014/main" id="{96329C5F-757A-794E-BBCE-F3CC105898C4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4"/>
            </p:custDataLst>
          </p:nvPr>
        </p:nvSpPr>
        <p:spPr>
          <a:xfrm>
            <a:off x="7920000" y="1350000"/>
            <a:ext cx="1219200" cy="88896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de-DE" sz="800" b="1" dirty="0">
                <a:solidFill>
                  <a:schemeClr val="tx1"/>
                </a:solidFill>
              </a:rPr>
              <a:t>Kontakt</a:t>
            </a:r>
            <a:endParaRPr lang="de-DE" sz="800" b="0" dirty="0">
              <a:solidFill>
                <a:schemeClr val="tx1"/>
              </a:solidFill>
            </a:endParaRPr>
          </a:p>
          <a:p>
            <a:pPr>
              <a:lnSpc>
                <a:spcPts val="1000"/>
              </a:lnSpc>
            </a:pPr>
            <a:r>
              <a:rPr lang="de-DE" sz="800" b="0" dirty="0">
                <a:solidFill>
                  <a:schemeClr val="tx1"/>
                </a:solidFill>
              </a:rPr>
              <a:t>Fragen zu den </a:t>
            </a:r>
            <a:r>
              <a:rPr lang="de-DE" sz="800" b="0" dirty="0" err="1">
                <a:solidFill>
                  <a:schemeClr val="tx1"/>
                </a:solidFill>
              </a:rPr>
              <a:t>UniBE</a:t>
            </a:r>
            <a:r>
              <a:rPr lang="de-DE" sz="800" b="0" dirty="0">
                <a:solidFill>
                  <a:schemeClr val="tx1"/>
                </a:solidFill>
              </a:rPr>
              <a:t> PowerPoint Vorlagen: </a:t>
            </a:r>
          </a:p>
          <a:p>
            <a:pPr>
              <a:lnSpc>
                <a:spcPts val="1000"/>
              </a:lnSpc>
            </a:pPr>
            <a:r>
              <a:rPr lang="de-DE" sz="800" b="0" dirty="0" err="1">
                <a:solidFill>
                  <a:schemeClr val="tx1"/>
                </a:solidFill>
              </a:rPr>
              <a:t>kommunikation</a:t>
            </a:r>
            <a:r>
              <a:rPr lang="de-DE" sz="800" b="0" dirty="0">
                <a:solidFill>
                  <a:schemeClr val="tx1"/>
                </a:solidFill>
              </a:rPr>
              <a:t>@</a:t>
            </a:r>
          </a:p>
          <a:p>
            <a:pPr>
              <a:lnSpc>
                <a:spcPts val="1000"/>
              </a:lnSpc>
            </a:pPr>
            <a:r>
              <a:rPr lang="de-DE" sz="800" b="0" dirty="0" err="1">
                <a:solidFill>
                  <a:schemeClr val="tx1"/>
                </a:solidFill>
              </a:rPr>
              <a:t>unibe.ch</a:t>
            </a:r>
            <a:r>
              <a:rPr lang="de-DE" sz="800" b="0" dirty="0">
                <a:solidFill>
                  <a:schemeClr val="tx1"/>
                </a:solidFill>
              </a:rPr>
              <a:t> oder </a:t>
            </a:r>
          </a:p>
          <a:p>
            <a:pPr>
              <a:lnSpc>
                <a:spcPts val="1000"/>
              </a:lnSpc>
            </a:pPr>
            <a:r>
              <a:rPr lang="de-DE" sz="800" b="0" dirty="0">
                <a:solidFill>
                  <a:schemeClr val="tx1"/>
                </a:solidFill>
              </a:rPr>
              <a:t>Tel. + 41 31 631 80 44</a:t>
            </a:r>
          </a:p>
          <a:p>
            <a:pPr>
              <a:lnSpc>
                <a:spcPts val="1000"/>
              </a:lnSpc>
            </a:pPr>
            <a:endParaRPr lang="de-DE" sz="800" b="1" dirty="0">
              <a:solidFill>
                <a:schemeClr val="tx1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BC2E508-06CA-D64A-A4D9-AAF3FB62D70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091" y="1832535"/>
            <a:ext cx="697217" cy="9906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CCE28F87-7B73-E341-9972-6E84FF11099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666" y="1836735"/>
            <a:ext cx="656454" cy="9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0792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: Schluss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8F220F-AF24-8D49-BCE6-4B7754B66C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87200"/>
            <a:ext cx="7020000" cy="410369"/>
          </a:xfrm>
        </p:spPr>
        <p:txBody>
          <a:bodyPr anchor="b" anchorCtr="0"/>
          <a:lstStyle>
            <a:lvl1pPr>
              <a:defRPr>
                <a:solidFill>
                  <a:srgbClr val="E6002E"/>
                </a:solidFill>
              </a:defRPr>
            </a:lvl1pPr>
          </a:lstStyle>
          <a:p>
            <a:r>
              <a:rPr lang="de-CH" spc="-15" dirty="0"/>
              <a:t>Vielen Dank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59C5DC-671B-6A4E-BD0B-CCB6129F84B8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40000" y="1306722"/>
            <a:ext cx="7020000" cy="18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Moderator und Organisationseinheit (Arial Fett 14pt., max. 1 Zeile)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99D0CF73-16BC-EE47-A2F6-63380649FC8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40000" y="1576800"/>
            <a:ext cx="7020000" cy="18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Datum und Präsentationsort (Arial 12pt., max. 1 Zeile)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pc="20" dirty="0">
                <a:solidFill>
                  <a:srgbClr val="231F20"/>
                </a:solidFill>
              </a:rPr>
              <a:t>für Ihre Aufmerksamkeit</a:t>
            </a:r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8592F44-7A11-4746-8BCA-D8016987E6B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1921500"/>
            <a:ext cx="9144000" cy="3218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       Media Platzhalter: 25.4 (b) x 8.94 (h) cm </a:t>
            </a:r>
          </a:p>
        </p:txBody>
      </p:sp>
    </p:spTree>
    <p:extLst>
      <p:ext uri="{BB962C8B-B14F-4D97-AF65-F5344CB8AC3E}">
        <p14:creationId xmlns:p14="http://schemas.microsoft.com/office/powerpoint/2010/main" val="25828633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56A01797-8D6C-4BBB-8B5F-CB24DB662E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4619" y="339502"/>
            <a:ext cx="3527301" cy="72008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spcBef>
                <a:spcPts val="0"/>
              </a:spcBef>
              <a:buNone/>
              <a:defRPr sz="2600" b="0">
                <a:solidFill>
                  <a:schemeClr val="tx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31812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First line</a:t>
            </a:r>
            <a:br>
              <a:rPr lang="en-US" dirty="0"/>
            </a:br>
            <a:r>
              <a:rPr lang="en-US" dirty="0"/>
              <a:t>Of the headline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734305-4997-41D6-B5C3-AD35E80BE45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67945" y="1635646"/>
            <a:ext cx="3024336" cy="22781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800"/>
              </a:lnSpc>
              <a:spcBef>
                <a:spcPts val="312"/>
              </a:spcBef>
              <a:buNone/>
              <a:defRPr sz="1300" b="0">
                <a:solidFill>
                  <a:schemeClr val="tx1"/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31812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fr-FR" dirty="0"/>
              <a:t>Abusus enim multitudine </a:t>
            </a:r>
            <a:r>
              <a:rPr lang="fr-FR" dirty="0" err="1"/>
              <a:t>hominum</a:t>
            </a:r>
            <a:r>
              <a:rPr lang="fr-FR" dirty="0"/>
              <a:t>, </a:t>
            </a:r>
            <a:r>
              <a:rPr lang="fr-FR" dirty="0" err="1"/>
              <a:t>quam</a:t>
            </a:r>
            <a:r>
              <a:rPr lang="fr-FR" dirty="0"/>
              <a:t> </a:t>
            </a:r>
            <a:r>
              <a:rPr lang="fr-FR" dirty="0" err="1"/>
              <a:t>tranquillis</a:t>
            </a:r>
            <a:r>
              <a:rPr lang="fr-FR" dirty="0"/>
              <a:t> in rebus </a:t>
            </a:r>
            <a:r>
              <a:rPr lang="fr-FR" dirty="0" err="1"/>
              <a:t>diutius</a:t>
            </a:r>
            <a:r>
              <a:rPr lang="fr-FR" dirty="0"/>
              <a:t> </a:t>
            </a:r>
            <a:r>
              <a:rPr lang="fr-FR" dirty="0" err="1"/>
              <a:t>rexit</a:t>
            </a:r>
            <a:r>
              <a:rPr lang="fr-FR" dirty="0"/>
              <a:t>, ex </a:t>
            </a:r>
            <a:r>
              <a:rPr lang="fr-FR" dirty="0" err="1"/>
              <a:t>agrestibus</a:t>
            </a:r>
            <a:r>
              <a:rPr lang="fr-FR" dirty="0"/>
              <a:t> </a:t>
            </a:r>
            <a:r>
              <a:rPr lang="fr-FR" dirty="0" err="1"/>
              <a:t>habitaculis</a:t>
            </a:r>
            <a:r>
              <a:rPr lang="fr-FR" dirty="0"/>
              <a:t> </a:t>
            </a:r>
            <a:r>
              <a:rPr lang="fr-FR" dirty="0" err="1"/>
              <a:t>urbes</a:t>
            </a:r>
            <a:r>
              <a:rPr lang="fr-FR" dirty="0"/>
              <a:t> </a:t>
            </a:r>
            <a:r>
              <a:rPr lang="fr-FR" dirty="0" err="1"/>
              <a:t>construxit</a:t>
            </a:r>
            <a:r>
              <a:rPr lang="fr-FR" dirty="0"/>
              <a:t> </a:t>
            </a:r>
            <a:r>
              <a:rPr lang="fr-FR" dirty="0" err="1"/>
              <a:t>multis</a:t>
            </a:r>
            <a:r>
              <a:rPr lang="fr-FR" dirty="0"/>
              <a:t> </a:t>
            </a:r>
            <a:r>
              <a:rPr lang="fr-FR" dirty="0" err="1"/>
              <a:t>opibus</a:t>
            </a:r>
            <a:r>
              <a:rPr lang="fr-FR" dirty="0"/>
              <a:t> </a:t>
            </a:r>
            <a:r>
              <a:rPr lang="fr-FR" dirty="0" err="1"/>
              <a:t>firmas</a:t>
            </a:r>
            <a:r>
              <a:rPr lang="fr-FR" dirty="0"/>
              <a:t> et </a:t>
            </a:r>
            <a:r>
              <a:rPr lang="fr-FR" dirty="0" err="1"/>
              <a:t>viribus</a:t>
            </a:r>
            <a:r>
              <a:rPr lang="fr-FR" dirty="0"/>
              <a:t>, </a:t>
            </a:r>
            <a:r>
              <a:rPr lang="fr-FR" dirty="0" err="1"/>
              <a:t>quarum</a:t>
            </a:r>
            <a:r>
              <a:rPr lang="fr-FR" dirty="0"/>
              <a:t> ad </a:t>
            </a:r>
            <a:r>
              <a:rPr lang="fr-FR" dirty="0" err="1"/>
              <a:t>praesens</a:t>
            </a:r>
            <a:r>
              <a:rPr lang="fr-FR" dirty="0"/>
              <a:t> </a:t>
            </a:r>
            <a:r>
              <a:rPr lang="fr-FR" dirty="0" err="1"/>
              <a:t>pleraeque</a:t>
            </a:r>
            <a:r>
              <a:rPr lang="fr-FR" dirty="0"/>
              <a:t> </a:t>
            </a:r>
            <a:r>
              <a:rPr lang="fr-FR" dirty="0" err="1"/>
              <a:t>licet</a:t>
            </a:r>
            <a:r>
              <a:rPr lang="fr-FR" dirty="0"/>
              <a:t> </a:t>
            </a:r>
            <a:r>
              <a:rPr lang="fr-FR" dirty="0" err="1"/>
              <a:t>Graecis</a:t>
            </a:r>
            <a:r>
              <a:rPr lang="fr-FR" dirty="0"/>
              <a:t> </a:t>
            </a:r>
            <a:r>
              <a:rPr lang="fr-FR" dirty="0" err="1"/>
              <a:t>nominibus</a:t>
            </a:r>
            <a:r>
              <a:rPr lang="fr-FR" dirty="0"/>
              <a:t> </a:t>
            </a:r>
            <a:r>
              <a:rPr lang="fr-FR" dirty="0" err="1"/>
              <a:t>appellentur</a:t>
            </a:r>
            <a:r>
              <a:rPr lang="fr-FR" dirty="0"/>
              <a:t>, </a:t>
            </a:r>
            <a:r>
              <a:rPr lang="fr-FR" dirty="0" err="1"/>
              <a:t>quae</a:t>
            </a:r>
            <a:r>
              <a:rPr lang="fr-FR" dirty="0"/>
              <a:t> </a:t>
            </a:r>
            <a:r>
              <a:rPr lang="fr-FR" dirty="0" err="1"/>
              <a:t>isdem</a:t>
            </a:r>
            <a:r>
              <a:rPr lang="fr-FR" dirty="0"/>
              <a:t> ad </a:t>
            </a:r>
            <a:r>
              <a:rPr lang="fr-FR" dirty="0" err="1"/>
              <a:t>arbitrium</a:t>
            </a:r>
            <a:r>
              <a:rPr lang="fr-FR" dirty="0"/>
              <a:t> </a:t>
            </a:r>
            <a:r>
              <a:rPr lang="fr-FR" dirty="0" err="1"/>
              <a:t>inposita</a:t>
            </a:r>
            <a:r>
              <a:rPr lang="fr-FR" dirty="0"/>
              <a:t> </a:t>
            </a:r>
            <a:r>
              <a:rPr lang="fr-FR" dirty="0" err="1"/>
              <a:t>sunt</a:t>
            </a:r>
            <a:r>
              <a:rPr lang="fr-FR" dirty="0"/>
              <a:t> </a:t>
            </a:r>
            <a:r>
              <a:rPr lang="fr-FR" dirty="0" err="1"/>
              <a:t>conditoris</a:t>
            </a:r>
            <a:r>
              <a:rPr lang="fr-FR" dirty="0"/>
              <a:t>, </a:t>
            </a:r>
            <a:r>
              <a:rPr lang="fr-FR" dirty="0" err="1"/>
              <a:t>primigenia</a:t>
            </a:r>
            <a:r>
              <a:rPr lang="fr-FR" dirty="0"/>
              <a:t> </a:t>
            </a:r>
            <a:r>
              <a:rPr lang="fr-FR" dirty="0" err="1"/>
              <a:t>tamen</a:t>
            </a:r>
            <a:r>
              <a:rPr lang="fr-FR" dirty="0"/>
              <a:t> nomina non </a:t>
            </a:r>
            <a:r>
              <a:rPr lang="fr-FR" dirty="0" err="1"/>
              <a:t>amittunt</a:t>
            </a:r>
            <a:r>
              <a:rPr lang="fr-FR" dirty="0"/>
              <a:t>, </a:t>
            </a:r>
            <a:r>
              <a:rPr lang="fr-FR" dirty="0" err="1"/>
              <a:t>quae</a:t>
            </a:r>
            <a:r>
              <a:rPr lang="fr-FR" dirty="0"/>
              <a:t> </a:t>
            </a:r>
            <a:r>
              <a:rPr lang="fr-FR" dirty="0" err="1"/>
              <a:t>eis</a:t>
            </a:r>
            <a:endParaRPr lang="fr-FR" dirty="0"/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2527C28F-4A99-4774-A672-5D1B9EEC6F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67945" y="1347614"/>
            <a:ext cx="3024336" cy="28803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800"/>
              </a:lnSpc>
              <a:spcBef>
                <a:spcPts val="312"/>
              </a:spcBef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31812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fr-FR" dirty="0"/>
              <a:t>Subtitle</a:t>
            </a:r>
          </a:p>
        </p:txBody>
      </p:sp>
      <p:sp>
        <p:nvSpPr>
          <p:cNvPr id="11" name="Espace réservé pour une image  10">
            <a:extLst>
              <a:ext uri="{FF2B5EF4-FFF2-40B4-BE49-F238E27FC236}">
                <a16:creationId xmlns:a16="http://schemas.microsoft.com/office/drawing/2014/main" id="{EFADFAF9-AE6E-498A-A329-A501546781A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95" y="1347614"/>
            <a:ext cx="3844925" cy="2565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icon to add 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329185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: Titel-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59C5DC-671B-6A4E-BD0B-CCB6129F84B8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40000" y="3562350"/>
            <a:ext cx="7020000" cy="1661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Moderator und Organisationseinheit (Arial Fett 14pt., max. 1 Zeile)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99D0CF73-16BC-EE47-A2F6-63380649FC8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40000" y="3834000"/>
            <a:ext cx="7020000" cy="1661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Datum und Präsentationsort (Arial 12pt., max. 1 Zeile)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2203200"/>
            <a:ext cx="7020000" cy="90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28/32pt., </a:t>
            </a:r>
            <a:br>
              <a:rPr lang="de-DE" dirty="0"/>
            </a:br>
            <a:r>
              <a:rPr lang="de-DE" dirty="0"/>
              <a:t>schwarz, max. 2 Zeilen) </a:t>
            </a:r>
          </a:p>
        </p:txBody>
      </p:sp>
      <p:sp>
        <p:nvSpPr>
          <p:cNvPr id="13" name="Titelplatzhalter 14">
            <a:extLst>
              <a:ext uri="{FF2B5EF4-FFF2-40B4-BE49-F238E27FC236}">
                <a16:creationId xmlns:a16="http://schemas.microsoft.com/office/drawing/2014/main" id="{A4657668-A8BC-5644-AAC4-0A0F9B6AD9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220400"/>
            <a:ext cx="7020000" cy="900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/>
            </a:lvl1pPr>
          </a:lstStyle>
          <a:p>
            <a:r>
              <a:rPr lang="de-DE" dirty="0"/>
              <a:t>Titel A (Arial 28/32pt., </a:t>
            </a:r>
            <a:br>
              <a:rPr lang="de-DE" dirty="0"/>
            </a:br>
            <a:r>
              <a:rPr lang="de-DE" dirty="0"/>
              <a:t>rot, max. 2 Zeilen)</a:t>
            </a:r>
          </a:p>
        </p:txBody>
      </p:sp>
    </p:spTree>
    <p:extLst>
      <p:ext uri="{BB962C8B-B14F-4D97-AF65-F5344CB8AC3E}">
        <p14:creationId xmlns:p14="http://schemas.microsoft.com/office/powerpoint/2010/main" val="41188178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: Inhalt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81FC3BBB-A060-D84D-A85B-A61AE52B9C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0000" y="2190750"/>
            <a:ext cx="3727200" cy="2610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l" defTabSz="914377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Inhalt Nr. 1: Arial 20/24pt.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Inhalt Nr. 2</a:t>
            </a:r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B236500E-83E7-924C-AF0B-0F29C91C1A2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78000" y="2190750"/>
            <a:ext cx="3727200" cy="2610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l" defTabSz="914377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Inhalt Nr. 3: Arial 20/24pt.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Inhalt Nr. 4</a:t>
            </a:r>
          </a:p>
          <a:p>
            <a:pPr lvl="0"/>
            <a:endParaRPr lang="de-DE" dirty="0"/>
          </a:p>
        </p:txBody>
      </p:sp>
      <p:sp>
        <p:nvSpPr>
          <p:cNvPr id="9" name="Textplatzhalter 21">
            <a:extLst>
              <a:ext uri="{FF2B5EF4-FFF2-40B4-BE49-F238E27FC236}">
                <a16:creationId xmlns:a16="http://schemas.microsoft.com/office/drawing/2014/main" id="{16AC8D8E-CDF7-E043-997B-4F40A5E71F9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8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Thema der Präsentation (</a:t>
            </a:r>
            <a:r>
              <a:rPr lang="de-DE" dirty="0" err="1"/>
              <a:t>gemäss</a:t>
            </a:r>
            <a:r>
              <a:rPr lang="de-DE" dirty="0"/>
              <a:t> Titelfolie: Arial 12pt., schwarz, max. 1 Zeile)</a:t>
            </a:r>
          </a:p>
        </p:txBody>
      </p:sp>
      <p:sp>
        <p:nvSpPr>
          <p:cNvPr id="10" name="Titelplatzhalter 14">
            <a:extLst>
              <a:ext uri="{FF2B5EF4-FFF2-40B4-BE49-F238E27FC236}">
                <a16:creationId xmlns:a16="http://schemas.microsoft.com/office/drawing/2014/main" id="{F49DC73E-0ADC-CB4B-B483-695B44661B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  <p:sp>
        <p:nvSpPr>
          <p:cNvPr id="7" name="Foliennummernplatzhalter 7">
            <a:extLst>
              <a:ext uri="{FF2B5EF4-FFF2-40B4-BE49-F238E27FC236}">
                <a16:creationId xmlns:a16="http://schemas.microsoft.com/office/drawing/2014/main" id="{291F5CB2-B1A0-3141-810A-EA3DABABC37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6AB2C14-F465-F643-BD65-D6125390A9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8663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a: Text-Folie 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8DF8EC7-1228-E54F-AEA8-B9FA57ED047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723164D8-30C4-CA40-B858-A93802E24BA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0000" y="2160000"/>
            <a:ext cx="3726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800"/>
              </a:lnSpc>
              <a:spcBef>
                <a:spcPts val="0"/>
              </a:spcBef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Aussage 1: Arial Fett 16pt.</a:t>
            </a:r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B040411C-234A-814D-906D-923A34543F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0000" y="2430000"/>
            <a:ext cx="3726000" cy="23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spcBef>
                <a:spcPts val="0"/>
              </a:spcBef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Fliesstext</a:t>
            </a:r>
            <a:r>
              <a:rPr lang="de-DE" dirty="0"/>
              <a:t> 1: Arial 16/20pt.</a:t>
            </a:r>
          </a:p>
        </p:txBody>
      </p:sp>
      <p:sp>
        <p:nvSpPr>
          <p:cNvPr id="19" name="Textplatzhalter 16">
            <a:extLst>
              <a:ext uri="{FF2B5EF4-FFF2-40B4-BE49-F238E27FC236}">
                <a16:creationId xmlns:a16="http://schemas.microsoft.com/office/drawing/2014/main" id="{BA9C34C3-74C1-1046-BC15-F9C16906BA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8000" y="2160000"/>
            <a:ext cx="3726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800"/>
              </a:lnSpc>
              <a:spcBef>
                <a:spcPts val="0"/>
              </a:spcBef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Aussage 2: Arial Fett 16pt.</a:t>
            </a:r>
          </a:p>
        </p:txBody>
      </p:sp>
      <p:sp>
        <p:nvSpPr>
          <p:cNvPr id="20" name="Textplatzhalter 16">
            <a:extLst>
              <a:ext uri="{FF2B5EF4-FFF2-40B4-BE49-F238E27FC236}">
                <a16:creationId xmlns:a16="http://schemas.microsoft.com/office/drawing/2014/main" id="{4D60A118-8FB6-A640-B56D-40FCAF7BFBF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78000" y="2430000"/>
            <a:ext cx="3726000" cy="23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spcBef>
                <a:spcPts val="0"/>
              </a:spcBef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Fliesstext</a:t>
            </a:r>
            <a:r>
              <a:rPr lang="de-DE" dirty="0"/>
              <a:t> 2: Arial 16/20pt.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3AE95407-6558-2D43-AAF2-1E121E6601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8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Inhalt aus Inhaltverzeichnis (Arial 12pt., schwarz, max. 1 Zeile)</a:t>
            </a:r>
          </a:p>
        </p:txBody>
      </p:sp>
      <p:sp>
        <p:nvSpPr>
          <p:cNvPr id="9" name="Titelplatzhalter 14">
            <a:extLst>
              <a:ext uri="{FF2B5EF4-FFF2-40B4-BE49-F238E27FC236}">
                <a16:creationId xmlns:a16="http://schemas.microsoft.com/office/drawing/2014/main" id="{C22A8075-803F-A14F-902F-5526F2DDD3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1109266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b: Text-Folie 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8DF8EC7-1228-E54F-AEA8-B9FA57ED047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3AE95407-6558-2D43-AAF2-1E121E6601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8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Inhalt aus Inhaltverzeichnis (Arial 12pt., schwarz, max. 1 Zeile)</a:t>
            </a:r>
          </a:p>
        </p:txBody>
      </p:sp>
      <p:sp>
        <p:nvSpPr>
          <p:cNvPr id="9" name="Titelplatzhalter 14">
            <a:extLst>
              <a:ext uri="{FF2B5EF4-FFF2-40B4-BE49-F238E27FC236}">
                <a16:creationId xmlns:a16="http://schemas.microsoft.com/office/drawing/2014/main" id="{C22A8075-803F-A14F-902F-5526F2DDD3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40000" y="2167200"/>
            <a:ext cx="3727200" cy="2590800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68288" indent="-261938">
              <a:buFont typeface="Symbol" pitchFamily="2" charset="2"/>
              <a:buChar char="-"/>
              <a:tabLst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80975"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2"/>
            <a:r>
              <a:rPr lang="de-DE" dirty="0"/>
              <a:t>2. Ebene 18pt.</a:t>
            </a:r>
          </a:p>
          <a:p>
            <a:pPr lvl="2"/>
            <a:r>
              <a:rPr lang="de-DE" dirty="0"/>
              <a:t>2. Ebene</a:t>
            </a:r>
          </a:p>
          <a:p>
            <a:pPr lvl="3"/>
            <a:r>
              <a:rPr lang="de-DE" dirty="0"/>
              <a:t>3. Ebene 16pt.</a:t>
            </a:r>
          </a:p>
          <a:p>
            <a:pPr lvl="3"/>
            <a:r>
              <a:rPr lang="de-DE" dirty="0"/>
              <a:t>3. Ebene</a:t>
            </a:r>
          </a:p>
          <a:p>
            <a:pPr lvl="3"/>
            <a:r>
              <a:rPr lang="de-DE" dirty="0"/>
              <a:t>3. Ebene</a:t>
            </a:r>
            <a:endParaRPr lang="de-CH" dirty="0"/>
          </a:p>
          <a:p>
            <a:pPr lvl="3"/>
            <a:endParaRPr lang="de-CH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F2B75F21-AF2E-9341-B9E7-91E3CDFAE52D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4876800" y="2167200"/>
            <a:ext cx="3727200" cy="2590800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68288" indent="-261938">
              <a:buFont typeface="Symbol" pitchFamily="2" charset="2"/>
              <a:buChar char="-"/>
              <a:tabLst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76213"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2"/>
            <a:r>
              <a:rPr lang="de-DE" dirty="0"/>
              <a:t>2. Ebene 18pt.</a:t>
            </a:r>
          </a:p>
          <a:p>
            <a:pPr lvl="2"/>
            <a:r>
              <a:rPr lang="de-DE" dirty="0"/>
              <a:t>2. Ebene</a:t>
            </a:r>
          </a:p>
          <a:p>
            <a:pPr lvl="3"/>
            <a:r>
              <a:rPr lang="de-DE" dirty="0"/>
              <a:t>3. Ebene 16pt.</a:t>
            </a:r>
          </a:p>
          <a:p>
            <a:pPr lvl="3"/>
            <a:r>
              <a:rPr lang="de-DE" dirty="0"/>
              <a:t>3. Ebene</a:t>
            </a:r>
          </a:p>
          <a:p>
            <a:pPr lvl="3"/>
            <a:r>
              <a:rPr lang="de-DE" dirty="0"/>
              <a:t>3. Ebene</a:t>
            </a:r>
            <a:endParaRPr lang="de-CH" dirty="0"/>
          </a:p>
          <a:p>
            <a:pPr lvl="3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641472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: Text-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66E1B1B3-D081-AB43-BE21-0F61E2F2D9D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572000" y="1925998"/>
            <a:ext cx="4572000" cy="306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Media Platzhalter: 12.7 (b) x 8.5 (h) cm 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8DF8EC7-1228-E54F-AEA8-B9FA57ED047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723164D8-30C4-CA40-B858-A93802E24BA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0000" y="2160000"/>
            <a:ext cx="3726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800"/>
              </a:lnSpc>
              <a:spcBef>
                <a:spcPts val="0"/>
              </a:spcBef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Aussage 1: Arial Fett 16pt.</a:t>
            </a:r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B040411C-234A-814D-906D-923A34543F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0000" y="2430000"/>
            <a:ext cx="3726000" cy="23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spcBef>
                <a:spcPts val="0"/>
              </a:spcBef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Fliesstext</a:t>
            </a:r>
            <a:r>
              <a:rPr lang="de-DE" dirty="0"/>
              <a:t> 1: Arial 16/20pt.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3AE95407-6558-2D43-AAF2-1E121E6601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661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Inhalt aus Inhaltverzeichnis (Arial 12pt., schwarz, max. 1 Zeile)</a:t>
            </a:r>
          </a:p>
        </p:txBody>
      </p:sp>
      <p:sp>
        <p:nvSpPr>
          <p:cNvPr id="8" name="Titelplatzhalter 14">
            <a:extLst>
              <a:ext uri="{FF2B5EF4-FFF2-40B4-BE49-F238E27FC236}">
                <a16:creationId xmlns:a16="http://schemas.microsoft.com/office/drawing/2014/main" id="{5170EE32-28A9-F84A-AD01-7B8166009F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42337811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a: Folie für Grafik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90318CE9-39BE-CB41-9E7E-545A530383E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1926000"/>
            <a:ext cx="9144000" cy="30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       Media Platzhalter: 25.4 (b) x 8.5 (h) cm 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8" name="Textplatzhalter 21">
            <a:extLst>
              <a:ext uri="{FF2B5EF4-FFF2-40B4-BE49-F238E27FC236}">
                <a16:creationId xmlns:a16="http://schemas.microsoft.com/office/drawing/2014/main" id="{601A40B5-7701-6547-8618-E74203A19E9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661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Inhalt aus Inhaltverzeichnis (Arial 12pt., schwarz, max. 1 Zeile)</a:t>
            </a:r>
          </a:p>
        </p:txBody>
      </p:sp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CF6356AF-957D-A241-82E4-5276EE95A8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21578384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ags" Target="../tags/tag1.xml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3.xml"/><Relationship Id="rId7" Type="http://schemas.openxmlformats.org/officeDocument/2006/relationships/tags" Target="../tags/tag4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5">
            <a:extLst>
              <a:ext uri="{FF2B5EF4-FFF2-40B4-BE49-F238E27FC236}">
                <a16:creationId xmlns:a16="http://schemas.microsoft.com/office/drawing/2014/main" id="{672FFD4B-953E-1948-9D3C-E799629962F0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70000"/>
            <a:ext cx="460375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54249"/>
      </p:ext>
    </p:extLst>
  </p:cSld>
  <p:clrMap bg1="lt1" tx1="dk1" bg2="lt2" tx2="dk2" accent1="accent1" accent2="accent2" accent3="accent3" accent4="accent4" accent5="accent5" accent6="accent6" hlink="hlink" folHlink="folHlink"/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D1CC1DEE-A5BE-164E-9082-DE28396C7C56}"/>
              </a:ext>
            </a:extLst>
          </p:cNvPr>
          <p:cNvSpPr>
            <a:spLocks noGrp="1" noChangeAspect="1"/>
          </p:cNvSpPr>
          <p:nvPr>
            <p:ph type="title"/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/>
              <a:t>Titel A:  (Arial 28pt., rot, max. 1 Zeile) </a:t>
            </a:r>
          </a:p>
        </p:txBody>
      </p:sp>
      <p:pic>
        <p:nvPicPr>
          <p:cNvPr id="8" name="Bild 5">
            <a:extLst>
              <a:ext uri="{FF2B5EF4-FFF2-40B4-BE49-F238E27FC236}">
                <a16:creationId xmlns:a16="http://schemas.microsoft.com/office/drawing/2014/main" id="{8EF88773-CF19-0446-8E72-82C3FC2CA65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85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65" r:id="rId2"/>
    <p:sldLayoutId id="2147483776" r:id="rId3"/>
  </p:sldLayoutIdLst>
  <p:hf hdr="0" dt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sz="2800" kern="1200">
          <a:solidFill>
            <a:srgbClr val="E6002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4" userDrawn="1">
          <p15:clr>
            <a:srgbClr val="F26B43"/>
          </p15:clr>
        </p15:guide>
        <p15:guide id="3" pos="4752" userDrawn="1">
          <p15:clr>
            <a:srgbClr val="F26B43"/>
          </p15:clr>
        </p15:guide>
        <p15:guide id="4" pos="5664" userDrawn="1">
          <p15:clr>
            <a:srgbClr val="F26B43"/>
          </p15:clr>
        </p15:guide>
        <p15:guide id="6" pos="336" userDrawn="1">
          <p15:clr>
            <a:srgbClr val="F26B43"/>
          </p15:clr>
        </p15:guide>
        <p15:guide id="13" orient="horz" pos="836" userDrawn="1">
          <p15:clr>
            <a:srgbClr val="F26B43"/>
          </p15:clr>
        </p15:guide>
        <p15:guide id="15" orient="horz" pos="631" userDrawn="1">
          <p15:clr>
            <a:srgbClr val="F26B43"/>
          </p15:clr>
        </p15:guide>
        <p15:guide id="21" orient="horz" pos="1208" userDrawn="1">
          <p15:clr>
            <a:srgbClr val="F26B43"/>
          </p15:clr>
        </p15:guide>
        <p15:guide id="22" orient="horz" pos="472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D1CC1DEE-A5BE-164E-9082-DE28396C7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1220400"/>
            <a:ext cx="7020000" cy="900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de-DE" dirty="0"/>
              <a:t>Titel A (Arial 28/32pt., </a:t>
            </a:r>
            <a:br>
              <a:rPr lang="de-DE" dirty="0"/>
            </a:br>
            <a:r>
              <a:rPr lang="de-DE" dirty="0"/>
              <a:t>rot, max. 2 Zeilen) </a:t>
            </a:r>
          </a:p>
        </p:txBody>
      </p:sp>
      <p:pic>
        <p:nvPicPr>
          <p:cNvPr id="4" name="Bild 5">
            <a:extLst>
              <a:ext uri="{FF2B5EF4-FFF2-40B4-BE49-F238E27FC236}">
                <a16:creationId xmlns:a16="http://schemas.microsoft.com/office/drawing/2014/main" id="{FCC3D389-9973-964B-91ED-5643E78F35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0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</p:sldLayoutIdLst>
  <p:hf hdr="0" dt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sz="2800" kern="1200">
          <a:solidFill>
            <a:srgbClr val="E6002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84" userDrawn="1">
          <p15:clr>
            <a:srgbClr val="F26B43"/>
          </p15:clr>
        </p15:guide>
        <p15:guide id="2" pos="336">
          <p15:clr>
            <a:srgbClr val="F26B43"/>
          </p15:clr>
        </p15:guide>
        <p15:guide id="3" pos="4752" userDrawn="1">
          <p15:clr>
            <a:srgbClr val="F26B43"/>
          </p15:clr>
        </p15:guide>
        <p15:guide id="4" pos="5664" userDrawn="1">
          <p15:clr>
            <a:srgbClr val="F26B43"/>
          </p15:clr>
        </p15:guide>
        <p15:guide id="6" orient="horz" pos="1432" userDrawn="1">
          <p15:clr>
            <a:srgbClr val="F26B43"/>
          </p15:clr>
        </p15:guide>
        <p15:guide id="12" orient="horz" pos="2255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E756D428-BAD7-3447-9927-B6A9FCF07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768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 dirty="0"/>
              <a:t>Titel A (Arial 28pt., rot, max. 1 Zeile)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1925998"/>
            <a:ext cx="9144000" cy="30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Bild 5">
            <a:extLst>
              <a:ext uri="{FF2B5EF4-FFF2-40B4-BE49-F238E27FC236}">
                <a16:creationId xmlns:a16="http://schemas.microsoft.com/office/drawing/2014/main" id="{F06A9DEA-0FB9-8F47-9F85-6FBBED932B6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F11E8D0C-14F6-CE42-B947-C439B799E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B2C14-F465-F643-BD65-D6125390A9E0}" type="slidenum">
              <a:rPr lang="de-DE" smtClean="0"/>
              <a:t>‹#›</a:t>
            </a:fld>
            <a:endParaRPr lang="de-DE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AC8EDBC1-FAB1-5049-8E88-A148342FA57D}"/>
              </a:ext>
            </a:extLst>
          </p:cNvPr>
          <p:cNvSpPr txBox="1">
            <a:spLocks/>
          </p:cNvSpPr>
          <p:nvPr userDrawn="1"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AB2C14-F465-F643-BD65-D6125390A9E0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D46E2520-6889-A743-9B33-C33B30D332DC}"/>
              </a:ext>
            </a:extLst>
          </p:cNvPr>
          <p:cNvSpPr txBox="1">
            <a:spLocks/>
          </p:cNvSpPr>
          <p:nvPr userDrawn="1"/>
        </p:nvSpPr>
        <p:spPr>
          <a:xfrm>
            <a:off x="533400" y="4984750"/>
            <a:ext cx="1440000" cy="1587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EE4E90-A1E4-1B42-8CCE-F5D8D3FE1ED0}" type="slidenum">
              <a:rPr lang="de-DE" smtClean="0">
                <a:solidFill>
                  <a:schemeClr val="tx1"/>
                </a:solidFill>
              </a:rPr>
              <a:pPr/>
              <a:t>‹#›</a:t>
            </a:fld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500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688" r:id="rId2"/>
    <p:sldLayoutId id="2147483766" r:id="rId3"/>
    <p:sldLayoutId id="2147483754" r:id="rId4"/>
    <p:sldLayoutId id="2147483767" r:id="rId5"/>
  </p:sldLayoutIdLst>
  <p:hf hdr="0" dt="0"/>
  <p:txStyles>
    <p:titleStyle>
      <a:lvl1pPr algn="l" defTabSz="914377" rtl="0" eaLnBrk="1" latinLnBrk="0" hangingPunct="1">
        <a:lnSpc>
          <a:spcPts val="3200"/>
        </a:lnSpc>
        <a:spcBef>
          <a:spcPct val="0"/>
        </a:spcBef>
        <a:buNone/>
        <a:defRPr sz="2800" kern="1200">
          <a:solidFill>
            <a:srgbClr val="E6002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36" userDrawn="1">
          <p15:clr>
            <a:srgbClr val="F26B43"/>
          </p15:clr>
        </p15:guide>
        <p15:guide id="4" orient="horz" pos="1380" userDrawn="1">
          <p15:clr>
            <a:srgbClr val="F26B43"/>
          </p15:clr>
        </p15:guide>
        <p15:guide id="9" pos="2688" userDrawn="1">
          <p15:clr>
            <a:srgbClr val="F26B43"/>
          </p15:clr>
        </p15:guide>
        <p15:guide id="10" pos="3072" userDrawn="1">
          <p15:clr>
            <a:srgbClr val="F26B43"/>
          </p15:clr>
        </p15:guide>
        <p15:guide id="11" pos="2880" userDrawn="1">
          <p15:clr>
            <a:srgbClr val="F26B43"/>
          </p15:clr>
        </p15:guide>
        <p15:guide id="12" pos="5424" userDrawn="1">
          <p15:clr>
            <a:srgbClr val="F26B43"/>
          </p15:clr>
        </p15:guide>
        <p15:guide id="19" orient="horz" pos="780" userDrawn="1">
          <p15:clr>
            <a:srgbClr val="F26B43"/>
          </p15:clr>
        </p15:guide>
        <p15:guide id="20" orient="horz" pos="189" userDrawn="1">
          <p15:clr>
            <a:srgbClr val="F26B43"/>
          </p15:clr>
        </p15:guide>
        <p15:guide id="24" orient="horz" pos="1213" userDrawn="1">
          <p15:clr>
            <a:srgbClr val="F26B43"/>
          </p15:clr>
        </p15:guide>
        <p15:guide id="25" orient="horz" pos="634" userDrawn="1">
          <p15:clr>
            <a:srgbClr val="F26B43"/>
          </p15:clr>
        </p15:guide>
        <p15:guide id="26" orient="horz" pos="472" userDrawn="1">
          <p15:clr>
            <a:srgbClr val="F26B43"/>
          </p15:clr>
        </p15:guide>
        <p15:guide id="29" orient="horz" pos="2981" userDrawn="1">
          <p15:clr>
            <a:srgbClr val="F26B43"/>
          </p15:clr>
        </p15:guide>
        <p15:guide id="30" orient="horz" pos="314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E756D428-BAD7-3447-9927-B6A9FCF07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 dirty="0"/>
              <a:t>Titel A (Arial 28pt., rot, max. 1 Zeile) </a:t>
            </a:r>
          </a:p>
        </p:txBody>
      </p:sp>
      <p:pic>
        <p:nvPicPr>
          <p:cNvPr id="6" name="Bild 5">
            <a:extLst>
              <a:ext uri="{FF2B5EF4-FFF2-40B4-BE49-F238E27FC236}">
                <a16:creationId xmlns:a16="http://schemas.microsoft.com/office/drawing/2014/main" id="{F06A9DEA-0FB9-8F47-9F85-6FBBED932B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F11E8D0C-14F6-CE42-B947-C439B799E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B2C14-F465-F643-BD65-D6125390A9E0}" type="slidenum">
              <a:rPr lang="de-DE" smtClean="0"/>
              <a:t>‹#›</a:t>
            </a:fld>
            <a:endParaRPr lang="de-DE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AC8EDBC1-FAB1-5049-8E88-A148342FA57D}"/>
              </a:ext>
            </a:extLst>
          </p:cNvPr>
          <p:cNvSpPr txBox="1">
            <a:spLocks/>
          </p:cNvSpPr>
          <p:nvPr userDrawn="1"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AB2C14-F465-F643-BD65-D6125390A9E0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D46E2520-6889-A743-9B33-C33B30D332DC}"/>
              </a:ext>
            </a:extLst>
          </p:cNvPr>
          <p:cNvSpPr txBox="1">
            <a:spLocks/>
          </p:cNvSpPr>
          <p:nvPr userDrawn="1"/>
        </p:nvSpPr>
        <p:spPr>
          <a:xfrm>
            <a:off x="533400" y="4984750"/>
            <a:ext cx="1440000" cy="1587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EE4E90-A1E4-1B42-8CCE-F5D8D3FE1ED0}" type="slidenum">
              <a:rPr lang="de-DE" smtClean="0">
                <a:solidFill>
                  <a:schemeClr val="tx1"/>
                </a:solidFill>
              </a:rPr>
              <a:pPr/>
              <a:t>‹#›</a:t>
            </a:fld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9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</p:sldLayoutIdLst>
  <p:hf hdr="0" dt="0"/>
  <p:txStyles>
    <p:titleStyle>
      <a:lvl1pPr algn="l" defTabSz="914377" rtl="0" eaLnBrk="1" latinLnBrk="0" hangingPunct="1">
        <a:lnSpc>
          <a:spcPts val="3200"/>
        </a:lnSpc>
        <a:spcBef>
          <a:spcPct val="0"/>
        </a:spcBef>
        <a:buNone/>
        <a:defRPr sz="2800" kern="1200">
          <a:solidFill>
            <a:srgbClr val="E6002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36">
          <p15:clr>
            <a:srgbClr val="F26B43"/>
          </p15:clr>
        </p15:guide>
        <p15:guide id="4" orient="horz" pos="1380">
          <p15:clr>
            <a:srgbClr val="F26B43"/>
          </p15:clr>
        </p15:guide>
        <p15:guide id="9" pos="2688">
          <p15:clr>
            <a:srgbClr val="F26B43"/>
          </p15:clr>
        </p15:guide>
        <p15:guide id="10" pos="3072">
          <p15:clr>
            <a:srgbClr val="F26B43"/>
          </p15:clr>
        </p15:guide>
        <p15:guide id="11" pos="2880">
          <p15:clr>
            <a:srgbClr val="F26B43"/>
          </p15:clr>
        </p15:guide>
        <p15:guide id="12" pos="5424">
          <p15:clr>
            <a:srgbClr val="F26B43"/>
          </p15:clr>
        </p15:guide>
        <p15:guide id="19" orient="horz" pos="780">
          <p15:clr>
            <a:srgbClr val="F26B43"/>
          </p15:clr>
        </p15:guide>
        <p15:guide id="20" orient="horz" pos="324" userDrawn="1">
          <p15:clr>
            <a:srgbClr val="F26B43"/>
          </p15:clr>
        </p15:guide>
        <p15:guide id="24" orient="horz" pos="1213">
          <p15:clr>
            <a:srgbClr val="F26B43"/>
          </p15:clr>
        </p15:guide>
        <p15:guide id="25" orient="horz" pos="634">
          <p15:clr>
            <a:srgbClr val="F26B43"/>
          </p15:clr>
        </p15:guide>
        <p15:guide id="26" orient="horz" pos="472">
          <p15:clr>
            <a:srgbClr val="F26B43"/>
          </p15:clr>
        </p15:guide>
        <p15:guide id="29" orient="horz" pos="2981">
          <p15:clr>
            <a:srgbClr val="F26B43"/>
          </p15:clr>
        </p15:guide>
        <p15:guide id="30" orient="horz" pos="314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E756D428-BAD7-3447-9927-B6A9FCF078AE}"/>
              </a:ext>
            </a:extLst>
          </p:cNvPr>
          <p:cNvSpPr>
            <a:spLocks noGrp="1" noSelect="1" noRot="1" noMove="1" noResize="1" noEditPoints="1" noAdjustHandles="1" noChangeArrowheads="1" noChangeShapeType="1" noTextEdit="1"/>
          </p:cNvSpPr>
          <p:nvPr>
            <p:ph type="title"/>
            <p:custDataLst>
              <p:tags r:id="rId5"/>
            </p:custDataLst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CH" sz="2800" kern="1200" dirty="0">
                <a:solidFill>
                  <a:srgbClr val="E6002F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Inhaltliche Guidelines</a:t>
            </a:r>
            <a:endParaRPr lang="de-DE" dirty="0"/>
          </a:p>
        </p:txBody>
      </p:sp>
      <p:sp>
        <p:nvSpPr>
          <p:cNvPr id="33" name="Textplatzhalter 3">
            <a:extLst>
              <a:ext uri="{FF2B5EF4-FFF2-40B4-BE49-F238E27FC236}">
                <a16:creationId xmlns:a16="http://schemas.microsoft.com/office/drawing/2014/main" id="{6C5C4CF1-EFE9-DB4F-BB02-A27793C328E6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6"/>
            </p:custDataLst>
          </p:nvPr>
        </p:nvSpPr>
        <p:spPr>
          <a:xfrm>
            <a:off x="5400000" y="5004000"/>
            <a:ext cx="3600000" cy="11285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r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© Copyright </a:t>
            </a:r>
            <a:r>
              <a:rPr lang="de-DE" dirty="0" err="1"/>
              <a:t>Kommunkation</a:t>
            </a:r>
            <a:r>
              <a:rPr lang="de-DE" dirty="0"/>
              <a:t>
							</a:t>
            </a:r>
            <a:r>
              <a:rPr lang="de-DE" dirty="0" err="1"/>
              <a:t>UniBE</a:t>
            </a:r>
            <a:r>
              <a:rPr lang="de-DE" dirty="0"/>
              <a:t>: Version 2.0  |  9.2018</a:t>
            </a:r>
          </a:p>
        </p:txBody>
      </p:sp>
      <p:pic>
        <p:nvPicPr>
          <p:cNvPr id="5" name="Bild 5">
            <a:extLst>
              <a:ext uri="{FF2B5EF4-FFF2-40B4-BE49-F238E27FC236}">
                <a16:creationId xmlns:a16="http://schemas.microsoft.com/office/drawing/2014/main" id="{C6DE84E5-9B63-C34F-923D-EB0B80D7BF96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7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052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7" r:id="rId2"/>
    <p:sldLayoutId id="2147483758" r:id="rId3"/>
  </p:sldLayoutIdLst>
  <p:hf hdr="0" dt="0"/>
  <p:txStyles>
    <p:titleStyle>
      <a:lvl1pPr algn="l" defTabSz="914377" rtl="0" eaLnBrk="1" latinLnBrk="0" hangingPunct="1">
        <a:lnSpc>
          <a:spcPts val="3200"/>
        </a:lnSpc>
        <a:spcBef>
          <a:spcPct val="0"/>
        </a:spcBef>
        <a:buNone/>
        <a:defRPr sz="2800" kern="1200">
          <a:solidFill>
            <a:srgbClr val="E6002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4" userDrawn="1">
          <p15:clr>
            <a:srgbClr val="F26B43"/>
          </p15:clr>
        </p15:guide>
        <p15:guide id="2" pos="336" userDrawn="1">
          <p15:clr>
            <a:srgbClr val="F26B43"/>
          </p15:clr>
        </p15:guide>
        <p15:guide id="3" pos="5664" userDrawn="1">
          <p15:clr>
            <a:srgbClr val="F26B43"/>
          </p15:clr>
        </p15:guide>
        <p15:guide id="7" orient="horz" pos="634" userDrawn="1">
          <p15:clr>
            <a:srgbClr val="F26B43"/>
          </p15:clr>
        </p15:guide>
        <p15:guide id="9" orient="horz" pos="4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hyperlink" Target="mailto:peter.raguindin@ispm.unibe.ch" TargetMode="External"/><Relationship Id="rId4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A48D265-F1F9-E940-A479-8D1BB147D46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de-DE" dirty="0"/>
              <a:t>Peter Francis Raguindin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1AB1BA-4463-4645-ABB7-6BC935891A8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2"/>
            <p:custDataLst>
              <p:tags r:id="rId2"/>
            </p:custDataLst>
          </p:nvPr>
        </p:nvSpPr>
        <p:spPr>
          <a:xfrm>
            <a:off x="540000" y="3834000"/>
            <a:ext cx="7020000" cy="664797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de-DE" dirty="0"/>
              <a:t>Institute of Social and Preventive Medicine, Bern, Switzerland</a:t>
            </a:r>
          </a:p>
          <a:p>
            <a:pPr>
              <a:spcBef>
                <a:spcPts val="0"/>
              </a:spcBef>
            </a:pPr>
            <a:r>
              <a:rPr lang="de-DE" dirty="0"/>
              <a:t>Swiss Paraplegic Research, Nottwil, Switzerland </a:t>
            </a:r>
          </a:p>
          <a:p>
            <a:pPr>
              <a:spcBef>
                <a:spcPts val="0"/>
              </a:spcBef>
            </a:pPr>
            <a:r>
              <a:rPr lang="de-DE" dirty="0">
                <a:hlinkClick r:id="rId5"/>
              </a:rPr>
              <a:t>peter.raguindin@ispm.unibe.ch</a:t>
            </a:r>
            <a:r>
              <a:rPr lang="de-DE" dirty="0"/>
              <a:t> </a:t>
            </a:r>
          </a:p>
          <a:p>
            <a:pPr>
              <a:spcBef>
                <a:spcPts val="0"/>
              </a:spcBef>
            </a:pPr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41952DA-E11D-324E-BDDE-6973532F51D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de-DE" dirty="0"/>
              <a:t>Using STATA® for Meta-analysis</a:t>
            </a:r>
          </a:p>
        </p:txBody>
      </p:sp>
    </p:spTree>
    <p:extLst>
      <p:ext uri="{BB962C8B-B14F-4D97-AF65-F5344CB8AC3E}">
        <p14:creationId xmlns:p14="http://schemas.microsoft.com/office/powerpoint/2010/main" val="1236889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A1A40A-EAB3-9E4B-8D9F-445EABC7084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pc="-15" dirty="0"/>
              <a:t>Exercise 1: Blood pressure study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0" y="1504950"/>
            <a:ext cx="41148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Is there difference in the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blood pressure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of individuals with spinal cord injury according to the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levels of injury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Meta-analysis of observational studies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Population: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Individuals with Spinal cord injury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Exposure: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Spinal cord injury levels (tetraplegia and paraplegia)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Outcome: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Blood pressure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Data type: CONTINUOUS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Data: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sci_bp_sbp.xlsx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0" y="1581150"/>
            <a:ext cx="3200400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&gt;, [options]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fixed random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standard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nostandard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second(model or estimates and description) first(estimates and description)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rfdist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26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A1A40A-EAB3-9E4B-8D9F-445EABC7084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pc="-15" dirty="0"/>
              <a:t>Guide Questions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0" y="1504950"/>
            <a:ext cx="7086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Do preliminary dataset check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Is there any difference between the blood pressure of tetraplegia and paraplegia?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Compute for mean difference using fixed effect and random effects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Compute for standardized mean difference fixed effect and random effects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Export your forest plot</a:t>
            </a:r>
          </a:p>
          <a:p>
            <a:pPr lvl="1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Who has higher systolic blood pressure?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Bonus question: What are the mean difference according to the location of the study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Do a subgroup analysis according to the area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40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A1A40A-EAB3-9E4B-8D9F-445EABC7084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pc="-15" dirty="0"/>
              <a:t>Solution</a:t>
            </a:r>
            <a:endParaRPr lang="en-US" dirty="0"/>
          </a:p>
        </p:txBody>
      </p:sp>
      <p:pic>
        <p:nvPicPr>
          <p:cNvPr id="1026" name="Picture 2" descr="Grap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123950"/>
            <a:ext cx="4057927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Graph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23950"/>
            <a:ext cx="4071081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270763" y="4344217"/>
            <a:ext cx="311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Random effects (WMD)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33940" y="4344732"/>
            <a:ext cx="311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Fixed-effects (WMD)</a:t>
            </a:r>
          </a:p>
        </p:txBody>
      </p:sp>
    </p:spTree>
    <p:extLst>
      <p:ext uri="{BB962C8B-B14F-4D97-AF65-F5344CB8AC3E}">
        <p14:creationId xmlns:p14="http://schemas.microsoft.com/office/powerpoint/2010/main" val="2661280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A1A40A-EAB3-9E4B-8D9F-445EABC7084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pc="-15" dirty="0"/>
              <a:t>Exercise 2: Streptokinase study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0" y="1504950"/>
            <a:ext cx="48006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What is the effect of intravenous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streptokinase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on early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mortality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in patients with acute myocardial infarction?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Meta-analysis of randomized controlled trials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Population: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Adults diagnosed with acute myocardial infarction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Intervention: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intravenous streptokinase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Control: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no streptokinase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Outcome: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mortality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Data type: BINARY or DICHOTOMOUS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Data: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strepto.dta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62600" y="1657350"/>
            <a:ext cx="3200400" cy="21236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generate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newvar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&gt;= &lt;argument&gt;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&gt;, [options]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fixed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fixedi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random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standard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nostandard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second(model or estimates and description) first(estimates and description)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rfdist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4502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A1A40A-EAB3-9E4B-8D9F-445EABC7084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pc="-15" dirty="0"/>
              <a:t>Questions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0" y="1504950"/>
            <a:ext cx="73152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Do preliminary dataset check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Using risk ratio, what is the risk difference between streptokinase and control?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WARNING! The command requires to put individuals with and without the outcome.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Compute for the risk ratio for each study and pooled effect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Compute using fixed effect model using Inverse variance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Random effects model using Inverse variance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Is streptokinase beneficial?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Bonus questions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Do a subgroup analysis based on the year criteria on acute myocardial infarction was changed (stratum1) *hypothetical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393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A1A40A-EAB3-9E4B-8D9F-445EABC7084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pc="-15" dirty="0"/>
              <a:t>Solution</a:t>
            </a:r>
            <a:endParaRPr lang="en-US" dirty="0"/>
          </a:p>
        </p:txBody>
      </p:sp>
      <p:pic>
        <p:nvPicPr>
          <p:cNvPr id="2050" name="Picture 2" descr="Grap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71549"/>
            <a:ext cx="3881437" cy="3433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43000" y="4405128"/>
            <a:ext cx="311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Fixed-effect (RR)</a:t>
            </a:r>
          </a:p>
        </p:txBody>
      </p:sp>
      <p:pic>
        <p:nvPicPr>
          <p:cNvPr id="2051" name="Picture 3" descr="Graph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981075"/>
            <a:ext cx="3886776" cy="3426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181600" y="4405128"/>
            <a:ext cx="311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Random-effects (RR)</a:t>
            </a:r>
          </a:p>
        </p:txBody>
      </p:sp>
    </p:spTree>
    <p:extLst>
      <p:ext uri="{BB962C8B-B14F-4D97-AF65-F5344CB8AC3E}">
        <p14:creationId xmlns:p14="http://schemas.microsoft.com/office/powerpoint/2010/main" val="1577567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7C429-E740-4222-BDF1-A387797BB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9584-BECC-4CE5-8338-503F9551B470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D1B9-7948-4DCB-B736-EC4931288E58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763ECC-45FF-40EF-A7C8-337A1D5F1EE5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A8ECDD-8B65-4DA0-89CA-D9CC0F722F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3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picture containing text&#10;&#10;Description automatically generated">
            <a:extLst>
              <a:ext uri="{FF2B5EF4-FFF2-40B4-BE49-F238E27FC236}">
                <a16:creationId xmlns:a16="http://schemas.microsoft.com/office/drawing/2014/main" id="{483A9377-5A0B-44FF-97BF-89CECD4E77E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2" r="11993"/>
          <a:stretch/>
        </p:blipFill>
        <p:spPr>
          <a:xfrm rot="5400000">
            <a:off x="3924300" y="1162050"/>
            <a:ext cx="4572000" cy="281940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EA7F66-76D0-468E-B1BC-1B0128EA980E}"/>
              </a:ext>
            </a:extLst>
          </p:cNvPr>
          <p:cNvSpPr txBox="1"/>
          <p:nvPr/>
        </p:nvSpPr>
        <p:spPr>
          <a:xfrm>
            <a:off x="449729" y="971550"/>
            <a:ext cx="32840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Extremely challenging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Process oriented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Organization is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Helps develop your future research ideas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2FA9F684-8EB1-4F48-87D7-5753A5289C8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1"/>
            </p:custDataLst>
          </p:nvPr>
        </p:nvSpPr>
        <p:spPr>
          <a:xfrm>
            <a:off x="540000" y="187200"/>
            <a:ext cx="7020000" cy="410369"/>
          </a:xfrm>
        </p:spPr>
        <p:txBody>
          <a:bodyPr/>
          <a:lstStyle/>
          <a:p>
            <a:r>
              <a:rPr lang="de-CH" spc="-15" dirty="0"/>
              <a:t>Lessons learned </a:t>
            </a:r>
            <a:endParaRPr lang="de-DE" dirty="0"/>
          </a:p>
        </p:txBody>
      </p:sp>
      <p:sp>
        <p:nvSpPr>
          <p:cNvPr id="14" name="Callout: Right Arrow 13">
            <a:extLst>
              <a:ext uri="{FF2B5EF4-FFF2-40B4-BE49-F238E27FC236}">
                <a16:creationId xmlns:a16="http://schemas.microsoft.com/office/drawing/2014/main" id="{98AF50AF-B676-435D-B30B-56A01ABFC370}"/>
              </a:ext>
            </a:extLst>
          </p:cNvPr>
          <p:cNvSpPr/>
          <p:nvPr/>
        </p:nvSpPr>
        <p:spPr>
          <a:xfrm>
            <a:off x="2971800" y="3409950"/>
            <a:ext cx="1828800" cy="694328"/>
          </a:xfrm>
          <a:prstGeom prst="rightArrow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Toblerone regular bar to scale</a:t>
            </a:r>
          </a:p>
        </p:txBody>
      </p:sp>
      <p:sp>
        <p:nvSpPr>
          <p:cNvPr id="15" name="Callout: Left Arrow 14">
            <a:extLst>
              <a:ext uri="{FF2B5EF4-FFF2-40B4-BE49-F238E27FC236}">
                <a16:creationId xmlns:a16="http://schemas.microsoft.com/office/drawing/2014/main" id="{B42BAD37-F30B-4C88-9C4C-1FF649CEC5B4}"/>
              </a:ext>
            </a:extLst>
          </p:cNvPr>
          <p:cNvSpPr/>
          <p:nvPr/>
        </p:nvSpPr>
        <p:spPr>
          <a:xfrm>
            <a:off x="7560000" y="1809750"/>
            <a:ext cx="1507800" cy="1066800"/>
          </a:xfrm>
          <a:prstGeom prst="leftArrow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Tabbed articles for data extraction</a:t>
            </a:r>
          </a:p>
        </p:txBody>
      </p:sp>
      <p:sp>
        <p:nvSpPr>
          <p:cNvPr id="16" name="Callout: Right Arrow 15">
            <a:extLst>
              <a:ext uri="{FF2B5EF4-FFF2-40B4-BE49-F238E27FC236}">
                <a16:creationId xmlns:a16="http://schemas.microsoft.com/office/drawing/2014/main" id="{321076CA-8C1C-48E7-A68D-C8CD06C042F6}"/>
              </a:ext>
            </a:extLst>
          </p:cNvPr>
          <p:cNvSpPr/>
          <p:nvPr/>
        </p:nvSpPr>
        <p:spPr>
          <a:xfrm>
            <a:off x="3548529" y="1723581"/>
            <a:ext cx="2362200" cy="410369"/>
          </a:xfrm>
          <a:prstGeom prst="rightArrow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Meeting notes</a:t>
            </a:r>
          </a:p>
        </p:txBody>
      </p:sp>
      <p:sp>
        <p:nvSpPr>
          <p:cNvPr id="17" name="Callout: Left Arrow 16">
            <a:extLst>
              <a:ext uri="{FF2B5EF4-FFF2-40B4-BE49-F238E27FC236}">
                <a16:creationId xmlns:a16="http://schemas.microsoft.com/office/drawing/2014/main" id="{1D03DC57-E51A-4197-9549-FA50443A88FE}"/>
              </a:ext>
            </a:extLst>
          </p:cNvPr>
          <p:cNvSpPr/>
          <p:nvPr/>
        </p:nvSpPr>
        <p:spPr>
          <a:xfrm>
            <a:off x="7588624" y="3283402"/>
            <a:ext cx="1295400" cy="533400"/>
          </a:xfrm>
          <a:prstGeom prst="leftArrow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STATA outputs</a:t>
            </a:r>
          </a:p>
        </p:txBody>
      </p:sp>
      <p:sp>
        <p:nvSpPr>
          <p:cNvPr id="18" name="Callout: Left Arrow 17">
            <a:extLst>
              <a:ext uri="{FF2B5EF4-FFF2-40B4-BE49-F238E27FC236}">
                <a16:creationId xmlns:a16="http://schemas.microsoft.com/office/drawing/2014/main" id="{D87BFF5A-4809-4F2A-8727-9A6A6D9F9B00}"/>
              </a:ext>
            </a:extLst>
          </p:cNvPr>
          <p:cNvSpPr/>
          <p:nvPr/>
        </p:nvSpPr>
        <p:spPr>
          <a:xfrm>
            <a:off x="7620000" y="3866077"/>
            <a:ext cx="1507800" cy="694328"/>
          </a:xfrm>
          <a:prstGeom prst="leftArrow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Manuscript drafts and revisions</a:t>
            </a:r>
          </a:p>
        </p:txBody>
      </p:sp>
    </p:spTree>
    <p:extLst>
      <p:ext uri="{BB962C8B-B14F-4D97-AF65-F5344CB8AC3E}">
        <p14:creationId xmlns:p14="http://schemas.microsoft.com/office/powerpoint/2010/main" val="3745864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A1A40A-EAB3-9E4B-8D9F-445EABC7084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de-CH" spc="-15" dirty="0"/>
              <a:t>Meta-analysis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0" y="1504950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A statistical analysis which combines the results of several independent studies considered by the analyst to be “combinable”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2571750"/>
            <a:ext cx="7924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You will learn how to run meta-analysis on STATA (basic)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 structure your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 install meta-analysis packages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 import and describe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 compute for pooled estimates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You will interpret the results and apply basic concepts of fixed-effect and random effect</a:t>
            </a:r>
          </a:p>
        </p:txBody>
      </p:sp>
    </p:spTree>
    <p:extLst>
      <p:ext uri="{BB962C8B-B14F-4D97-AF65-F5344CB8AC3E}">
        <p14:creationId xmlns:p14="http://schemas.microsoft.com/office/powerpoint/2010/main" val="4040610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2EC04-9601-414D-B0F2-264C49F86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STATA ®</a:t>
            </a:r>
            <a:endParaRPr lang="de-CH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69A341-5807-4D4A-849D-8E766B2CC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98" y="629319"/>
            <a:ext cx="7139003" cy="436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620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41832-3920-43EB-AACB-3F1311EB6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STATA ®</a:t>
            </a:r>
            <a:endParaRPr lang="de-CH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7BB2BE-D251-41B5-AF64-C1CB4E4BC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553777"/>
            <a:ext cx="6324600" cy="458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419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9DF3585-4ED3-49DE-8486-4030B5C37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187325"/>
            <a:ext cx="7019925" cy="409575"/>
          </a:xfrm>
        </p:spPr>
        <p:txBody>
          <a:bodyPr/>
          <a:lstStyle/>
          <a:p>
            <a:r>
              <a:rPr lang="en-US" dirty="0"/>
              <a:t>STATA ®</a:t>
            </a:r>
            <a:endParaRPr lang="de-CH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91521024-270A-4F1D-AA52-E0E5D2545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66750"/>
            <a:ext cx="5719011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850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1">
            <a:extLst>
              <a:ext uri="{FF2B5EF4-FFF2-40B4-BE49-F238E27FC236}">
                <a16:creationId xmlns:a16="http://schemas.microsoft.com/office/drawing/2014/main" id="{05391014-37C3-4B1C-988E-F76847011F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4619" y="339502"/>
            <a:ext cx="6695653" cy="720082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Barlow" panose="00000500000000000000" pitchFamily="2" charset="0"/>
              </a:rPr>
              <a:t>Fixed effects vs Random effects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51720" y="26494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Barlow" panose="00000500000000000000" pitchFamily="2" charset="0"/>
              </a:rPr>
              <a:t>Fixed effect </a:t>
            </a:r>
            <a:endParaRPr lang="en-GB" baseline="-25000" dirty="0">
              <a:solidFill>
                <a:schemeClr val="bg1"/>
              </a:solidFill>
              <a:latin typeface="Barlow" panose="000005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20072" y="264944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Barlow" panose="00000500000000000000" pitchFamily="2" charset="0"/>
              </a:rPr>
              <a:t>Random effects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5D9A66-492F-4EC4-888A-E61A7C4E5E51}"/>
                  </a:ext>
                </a:extLst>
              </p:cNvPr>
              <p:cNvSpPr txBox="1"/>
              <p:nvPr/>
            </p:nvSpPr>
            <p:spPr>
              <a:xfrm>
                <a:off x="2082440" y="1834448"/>
                <a:ext cx="1180690" cy="6596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5D9A66-492F-4EC4-888A-E61A7C4E5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440" y="1834448"/>
                <a:ext cx="1180690" cy="659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3956633-2542-432E-BDE9-5A330571DC33}"/>
                  </a:ext>
                </a:extLst>
              </p:cNvPr>
              <p:cNvSpPr txBox="1"/>
              <p:nvPr/>
            </p:nvSpPr>
            <p:spPr>
              <a:xfrm>
                <a:off x="5364088" y="1834448"/>
                <a:ext cx="1358292" cy="6596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3956633-2542-432E-BDE9-5A330571D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1834448"/>
                <a:ext cx="1358292" cy="6596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008667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A1A40A-EAB3-9E4B-8D9F-445EABC7084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pc="-15" dirty="0"/>
              <a:t>Installing the package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0" y="1504950"/>
            <a:ext cx="35052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Meta-analysis package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metabias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Funnel plot and egger’s test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metaninf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Leave one out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metareg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Meta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67200" y="1504950"/>
            <a:ext cx="39624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Remember, there are two main effect estimate that we can pool using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command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 binary data (2x2 table)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 continuous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IMPORTANT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help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(opens up the help file)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describe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(describes your dataset)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codebook</a:t>
            </a:r>
            <a:r>
              <a:rPr lang="en-US" sz="14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(provides detailed information on your dataset)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open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(imports or opens your dataset of another format)</a:t>
            </a:r>
          </a:p>
        </p:txBody>
      </p:sp>
    </p:spTree>
    <p:extLst>
      <p:ext uri="{BB962C8B-B14F-4D97-AF65-F5344CB8AC3E}">
        <p14:creationId xmlns:p14="http://schemas.microsoft.com/office/powerpoint/2010/main" val="369058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76AAE-EF20-4FCA-9A23-13F19FA25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Study</a:t>
            </a:r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F8FA68A-9D1D-4E91-BCCD-17DC9D442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741948"/>
            <a:ext cx="5242886" cy="421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236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heme/theme1.xml><?xml version="1.0" encoding="utf-8"?>
<a:theme xmlns:a="http://schemas.openxmlformats.org/drawingml/2006/main" name="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6CA4769F-31D9-43B5-9CB8-BBAC87D0B766}" vid="{54A0FB84-05F5-4849-B1B3-F0C49275EBDC}"/>
    </a:ext>
  </a:extLst>
</a:theme>
</file>

<file path=ppt/theme/theme2.xml><?xml version="1.0" encoding="utf-8"?>
<a:theme xmlns:a="http://schemas.openxmlformats.org/drawingml/2006/main" name="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6CA4769F-31D9-43B5-9CB8-BBAC87D0B766}" vid="{B76FB2D1-A12B-41BE-97A2-2814DCA1A8F8}"/>
    </a:ext>
  </a:extLst>
</a:theme>
</file>

<file path=ppt/theme/theme3.xml><?xml version="1.0" encoding="utf-8"?>
<a:theme xmlns:a="http://schemas.openxmlformats.org/drawingml/2006/main" name="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6CA4769F-31D9-43B5-9CB8-BBAC87D0B766}" vid="{D1E1A200-3A30-4179-BD1E-DD4637749BAC}"/>
    </a:ext>
  </a:extLst>
</a:theme>
</file>

<file path=ppt/theme/theme4.xml><?xml version="1.0" encoding="utf-8"?>
<a:theme xmlns:a="http://schemas.openxmlformats.org/drawingml/2006/main" name="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6CA4769F-31D9-43B5-9CB8-BBAC87D0B766}" vid="{521A2296-3349-4D0C-AB9F-BC65B109C09E}"/>
    </a:ext>
  </a:extLst>
</a:theme>
</file>

<file path=ppt/theme/theme5.xml><?xml version="1.0" encoding="utf-8"?>
<a:theme xmlns:a="http://schemas.openxmlformats.org/drawingml/2006/main" name="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6CA4769F-31D9-43B5-9CB8-BBAC87D0B766}" vid="{B47C8CF3-C3B7-4832-85F3-525B23141321}"/>
    </a:ext>
  </a:extLst>
</a:theme>
</file>

<file path=ppt/theme/theme6.xml><?xml version="1.0" encoding="utf-8"?>
<a:theme xmlns:a="http://schemas.openxmlformats.org/drawingml/2006/main" name="Guidlin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6CA4769F-31D9-43B5-9CB8-BBAC87D0B766}" vid="{0759DCFA-6745-4046-8F07-70DA0B278323}"/>
    </a:ext>
  </a:extLst>
</a:theme>
</file>

<file path=ppt/theme/theme7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UniBe_template</Template>
  <TotalTime>2860</TotalTime>
  <Words>660</Words>
  <Application>Microsoft Office PowerPoint</Application>
  <PresentationFormat>On-screen Show (16:9)</PresentationFormat>
  <Paragraphs>123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Arial</vt:lpstr>
      <vt:lpstr>Barlow</vt:lpstr>
      <vt:lpstr>Calibri</vt:lpstr>
      <vt:lpstr>Calibri Light</vt:lpstr>
      <vt:lpstr>Cambria Math</vt:lpstr>
      <vt:lpstr>Courier New</vt:lpstr>
      <vt:lpstr>1</vt:lpstr>
      <vt:lpstr>2</vt:lpstr>
      <vt:lpstr>3</vt:lpstr>
      <vt:lpstr>4</vt:lpstr>
      <vt:lpstr>5</vt:lpstr>
      <vt:lpstr>Guidlines</vt:lpstr>
      <vt:lpstr>Using STATA® for Meta-analysis</vt:lpstr>
      <vt:lpstr>Lessons learned </vt:lpstr>
      <vt:lpstr>Meta-analysis</vt:lpstr>
      <vt:lpstr>STATA ®</vt:lpstr>
      <vt:lpstr>STATA ®</vt:lpstr>
      <vt:lpstr>STATA ®</vt:lpstr>
      <vt:lpstr>PowerPoint Presentation</vt:lpstr>
      <vt:lpstr>Installing the package</vt:lpstr>
      <vt:lpstr>Sample Study</vt:lpstr>
      <vt:lpstr>Exercise 1: Blood pressure study</vt:lpstr>
      <vt:lpstr>Guide Questions</vt:lpstr>
      <vt:lpstr>Solution</vt:lpstr>
      <vt:lpstr>Exercise 2: Streptokinase study</vt:lpstr>
      <vt:lpstr>Questions</vt:lpstr>
      <vt:lpstr>Solution</vt:lpstr>
      <vt:lpstr>PowerPoint Presentation</vt:lpstr>
    </vt:vector>
  </TitlesOfParts>
  <Company>University of Bern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STATA ® for Meta-analysis</dc:title>
  <dc:creator>Raguindin, Peter Francis (ISPM)</dc:creator>
  <cp:lastModifiedBy>Raguindin, Peter Francis (ISPM)</cp:lastModifiedBy>
  <cp:revision>47</cp:revision>
  <cp:lastPrinted>2021-10-07T08:53:19Z</cp:lastPrinted>
  <dcterms:created xsi:type="dcterms:W3CDTF">2020-06-20T10:19:21Z</dcterms:created>
  <dcterms:modified xsi:type="dcterms:W3CDTF">2022-08-30T09:53:22Z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2016-05-19T00:00:00Z</vt:filetime>
  </property>
  <property fmtid="{D5CDD505-2E9C-101B-9397-08002B2CF9AE}" pid="3" name="Creator">
    <vt:lpwstr>Adobe InDesign CC 2015 (Macintosh)</vt:lpwstr>
  </property>
  <property fmtid="{D5CDD505-2E9C-101B-9397-08002B2CF9AE}" pid="4" name="LastSaved">
    <vt:filetime>2016-05-19T00:00:00Z</vt:filetime>
  </property>
</Properties>
</file>