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59" r:id="rId5"/>
    <p:sldId id="258" r:id="rId6"/>
    <p:sldId id="281" r:id="rId7"/>
    <p:sldId id="278" r:id="rId8"/>
    <p:sldId id="263" r:id="rId9"/>
    <p:sldId id="279" r:id="rId10"/>
    <p:sldId id="261" r:id="rId11"/>
    <p:sldId id="262" r:id="rId12"/>
    <p:sldId id="283" r:id="rId13"/>
    <p:sldId id="280" r:id="rId14"/>
    <p:sldId id="273" r:id="rId15"/>
    <p:sldId id="265" r:id="rId16"/>
    <p:sldId id="271" r:id="rId17"/>
  </p:sldIdLst>
  <p:sldSz cx="12192000" cy="6858000"/>
  <p:notesSz cx="6888163" cy="100187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08" autoAdjust="0"/>
  </p:normalViewPr>
  <p:slideViewPr>
    <p:cSldViewPr snapToGrid="0">
      <p:cViewPr varScale="1">
        <p:scale>
          <a:sx n="148" d="100"/>
          <a:sy n="148" d="100"/>
        </p:scale>
        <p:origin x="27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811C7300-6E76-4F34-8D27-9588E3C086F5}" type="datetimeFigureOut">
              <a:rPr lang="el-GR" smtClean="0"/>
              <a:t>22/10/2023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3B34E387-BAFA-4DB9-8443-90102CB73A9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4528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14EEC331-0948-42D2-AFDD-4F55D0F4C1AC}" type="datetimeFigureOut">
              <a:rPr lang="el-GR" smtClean="0"/>
              <a:t>22/10/2023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79B207F0-A14C-48F3-92C8-1EAC2175927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773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207F0-A14C-48F3-92C8-1EAC21759279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0297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8E5AC-14DB-4EA9-A49A-26F9C18FDD1D}" type="datetimeFigureOut">
              <a:rPr lang="el-GR" smtClean="0"/>
              <a:t>22/10/2023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79DF5-7741-4AED-B194-BD9A41D5232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279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E5AC-14DB-4EA9-A49A-26F9C18FDD1D}" type="datetimeFigureOut">
              <a:rPr lang="el-GR" smtClean="0"/>
              <a:t>22/10/2023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DF5-7741-4AED-B194-BD9A41D5232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344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8E5AC-14DB-4EA9-A49A-26F9C18FDD1D}" type="datetimeFigureOut">
              <a:rPr lang="el-GR" smtClean="0"/>
              <a:t>22/10/2023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79DF5-7741-4AED-B194-BD9A41D5232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71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E5AC-14DB-4EA9-A49A-26F9C18FDD1D}" type="datetimeFigureOut">
              <a:rPr lang="el-GR" smtClean="0"/>
              <a:t>22/10/2023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7C79DF5-7741-4AED-B194-BD9A41D5232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525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8E5AC-14DB-4EA9-A49A-26F9C18FDD1D}" type="datetimeFigureOut">
              <a:rPr lang="el-GR" smtClean="0"/>
              <a:t>22/10/2023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79DF5-7741-4AED-B194-BD9A41D5232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163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E5AC-14DB-4EA9-A49A-26F9C18FDD1D}" type="datetimeFigureOut">
              <a:rPr lang="el-GR" smtClean="0"/>
              <a:t>22/10/2023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DF5-7741-4AED-B194-BD9A41D5232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7372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E5AC-14DB-4EA9-A49A-26F9C18FDD1D}" type="datetimeFigureOut">
              <a:rPr lang="el-GR" smtClean="0"/>
              <a:t>22/10/2023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DF5-7741-4AED-B194-BD9A41D5232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041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E5AC-14DB-4EA9-A49A-26F9C18FDD1D}" type="datetimeFigureOut">
              <a:rPr lang="el-GR" smtClean="0"/>
              <a:t>22/10/2023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DF5-7741-4AED-B194-BD9A41D5232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984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E5AC-14DB-4EA9-A49A-26F9C18FDD1D}" type="datetimeFigureOut">
              <a:rPr lang="el-GR" smtClean="0"/>
              <a:t>22/10/2023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DF5-7741-4AED-B194-BD9A41D5232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24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8E5AC-14DB-4EA9-A49A-26F9C18FDD1D}" type="datetimeFigureOut">
              <a:rPr lang="el-GR" smtClean="0"/>
              <a:t>22/10/2023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79DF5-7741-4AED-B194-BD9A41D5232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73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E5AC-14DB-4EA9-A49A-26F9C18FDD1D}" type="datetimeFigureOut">
              <a:rPr lang="el-GR" smtClean="0"/>
              <a:t>22/10/2023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DF5-7741-4AED-B194-BD9A41D5232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675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F48E5AC-14DB-4EA9-A49A-26F9C18FDD1D}" type="datetimeFigureOut">
              <a:rPr lang="el-GR" smtClean="0"/>
              <a:t>22/10/2023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7C79DF5-7741-4AED-B194-BD9A41D52322}" type="slidenum">
              <a:rPr lang="el-GR" smtClean="0"/>
              <a:t>‹#›</a:t>
            </a:fld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951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ayesdta.shinyapps.io/meta-analysi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247"/>
            <a:ext cx="6236011" cy="6236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65" y="928213"/>
            <a:ext cx="5712032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Meta analysis of DTA studies using Bayesian latent class models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725005" y="1626432"/>
            <a:ext cx="2867232" cy="598671"/>
          </a:xfrm>
        </p:spPr>
        <p:txBody>
          <a:bodyPr>
            <a:noAutofit/>
          </a:bodyPr>
          <a:lstStyle/>
          <a:p>
            <a:pPr algn="l"/>
            <a:r>
              <a:rPr lang="en-US" sz="1000" b="1" i="1" dirty="0" smtClean="0"/>
              <a:t>Xanthoula Rousou: Ph.D. student</a:t>
            </a:r>
          </a:p>
          <a:p>
            <a:pPr algn="l"/>
            <a:r>
              <a:rPr lang="en-US" sz="1000" b="1" i="1" dirty="0" smtClean="0"/>
              <a:t>Supervisor: P. Kostoulas</a:t>
            </a:r>
            <a:endParaRPr lang="el-GR" sz="1000" b="1" i="1" dirty="0"/>
          </a:p>
        </p:txBody>
      </p:sp>
    </p:spTree>
    <p:extLst>
      <p:ext uri="{BB962C8B-B14F-4D97-AF65-F5344CB8AC3E}">
        <p14:creationId xmlns:p14="http://schemas.microsoft.com/office/powerpoint/2010/main" val="12401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14582"/>
              </p:ext>
            </p:extLst>
          </p:nvPr>
        </p:nvGraphicFramePr>
        <p:xfrm>
          <a:off x="1408892" y="4008065"/>
          <a:ext cx="5932068" cy="2568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186">
                  <a:extLst>
                    <a:ext uri="{9D8B030D-6E8A-4147-A177-3AD203B41FA5}">
                      <a16:colId xmlns:a16="http://schemas.microsoft.com/office/drawing/2014/main" val="8169960"/>
                    </a:ext>
                  </a:extLst>
                </a:gridCol>
                <a:gridCol w="1417129">
                  <a:extLst>
                    <a:ext uri="{9D8B030D-6E8A-4147-A177-3AD203B41FA5}">
                      <a16:colId xmlns:a16="http://schemas.microsoft.com/office/drawing/2014/main" val="2630090967"/>
                    </a:ext>
                  </a:extLst>
                </a:gridCol>
                <a:gridCol w="1380096">
                  <a:extLst>
                    <a:ext uri="{9D8B030D-6E8A-4147-A177-3AD203B41FA5}">
                      <a16:colId xmlns:a16="http://schemas.microsoft.com/office/drawing/2014/main" val="689527593"/>
                    </a:ext>
                  </a:extLst>
                </a:gridCol>
                <a:gridCol w="2009657">
                  <a:extLst>
                    <a:ext uri="{9D8B030D-6E8A-4147-A177-3AD203B41FA5}">
                      <a16:colId xmlns:a16="http://schemas.microsoft.com/office/drawing/2014/main" val="3163351713"/>
                    </a:ext>
                  </a:extLst>
                </a:gridCol>
              </a:tblGrid>
              <a:tr h="5064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Multiplex</a:t>
                      </a:r>
                      <a:endParaRPr lang="el-GR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NAT/PCR test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</a:t>
                      </a:r>
                      <a:endParaRPr lang="el-GR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(95%CI)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Sp</a:t>
                      </a:r>
                      <a:endParaRPr lang="el-GR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(95%CI)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Studies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9468730"/>
                  </a:ext>
                </a:extLst>
              </a:tr>
              <a:tr h="3376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BD Max EBP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0.981 (0.961,0.99)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0.985 (0.97,0.993)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(13, 38, 39)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9625474"/>
                  </a:ext>
                </a:extLst>
              </a:tr>
              <a:tr h="3376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EntericBio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0.977 (0.906,0.995)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0.986</a:t>
                      </a:r>
                      <a:endParaRPr lang="el-GR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(0.941, 0.997)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(40, 41)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619520"/>
                  </a:ext>
                </a:extLst>
              </a:tr>
              <a:tr h="3376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FilmArray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0.97 (0.924,0.989)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0.983 (0.954,0.994)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(8, 14, 19, 43)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9338618"/>
                  </a:ext>
                </a:extLst>
              </a:tr>
              <a:tr h="3376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Luminex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0.938 (0.892,0.966)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0.982</a:t>
                      </a:r>
                      <a:endParaRPr lang="el-GR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(0.965, 0.99)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(11, 16, 18, 20, 22, 24, 48–52)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8137434"/>
                  </a:ext>
                </a:extLst>
              </a:tr>
              <a:tr h="3376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Seeplex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0.852 (0.631, 0.951)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0.957</a:t>
                      </a:r>
                      <a:endParaRPr lang="el-GR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(0.84, 0.99)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(21, 23, 55)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70580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Campylobacter-Meta analysis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4" y="1791378"/>
            <a:ext cx="10811815" cy="3500752"/>
          </a:xfrm>
        </p:spPr>
        <p:txBody>
          <a:bodyPr/>
          <a:lstStyle/>
          <a:p>
            <a:r>
              <a:rPr lang="en-US" dirty="0" smtClean="0"/>
              <a:t>34 studies</a:t>
            </a:r>
          </a:p>
          <a:p>
            <a:r>
              <a:rPr lang="en-US" dirty="0" smtClean="0"/>
              <a:t>Diagnostic test-&gt;multiplex PCR</a:t>
            </a:r>
          </a:p>
          <a:p>
            <a:r>
              <a:rPr lang="en-US" dirty="0" smtClean="0"/>
              <a:t>Reference test-&gt; culture</a:t>
            </a:r>
          </a:p>
          <a:p>
            <a:r>
              <a:rPr lang="en-US" dirty="0" smtClean="0"/>
              <a:t>SCS method</a:t>
            </a:r>
          </a:p>
          <a:p>
            <a:r>
              <a:rPr lang="en-GB" dirty="0" smtClean="0"/>
              <a:t>The </a:t>
            </a:r>
            <a:r>
              <a:rPr lang="en-GB" dirty="0"/>
              <a:t>overall Se and </a:t>
            </a:r>
            <a:r>
              <a:rPr lang="en-GB" dirty="0" smtClean="0"/>
              <a:t>Sp of multiplex PCR </a:t>
            </a:r>
            <a:r>
              <a:rPr lang="en-GB" dirty="0"/>
              <a:t>were 95.3% (92.3; 97.1) and 97.1% (95.1; 98.3) </a:t>
            </a:r>
            <a:r>
              <a:rPr lang="en-GB" dirty="0" smtClean="0"/>
              <a:t>respectively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023" y="3960240"/>
            <a:ext cx="2360558" cy="2301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72" y="1791378"/>
            <a:ext cx="2775901" cy="15614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236" y="702156"/>
            <a:ext cx="3859306" cy="98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31" y="1774819"/>
            <a:ext cx="11029615" cy="3678303"/>
          </a:xfrm>
        </p:spPr>
        <p:txBody>
          <a:bodyPr/>
          <a:lstStyle/>
          <a:p>
            <a:r>
              <a:rPr lang="en-US" dirty="0"/>
              <a:t>Problem: </a:t>
            </a:r>
          </a:p>
          <a:p>
            <a:pPr marL="0" indent="0">
              <a:buNone/>
            </a:pPr>
            <a:r>
              <a:rPr lang="en-US" dirty="0" smtClean="0"/>
              <a:t>-&gt;excess </a:t>
            </a:r>
            <a:r>
              <a:rPr lang="en-US" dirty="0"/>
              <a:t>positives-&gt;FALSE or TRUE?</a:t>
            </a:r>
          </a:p>
          <a:p>
            <a:pPr marL="0" indent="0">
              <a:buNone/>
            </a:pPr>
            <a:r>
              <a:rPr lang="en-US" dirty="0"/>
              <a:t>LOW SP of multiplex PCR or LOW SE of culture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-&gt;Composite reference standard-&gt;singleplex or other multiplex PCR (results favoring index) or/and Antigen-based tests (low sensitivity) </a:t>
            </a:r>
          </a:p>
          <a:p>
            <a:pPr marL="0" indent="0">
              <a:buNone/>
            </a:pPr>
            <a:r>
              <a:rPr lang="en-US" dirty="0" smtClean="0"/>
              <a:t>-&gt;Many manufacturers-&gt;different cut-off values, different </a:t>
            </a:r>
            <a:r>
              <a:rPr lang="en-US" i="1" dirty="0" err="1" smtClean="0"/>
              <a:t>Camp.spp</a:t>
            </a:r>
            <a:endParaRPr lang="en-US" i="1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Bayesian approach latent </a:t>
            </a: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 smtClean="0">
                <a:solidFill>
                  <a:srgbClr val="FF0000"/>
                </a:solidFill>
              </a:rPr>
              <a:t>model without a reference standard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HSROC or Bivariate?</a:t>
            </a:r>
            <a:endParaRPr lang="en-US" dirty="0">
              <a:solidFill>
                <a:srgbClr val="FF0000"/>
              </a:solidFill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97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81192" y="998076"/>
            <a:ext cx="11029616" cy="646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</a:t>
            </a:r>
            <a:r>
              <a:rPr lang="en-US" dirty="0"/>
              <a:t>LATENT CLASS </a:t>
            </a:r>
            <a:r>
              <a:rPr lang="en-US" dirty="0" smtClean="0"/>
              <a:t>MODEL - level iii - priors</a:t>
            </a:r>
            <a:endParaRPr lang="el-G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2403" y="1877219"/>
            <a:ext cx="3984369" cy="32246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HYPER </a:t>
            </a:r>
            <a:r>
              <a:rPr lang="en-US" sz="1400" dirty="0"/>
              <a:t>PRIOR </a:t>
            </a:r>
            <a:r>
              <a:rPr lang="en-US" sz="1400" dirty="0" smtClean="0"/>
              <a:t>DISTRIBUTIONS FOR INDEX TEST</a:t>
            </a:r>
            <a:endParaRPr lang="el-GR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34209" y="2249978"/>
            <a:ext cx="4002563" cy="44856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HSROC</a:t>
            </a:r>
          </a:p>
          <a:p>
            <a:pPr marL="0" indent="0">
              <a:buNone/>
            </a:pPr>
            <a:r>
              <a:rPr lang="en-US" sz="1200" dirty="0" smtClean="0"/>
              <a:t>THETA ~ </a:t>
            </a:r>
            <a:r>
              <a:rPr lang="en-US" sz="1200" dirty="0" err="1" smtClean="0"/>
              <a:t>dunif</a:t>
            </a:r>
            <a:r>
              <a:rPr lang="en-US" sz="1200" dirty="0" smtClean="0"/>
              <a:t>(-10,10)  </a:t>
            </a:r>
          </a:p>
          <a:p>
            <a:pPr marL="0" indent="0">
              <a:buNone/>
            </a:pPr>
            <a:r>
              <a:rPr lang="en-US" sz="1200" dirty="0" smtClean="0"/>
              <a:t>LAMBDA ~ </a:t>
            </a:r>
            <a:r>
              <a:rPr lang="en-US" sz="1200" dirty="0" err="1" smtClean="0"/>
              <a:t>dunif</a:t>
            </a:r>
            <a:r>
              <a:rPr lang="en-US" sz="1200" dirty="0" smtClean="0"/>
              <a:t>(-6,6)  </a:t>
            </a:r>
          </a:p>
          <a:p>
            <a:pPr marL="0" indent="0">
              <a:buNone/>
            </a:pPr>
            <a:r>
              <a:rPr lang="en-US" sz="1200" dirty="0" smtClean="0"/>
              <a:t>beta ~ </a:t>
            </a:r>
            <a:r>
              <a:rPr lang="en-US" sz="1200" dirty="0" err="1" smtClean="0"/>
              <a:t>dunif</a:t>
            </a:r>
            <a:r>
              <a:rPr lang="en-US" sz="1200" dirty="0" smtClean="0"/>
              <a:t>(-2,2)  </a:t>
            </a:r>
          </a:p>
          <a:p>
            <a:pPr marL="0" indent="0">
              <a:buNone/>
            </a:pPr>
            <a:r>
              <a:rPr lang="en-US" sz="1200" dirty="0" smtClean="0"/>
              <a:t>for(j in 1:2) {    </a:t>
            </a:r>
          </a:p>
          <a:p>
            <a:pPr marL="0" indent="0">
              <a:buNone/>
            </a:pPr>
            <a:r>
              <a:rPr lang="en-US" sz="1200" dirty="0" smtClean="0"/>
              <a:t>tau[j] &lt;- pow(sigma[j],-2)   </a:t>
            </a:r>
          </a:p>
          <a:p>
            <a:pPr marL="0" indent="0">
              <a:buNone/>
            </a:pPr>
            <a:r>
              <a:rPr lang="en-US" sz="1200" dirty="0" smtClean="0"/>
              <a:t>sigma[j] ~ </a:t>
            </a:r>
            <a:r>
              <a:rPr lang="en-US" sz="1200" dirty="0" err="1" smtClean="0"/>
              <a:t>dgamma</a:t>
            </a:r>
            <a:r>
              <a:rPr lang="en-US" sz="1200" dirty="0" smtClean="0"/>
              <a:t>(4,2)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Bivariate</a:t>
            </a:r>
          </a:p>
          <a:p>
            <a:pPr marL="0" indent="0">
              <a:buNone/>
            </a:pPr>
            <a:r>
              <a:rPr lang="en-US" sz="1200" b="1" dirty="0"/>
              <a:t>mu[1] ~ </a:t>
            </a:r>
            <a:r>
              <a:rPr lang="en-US" sz="1200" b="1" dirty="0" err="1"/>
              <a:t>dnorm</a:t>
            </a:r>
            <a:r>
              <a:rPr lang="en-US" sz="1200" b="1" dirty="0"/>
              <a:t>(0,0.25)  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mu[2] ~ </a:t>
            </a:r>
            <a:r>
              <a:rPr lang="en-US" sz="1200" b="1" dirty="0" err="1" smtClean="0"/>
              <a:t>dnorm</a:t>
            </a:r>
            <a:r>
              <a:rPr lang="en-US" sz="1200" b="1" dirty="0" smtClean="0"/>
              <a:t>(0,0.25)</a:t>
            </a:r>
          </a:p>
          <a:p>
            <a:pPr marL="0" indent="0">
              <a:buNone/>
            </a:pPr>
            <a:r>
              <a:rPr lang="en-US" sz="1200" b="1" dirty="0"/>
              <a:t>rho ~ </a:t>
            </a:r>
            <a:r>
              <a:rPr lang="en-US" sz="1200" b="1" dirty="0" err="1"/>
              <a:t>dunif</a:t>
            </a:r>
            <a:r>
              <a:rPr lang="en-US" sz="1200" b="1" dirty="0"/>
              <a:t>(-1,1)</a:t>
            </a:r>
          </a:p>
          <a:p>
            <a:pPr marL="0" indent="0">
              <a:buNone/>
            </a:pPr>
            <a:r>
              <a:rPr lang="en-US" sz="1200" dirty="0" err="1" smtClean="0"/>
              <a:t>prec</a:t>
            </a:r>
            <a:r>
              <a:rPr lang="en-US" sz="1200" dirty="0" smtClean="0"/>
              <a:t>[1</a:t>
            </a:r>
            <a:r>
              <a:rPr lang="en-US" sz="1200" dirty="0"/>
              <a:t>] ~ </a:t>
            </a:r>
            <a:r>
              <a:rPr lang="en-US" sz="1200" dirty="0" err="1"/>
              <a:t>dgamma</a:t>
            </a:r>
            <a:r>
              <a:rPr lang="en-US" sz="1200" dirty="0"/>
              <a:t>(2,0.5) 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prec</a:t>
            </a:r>
            <a:r>
              <a:rPr lang="en-US" sz="1200" dirty="0" smtClean="0"/>
              <a:t>[2</a:t>
            </a:r>
            <a:r>
              <a:rPr lang="en-US" sz="1200" dirty="0"/>
              <a:t>] ~ </a:t>
            </a:r>
            <a:r>
              <a:rPr lang="en-US" sz="1200" dirty="0" err="1"/>
              <a:t>dgamma</a:t>
            </a:r>
            <a:r>
              <a:rPr lang="en-US" sz="1200" dirty="0"/>
              <a:t>(2,0.5) 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tau[1</a:t>
            </a:r>
            <a:r>
              <a:rPr lang="en-US" sz="1200" b="1" dirty="0"/>
              <a:t>]&lt;-pow(</a:t>
            </a:r>
            <a:r>
              <a:rPr lang="en-US" sz="1200" b="1" dirty="0" err="1"/>
              <a:t>prec</a:t>
            </a:r>
            <a:r>
              <a:rPr lang="en-US" sz="1200" b="1" dirty="0"/>
              <a:t>[1],-0.5</a:t>
            </a:r>
            <a:r>
              <a:rPr lang="en-US" sz="1200" b="1" dirty="0" smtClean="0"/>
              <a:t>)</a:t>
            </a:r>
          </a:p>
          <a:p>
            <a:pPr marL="0" indent="0">
              <a:buNone/>
            </a:pPr>
            <a:r>
              <a:rPr lang="en-US" sz="1200" b="1" dirty="0" smtClean="0"/>
              <a:t>tau[2</a:t>
            </a:r>
            <a:r>
              <a:rPr lang="en-US" sz="1200" b="1" dirty="0"/>
              <a:t>]&lt;-pow(</a:t>
            </a:r>
            <a:r>
              <a:rPr lang="en-US" sz="1200" b="1" dirty="0" err="1"/>
              <a:t>prec</a:t>
            </a:r>
            <a:r>
              <a:rPr lang="en-US" sz="1200" b="1" dirty="0"/>
              <a:t>[2],-0.5)</a:t>
            </a:r>
            <a:endParaRPr lang="en-US" sz="1200" b="1" dirty="0" smtClean="0"/>
          </a:p>
          <a:p>
            <a:pPr marL="0" indent="0">
              <a:buNone/>
            </a:pPr>
            <a:endParaRPr lang="el-GR" sz="11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655717" y="1877219"/>
            <a:ext cx="7088549" cy="3094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PRIORS FOR  REFERENCE STANDARD</a:t>
            </a:r>
            <a:endParaRPr lang="el-GR" sz="1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662161" y="2249979"/>
            <a:ext cx="7082105" cy="21932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400" dirty="0"/>
              <a:t>Non-informative priors</a:t>
            </a:r>
          </a:p>
          <a:p>
            <a:pPr marL="0" indent="0">
              <a:buNone/>
            </a:pPr>
            <a:r>
              <a:rPr lang="en-US" sz="1200" dirty="0"/>
              <a:t>#s2 ~ </a:t>
            </a:r>
            <a:r>
              <a:rPr lang="en-US" sz="1200" dirty="0" err="1"/>
              <a:t>dbeta</a:t>
            </a:r>
            <a:r>
              <a:rPr lang="en-US" sz="1200" dirty="0"/>
              <a:t>(1,1)    </a:t>
            </a:r>
          </a:p>
          <a:p>
            <a:pPr marL="0" indent="0">
              <a:buNone/>
            </a:pPr>
            <a:r>
              <a:rPr lang="en-US" sz="1200" dirty="0"/>
              <a:t>#c2 ~ </a:t>
            </a:r>
            <a:r>
              <a:rPr lang="en-US" sz="1200" dirty="0" err="1"/>
              <a:t>dbeta</a:t>
            </a:r>
            <a:r>
              <a:rPr lang="en-US" sz="1200" dirty="0"/>
              <a:t>(1,1) </a:t>
            </a:r>
          </a:p>
          <a:p>
            <a:r>
              <a:rPr lang="en-US" sz="1400" dirty="0"/>
              <a:t>Restrictive priors</a:t>
            </a:r>
          </a:p>
          <a:p>
            <a:pPr marL="0" indent="0">
              <a:buNone/>
            </a:pPr>
            <a:r>
              <a:rPr lang="en-US" sz="1200" dirty="0"/>
              <a:t>#s2 ~ </a:t>
            </a:r>
            <a:r>
              <a:rPr lang="en-US" sz="1200" dirty="0" err="1"/>
              <a:t>dbeta</a:t>
            </a:r>
            <a:r>
              <a:rPr lang="en-US" sz="1200" dirty="0"/>
              <a:t>(1,1)I(0.3,)   </a:t>
            </a:r>
          </a:p>
          <a:p>
            <a:pPr marL="0" indent="0">
              <a:buNone/>
            </a:pPr>
            <a:r>
              <a:rPr lang="en-US" sz="1200" dirty="0"/>
              <a:t>#c2 ~ </a:t>
            </a:r>
            <a:r>
              <a:rPr lang="en-US" sz="1200" dirty="0" err="1"/>
              <a:t>dbeta</a:t>
            </a:r>
            <a:r>
              <a:rPr lang="en-US" sz="1200" dirty="0"/>
              <a:t>(1,1)I(0.7,)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765" y="4075838"/>
            <a:ext cx="5933479" cy="2768957"/>
          </a:xfrm>
          <a:prstGeom prst="rect">
            <a:avLst/>
          </a:prstGeom>
        </p:spPr>
      </p:pic>
      <p:sp>
        <p:nvSpPr>
          <p:cNvPr id="13" name="Content Placeholder 11"/>
          <p:cNvSpPr txBox="1">
            <a:spLocks/>
          </p:cNvSpPr>
          <p:nvPr/>
        </p:nvSpPr>
        <p:spPr>
          <a:xfrm>
            <a:off x="7261485" y="2237648"/>
            <a:ext cx="2676975" cy="1522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Informative priors </a:t>
            </a:r>
          </a:p>
          <a:p>
            <a:pPr marL="0" indent="0">
              <a:buNone/>
            </a:pPr>
            <a:r>
              <a:rPr lang="en-US" sz="1400" dirty="0" smtClean="0"/>
              <a:t>  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321639" y="2565186"/>
          <a:ext cx="4364672" cy="896939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926296">
                  <a:extLst>
                    <a:ext uri="{9D8B030D-6E8A-4147-A177-3AD203B41FA5}">
                      <a16:colId xmlns:a16="http://schemas.microsoft.com/office/drawing/2014/main" val="4084681101"/>
                    </a:ext>
                  </a:extLst>
                </a:gridCol>
                <a:gridCol w="650309">
                  <a:extLst>
                    <a:ext uri="{9D8B030D-6E8A-4147-A177-3AD203B41FA5}">
                      <a16:colId xmlns:a16="http://schemas.microsoft.com/office/drawing/2014/main" val="2494917758"/>
                    </a:ext>
                  </a:extLst>
                </a:gridCol>
                <a:gridCol w="1208184">
                  <a:extLst>
                    <a:ext uri="{9D8B030D-6E8A-4147-A177-3AD203B41FA5}">
                      <a16:colId xmlns:a16="http://schemas.microsoft.com/office/drawing/2014/main" val="2040467973"/>
                    </a:ext>
                  </a:extLst>
                </a:gridCol>
                <a:gridCol w="1579883">
                  <a:extLst>
                    <a:ext uri="{9D8B030D-6E8A-4147-A177-3AD203B41FA5}">
                      <a16:colId xmlns:a16="http://schemas.microsoft.com/office/drawing/2014/main" val="4024560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Parameter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Mean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Range </a:t>
                      </a:r>
                      <a:endParaRPr lang="en-GB" sz="11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(</a:t>
                      </a:r>
                      <a:r>
                        <a:rPr lang="en-GB" sz="1100" dirty="0">
                          <a:effectLst/>
                        </a:rPr>
                        <a:t>min-max)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100" dirty="0">
                          <a:effectLst/>
                        </a:rPr>
                        <a:t>Be (a, b)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705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Se 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0.8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0.66-0.9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beta (126.13, 31.53)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2510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Se 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0.75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0.62-0.86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beta (142.57, 47.52)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564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Sp 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0.95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0.8-0.999</a:t>
                      </a:r>
                      <a:endParaRPr lang="el-G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beta (63.2, 3.33)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66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8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7882" y="1854557"/>
            <a:ext cx="11172926" cy="3997803"/>
          </a:xfrm>
        </p:spPr>
        <p:txBody>
          <a:bodyPr/>
          <a:lstStyle/>
          <a:p>
            <a:r>
              <a:rPr lang="en-US" dirty="0" smtClean="0"/>
              <a:t>Updated additional 5 studies -&gt; total 39 studies</a:t>
            </a:r>
          </a:p>
          <a:p>
            <a:r>
              <a:rPr lang="en-US" dirty="0" smtClean="0"/>
              <a:t>Similar SE and SP btw the different methods </a:t>
            </a:r>
          </a:p>
          <a:p>
            <a:r>
              <a:rPr lang="en-US" dirty="0" smtClean="0"/>
              <a:t>Higher SP and SE for culture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13153"/>
              </p:ext>
            </p:extLst>
          </p:nvPr>
        </p:nvGraphicFramePr>
        <p:xfrm>
          <a:off x="581192" y="3358260"/>
          <a:ext cx="7917815" cy="1923479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348583324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127803368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1044582946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34513606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844983171"/>
                    </a:ext>
                  </a:extLst>
                </a:gridCol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Model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Index test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Culture test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9088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Sensitivity % (95%CI)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Specificity % (95%CI)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Sensitivity % (95%CI)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Specificity % (95%CI)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733696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SCS method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95.5 (9.,2,97.1)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96.9</a:t>
                      </a:r>
                      <a:r>
                        <a:rPr lang="en-US" sz="1100">
                          <a:effectLst/>
                        </a:rPr>
                        <a:t> (</a:t>
                      </a:r>
                      <a:r>
                        <a:rPr lang="el-GR" sz="1100">
                          <a:effectLst/>
                        </a:rPr>
                        <a:t>95.2,98)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828562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Bayesian HSROC </a:t>
                      </a:r>
                      <a:endParaRPr lang="el-G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without gold standard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94.1 (92.32,95.83)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95.78 (94.35,97.09)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97.09 (95.19,98.92)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99.98 (99.99,1)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920124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Bayesian HSROC 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94.54 (92.98,96.09)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95.47 (94.09,96.77)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9381554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Bivariate method</a:t>
                      </a:r>
                      <a:r>
                        <a:rPr lang="en-US" sz="1100">
                          <a:effectLst/>
                        </a:rPr>
                        <a:t> (mada package)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94.8 (93,96.2)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97.2 (96.3,97.9)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 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924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4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latent class analysis-SHINNY APP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https://nandinidendukuri.com/bdtama#shiny-app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bayesdta.shinyapps.io/meta-analysis/</a:t>
            </a:r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119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Conclusions-Recommendations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approach to be preferred if the accuracy of the reference test is questioned</a:t>
            </a:r>
          </a:p>
          <a:p>
            <a:r>
              <a:rPr lang="en-US" dirty="0" smtClean="0"/>
              <a:t>When high heterogeneity is expected -&gt; Bayesian or SCS method</a:t>
            </a:r>
          </a:p>
          <a:p>
            <a:r>
              <a:rPr lang="en-US" dirty="0" smtClean="0"/>
              <a:t>Meta-regression-&gt; Bayesian or bivariate meta-analysis model</a:t>
            </a:r>
          </a:p>
          <a:p>
            <a:r>
              <a:rPr lang="en-US" dirty="0" smtClean="0"/>
              <a:t>It is easier nowadays to implement Bayesian due to shinny apps and R packages</a:t>
            </a:r>
          </a:p>
          <a:p>
            <a:r>
              <a:rPr lang="en-US" dirty="0" smtClean="0"/>
              <a:t>Decision-making trees and cost-benefit analyses</a:t>
            </a:r>
          </a:p>
          <a:p>
            <a:r>
              <a:rPr lang="en-US" dirty="0" smtClean="0"/>
              <a:t>Prediction models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681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you, any questions?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88" y="2071987"/>
            <a:ext cx="3889585" cy="41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79812"/>
            <a:ext cx="11029615" cy="4577976"/>
          </a:xfrm>
        </p:spPr>
        <p:txBody>
          <a:bodyPr>
            <a:normAutofit/>
          </a:bodyPr>
          <a:lstStyle/>
          <a:p>
            <a:r>
              <a:rPr lang="en-US" dirty="0" smtClean="0"/>
              <a:t>What is a meta-analysis of diagnostic accuracy studies</a:t>
            </a:r>
          </a:p>
          <a:p>
            <a:r>
              <a:rPr lang="en-US" dirty="0" smtClean="0"/>
              <a:t>Current methods-OVERVIEW</a:t>
            </a:r>
          </a:p>
          <a:p>
            <a:r>
              <a:rPr lang="en-US" dirty="0" smtClean="0"/>
              <a:t>Bayesian LATENT: BIVARIATE and HSORC</a:t>
            </a:r>
          </a:p>
          <a:p>
            <a:r>
              <a:rPr lang="en-US" dirty="0" smtClean="0"/>
              <a:t>Model definition of HSROC</a:t>
            </a:r>
          </a:p>
          <a:p>
            <a:r>
              <a:rPr lang="en-US" dirty="0" smtClean="0"/>
              <a:t>Example-Campylobacter</a:t>
            </a:r>
          </a:p>
          <a:p>
            <a:pPr marL="0" indent="0">
              <a:buNone/>
            </a:pPr>
            <a:r>
              <a:rPr lang="en-US" dirty="0" smtClean="0"/>
              <a:t>-problem definition</a:t>
            </a:r>
          </a:p>
          <a:p>
            <a:pPr marL="0" indent="0">
              <a:buNone/>
            </a:pPr>
            <a:r>
              <a:rPr lang="en-US" dirty="0" smtClean="0"/>
              <a:t>-Model </a:t>
            </a:r>
          </a:p>
          <a:p>
            <a:pPr marL="0" indent="0">
              <a:buNone/>
            </a:pPr>
            <a:r>
              <a:rPr lang="en-US" dirty="0" smtClean="0"/>
              <a:t>-Results/discussion</a:t>
            </a:r>
            <a:endParaRPr lang="en-US" dirty="0"/>
          </a:p>
          <a:p>
            <a:r>
              <a:rPr lang="en-US" dirty="0" smtClean="0"/>
              <a:t>Conclusions-recommendations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759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meta-analysis of DTA studies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906"/>
            <a:ext cx="10953376" cy="5137057"/>
          </a:xfrm>
        </p:spPr>
        <p:txBody>
          <a:bodyPr>
            <a:normAutofit/>
          </a:bodyPr>
          <a:lstStyle/>
          <a:p>
            <a:r>
              <a:rPr lang="en-US" dirty="0" smtClean="0"/>
              <a:t>Studies that evaluate the accuracy of a diagnostic test</a:t>
            </a:r>
          </a:p>
          <a:p>
            <a:r>
              <a:rPr lang="en-US" dirty="0" smtClean="0"/>
              <a:t>Results </a:t>
            </a:r>
            <a:r>
              <a:rPr lang="en-US" dirty="0"/>
              <a:t>of a diagnostic test </a:t>
            </a:r>
            <a:r>
              <a:rPr lang="en-US" dirty="0" smtClean="0"/>
              <a:t>study as </a:t>
            </a:r>
            <a:r>
              <a:rPr lang="en-US" dirty="0"/>
              <a:t>a </a:t>
            </a:r>
            <a:r>
              <a:rPr lang="en-US" dirty="0" smtClean="0"/>
              <a:t>2X2 table</a:t>
            </a:r>
          </a:p>
          <a:p>
            <a:r>
              <a:rPr lang="en-US" dirty="0" smtClean="0"/>
              <a:t>Sensitivity SE</a:t>
            </a:r>
          </a:p>
          <a:p>
            <a:r>
              <a:rPr lang="en-US" dirty="0" smtClean="0"/>
              <a:t>Specificity SP</a:t>
            </a:r>
          </a:p>
          <a:p>
            <a:r>
              <a:rPr lang="en-US" dirty="0" smtClean="0"/>
              <a:t>statistical </a:t>
            </a:r>
            <a:r>
              <a:rPr lang="en-US" dirty="0"/>
              <a:t>pooling of the results of primary </a:t>
            </a:r>
            <a:r>
              <a:rPr lang="en-US" dirty="0" smtClean="0"/>
              <a:t>studies to </a:t>
            </a:r>
            <a:r>
              <a:rPr lang="en-US" dirty="0"/>
              <a:t>derive summary estimates of sensitivity and </a:t>
            </a:r>
            <a:r>
              <a:rPr lang="en-US" dirty="0" smtClean="0"/>
              <a:t>specificity from several </a:t>
            </a:r>
            <a:r>
              <a:rPr lang="en-US" dirty="0"/>
              <a:t>separately performed test studies.</a:t>
            </a:r>
            <a:endParaRPr lang="en-US" dirty="0" smtClean="0"/>
          </a:p>
          <a:p>
            <a:r>
              <a:rPr lang="en-US" dirty="0" smtClean="0"/>
              <a:t>summary points-&gt;summary SE, SP, </a:t>
            </a:r>
            <a:r>
              <a:rPr lang="en-US" dirty="0"/>
              <a:t>DOR, or </a:t>
            </a:r>
            <a:r>
              <a:rPr lang="en-US" dirty="0" smtClean="0"/>
              <a:t>summary ROC curve</a:t>
            </a:r>
          </a:p>
          <a:p>
            <a:r>
              <a:rPr lang="en-US" dirty="0" smtClean="0"/>
              <a:t>SE and SP are </a:t>
            </a:r>
            <a:r>
              <a:rPr lang="en-US" dirty="0"/>
              <a:t>often negatively </a:t>
            </a:r>
            <a:r>
              <a:rPr lang="en-US" dirty="0" smtClean="0"/>
              <a:t>correlated, so problematic pooling pairs</a:t>
            </a:r>
            <a:endParaRPr lang="el-G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28226"/>
              </p:ext>
            </p:extLst>
          </p:nvPr>
        </p:nvGraphicFramePr>
        <p:xfrm>
          <a:off x="7548744" y="1927258"/>
          <a:ext cx="418950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02">
                  <a:extLst>
                    <a:ext uri="{9D8B030D-6E8A-4147-A177-3AD203B41FA5}">
                      <a16:colId xmlns:a16="http://schemas.microsoft.com/office/drawing/2014/main" val="2055030014"/>
                    </a:ext>
                  </a:extLst>
                </a:gridCol>
                <a:gridCol w="1396502">
                  <a:extLst>
                    <a:ext uri="{9D8B030D-6E8A-4147-A177-3AD203B41FA5}">
                      <a16:colId xmlns:a16="http://schemas.microsoft.com/office/drawing/2014/main" val="3128968435"/>
                    </a:ext>
                  </a:extLst>
                </a:gridCol>
                <a:gridCol w="1396502">
                  <a:extLst>
                    <a:ext uri="{9D8B030D-6E8A-4147-A177-3AD203B41FA5}">
                      <a16:colId xmlns:a16="http://schemas.microsoft.com/office/drawing/2014/main" val="747786412"/>
                    </a:ext>
                  </a:extLst>
                </a:gridCol>
              </a:tblGrid>
              <a:tr h="289993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 +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r>
                        <a:rPr lang="en-US" baseline="0" dirty="0" smtClean="0"/>
                        <a:t> -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82403"/>
                  </a:ext>
                </a:extLst>
              </a:tr>
              <a:tr h="289993">
                <a:tc>
                  <a:txBody>
                    <a:bodyPr/>
                    <a:lstStyle/>
                    <a:p>
                      <a:r>
                        <a:rPr lang="en-US" dirty="0" smtClean="0"/>
                        <a:t>Test +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 (SE)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(1-SP)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80140"/>
                  </a:ext>
                </a:extLst>
              </a:tr>
              <a:tr h="289993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-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 (1-SE)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 (SP)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9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3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Methods-Overview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Bivariate analysis of sensitivity and specificity (Reitsma et al.</a:t>
            </a:r>
            <a:r>
              <a:rPr lang="el-GR" dirty="0">
                <a:solidFill>
                  <a:srgbClr val="FF0000"/>
                </a:solidFill>
              </a:rPr>
              <a:t>2005)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i="1" dirty="0" smtClean="0"/>
              <a:t>pairs </a:t>
            </a:r>
            <a:r>
              <a:rPr lang="en-US" sz="1900" i="1" dirty="0"/>
              <a:t>of sensitivity and </a:t>
            </a:r>
            <a:r>
              <a:rPr lang="en-US" sz="1900" i="1" dirty="0" smtClean="0"/>
              <a:t>specificity </a:t>
            </a:r>
            <a:r>
              <a:rPr lang="en-US" sz="1900" i="1" dirty="0"/>
              <a:t>are jointly </a:t>
            </a:r>
            <a:r>
              <a:rPr lang="en-US" sz="1900" i="1" dirty="0" err="1" smtClean="0"/>
              <a:t>analysed</a:t>
            </a:r>
            <a:endParaRPr lang="en-US" sz="1900" i="1" dirty="0" smtClean="0"/>
          </a:p>
          <a:p>
            <a:pPr marL="0" indent="0">
              <a:buNone/>
            </a:pPr>
            <a:r>
              <a:rPr lang="en-US" sz="1900" i="1" dirty="0" smtClean="0"/>
              <a:t>correlation btw Se and Sp</a:t>
            </a:r>
            <a:r>
              <a:rPr lang="en-US" sz="1900" i="1" dirty="0"/>
              <a:t> </a:t>
            </a:r>
            <a:r>
              <a:rPr lang="en-US" sz="1900" i="1" dirty="0" smtClean="0"/>
              <a:t>-&gt; </a:t>
            </a:r>
            <a:r>
              <a:rPr lang="en-US" sz="1900" i="1" dirty="0"/>
              <a:t>random effects </a:t>
            </a:r>
          </a:p>
          <a:p>
            <a:pPr marL="0" indent="0">
              <a:buNone/>
            </a:pPr>
            <a:r>
              <a:rPr lang="en-US" sz="1900" i="1" dirty="0" smtClean="0"/>
              <a:t>Upgrades of the bivariate: binomial exact </a:t>
            </a:r>
            <a:r>
              <a:rPr lang="en-US" sz="1900" i="1" dirty="0"/>
              <a:t>(Chu and Cole </a:t>
            </a:r>
            <a:r>
              <a:rPr lang="en-US" sz="1900" i="1" dirty="0" smtClean="0"/>
              <a:t>2006 ), </a:t>
            </a:r>
          </a:p>
          <a:p>
            <a:pPr marL="0" indent="0">
              <a:buNone/>
            </a:pPr>
            <a:r>
              <a:rPr lang="en-US" sz="1900" i="1" dirty="0" smtClean="0"/>
              <a:t>beta-binomial (</a:t>
            </a:r>
            <a:r>
              <a:rPr lang="da-DK" sz="1900" i="1" dirty="0"/>
              <a:t>Chen et al. </a:t>
            </a:r>
            <a:r>
              <a:rPr lang="da-DK" sz="1900" i="1" dirty="0" smtClean="0"/>
              <a:t>2011 </a:t>
            </a:r>
            <a:r>
              <a:rPr lang="da-DK" sz="1900" i="1" dirty="0"/>
              <a:t>and Kuss et al. </a:t>
            </a:r>
            <a:r>
              <a:rPr lang="da-DK" sz="1900" i="1" dirty="0" smtClean="0"/>
              <a:t>2014)</a:t>
            </a:r>
            <a:endParaRPr lang="en-US" sz="1900" i="1" dirty="0"/>
          </a:p>
          <a:p>
            <a:r>
              <a:rPr lang="en-US" dirty="0" smtClean="0">
                <a:solidFill>
                  <a:srgbClr val="FF0000"/>
                </a:solidFill>
              </a:rPr>
              <a:t>Split component synthesis(SCS)(Doi et al. 2015, Furuya-Kanamori et al. 2020)</a:t>
            </a:r>
          </a:p>
          <a:p>
            <a:pPr marL="0" indent="0">
              <a:buNone/>
            </a:pPr>
            <a:r>
              <a:rPr lang="en-US" sz="1900" i="1" dirty="0" smtClean="0"/>
              <a:t>Distribution free model</a:t>
            </a:r>
          </a:p>
          <a:p>
            <a:pPr marL="0" indent="0">
              <a:buNone/>
            </a:pPr>
            <a:r>
              <a:rPr lang="en-US" sz="1900" i="1" dirty="0" smtClean="0"/>
              <a:t>Estimation of the DOR and then split into its components</a:t>
            </a:r>
          </a:p>
          <a:p>
            <a:pPr marL="0" indent="0">
              <a:buNone/>
            </a:pPr>
            <a:r>
              <a:rPr lang="en-US" sz="1900" i="1" dirty="0" smtClean="0"/>
              <a:t>Threshold resistant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204" y="1855095"/>
            <a:ext cx="2857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latent class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Bivariate latent class with or without a reference standard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Correlation matrix</a:t>
            </a:r>
          </a:p>
          <a:p>
            <a:pPr marL="0" indent="0">
              <a:buNone/>
            </a:pPr>
            <a:r>
              <a:rPr lang="en-US" dirty="0" smtClean="0"/>
              <a:t>Shiny app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Hierarchical summary ROC (HSROC) latent class with or without a reference standard:</a:t>
            </a:r>
          </a:p>
          <a:p>
            <a:pPr marL="0" indent="0">
              <a:buNone/>
            </a:pPr>
            <a:r>
              <a:rPr lang="en-US" dirty="0"/>
              <a:t>Hierarchical Summary ROC (Rutter and </a:t>
            </a:r>
            <a:r>
              <a:rPr lang="en-US" dirty="0" err="1"/>
              <a:t>Gatsonis</a:t>
            </a:r>
            <a:r>
              <a:rPr lang="en-US" dirty="0"/>
              <a:t> 2001)</a:t>
            </a:r>
          </a:p>
          <a:p>
            <a:pPr marL="0" indent="0">
              <a:buNone/>
            </a:pPr>
            <a:r>
              <a:rPr lang="en-US" dirty="0" smtClean="0"/>
              <a:t>Dendukuri N. et al 2012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Accounts for threshold differences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264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Hsroc</a:t>
            </a:r>
            <a:r>
              <a:rPr lang="en-US" dirty="0" smtClean="0"/>
              <a:t>-model definition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7882" y="1848118"/>
                <a:ext cx="11223938" cy="47973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level I (within study)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level </a:t>
                </a:r>
                <a:r>
                  <a:rPr lang="en-US" dirty="0"/>
                  <a:t>II (between studies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Level III (prior specifications)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</a:t>
                </a:r>
                <a:r>
                  <a:rPr lang="en-US" dirty="0"/>
                  <a:t>cutpoint parameters (or positivity criteria)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l-GR" i="1" dirty="0" smtClean="0"/>
                  <a:t> </a:t>
                </a:r>
                <a:r>
                  <a:rPr lang="en-US" dirty="0" smtClean="0"/>
                  <a:t>are </a:t>
                </a:r>
                <a:r>
                  <a:rPr lang="en-US" dirty="0"/>
                  <a:t>accuracy parameters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l-GR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a shape parameter, allowing true-positive and </a:t>
                </a:r>
                <a:r>
                  <a:rPr lang="en-US" dirty="0" smtClean="0"/>
                  <a:t>false-positive</a:t>
                </a:r>
                <a:r>
                  <a:rPr lang="el-GR" dirty="0" smtClean="0"/>
                  <a:t> </a:t>
                </a:r>
                <a:r>
                  <a:rPr lang="en-US" dirty="0" smtClean="0"/>
                  <a:t>fractions </a:t>
                </a:r>
                <a:r>
                  <a:rPr lang="en-US" dirty="0"/>
                  <a:t>to increase at different rates as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increases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82" y="1848118"/>
                <a:ext cx="11223938" cy="4797381"/>
              </a:xfrm>
              <a:blipFill>
                <a:blip r:embed="rId2"/>
                <a:stretch>
                  <a:fillRect l="-21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10" y="3663786"/>
            <a:ext cx="1477715" cy="949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31" y="2418429"/>
            <a:ext cx="5458969" cy="833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585" y="2025049"/>
            <a:ext cx="4601473" cy="1431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3073" y="3633762"/>
            <a:ext cx="3694496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definition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Let D denote the latent disease status. The multinomial probabilities can be expressed as</a:t>
                </a:r>
              </a:p>
              <a:p>
                <a:pPr marL="3429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34290" indent="0" algn="ctr">
                  <a:buNone/>
                </a:pPr>
                <a:r>
                  <a:rPr lang="en-CA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) =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D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+) 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P</m:t>
                    </m:r>
                    <m:r>
                      <a:rPr lang="en-CA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D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+)</m:t>
                    </m:r>
                  </m:oMath>
                </a14:m>
                <a:r>
                  <a:rPr lang="en-CA" dirty="0"/>
                  <a:t> +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34290" indent="0" algn="ctr">
                  <a:buNone/>
                </a:pPr>
                <a:endParaRPr lang="en-CA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3429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CA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CA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CA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Clr>
                    <a:schemeClr val="bg2"/>
                  </a:buClr>
                  <a:buNone/>
                </a:pPr>
                <a:r>
                  <a:rPr lang="en-CA" dirty="0" smtClean="0"/>
                  <a:t>				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CA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CA" dirty="0" smtClean="0"/>
              </a:p>
              <a:p>
                <a:pPr marL="0" indent="0">
                  <a:buClr>
                    <a:schemeClr val="bg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CA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CA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CA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CA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CA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CA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CA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>
                  <a:solidFill>
                    <a:srgbClr val="FF0000"/>
                  </a:solidFill>
                </a:endParaRP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862009"/>
                  </p:ext>
                </p:extLst>
              </p:nvPr>
            </p:nvGraphicFramePr>
            <p:xfrm>
              <a:off x="3562734" y="1940137"/>
              <a:ext cx="4189506" cy="1097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96502">
                      <a:extLst>
                        <a:ext uri="{9D8B030D-6E8A-4147-A177-3AD203B41FA5}">
                          <a16:colId xmlns:a16="http://schemas.microsoft.com/office/drawing/2014/main" val="2055030014"/>
                        </a:ext>
                      </a:extLst>
                    </a:gridCol>
                    <a:gridCol w="1396502">
                      <a:extLst>
                        <a:ext uri="{9D8B030D-6E8A-4147-A177-3AD203B41FA5}">
                          <a16:colId xmlns:a16="http://schemas.microsoft.com/office/drawing/2014/main" val="3128968435"/>
                        </a:ext>
                      </a:extLst>
                    </a:gridCol>
                    <a:gridCol w="1396502">
                      <a:extLst>
                        <a:ext uri="{9D8B030D-6E8A-4147-A177-3AD203B41FA5}">
                          <a16:colId xmlns:a16="http://schemas.microsoft.com/office/drawing/2014/main" val="747786412"/>
                        </a:ext>
                      </a:extLst>
                    </a:gridCol>
                  </a:tblGrid>
                  <a:tr h="289993"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+</a:t>
                          </a:r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/>
                            <a:t> -</a:t>
                          </a:r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6382403"/>
                      </a:ext>
                    </a:extLst>
                  </a:tr>
                  <a:tr h="28999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+</a:t>
                          </a:r>
                          <a:endParaRPr lang="el-G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TP </a:t>
                          </a:r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FP </a:t>
                          </a:r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0080140"/>
                      </a:ext>
                    </a:extLst>
                  </a:tr>
                  <a:tr h="28999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/>
                            <a:t> -</a:t>
                          </a:r>
                          <a:endParaRPr lang="el-G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FN</a:t>
                          </a:r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TN </a:t>
                          </a:r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55293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862009"/>
                  </p:ext>
                </p:extLst>
              </p:nvPr>
            </p:nvGraphicFramePr>
            <p:xfrm>
              <a:off x="3562734" y="1940137"/>
              <a:ext cx="4189506" cy="1097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96502">
                      <a:extLst>
                        <a:ext uri="{9D8B030D-6E8A-4147-A177-3AD203B41FA5}">
                          <a16:colId xmlns:a16="http://schemas.microsoft.com/office/drawing/2014/main" val="2055030014"/>
                        </a:ext>
                      </a:extLst>
                    </a:gridCol>
                    <a:gridCol w="1396502">
                      <a:extLst>
                        <a:ext uri="{9D8B030D-6E8A-4147-A177-3AD203B41FA5}">
                          <a16:colId xmlns:a16="http://schemas.microsoft.com/office/drawing/2014/main" val="3128968435"/>
                        </a:ext>
                      </a:extLst>
                    </a:gridCol>
                    <a:gridCol w="1396502">
                      <a:extLst>
                        <a:ext uri="{9D8B030D-6E8A-4147-A177-3AD203B41FA5}">
                          <a16:colId xmlns:a16="http://schemas.microsoft.com/office/drawing/2014/main" val="7477864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" r="-10130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200873" t="-10000" r="-1747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6382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437" t="-108197" r="-202183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TP </a:t>
                          </a:r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FP </a:t>
                          </a:r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00801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437" t="-211667" r="-202183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FN</a:t>
                          </a:r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TN </a:t>
                          </a:r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55293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33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98076"/>
            <a:ext cx="11029616" cy="646168"/>
          </a:xfrm>
        </p:spPr>
        <p:txBody>
          <a:bodyPr>
            <a:normAutofit/>
          </a:bodyPr>
          <a:lstStyle/>
          <a:p>
            <a:r>
              <a:rPr lang="en-US" dirty="0" smtClean="0"/>
              <a:t>LATENT CLASS Model- WITHOUT A REFERENCE STANDARD</a:t>
            </a:r>
            <a:endParaRPr lang="el-GR" dirty="0"/>
          </a:p>
        </p:txBody>
      </p:sp>
      <p:sp>
        <p:nvSpPr>
          <p:cNvPr id="12" name="Rectangle 11"/>
          <p:cNvSpPr/>
          <p:nvPr/>
        </p:nvSpPr>
        <p:spPr>
          <a:xfrm>
            <a:off x="478119" y="1997839"/>
            <a:ext cx="112297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in 1:l) {		        </a:t>
            </a:r>
            <a:endParaRPr lang="en-US" dirty="0" smtClean="0"/>
          </a:p>
          <a:p>
            <a:r>
              <a:rPr lang="en-US" dirty="0" smtClean="0"/>
              <a:t>cell[i,1:4</a:t>
            </a:r>
            <a:r>
              <a:rPr lang="en-US" dirty="0"/>
              <a:t>] ~ </a:t>
            </a:r>
            <a:r>
              <a:rPr lang="en-US" dirty="0" err="1"/>
              <a:t>dmulti</a:t>
            </a:r>
            <a:r>
              <a:rPr lang="en-US" dirty="0"/>
              <a:t>(</a:t>
            </a:r>
            <a:r>
              <a:rPr lang="en-US" dirty="0" err="1"/>
              <a:t>cell_prob</a:t>
            </a:r>
            <a:r>
              <a:rPr lang="en-US" dirty="0"/>
              <a:t>[i,1:4],n[</a:t>
            </a:r>
            <a:r>
              <a:rPr lang="en-US" dirty="0" err="1"/>
              <a:t>i</a:t>
            </a:r>
            <a:r>
              <a:rPr lang="en-US" dirty="0"/>
              <a:t>])   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 err="1">
                <a:solidFill>
                  <a:srgbClr val="FF0000"/>
                </a:solidFill>
              </a:rPr>
              <a:t>Positive_Index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n-US" dirty="0" err="1">
                <a:solidFill>
                  <a:srgbClr val="FF0000"/>
                </a:solidFill>
              </a:rPr>
              <a:t>Positive_reference</a:t>
            </a:r>
            <a:r>
              <a:rPr lang="en-US" dirty="0">
                <a:solidFill>
                  <a:srgbClr val="FF0000"/>
                </a:solidFill>
              </a:rPr>
              <a:t> 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cell_prob</a:t>
            </a:r>
            <a:r>
              <a:rPr lang="en-US" dirty="0" smtClean="0"/>
              <a:t>[i,1</a:t>
            </a:r>
            <a:r>
              <a:rPr lang="en-US" dirty="0"/>
              <a:t>] &lt;- pi[</a:t>
            </a:r>
            <a:r>
              <a:rPr lang="en-US" dirty="0" err="1"/>
              <a:t>i</a:t>
            </a:r>
            <a:r>
              <a:rPr lang="en-US" dirty="0"/>
              <a:t>]*(  pp[</a:t>
            </a:r>
            <a:r>
              <a:rPr lang="en-US" dirty="0" err="1"/>
              <a:t>i</a:t>
            </a:r>
            <a:r>
              <a:rPr lang="en-US" dirty="0"/>
              <a:t>]    *  s2  ) + (1-pi[</a:t>
            </a:r>
            <a:r>
              <a:rPr lang="en-US" dirty="0" err="1"/>
              <a:t>i</a:t>
            </a:r>
            <a:r>
              <a:rPr lang="en-US" dirty="0"/>
              <a:t>])*(  </a:t>
            </a:r>
            <a:r>
              <a:rPr lang="en-US" dirty="0" err="1"/>
              <a:t>pn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   * (1-c2))   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 err="1">
                <a:solidFill>
                  <a:srgbClr val="FF0000"/>
                </a:solidFill>
              </a:rPr>
              <a:t>Positive_Index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n-US" dirty="0" err="1">
                <a:solidFill>
                  <a:srgbClr val="FF0000"/>
                </a:solidFill>
              </a:rPr>
              <a:t>Negative_reference</a:t>
            </a:r>
            <a:r>
              <a:rPr lang="en-US" dirty="0">
                <a:solidFill>
                  <a:srgbClr val="FF0000"/>
                </a:solidFill>
              </a:rPr>
              <a:t>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cell_prob</a:t>
            </a:r>
            <a:r>
              <a:rPr lang="en-US" dirty="0" smtClean="0"/>
              <a:t>[i,2</a:t>
            </a:r>
            <a:r>
              <a:rPr lang="en-US" dirty="0"/>
              <a:t>] &lt;- pi[</a:t>
            </a:r>
            <a:r>
              <a:rPr lang="en-US" dirty="0" err="1"/>
              <a:t>i</a:t>
            </a:r>
            <a:r>
              <a:rPr lang="en-US" dirty="0"/>
              <a:t>]*(  pp[</a:t>
            </a:r>
            <a:r>
              <a:rPr lang="en-US" dirty="0" err="1"/>
              <a:t>i</a:t>
            </a:r>
            <a:r>
              <a:rPr lang="en-US" dirty="0"/>
              <a:t>]    * (1-s2) ) + (1-pi[</a:t>
            </a:r>
            <a:r>
              <a:rPr lang="en-US" dirty="0" err="1"/>
              <a:t>i</a:t>
            </a:r>
            <a:r>
              <a:rPr lang="en-US" dirty="0"/>
              <a:t>])*(  </a:t>
            </a:r>
            <a:r>
              <a:rPr lang="en-US" dirty="0" err="1"/>
              <a:t>pn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   *  c2)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# Negative - </a:t>
            </a:r>
            <a:r>
              <a:rPr lang="en-US" dirty="0" err="1">
                <a:solidFill>
                  <a:srgbClr val="FF0000"/>
                </a:solidFill>
              </a:rPr>
              <a:t>Positive_reference</a:t>
            </a:r>
            <a:r>
              <a:rPr lang="en-US" dirty="0">
                <a:solidFill>
                  <a:srgbClr val="FF0000"/>
                </a:solidFill>
              </a:rPr>
              <a:t>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cell_prob</a:t>
            </a:r>
            <a:r>
              <a:rPr lang="en-US" dirty="0" smtClean="0"/>
              <a:t>[i,3</a:t>
            </a:r>
            <a:r>
              <a:rPr lang="en-US" dirty="0"/>
              <a:t>] &lt;- pi[</a:t>
            </a:r>
            <a:r>
              <a:rPr lang="en-US" dirty="0" err="1"/>
              <a:t>i</a:t>
            </a:r>
            <a:r>
              <a:rPr lang="en-US" dirty="0"/>
              <a:t>]*( (1-pp[</a:t>
            </a:r>
            <a:r>
              <a:rPr lang="en-US" dirty="0" err="1"/>
              <a:t>i</a:t>
            </a:r>
            <a:r>
              <a:rPr lang="en-US" dirty="0"/>
              <a:t>]) *  s2  ) + (1-pi[</a:t>
            </a:r>
            <a:r>
              <a:rPr lang="en-US" dirty="0" err="1"/>
              <a:t>i</a:t>
            </a:r>
            <a:r>
              <a:rPr lang="en-US" dirty="0"/>
              <a:t>])*( (1-pn[</a:t>
            </a:r>
            <a:r>
              <a:rPr lang="en-US" dirty="0" err="1"/>
              <a:t>i</a:t>
            </a:r>
            <a:r>
              <a:rPr lang="en-US" dirty="0"/>
              <a:t>]) * (1-c2))   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 err="1">
                <a:solidFill>
                  <a:srgbClr val="FF0000"/>
                </a:solidFill>
              </a:rPr>
              <a:t>Negative_Index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n-US" dirty="0" err="1">
                <a:solidFill>
                  <a:srgbClr val="FF0000"/>
                </a:solidFill>
              </a:rPr>
              <a:t>Negative_reference</a:t>
            </a:r>
            <a:r>
              <a:rPr lang="en-US" dirty="0">
                <a:solidFill>
                  <a:srgbClr val="FF0000"/>
                </a:solidFill>
              </a:rPr>
              <a:t>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cell_prob</a:t>
            </a:r>
            <a:r>
              <a:rPr lang="en-US" dirty="0" smtClean="0"/>
              <a:t>[i,4</a:t>
            </a:r>
            <a:r>
              <a:rPr lang="en-US" dirty="0"/>
              <a:t>] &lt;- pi[</a:t>
            </a:r>
            <a:r>
              <a:rPr lang="en-US" dirty="0" err="1"/>
              <a:t>i</a:t>
            </a:r>
            <a:r>
              <a:rPr lang="en-US" dirty="0"/>
              <a:t>]*( (1-pp[</a:t>
            </a:r>
            <a:r>
              <a:rPr lang="en-US" dirty="0" err="1"/>
              <a:t>i</a:t>
            </a:r>
            <a:r>
              <a:rPr lang="en-US" dirty="0"/>
              <a:t>]) * (1-s2) ) + (1-pi[</a:t>
            </a:r>
            <a:r>
              <a:rPr lang="en-US" dirty="0" err="1"/>
              <a:t>i</a:t>
            </a:r>
            <a:r>
              <a:rPr lang="en-US" dirty="0"/>
              <a:t>])*( (1-pn[</a:t>
            </a:r>
            <a:r>
              <a:rPr lang="en-US" dirty="0" err="1"/>
              <a:t>i</a:t>
            </a:r>
            <a:r>
              <a:rPr lang="en-US" dirty="0"/>
              <a:t>]) *  c2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lvl="0">
              <a:buClr>
                <a:srgbClr val="903163"/>
              </a:buClr>
            </a:pPr>
            <a:r>
              <a:rPr lang="en-US" dirty="0">
                <a:solidFill>
                  <a:srgbClr val="3D3D3D"/>
                </a:solidFill>
              </a:rPr>
              <a:t>se[</a:t>
            </a:r>
            <a:r>
              <a:rPr lang="en-US" dirty="0" err="1">
                <a:solidFill>
                  <a:srgbClr val="3D3D3D"/>
                </a:solidFill>
              </a:rPr>
              <a:t>i</a:t>
            </a:r>
            <a:r>
              <a:rPr lang="en-US" dirty="0">
                <a:solidFill>
                  <a:srgbClr val="3D3D3D"/>
                </a:solidFill>
              </a:rPr>
              <a:t>] &lt;- pp[</a:t>
            </a:r>
            <a:r>
              <a:rPr lang="en-US" dirty="0" err="1">
                <a:solidFill>
                  <a:srgbClr val="3D3D3D"/>
                </a:solidFill>
              </a:rPr>
              <a:t>i</a:t>
            </a:r>
            <a:r>
              <a:rPr lang="en-US" dirty="0">
                <a:solidFill>
                  <a:srgbClr val="3D3D3D"/>
                </a:solidFill>
              </a:rPr>
              <a:t>]    </a:t>
            </a:r>
          </a:p>
          <a:p>
            <a:pPr lvl="0">
              <a:buClr>
                <a:srgbClr val="903163"/>
              </a:buClr>
            </a:pPr>
            <a:r>
              <a:rPr lang="en-US" dirty="0" err="1">
                <a:solidFill>
                  <a:srgbClr val="3D3D3D"/>
                </a:solidFill>
              </a:rPr>
              <a:t>sp</a:t>
            </a:r>
            <a:r>
              <a:rPr lang="en-US" dirty="0">
                <a:solidFill>
                  <a:srgbClr val="3D3D3D"/>
                </a:solidFill>
              </a:rPr>
              <a:t>[</a:t>
            </a:r>
            <a:r>
              <a:rPr lang="en-US" dirty="0" err="1">
                <a:solidFill>
                  <a:srgbClr val="3D3D3D"/>
                </a:solidFill>
              </a:rPr>
              <a:t>i</a:t>
            </a:r>
            <a:r>
              <a:rPr lang="en-US" dirty="0">
                <a:solidFill>
                  <a:srgbClr val="3D3D3D"/>
                </a:solidFill>
              </a:rPr>
              <a:t>] &lt;- 1-pn[</a:t>
            </a:r>
            <a:r>
              <a:rPr lang="en-US" dirty="0" err="1">
                <a:solidFill>
                  <a:srgbClr val="3D3D3D"/>
                </a:solidFill>
              </a:rPr>
              <a:t>i</a:t>
            </a:r>
            <a:r>
              <a:rPr lang="en-US" dirty="0">
                <a:solidFill>
                  <a:srgbClr val="3D3D3D"/>
                </a:solidFill>
              </a:rPr>
              <a:t>]</a:t>
            </a:r>
            <a:endParaRPr lang="el-GR" dirty="0">
              <a:solidFill>
                <a:srgbClr val="3D3D3D"/>
              </a:solidFill>
            </a:endParaRPr>
          </a:p>
          <a:p>
            <a:r>
              <a:rPr lang="en-US" dirty="0" smtClean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750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CLASS Model- WITHOUT A REFERENCE STANDARD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81193" y="1904628"/>
            <a:ext cx="5317471" cy="600856"/>
          </a:xfrm>
        </p:spPr>
        <p:txBody>
          <a:bodyPr/>
          <a:lstStyle/>
          <a:p>
            <a:r>
              <a:rPr lang="en-US" dirty="0" smtClean="0"/>
              <a:t>HSROC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1194" y="2584762"/>
            <a:ext cx="4605491" cy="29349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Clr>
                <a:srgbClr val="903163"/>
              </a:buClr>
            </a:pPr>
            <a:r>
              <a:rPr lang="en-US" sz="1400" dirty="0" smtClean="0">
                <a:solidFill>
                  <a:srgbClr val="3D3D3D"/>
                </a:solidFill>
              </a:rPr>
              <a:t>Level I:</a:t>
            </a:r>
          </a:p>
          <a:p>
            <a:pPr marL="0" lvl="0" indent="0">
              <a:buClr>
                <a:srgbClr val="903163"/>
              </a:buClr>
              <a:buNone/>
            </a:pPr>
            <a:r>
              <a:rPr lang="en-US" sz="1400" dirty="0" smtClean="0">
                <a:solidFill>
                  <a:srgbClr val="3D3D3D"/>
                </a:solidFill>
              </a:rPr>
              <a:t>logit(pp[</a:t>
            </a:r>
            <a:r>
              <a:rPr lang="en-US" sz="1400" dirty="0" err="1" smtClean="0">
                <a:solidFill>
                  <a:srgbClr val="3D3D3D"/>
                </a:solidFill>
              </a:rPr>
              <a:t>i</a:t>
            </a:r>
            <a:r>
              <a:rPr lang="en-US" sz="1400" dirty="0">
                <a:solidFill>
                  <a:srgbClr val="3D3D3D"/>
                </a:solidFill>
              </a:rPr>
              <a:t>]) &lt;- (theta[</a:t>
            </a:r>
            <a:r>
              <a:rPr lang="en-US" sz="1400" dirty="0" err="1">
                <a:solidFill>
                  <a:srgbClr val="3D3D3D"/>
                </a:solidFill>
              </a:rPr>
              <a:t>i</a:t>
            </a:r>
            <a:r>
              <a:rPr lang="en-US" sz="1400" dirty="0">
                <a:solidFill>
                  <a:srgbClr val="3D3D3D"/>
                </a:solidFill>
              </a:rPr>
              <a:t>] + 0.5*alpha[</a:t>
            </a:r>
            <a:r>
              <a:rPr lang="en-US" sz="1400" dirty="0" err="1">
                <a:solidFill>
                  <a:srgbClr val="3D3D3D"/>
                </a:solidFill>
              </a:rPr>
              <a:t>i</a:t>
            </a:r>
            <a:r>
              <a:rPr lang="en-US" sz="1400" dirty="0">
                <a:solidFill>
                  <a:srgbClr val="3D3D3D"/>
                </a:solidFill>
              </a:rPr>
              <a:t>])/</a:t>
            </a:r>
            <a:r>
              <a:rPr lang="en-US" sz="1400" dirty="0" err="1">
                <a:solidFill>
                  <a:srgbClr val="3D3D3D"/>
                </a:solidFill>
              </a:rPr>
              <a:t>exp</a:t>
            </a:r>
            <a:r>
              <a:rPr lang="en-US" sz="1400" dirty="0">
                <a:solidFill>
                  <a:srgbClr val="3D3D3D"/>
                </a:solidFill>
              </a:rPr>
              <a:t>(beta/2)    </a:t>
            </a:r>
          </a:p>
          <a:p>
            <a:pPr marL="0" lvl="0" indent="0">
              <a:buClr>
                <a:srgbClr val="903163"/>
              </a:buClr>
              <a:buNone/>
            </a:pPr>
            <a:r>
              <a:rPr lang="en-US" sz="1400" dirty="0">
                <a:solidFill>
                  <a:srgbClr val="3D3D3D"/>
                </a:solidFill>
              </a:rPr>
              <a:t>logit(</a:t>
            </a:r>
            <a:r>
              <a:rPr lang="en-US" sz="1400" dirty="0" err="1">
                <a:solidFill>
                  <a:srgbClr val="3D3D3D"/>
                </a:solidFill>
              </a:rPr>
              <a:t>pn</a:t>
            </a:r>
            <a:r>
              <a:rPr lang="en-US" sz="1400" dirty="0">
                <a:solidFill>
                  <a:srgbClr val="3D3D3D"/>
                </a:solidFill>
              </a:rPr>
              <a:t>[</a:t>
            </a:r>
            <a:r>
              <a:rPr lang="en-US" sz="1400" dirty="0" err="1">
                <a:solidFill>
                  <a:srgbClr val="3D3D3D"/>
                </a:solidFill>
              </a:rPr>
              <a:t>i</a:t>
            </a:r>
            <a:r>
              <a:rPr lang="en-US" sz="1400" dirty="0">
                <a:solidFill>
                  <a:srgbClr val="3D3D3D"/>
                </a:solidFill>
              </a:rPr>
              <a:t>]) &lt;- (theta[</a:t>
            </a:r>
            <a:r>
              <a:rPr lang="en-US" sz="1400" dirty="0" err="1">
                <a:solidFill>
                  <a:srgbClr val="3D3D3D"/>
                </a:solidFill>
              </a:rPr>
              <a:t>i</a:t>
            </a:r>
            <a:r>
              <a:rPr lang="en-US" sz="1400" dirty="0">
                <a:solidFill>
                  <a:srgbClr val="3D3D3D"/>
                </a:solidFill>
              </a:rPr>
              <a:t>] - 0.5*alpha[</a:t>
            </a:r>
            <a:r>
              <a:rPr lang="en-US" sz="1400" dirty="0" err="1">
                <a:solidFill>
                  <a:srgbClr val="3D3D3D"/>
                </a:solidFill>
              </a:rPr>
              <a:t>i</a:t>
            </a:r>
            <a:r>
              <a:rPr lang="en-US" sz="1400" dirty="0">
                <a:solidFill>
                  <a:srgbClr val="3D3D3D"/>
                </a:solidFill>
              </a:rPr>
              <a:t>])*</a:t>
            </a:r>
            <a:r>
              <a:rPr lang="en-US" sz="1400" dirty="0" err="1">
                <a:solidFill>
                  <a:srgbClr val="3D3D3D"/>
                </a:solidFill>
              </a:rPr>
              <a:t>exp</a:t>
            </a:r>
            <a:r>
              <a:rPr lang="en-US" sz="1400" dirty="0">
                <a:solidFill>
                  <a:srgbClr val="3D3D3D"/>
                </a:solidFill>
              </a:rPr>
              <a:t>(beta/2</a:t>
            </a:r>
            <a:r>
              <a:rPr lang="en-US" sz="1400" dirty="0" smtClean="0">
                <a:solidFill>
                  <a:srgbClr val="3D3D3D"/>
                </a:solidFill>
              </a:rPr>
              <a:t>)</a:t>
            </a:r>
          </a:p>
          <a:p>
            <a:pPr marL="0" lvl="0" indent="0">
              <a:buClr>
                <a:srgbClr val="903163"/>
              </a:buClr>
              <a:buNone/>
            </a:pPr>
            <a:r>
              <a:rPr lang="en-US" sz="1400" dirty="0" smtClean="0">
                <a:solidFill>
                  <a:srgbClr val="3D3D3D"/>
                </a:solidFill>
              </a:rPr>
              <a:t>pp = True positive rate</a:t>
            </a:r>
          </a:p>
          <a:p>
            <a:pPr marL="0" lvl="0" indent="0">
              <a:buClr>
                <a:srgbClr val="903163"/>
              </a:buClr>
              <a:buNone/>
            </a:pPr>
            <a:r>
              <a:rPr lang="en-US" sz="1400" dirty="0" err="1" smtClean="0">
                <a:solidFill>
                  <a:srgbClr val="3D3D3D"/>
                </a:solidFill>
              </a:rPr>
              <a:t>pn</a:t>
            </a:r>
            <a:r>
              <a:rPr lang="en-US" sz="1400" dirty="0" smtClean="0">
                <a:solidFill>
                  <a:srgbClr val="3D3D3D"/>
                </a:solidFill>
              </a:rPr>
              <a:t> = False positive rate= 1-SP        </a:t>
            </a:r>
          </a:p>
          <a:p>
            <a:pPr marL="0" lvl="0" indent="0">
              <a:buClr>
                <a:srgbClr val="903163"/>
              </a:buClr>
              <a:buNone/>
            </a:pPr>
            <a:r>
              <a:rPr lang="en-US" sz="1400" dirty="0" smtClean="0">
                <a:solidFill>
                  <a:srgbClr val="3D3D3D"/>
                </a:solidFill>
              </a:rPr>
              <a:t>- Study level SE and Sp of index test:  </a:t>
            </a:r>
          </a:p>
          <a:p>
            <a:pPr marL="0" lvl="0" indent="0">
              <a:buClr>
                <a:srgbClr val="903163"/>
              </a:buClr>
              <a:buNone/>
            </a:pPr>
            <a:r>
              <a:rPr lang="en-US" sz="1400" dirty="0" smtClean="0">
                <a:solidFill>
                  <a:srgbClr val="3D3D3D"/>
                </a:solidFill>
              </a:rPr>
              <a:t>se[</a:t>
            </a:r>
            <a:r>
              <a:rPr lang="en-US" sz="1400" dirty="0" err="1" smtClean="0">
                <a:solidFill>
                  <a:srgbClr val="3D3D3D"/>
                </a:solidFill>
              </a:rPr>
              <a:t>i</a:t>
            </a:r>
            <a:r>
              <a:rPr lang="en-US" sz="1400" dirty="0">
                <a:solidFill>
                  <a:srgbClr val="3D3D3D"/>
                </a:solidFill>
              </a:rPr>
              <a:t>] &lt;- pp[</a:t>
            </a:r>
            <a:r>
              <a:rPr lang="en-US" sz="1400" dirty="0" err="1">
                <a:solidFill>
                  <a:srgbClr val="3D3D3D"/>
                </a:solidFill>
              </a:rPr>
              <a:t>i</a:t>
            </a:r>
            <a:r>
              <a:rPr lang="en-US" sz="1400" dirty="0">
                <a:solidFill>
                  <a:srgbClr val="3D3D3D"/>
                </a:solidFill>
              </a:rPr>
              <a:t>]    </a:t>
            </a:r>
          </a:p>
          <a:p>
            <a:pPr marL="0" lvl="0" indent="0">
              <a:buClr>
                <a:srgbClr val="903163"/>
              </a:buClr>
              <a:buNone/>
            </a:pPr>
            <a:r>
              <a:rPr lang="en-US" sz="1400" dirty="0" err="1">
                <a:solidFill>
                  <a:srgbClr val="3D3D3D"/>
                </a:solidFill>
              </a:rPr>
              <a:t>sp</a:t>
            </a:r>
            <a:r>
              <a:rPr lang="en-US" sz="1400" dirty="0">
                <a:solidFill>
                  <a:srgbClr val="3D3D3D"/>
                </a:solidFill>
              </a:rPr>
              <a:t>[</a:t>
            </a:r>
            <a:r>
              <a:rPr lang="en-US" sz="1400" dirty="0" err="1">
                <a:solidFill>
                  <a:srgbClr val="3D3D3D"/>
                </a:solidFill>
              </a:rPr>
              <a:t>i</a:t>
            </a:r>
            <a:r>
              <a:rPr lang="en-US" sz="1400" dirty="0">
                <a:solidFill>
                  <a:srgbClr val="3D3D3D"/>
                </a:solidFill>
              </a:rPr>
              <a:t>] &lt;- 1-pn[</a:t>
            </a:r>
            <a:r>
              <a:rPr lang="en-US" sz="1400" dirty="0" err="1">
                <a:solidFill>
                  <a:srgbClr val="3D3D3D"/>
                </a:solidFill>
              </a:rPr>
              <a:t>i</a:t>
            </a:r>
            <a:r>
              <a:rPr lang="en-US" sz="1400" dirty="0">
                <a:solidFill>
                  <a:srgbClr val="3D3D3D"/>
                </a:solidFill>
              </a:rPr>
              <a:t>]</a:t>
            </a:r>
            <a:endParaRPr lang="el-GR" sz="1400" dirty="0">
              <a:solidFill>
                <a:srgbClr val="3D3D3D"/>
              </a:solidFill>
            </a:endParaRPr>
          </a:p>
          <a:p>
            <a:pPr>
              <a:buClr>
                <a:srgbClr val="903163"/>
              </a:buClr>
            </a:pPr>
            <a:r>
              <a:rPr lang="en-US" sz="1400" dirty="0">
                <a:solidFill>
                  <a:srgbClr val="3D3D3D"/>
                </a:solidFill>
              </a:rPr>
              <a:t>Level </a:t>
            </a:r>
            <a:r>
              <a:rPr lang="en-US" sz="1400" dirty="0" smtClean="0">
                <a:solidFill>
                  <a:srgbClr val="3D3D3D"/>
                </a:solidFill>
              </a:rPr>
              <a:t>II-Hierarchical prior distributions</a:t>
            </a:r>
          </a:p>
          <a:p>
            <a:pPr marL="0" lvl="0" indent="0">
              <a:buClr>
                <a:srgbClr val="903163"/>
              </a:buClr>
              <a:buNone/>
            </a:pPr>
            <a:r>
              <a:rPr lang="en-US" sz="1400" dirty="0" smtClean="0">
                <a:solidFill>
                  <a:srgbClr val="3D3D3D"/>
                </a:solidFill>
              </a:rPr>
              <a:t>theta[</a:t>
            </a:r>
            <a:r>
              <a:rPr lang="en-US" sz="1400" dirty="0" err="1" smtClean="0">
                <a:solidFill>
                  <a:srgbClr val="3D3D3D"/>
                </a:solidFill>
              </a:rPr>
              <a:t>i</a:t>
            </a:r>
            <a:r>
              <a:rPr lang="en-US" sz="1400" dirty="0">
                <a:solidFill>
                  <a:srgbClr val="3D3D3D"/>
                </a:solidFill>
              </a:rPr>
              <a:t>] ~ </a:t>
            </a:r>
            <a:r>
              <a:rPr lang="en-US" sz="1400" dirty="0" err="1">
                <a:solidFill>
                  <a:srgbClr val="3D3D3D"/>
                </a:solidFill>
              </a:rPr>
              <a:t>dnorm</a:t>
            </a:r>
            <a:r>
              <a:rPr lang="en-US" sz="1400" dirty="0">
                <a:solidFill>
                  <a:srgbClr val="3D3D3D"/>
                </a:solidFill>
              </a:rPr>
              <a:t>(</a:t>
            </a:r>
            <a:r>
              <a:rPr lang="en-US" sz="1400" dirty="0" err="1">
                <a:solidFill>
                  <a:srgbClr val="3D3D3D"/>
                </a:solidFill>
              </a:rPr>
              <a:t>THETA,tau</a:t>
            </a:r>
            <a:r>
              <a:rPr lang="en-US" sz="1400" dirty="0">
                <a:solidFill>
                  <a:srgbClr val="3D3D3D"/>
                </a:solidFill>
              </a:rPr>
              <a:t>[1])    </a:t>
            </a:r>
          </a:p>
          <a:p>
            <a:pPr marL="0" lvl="0" indent="0">
              <a:buClr>
                <a:srgbClr val="903163"/>
              </a:buClr>
              <a:buNone/>
            </a:pPr>
            <a:r>
              <a:rPr lang="en-US" sz="1400" dirty="0">
                <a:solidFill>
                  <a:srgbClr val="3D3D3D"/>
                </a:solidFill>
              </a:rPr>
              <a:t>alpha[</a:t>
            </a:r>
            <a:r>
              <a:rPr lang="en-US" sz="1400" dirty="0" err="1">
                <a:solidFill>
                  <a:srgbClr val="3D3D3D"/>
                </a:solidFill>
              </a:rPr>
              <a:t>i</a:t>
            </a:r>
            <a:r>
              <a:rPr lang="en-US" sz="1400" dirty="0">
                <a:solidFill>
                  <a:srgbClr val="3D3D3D"/>
                </a:solidFill>
              </a:rPr>
              <a:t>] ~ </a:t>
            </a:r>
            <a:r>
              <a:rPr lang="en-US" sz="1400" dirty="0" err="1">
                <a:solidFill>
                  <a:srgbClr val="3D3D3D"/>
                </a:solidFill>
              </a:rPr>
              <a:t>dnorm</a:t>
            </a:r>
            <a:r>
              <a:rPr lang="en-US" sz="1400" dirty="0">
                <a:solidFill>
                  <a:srgbClr val="3D3D3D"/>
                </a:solidFill>
              </a:rPr>
              <a:t>(</a:t>
            </a:r>
            <a:r>
              <a:rPr lang="en-US" sz="1400" dirty="0" err="1">
                <a:solidFill>
                  <a:srgbClr val="3D3D3D"/>
                </a:solidFill>
              </a:rPr>
              <a:t>LAMBDA,tau</a:t>
            </a:r>
            <a:r>
              <a:rPr lang="en-US" sz="1400" dirty="0">
                <a:solidFill>
                  <a:srgbClr val="3D3D3D"/>
                </a:solidFill>
              </a:rPr>
              <a:t>[2]) </a:t>
            </a:r>
            <a:endParaRPr lang="en-US" sz="1400" dirty="0" smtClean="0">
              <a:solidFill>
                <a:srgbClr val="3D3D3D"/>
              </a:solidFill>
            </a:endParaRPr>
          </a:p>
          <a:p>
            <a:pPr marL="0" lvl="0" indent="0">
              <a:buClr>
                <a:srgbClr val="903163"/>
              </a:buClr>
              <a:buNone/>
            </a:pPr>
            <a:endParaRPr lang="en-US" sz="1400" dirty="0" smtClean="0">
              <a:solidFill>
                <a:srgbClr val="3D3D3D"/>
              </a:solidFill>
            </a:endParaRPr>
          </a:p>
          <a:p>
            <a:endParaRPr lang="el-GR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974294" y="1904628"/>
            <a:ext cx="5636514" cy="553373"/>
          </a:xfrm>
        </p:spPr>
        <p:txBody>
          <a:bodyPr/>
          <a:lstStyle/>
          <a:p>
            <a:r>
              <a:rPr lang="en-US" dirty="0" smtClean="0"/>
              <a:t>Bivariate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98664" y="2584762"/>
            <a:ext cx="5075779" cy="293499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sz="1400" dirty="0" smtClean="0"/>
              <a:t>Level I:</a:t>
            </a:r>
          </a:p>
          <a:p>
            <a:pPr marL="0" indent="0">
              <a:buNone/>
            </a:pPr>
            <a:r>
              <a:rPr lang="en-US" sz="1400" dirty="0" smtClean="0"/>
              <a:t>logit(se[</a:t>
            </a:r>
            <a:r>
              <a:rPr lang="en-US" sz="1400" dirty="0" err="1" smtClean="0"/>
              <a:t>i</a:t>
            </a:r>
            <a:r>
              <a:rPr lang="en-US" sz="1400" dirty="0"/>
              <a:t>]) &lt;- l1[i,1]    </a:t>
            </a:r>
          </a:p>
          <a:p>
            <a:pPr marL="0" indent="0">
              <a:buNone/>
            </a:pPr>
            <a:r>
              <a:rPr lang="en-US" sz="1400" dirty="0"/>
              <a:t>logit(</a:t>
            </a:r>
            <a:r>
              <a:rPr lang="en-US" sz="1400" dirty="0" err="1"/>
              <a:t>sp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 &lt;- l1[i,2]    </a:t>
            </a:r>
          </a:p>
          <a:p>
            <a:pPr marL="0" indent="0">
              <a:buNone/>
            </a:pPr>
            <a:r>
              <a:rPr lang="en-US" sz="1400" dirty="0"/>
              <a:t>l1[i,1:2] ~ </a:t>
            </a:r>
            <a:r>
              <a:rPr lang="en-US" sz="1400" dirty="0" err="1"/>
              <a:t>dmnorm</a:t>
            </a:r>
            <a:r>
              <a:rPr lang="en-US" sz="1400" dirty="0"/>
              <a:t>(mu</a:t>
            </a:r>
            <a:r>
              <a:rPr lang="en-US" sz="1400" dirty="0" smtClean="0"/>
              <a:t>[,], </a:t>
            </a:r>
            <a:r>
              <a:rPr lang="en-US" sz="1400" dirty="0"/>
              <a:t>T[,])</a:t>
            </a:r>
          </a:p>
          <a:p>
            <a:r>
              <a:rPr lang="en-US" sz="1400" dirty="0" smtClean="0"/>
              <a:t>Level II- Hierarchical prior distributions</a:t>
            </a:r>
            <a:endParaRPr lang="en-US" sz="1400" dirty="0"/>
          </a:p>
          <a:p>
            <a:pPr marL="0" indent="0">
              <a:buNone/>
            </a:pPr>
            <a:r>
              <a:rPr lang="el-GR" sz="1400" dirty="0"/>
              <a:t>mu[1] ~ dnorm(0,0.25) </a:t>
            </a:r>
            <a:endParaRPr lang="en-US" sz="1400" dirty="0"/>
          </a:p>
          <a:p>
            <a:pPr marL="0" indent="0">
              <a:buNone/>
            </a:pPr>
            <a:r>
              <a:rPr lang="el-GR" sz="1400" dirty="0"/>
              <a:t>mu[2] ~ dnorm(0,0.25)</a:t>
            </a:r>
            <a:endParaRPr lang="en-US" sz="1400" dirty="0"/>
          </a:p>
          <a:p>
            <a:r>
              <a:rPr lang="en-US" dirty="0"/>
              <a:t>BETWEEN-STUDY VARIANCE-COVARIANCE </a:t>
            </a:r>
            <a:r>
              <a:rPr lang="en-US" dirty="0" smtClean="0"/>
              <a:t>MATRIX</a:t>
            </a:r>
          </a:p>
          <a:p>
            <a:pPr marL="0" indent="0">
              <a:buNone/>
            </a:pPr>
            <a:r>
              <a:rPr lang="fr-FR" sz="1100" dirty="0"/>
              <a:t>TAU[1,1] &lt;- tau[1]*tau[1]  </a:t>
            </a:r>
            <a:endParaRPr lang="fr-FR" sz="1100" dirty="0" smtClean="0"/>
          </a:p>
          <a:p>
            <a:pPr marL="0" indent="0">
              <a:buNone/>
            </a:pPr>
            <a:r>
              <a:rPr lang="fr-FR" sz="1100" dirty="0" smtClean="0"/>
              <a:t>TAU[2,2</a:t>
            </a:r>
            <a:r>
              <a:rPr lang="fr-FR" sz="1100" dirty="0"/>
              <a:t>] &lt;- tau[2]*tau[2]  </a:t>
            </a:r>
            <a:endParaRPr lang="fr-FR" sz="1100" dirty="0" smtClean="0"/>
          </a:p>
          <a:p>
            <a:pPr marL="0" indent="0">
              <a:buNone/>
            </a:pPr>
            <a:r>
              <a:rPr lang="fr-FR" sz="1100" dirty="0" smtClean="0"/>
              <a:t>TAU[1,2</a:t>
            </a:r>
            <a:r>
              <a:rPr lang="fr-FR" sz="1100" dirty="0"/>
              <a:t>] &lt;- rho*tau[1]*tau[2]  </a:t>
            </a:r>
            <a:endParaRPr lang="fr-FR" sz="1100" dirty="0" smtClean="0"/>
          </a:p>
          <a:p>
            <a:pPr marL="0" indent="0">
              <a:buNone/>
            </a:pPr>
            <a:r>
              <a:rPr lang="fr-FR" sz="1100" dirty="0" smtClean="0"/>
              <a:t>TAU[2,1</a:t>
            </a:r>
            <a:r>
              <a:rPr lang="fr-FR" sz="1100" dirty="0"/>
              <a:t>] &lt;- rho*tau[1]*tau[2]	</a:t>
            </a:r>
            <a:endParaRPr lang="el-GR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81193" y="5752901"/>
            <a:ext cx="4605492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i="1" dirty="0"/>
              <a:t>Pooled sensitivity and specificity	</a:t>
            </a:r>
            <a:r>
              <a:rPr lang="en-US" sz="1400" dirty="0"/>
              <a:t>  </a:t>
            </a:r>
          </a:p>
          <a:p>
            <a:r>
              <a:rPr lang="en-US" sz="1400" dirty="0" err="1"/>
              <a:t>Pooled_S</a:t>
            </a:r>
            <a:r>
              <a:rPr lang="en-US" sz="1400" dirty="0"/>
              <a:t>&lt;-1/(1+exp((-THETA-0.5*LAMBDA)/</a:t>
            </a:r>
            <a:r>
              <a:rPr lang="en-US" sz="1400" dirty="0" err="1"/>
              <a:t>exp</a:t>
            </a:r>
            <a:r>
              <a:rPr lang="en-US" sz="1400" dirty="0"/>
              <a:t>(beta/2)))  </a:t>
            </a:r>
          </a:p>
          <a:p>
            <a:r>
              <a:rPr lang="en-US" sz="1400" dirty="0" err="1"/>
              <a:t>Pooled_C</a:t>
            </a:r>
            <a:r>
              <a:rPr lang="en-US" sz="1400" dirty="0"/>
              <a:t>&lt;-1/(1+exp((THETA-0.5*LAMBDA)*</a:t>
            </a:r>
            <a:r>
              <a:rPr lang="en-US" sz="1400" dirty="0" err="1"/>
              <a:t>exp</a:t>
            </a:r>
            <a:r>
              <a:rPr lang="en-US" sz="1400" dirty="0"/>
              <a:t>(beta/2)))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8909" y="5752901"/>
            <a:ext cx="5075534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Pooled sensitivity and specificity	</a:t>
            </a:r>
            <a:r>
              <a:rPr lang="en-US" sz="1400" dirty="0"/>
              <a:t>  </a:t>
            </a:r>
          </a:p>
          <a:p>
            <a:r>
              <a:rPr lang="en-US" sz="1400" dirty="0" err="1"/>
              <a:t>Pooled_S</a:t>
            </a:r>
            <a:r>
              <a:rPr lang="en-US" sz="1400" dirty="0"/>
              <a:t>&lt;-1/(1+exp(-mu[1]))</a:t>
            </a:r>
          </a:p>
          <a:p>
            <a:r>
              <a:rPr lang="en-US" sz="1400" dirty="0" err="1"/>
              <a:t>Pooled_C</a:t>
            </a:r>
            <a:r>
              <a:rPr lang="en-US" sz="1400" dirty="0"/>
              <a:t>&lt;-1/(</a:t>
            </a:r>
            <a:r>
              <a:rPr lang="en-US" sz="1400" dirty="0" smtClean="0"/>
              <a:t>1+exp(mu[2</a:t>
            </a:r>
            <a:r>
              <a:rPr lang="en-US" sz="1400" dirty="0"/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4713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1125</TotalTime>
  <Words>1056</Words>
  <Application>Microsoft Office PowerPoint</Application>
  <PresentationFormat>Widescreen</PresentationFormat>
  <Paragraphs>265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Gill Sans MT</vt:lpstr>
      <vt:lpstr>Times New Roman</vt:lpstr>
      <vt:lpstr>Wingdings 2</vt:lpstr>
      <vt:lpstr>Dividend</vt:lpstr>
      <vt:lpstr>Meta analysis of DTA studies using Bayesian latent class models</vt:lpstr>
      <vt:lpstr>Outline</vt:lpstr>
      <vt:lpstr>What is a meta-analysis of DTA studies</vt:lpstr>
      <vt:lpstr>Methods-Overview</vt:lpstr>
      <vt:lpstr>Bayesian latent class</vt:lpstr>
      <vt:lpstr>Hsroc-model definition</vt:lpstr>
      <vt:lpstr>Model definition</vt:lpstr>
      <vt:lpstr>LATENT CLASS Model- WITHOUT A REFERENCE STANDARD</vt:lpstr>
      <vt:lpstr>LATENT CLASS Model- WITHOUT A REFERENCE STANDARD</vt:lpstr>
      <vt:lpstr>Campylobacter-Meta analysis</vt:lpstr>
      <vt:lpstr>Problem definition</vt:lpstr>
      <vt:lpstr>PowerPoint Presentation</vt:lpstr>
      <vt:lpstr>Results</vt:lpstr>
      <vt:lpstr>Bivariate latent class analysis-SHINNY APP</vt:lpstr>
      <vt:lpstr>Conclusions-Recommendations</vt:lpstr>
      <vt:lpstr>Thank you,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analysis of DTA studies using Bayesian latent class models</dc:title>
  <dc:creator>user</dc:creator>
  <cp:lastModifiedBy>user</cp:lastModifiedBy>
  <cp:revision>67</cp:revision>
  <cp:lastPrinted>2023-10-22T10:55:10Z</cp:lastPrinted>
  <dcterms:created xsi:type="dcterms:W3CDTF">2023-10-18T06:31:22Z</dcterms:created>
  <dcterms:modified xsi:type="dcterms:W3CDTF">2023-10-22T19:56:18Z</dcterms:modified>
</cp:coreProperties>
</file>