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60" r:id="rId4"/>
    <p:sldId id="259" r:id="rId5"/>
    <p:sldId id="258" r:id="rId6"/>
    <p:sldId id="281" r:id="rId7"/>
    <p:sldId id="278" r:id="rId8"/>
    <p:sldId id="263" r:id="rId9"/>
    <p:sldId id="279" r:id="rId10"/>
    <p:sldId id="261" r:id="rId11"/>
    <p:sldId id="262" r:id="rId12"/>
    <p:sldId id="283" r:id="rId13"/>
    <p:sldId id="280" r:id="rId14"/>
    <p:sldId id="273" r:id="rId15"/>
    <p:sldId id="265" r:id="rId16"/>
    <p:sldId id="271" r:id="rId17"/>
  </p:sldIdLst>
  <p:sldSz cx="12192000" cy="6858000"/>
  <p:notesSz cx="6888163" cy="100187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06" autoAdjust="0"/>
  </p:normalViewPr>
  <p:slideViewPr>
    <p:cSldViewPr snapToGrid="0">
      <p:cViewPr varScale="1">
        <p:scale>
          <a:sx n="125" d="100"/>
          <a:sy n="125" d="100"/>
        </p:scale>
        <p:origin x="13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l-GR"/>
          </a:p>
        </p:txBody>
      </p:sp>
      <p:sp>
        <p:nvSpPr>
          <p:cNvPr id="3" name="Date Placeholder 2"/>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811C7300-6E76-4F34-8D27-9588E3C086F5}" type="datetimeFigureOut">
              <a:rPr lang="el-GR" smtClean="0"/>
              <a:t>25/10/2023</a:t>
            </a:fld>
            <a:endParaRPr lang="el-GR"/>
          </a:p>
        </p:txBody>
      </p:sp>
      <p:sp>
        <p:nvSpPr>
          <p:cNvPr id="4" name="Footer Placeholder 3"/>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lang="el-GR"/>
          </a:p>
        </p:txBody>
      </p:sp>
      <p:sp>
        <p:nvSpPr>
          <p:cNvPr id="5" name="Slide Number Placeholder 4"/>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3B34E387-BAFA-4DB9-8443-90102CB73A99}" type="slidenum">
              <a:rPr lang="el-GR" smtClean="0"/>
              <a:t>‹#›</a:t>
            </a:fld>
            <a:endParaRPr lang="el-GR"/>
          </a:p>
        </p:txBody>
      </p:sp>
    </p:spTree>
    <p:extLst>
      <p:ext uri="{BB962C8B-B14F-4D97-AF65-F5344CB8AC3E}">
        <p14:creationId xmlns:p14="http://schemas.microsoft.com/office/powerpoint/2010/main" val="3054528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l-GR"/>
          </a:p>
        </p:txBody>
      </p:sp>
      <p:sp>
        <p:nvSpPr>
          <p:cNvPr id="3" name="Date Placeholder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14EEC331-0948-42D2-AFDD-4F55D0F4C1AC}" type="datetimeFigureOut">
              <a:rPr lang="el-GR" smtClean="0"/>
              <a:t>25/10/2023</a:t>
            </a:fld>
            <a:endParaRPr lang="el-GR"/>
          </a:p>
        </p:txBody>
      </p:sp>
      <p:sp>
        <p:nvSpPr>
          <p:cNvPr id="4" name="Slide Image Placehold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el-GR"/>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lang="el-GR"/>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79B207F0-A14C-48F3-92C8-1EAC21759279}" type="slidenum">
              <a:rPr lang="el-GR" smtClean="0"/>
              <a:t>‹#›</a:t>
            </a:fld>
            <a:endParaRPr lang="el-GR"/>
          </a:p>
        </p:txBody>
      </p:sp>
    </p:spTree>
    <p:extLst>
      <p:ext uri="{BB962C8B-B14F-4D97-AF65-F5344CB8AC3E}">
        <p14:creationId xmlns:p14="http://schemas.microsoft.com/office/powerpoint/2010/main" val="149773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day everyone my name is </a:t>
            </a:r>
            <a:r>
              <a:rPr lang="en-US" dirty="0" err="1" smtClean="0"/>
              <a:t>X.Rousou</a:t>
            </a:r>
            <a:r>
              <a:rPr lang="en-US" dirty="0" smtClean="0"/>
              <a:t> I am a PHD</a:t>
            </a:r>
            <a:r>
              <a:rPr lang="en-US" baseline="0" dirty="0" smtClean="0"/>
              <a:t> student at the department of public </a:t>
            </a:r>
            <a:r>
              <a:rPr lang="en-US" baseline="0" dirty="0" err="1" smtClean="0"/>
              <a:t>nd</a:t>
            </a:r>
            <a:r>
              <a:rPr lang="en-US" baseline="0" dirty="0" smtClean="0"/>
              <a:t> one health of the university of Thessaly in </a:t>
            </a:r>
            <a:r>
              <a:rPr lang="en-US" baseline="0" dirty="0" err="1" smtClean="0"/>
              <a:t>Karditsa</a:t>
            </a:r>
            <a:r>
              <a:rPr lang="en-US" baseline="0" dirty="0" smtClean="0"/>
              <a:t>. My supervisor is </a:t>
            </a:r>
            <a:r>
              <a:rPr lang="en-US" baseline="0" dirty="0" err="1" smtClean="0"/>
              <a:t>Mr</a:t>
            </a:r>
            <a:r>
              <a:rPr lang="en-US" baseline="0" dirty="0" smtClean="0"/>
              <a:t> Kostoulas.</a:t>
            </a:r>
          </a:p>
          <a:p>
            <a:r>
              <a:rPr lang="en-US" baseline="0" dirty="0" smtClean="0"/>
              <a:t>I will present for you today an </a:t>
            </a:r>
            <a:r>
              <a:rPr lang="en-US" baseline="0" dirty="0" err="1" smtClean="0"/>
              <a:t>interestic</a:t>
            </a:r>
            <a:r>
              <a:rPr lang="en-US" baseline="0" dirty="0" smtClean="0"/>
              <a:t> topic entitled meta analysis of diagnostic test accuracy studies using Bayesian latent class models.</a:t>
            </a:r>
          </a:p>
          <a:p>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a:t>
            </a:fld>
            <a:endParaRPr lang="el-GR"/>
          </a:p>
        </p:txBody>
      </p:sp>
    </p:spTree>
    <p:extLst>
      <p:ext uri="{BB962C8B-B14F-4D97-AF65-F5344CB8AC3E}">
        <p14:creationId xmlns:p14="http://schemas.microsoft.com/office/powerpoint/2010/main" val="124093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implement this model with an example. Our laboratory conducted a meta-analysis concerning the diagnostic accuracy of multiplex PCR against Campylobacter spp. In total 34 studies were included.</a:t>
            </a:r>
          </a:p>
          <a:p>
            <a:r>
              <a:rPr lang="en-US" baseline="0" dirty="0" smtClean="0"/>
              <a:t>Index test multiplex </a:t>
            </a:r>
            <a:r>
              <a:rPr lang="en-US" baseline="0" dirty="0" err="1" smtClean="0"/>
              <a:t>pcr</a:t>
            </a:r>
            <a:r>
              <a:rPr lang="en-US" baseline="0" dirty="0" smtClean="0"/>
              <a:t> and reference test culture.</a:t>
            </a:r>
          </a:p>
          <a:p>
            <a:r>
              <a:rPr lang="en-US" baseline="0" dirty="0" smtClean="0"/>
              <a:t>The statistical method used was the scs method. The overall se and </a:t>
            </a:r>
            <a:r>
              <a:rPr lang="en-US" baseline="0" dirty="0" err="1" smtClean="0"/>
              <a:t>sp</a:t>
            </a:r>
            <a:r>
              <a:rPr lang="en-US" baseline="0" dirty="0" smtClean="0"/>
              <a:t> were 95 and 97 respectively. However a subgroup analysis revealed that there were differences in accuracy btw the different brands. For example </a:t>
            </a:r>
            <a:r>
              <a:rPr lang="en-US" baseline="0" dirty="0" err="1" smtClean="0"/>
              <a:t>Seeplex’s</a:t>
            </a:r>
            <a:r>
              <a:rPr lang="en-US" baseline="0" dirty="0" smtClean="0"/>
              <a:t> se was 85%.</a:t>
            </a:r>
          </a:p>
          <a:p>
            <a:r>
              <a:rPr lang="en-US" baseline="0" dirty="0" smtClean="0"/>
              <a:t>But the confidence intervals overlap with the other brands. However this indicates that there are threshold differences which is reinforced by the fact that for example all include </a:t>
            </a:r>
            <a:r>
              <a:rPr lang="en-US" baseline="0" dirty="0" err="1" smtClean="0"/>
              <a:t>jejuni</a:t>
            </a:r>
            <a:r>
              <a:rPr lang="en-US" baseline="0" dirty="0" smtClean="0"/>
              <a:t> and coli but </a:t>
            </a:r>
            <a:r>
              <a:rPr lang="en-US" baseline="0" dirty="0" err="1" smtClean="0"/>
              <a:t>Luminex</a:t>
            </a:r>
            <a:r>
              <a:rPr lang="en-US" baseline="0" dirty="0" smtClean="0"/>
              <a:t> also tests for LARI while </a:t>
            </a:r>
            <a:r>
              <a:rPr lang="en-US" baseline="0" dirty="0" err="1" smtClean="0"/>
              <a:t>filmarray</a:t>
            </a:r>
            <a:r>
              <a:rPr lang="en-US" baseline="0" dirty="0" smtClean="0"/>
              <a:t> includes </a:t>
            </a:r>
            <a:r>
              <a:rPr lang="en-US" baseline="0" dirty="0" err="1" smtClean="0"/>
              <a:t>upsaliensis</a:t>
            </a:r>
            <a:r>
              <a:rPr lang="en-US" baseline="0" dirty="0" smtClean="0"/>
              <a:t>.</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10</a:t>
            </a:fld>
            <a:endParaRPr lang="el-GR"/>
          </a:p>
        </p:txBody>
      </p:sp>
    </p:spTree>
    <p:extLst>
      <p:ext uri="{BB962C8B-B14F-4D97-AF65-F5344CB8AC3E}">
        <p14:creationId xmlns:p14="http://schemas.microsoft.com/office/powerpoint/2010/main" val="2591793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define</a:t>
            </a:r>
            <a:r>
              <a:rPr lang="en-US" baseline="0" dirty="0" smtClean="0"/>
              <a:t> as a problem besides the threshold differences ?</a:t>
            </a:r>
          </a:p>
          <a:p>
            <a:r>
              <a:rPr lang="en-US" baseline="0" dirty="0" smtClean="0"/>
              <a:t>Multiplex </a:t>
            </a:r>
            <a:r>
              <a:rPr lang="en-US" baseline="0" dirty="0" err="1" smtClean="0"/>
              <a:t>pcr</a:t>
            </a:r>
            <a:r>
              <a:rPr lang="en-US" baseline="0" dirty="0" smtClean="0"/>
              <a:t> had an excess of positives in comparison with culture. Few studies showed that the sensitivity of culture could be around 60 to 80 %.</a:t>
            </a:r>
          </a:p>
          <a:p>
            <a:r>
              <a:rPr lang="en-US" baseline="0" dirty="0" smtClean="0"/>
              <a:t>Therefore, is it false or true ,in other words is the </a:t>
            </a:r>
            <a:r>
              <a:rPr lang="en-US" baseline="0" dirty="0" err="1" smtClean="0"/>
              <a:t>spe</a:t>
            </a:r>
            <a:r>
              <a:rPr lang="en-US" baseline="0" dirty="0" smtClean="0"/>
              <a:t> of multiplex low or is it the sensitivity of culture?</a:t>
            </a:r>
          </a:p>
          <a:p>
            <a:r>
              <a:rPr lang="en-US" baseline="0" dirty="0" smtClean="0"/>
              <a:t>One could say that another reference standard could solve the discrepancy btw the two tests.</a:t>
            </a:r>
          </a:p>
          <a:p>
            <a:r>
              <a:rPr lang="en-US" baseline="0" dirty="0" smtClean="0"/>
              <a:t>Most of the studies used another </a:t>
            </a:r>
            <a:r>
              <a:rPr lang="en-US" baseline="0" dirty="0" err="1" smtClean="0"/>
              <a:t>pcr</a:t>
            </a:r>
            <a:r>
              <a:rPr lang="en-US" baseline="0" dirty="0" smtClean="0"/>
              <a:t> </a:t>
            </a:r>
            <a:r>
              <a:rPr lang="en-US" baseline="0" dirty="0" err="1" smtClean="0"/>
              <a:t>sigleplex</a:t>
            </a:r>
            <a:r>
              <a:rPr lang="en-US" baseline="0" dirty="0" smtClean="0"/>
              <a:t> or multiplex to solve this . Therefore the results would mostly favor </a:t>
            </a:r>
            <a:r>
              <a:rPr lang="en-US" baseline="0" dirty="0" err="1" smtClean="0"/>
              <a:t>pcr</a:t>
            </a:r>
            <a:r>
              <a:rPr lang="en-US" baseline="0" dirty="0" smtClean="0"/>
              <a:t>. </a:t>
            </a:r>
            <a:r>
              <a:rPr lang="en-US" baseline="0" dirty="0" smtClean="0"/>
              <a:t>Other used an antigen based test which have low sensitivity. </a:t>
            </a:r>
          </a:p>
          <a:p>
            <a:r>
              <a:rPr lang="en-US" baseline="0" dirty="0" smtClean="0"/>
              <a:t>We already mentioned the problem with the many manufacturers.</a:t>
            </a:r>
          </a:p>
          <a:p>
            <a:r>
              <a:rPr lang="en-US" baseline="0" dirty="0" smtClean="0"/>
              <a:t>Therefore a solution to this problem would be to go Bayesian but which model bivariate or HSROC? Well since the focus of this presentation is HSROC we went with HSROC but the reasoning is due to the incorporation of threshold differences as a parameter in the model.</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11</a:t>
            </a:fld>
            <a:endParaRPr lang="el-GR"/>
          </a:p>
        </p:txBody>
      </p:sp>
    </p:spTree>
    <p:extLst>
      <p:ext uri="{BB962C8B-B14F-4D97-AF65-F5344CB8AC3E}">
        <p14:creationId xmlns:p14="http://schemas.microsoft.com/office/powerpoint/2010/main" val="66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defined our model we saw the code for level one</a:t>
            </a:r>
            <a:r>
              <a:rPr lang="en-US" baseline="0" dirty="0" smtClean="0"/>
              <a:t> and two which leads us to level three the specification of priors. The only problem with priors is that you might go to jail even for a minor offence as illustrated in the picture.</a:t>
            </a:r>
          </a:p>
          <a:p>
            <a:r>
              <a:rPr lang="en-US" baseline="0" dirty="0" smtClean="0"/>
              <a:t>For HSROC we need to specify priors for THETA LAMDA BETA and the variances. We usually use uninformative priors that give all plausible values for these </a:t>
            </a:r>
            <a:r>
              <a:rPr lang="en-US" baseline="0" dirty="0" err="1" smtClean="0"/>
              <a:t>paramters</a:t>
            </a:r>
            <a:r>
              <a:rPr lang="en-US" baseline="0" dirty="0" smtClean="0"/>
              <a:t>.</a:t>
            </a:r>
          </a:p>
          <a:p>
            <a:r>
              <a:rPr lang="en-US" baseline="0" dirty="0" smtClean="0"/>
              <a:t>For the bivariate we need to specify for the means and the variances as well the correlation coefficient. Means follow a normal distribution </a:t>
            </a:r>
          </a:p>
          <a:p>
            <a:r>
              <a:rPr lang="en-US" baseline="0" dirty="0" smtClean="0"/>
              <a:t>The priors for the reference test can be non informative so all plausible values or restrictive for example we know that below 30% we </a:t>
            </a:r>
            <a:r>
              <a:rPr lang="en-US" baseline="0" dirty="0" err="1" smtClean="0"/>
              <a:t>donot</a:t>
            </a:r>
            <a:r>
              <a:rPr lang="en-US" baseline="0" dirty="0" smtClean="0"/>
              <a:t> expect the se to be or below 70 for the specificity. Of course for matters of sensitivity analysis we use informative priors. As already stated se was found 60 % in one study around 80 percent in an another so a beta distribution with mean around 80 % and range from 60 to 90% would include this prior information.</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12</a:t>
            </a:fld>
            <a:endParaRPr lang="el-GR"/>
          </a:p>
        </p:txBody>
      </p:sp>
    </p:spTree>
    <p:extLst>
      <p:ext uri="{BB962C8B-B14F-4D97-AF65-F5344CB8AC3E}">
        <p14:creationId xmlns:p14="http://schemas.microsoft.com/office/powerpoint/2010/main" val="335029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updated the meta analysis so five additional studies were included. We can see from the table that we also conducted the SCS method with the new data but also the bivariate model by </a:t>
            </a:r>
            <a:r>
              <a:rPr lang="en-US" baseline="0" dirty="0" err="1" smtClean="0"/>
              <a:t>reitsma</a:t>
            </a:r>
            <a:r>
              <a:rPr lang="en-US" baseline="0" dirty="0" smtClean="0"/>
              <a:t> using the </a:t>
            </a:r>
            <a:r>
              <a:rPr lang="en-US" baseline="0" dirty="0" err="1" smtClean="0"/>
              <a:t>mada</a:t>
            </a:r>
            <a:r>
              <a:rPr lang="en-US" baseline="0" dirty="0" smtClean="0"/>
              <a:t> package in R for comparison reasons.</a:t>
            </a:r>
          </a:p>
          <a:p>
            <a:r>
              <a:rPr lang="en-US" baseline="0" dirty="0" smtClean="0"/>
              <a:t>We can observe that se and </a:t>
            </a:r>
            <a:r>
              <a:rPr lang="en-US" baseline="0" dirty="0" err="1" smtClean="0"/>
              <a:t>sp</a:t>
            </a:r>
            <a:r>
              <a:rPr lang="en-US" baseline="0" dirty="0" smtClean="0"/>
              <a:t> are similar with minor differences perhaps due to the high number of studies . We can observe that culture has almost perfect specificity and higher sensitivity than multiplex which could explain why all methods have similar results because culture has excellent accuracy.</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13</a:t>
            </a:fld>
            <a:endParaRPr lang="el-GR"/>
          </a:p>
        </p:txBody>
      </p:sp>
    </p:spTree>
    <p:extLst>
      <p:ext uri="{BB962C8B-B14F-4D97-AF65-F5344CB8AC3E}">
        <p14:creationId xmlns:p14="http://schemas.microsoft.com/office/powerpoint/2010/main" val="390748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included the links of the two shinny apps for the bivariate model that we</a:t>
            </a:r>
            <a:r>
              <a:rPr lang="en-US" baseline="0" dirty="0" smtClean="0"/>
              <a:t> could have a look</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14</a:t>
            </a:fld>
            <a:endParaRPr lang="el-GR"/>
          </a:p>
        </p:txBody>
      </p:sp>
    </p:spTree>
    <p:extLst>
      <p:ext uri="{BB962C8B-B14F-4D97-AF65-F5344CB8AC3E}">
        <p14:creationId xmlns:p14="http://schemas.microsoft.com/office/powerpoint/2010/main" val="135752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final comments </a:t>
            </a:r>
          </a:p>
          <a:p>
            <a:r>
              <a:rPr lang="en-US" baseline="0" dirty="0" smtClean="0"/>
              <a:t>If the accuracy of the reference standard is questioned  you should do a Bayesian analysis.</a:t>
            </a:r>
          </a:p>
          <a:p>
            <a:r>
              <a:rPr lang="en-US" baseline="0" dirty="0" smtClean="0"/>
              <a:t>As we said the bivariate method might overestimate when heterogeneity is high or with a small </a:t>
            </a:r>
            <a:r>
              <a:rPr lang="en-US" baseline="0" dirty="0" err="1" smtClean="0"/>
              <a:t>mumber</a:t>
            </a:r>
            <a:r>
              <a:rPr lang="en-US" baseline="0" dirty="0" smtClean="0"/>
              <a:t> of studies so in that case you could do the scs method or follow a Bayesian approach</a:t>
            </a:r>
          </a:p>
          <a:p>
            <a:r>
              <a:rPr lang="en-US" baseline="0" dirty="0" smtClean="0"/>
              <a:t>We saw that when threshold differences are present HSROC and SCS method could be of assistance.</a:t>
            </a:r>
          </a:p>
          <a:p>
            <a:r>
              <a:rPr lang="en-US" baseline="0" dirty="0" smtClean="0"/>
              <a:t>However meta regression , the inclusion of covariates can be done with Bayesian models </a:t>
            </a:r>
            <a:r>
              <a:rPr lang="en-US" baseline="0" dirty="0" err="1" smtClean="0"/>
              <a:t>bt</a:t>
            </a:r>
            <a:r>
              <a:rPr lang="en-US" baseline="0" dirty="0" smtClean="0"/>
              <a:t> of course you must deal with matters of convergence of your model so perhaps provide informative priors for some parameters</a:t>
            </a:r>
          </a:p>
          <a:p>
            <a:r>
              <a:rPr lang="en-US" baseline="0" dirty="0" smtClean="0"/>
              <a:t>The bivariate by Reitsma also extends for the inclusion of covariates. The SCS method cannot for now be used with covariates.</a:t>
            </a:r>
          </a:p>
          <a:p>
            <a:r>
              <a:rPr lang="en-US" baseline="0" dirty="0" smtClean="0"/>
              <a:t>As said you can use the shinny apps for Bayesian analysis.</a:t>
            </a:r>
          </a:p>
          <a:p>
            <a:r>
              <a:rPr lang="en-US" baseline="0" dirty="0" smtClean="0"/>
              <a:t>Another </a:t>
            </a:r>
            <a:r>
              <a:rPr lang="en-US" baseline="0" dirty="0" err="1" smtClean="0"/>
              <a:t>usefull</a:t>
            </a:r>
            <a:r>
              <a:rPr lang="en-US" baseline="0" dirty="0" smtClean="0"/>
              <a:t> implementation of a Bayesian analysis is prediction and the use in cost benefit analysis and decision making trees.</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15</a:t>
            </a:fld>
            <a:endParaRPr lang="el-GR"/>
          </a:p>
        </p:txBody>
      </p:sp>
    </p:spTree>
    <p:extLst>
      <p:ext uri="{BB962C8B-B14F-4D97-AF65-F5344CB8AC3E}">
        <p14:creationId xmlns:p14="http://schemas.microsoft.com/office/powerpoint/2010/main" val="2960045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we reached the end of the presentation, thank you very much and of course there is 50% chance I will be  answer your questions</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16</a:t>
            </a:fld>
            <a:endParaRPr lang="el-GR"/>
          </a:p>
        </p:txBody>
      </p:sp>
    </p:spTree>
    <p:extLst>
      <p:ext uri="{BB962C8B-B14F-4D97-AF65-F5344CB8AC3E}">
        <p14:creationId xmlns:p14="http://schemas.microsoft.com/office/powerpoint/2010/main" val="132867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 see the</a:t>
            </a:r>
            <a:r>
              <a:rPr lang="en-US" baseline="0" dirty="0" smtClean="0"/>
              <a:t> outline.</a:t>
            </a:r>
          </a:p>
          <a:p>
            <a:r>
              <a:rPr lang="en-US" baseline="0" dirty="0" smtClean="0"/>
              <a:t>I will begin with what do we mean by DTA studies and what is meta analysis and proceed with an overview of the methods used and then discuss the Bayesian models available.</a:t>
            </a:r>
          </a:p>
          <a:p>
            <a:r>
              <a:rPr lang="en-US" baseline="0" dirty="0" smtClean="0"/>
              <a:t>The focus of this presentation is the HSROC model, therefore we will define and illustrate this approach but also keep in comparison the bivariate latent model.</a:t>
            </a:r>
          </a:p>
          <a:p>
            <a:r>
              <a:rPr lang="en-US" baseline="0" dirty="0" smtClean="0"/>
              <a:t>A previous </a:t>
            </a:r>
            <a:r>
              <a:rPr lang="en-US" baseline="0" dirty="0" err="1" smtClean="0"/>
              <a:t>metaanalysis</a:t>
            </a:r>
            <a:r>
              <a:rPr lang="en-US" baseline="0" dirty="0" smtClean="0"/>
              <a:t> about </a:t>
            </a:r>
            <a:r>
              <a:rPr lang="en-US" baseline="0" dirty="0" err="1" smtClean="0"/>
              <a:t>Camp.spp</a:t>
            </a:r>
            <a:r>
              <a:rPr lang="en-US" baseline="0" dirty="0" smtClean="0"/>
              <a:t> and the accuracy of multiplex PCR will be used as an example for illustrating the model and discuss the results. We will close this topic this presentation with some final comments.</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2</a:t>
            </a:fld>
            <a:endParaRPr lang="el-GR"/>
          </a:p>
        </p:txBody>
      </p:sp>
    </p:spTree>
    <p:extLst>
      <p:ext uri="{BB962C8B-B14F-4D97-AF65-F5344CB8AC3E}">
        <p14:creationId xmlns:p14="http://schemas.microsoft.com/office/powerpoint/2010/main" val="393128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mean when we say diagnostic test accuracy study?</a:t>
            </a:r>
          </a:p>
          <a:p>
            <a:r>
              <a:rPr lang="en-US" dirty="0" smtClean="0"/>
              <a:t>Studies that evaluate the accuracy of a diagnostic</a:t>
            </a:r>
            <a:r>
              <a:rPr lang="en-US" baseline="0" dirty="0" smtClean="0"/>
              <a:t> test in comparison with the current method, the reference standard or gold standard. Hence compare it with a method that perfectly recognizes if a person is diseased or not. </a:t>
            </a:r>
          </a:p>
          <a:p>
            <a:r>
              <a:rPr lang="en-US" baseline="0" dirty="0" smtClean="0"/>
              <a:t>Usually the results form a 2x2 table. Where you have 4 categories, </a:t>
            </a:r>
            <a:r>
              <a:rPr lang="en-US" baseline="0" dirty="0" err="1" smtClean="0"/>
              <a:t>tp,fp,fn,tn</a:t>
            </a:r>
            <a:r>
              <a:rPr lang="en-US" baseline="0" dirty="0" smtClean="0"/>
              <a:t>.</a:t>
            </a:r>
          </a:p>
          <a:p>
            <a:r>
              <a:rPr lang="en-US" baseline="0" dirty="0" smtClean="0"/>
              <a:t>The accuracy of the test is summarized by two measures. SE and SP.</a:t>
            </a:r>
          </a:p>
          <a:p>
            <a:r>
              <a:rPr lang="en-US" baseline="0" dirty="0" smtClean="0"/>
              <a:t>SE is the TPR, </a:t>
            </a:r>
            <a:r>
              <a:rPr lang="en-US" baseline="0" dirty="0" smtClean="0"/>
              <a:t>therefore </a:t>
            </a:r>
            <a:r>
              <a:rPr lang="en-US" sz="1200" b="0" i="0" u="none" strike="noStrike" kern="1200" baseline="0" dirty="0" smtClean="0">
                <a:solidFill>
                  <a:schemeClr val="tx1"/>
                </a:solidFill>
                <a:latin typeface="+mn-lt"/>
                <a:ea typeface="+mn-ea"/>
                <a:cs typeface="+mn-cs"/>
              </a:rPr>
              <a:t>sensitivity is the probability of a positive test</a:t>
            </a:r>
          </a:p>
          <a:p>
            <a:r>
              <a:rPr lang="en-US" sz="1200" b="0" i="0" u="none" strike="noStrike" kern="1200" baseline="0" dirty="0" smtClean="0">
                <a:solidFill>
                  <a:schemeClr val="tx1"/>
                </a:solidFill>
                <a:latin typeface="+mn-lt"/>
                <a:ea typeface="+mn-ea"/>
                <a:cs typeface="+mn-cs"/>
              </a:rPr>
              <a:t>given disease is present</a:t>
            </a:r>
            <a:r>
              <a:rPr lang="en-US" baseline="0" dirty="0" smtClean="0"/>
              <a:t>, </a:t>
            </a:r>
            <a:r>
              <a:rPr lang="en-US" baseline="0" dirty="0" smtClean="0"/>
              <a:t>therefore the ability of the test to recognize a diseased individual among the diseased.</a:t>
            </a:r>
          </a:p>
          <a:p>
            <a:r>
              <a:rPr lang="en-US" baseline="0" dirty="0" smtClean="0"/>
              <a:t>SP is the probability of a negative test given the absence of a disease, so the ability of the test to recognize a healthy individual among the healthy</a:t>
            </a:r>
          </a:p>
          <a:p>
            <a:r>
              <a:rPr lang="en-US" baseline="0" dirty="0" smtClean="0"/>
              <a:t>So what is the meta analysis of these studies?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the statistical pooling of the results of primary studies to derive summary estimates of sensitivity and specificity from several separately performed test studies.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Summary points besides SE and SP can be</a:t>
            </a:r>
            <a:r>
              <a:rPr lang="en-US" baseline="0" dirty="0" smtClean="0"/>
              <a:t> the DOR or a summary ROC curve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you cannot estimate SE and SP separately due to their often negative correlation </a:t>
            </a:r>
            <a:endParaRPr lang="en-US" dirty="0" smtClean="0"/>
          </a:p>
          <a:p>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3</a:t>
            </a:fld>
            <a:endParaRPr lang="el-GR"/>
          </a:p>
        </p:txBody>
      </p:sp>
    </p:spTree>
    <p:extLst>
      <p:ext uri="{BB962C8B-B14F-4D97-AF65-F5344CB8AC3E}">
        <p14:creationId xmlns:p14="http://schemas.microsoft.com/office/powerpoint/2010/main" val="161526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widely used model is the bivariate model where pairs of SE and SP are jointly </a:t>
            </a:r>
            <a:r>
              <a:rPr lang="en-US" dirty="0" err="1" smtClean="0"/>
              <a:t>analysed</a:t>
            </a:r>
            <a:r>
              <a:rPr lang="en-US" dirty="0" smtClean="0"/>
              <a:t> as a vector incorporating their</a:t>
            </a:r>
            <a:r>
              <a:rPr lang="en-US" baseline="0" dirty="0" smtClean="0"/>
              <a:t> correlation as random effects, hence a variance-covariance matrix  in a mixed model approach. </a:t>
            </a:r>
          </a:p>
          <a:p>
            <a:r>
              <a:rPr lang="en-US" baseline="0" dirty="0" smtClean="0"/>
              <a:t>Because it uses a continuity correction, which has it faults in some situations where small number of studies are used for example, CHU and COLE provided a binomial exact mixed model for better performance.</a:t>
            </a:r>
          </a:p>
          <a:p>
            <a:endParaRPr lang="en-US" baseline="0" dirty="0" smtClean="0"/>
          </a:p>
          <a:p>
            <a:r>
              <a:rPr lang="en-US" baseline="0" dirty="0" smtClean="0"/>
              <a:t>A new approach developed by DOI et al is the SCS </a:t>
            </a:r>
            <a:r>
              <a:rPr lang="en-US" baseline="0" dirty="0" smtClean="0"/>
              <a:t>method developed in 2020 and is an extension of the inverse variance heterogeneity model for application in DTA STUDIES.</a:t>
            </a:r>
          </a:p>
          <a:p>
            <a:r>
              <a:rPr lang="en-US" baseline="0" dirty="0" smtClean="0"/>
              <a:t>Scs method outperforms </a:t>
            </a:r>
            <a:r>
              <a:rPr lang="en-US" baseline="0" dirty="0" smtClean="0"/>
              <a:t>bivariate when high heterogeneity is present.</a:t>
            </a:r>
          </a:p>
          <a:p>
            <a:r>
              <a:rPr lang="en-US" baseline="0" dirty="0" smtClean="0"/>
              <a:t>In the bivariate method SE and SP are assumed to follow a normal distribution, here the SCS method is a distribution free model therefore even a paranormal distribution would not be problem.</a:t>
            </a:r>
          </a:p>
          <a:p>
            <a:r>
              <a:rPr lang="en-US" baseline="0" dirty="0" smtClean="0"/>
              <a:t>The model first estimates the DOR and then splits it into its components. Hence since DOR is robust against cutoff differences is a suitable model when different thresholds are present.</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4</a:t>
            </a:fld>
            <a:endParaRPr lang="el-GR"/>
          </a:p>
        </p:txBody>
      </p:sp>
    </p:spTree>
    <p:extLst>
      <p:ext uri="{BB962C8B-B14F-4D97-AF65-F5344CB8AC3E}">
        <p14:creationId xmlns:p14="http://schemas.microsoft.com/office/powerpoint/2010/main" val="6276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we mean when we say latent?</a:t>
            </a:r>
          </a:p>
          <a:p>
            <a:r>
              <a:rPr lang="en-US" baseline="0" dirty="0" smtClean="0"/>
              <a:t>These models assume that the true disease status is a latent variable hence unobserved that </a:t>
            </a:r>
            <a:r>
              <a:rPr lang="en-US" sz="1200" b="0" i="0" u="none" strike="noStrike" kern="1200" baseline="0" dirty="0" smtClean="0">
                <a:solidFill>
                  <a:schemeClr val="tx1"/>
                </a:solidFill>
                <a:latin typeface="+mn-lt"/>
                <a:ea typeface="+mn-ea"/>
                <a:cs typeface="+mn-cs"/>
              </a:rPr>
              <a:t>is not directly measured and can only be inferred from the results of imperfect tests</a:t>
            </a:r>
          </a:p>
          <a:p>
            <a:r>
              <a:rPr lang="en-US" sz="1200" b="0" i="0" u="none" strike="noStrike" kern="1200" baseline="0" dirty="0" smtClean="0">
                <a:solidFill>
                  <a:schemeClr val="tx1"/>
                </a:solidFill>
                <a:latin typeface="+mn-lt"/>
                <a:ea typeface="+mn-ea"/>
                <a:cs typeface="+mn-cs"/>
              </a:rPr>
              <a:t>and covariates if included.</a:t>
            </a:r>
            <a:endParaRPr lang="en-US" dirty="0" smtClean="0"/>
          </a:p>
          <a:p>
            <a:r>
              <a:rPr lang="en-US" dirty="0" smtClean="0"/>
              <a:t>There</a:t>
            </a:r>
            <a:r>
              <a:rPr lang="en-US" baseline="0" dirty="0" smtClean="0"/>
              <a:t> </a:t>
            </a:r>
            <a:r>
              <a:rPr lang="en-US" baseline="0" dirty="0" smtClean="0"/>
              <a:t>are two latent class models: the bivariate and the HSROC.</a:t>
            </a:r>
          </a:p>
          <a:p>
            <a:r>
              <a:rPr lang="en-US" baseline="0" dirty="0" smtClean="0"/>
              <a:t>Bivariate is equivalent to </a:t>
            </a:r>
            <a:r>
              <a:rPr lang="en-US" baseline="0" dirty="0" err="1" smtClean="0"/>
              <a:t>reistma</a:t>
            </a:r>
            <a:r>
              <a:rPr lang="en-US" baseline="0" dirty="0" smtClean="0"/>
              <a:t> because it incorporates the variance covariance matrix. It is most widely used due to the development of two shinny apps that make the implementation of this model easier.</a:t>
            </a:r>
          </a:p>
          <a:p>
            <a:r>
              <a:rPr lang="en-US" baseline="0" dirty="0" smtClean="0"/>
              <a:t>The HSROC was first developed by Rutter and </a:t>
            </a:r>
            <a:r>
              <a:rPr lang="en-US" baseline="0" dirty="0" err="1" smtClean="0"/>
              <a:t>Gatsonis</a:t>
            </a:r>
            <a:r>
              <a:rPr lang="en-US" baseline="0" dirty="0" smtClean="0"/>
              <a:t> in 2001 and Dendukuri in 2012 provided an extension of this </a:t>
            </a:r>
            <a:r>
              <a:rPr lang="en-US" baseline="0" dirty="0" smtClean="0"/>
              <a:t>model for the case where more than one reference standards exist and to account for conditional dependence.</a:t>
            </a:r>
            <a:endParaRPr lang="en-US" baseline="0" dirty="0" smtClean="0"/>
          </a:p>
          <a:p>
            <a:r>
              <a:rPr lang="en-US" baseline="0" dirty="0" smtClean="0"/>
              <a:t>This model accounts for threshold differences </a:t>
            </a:r>
            <a:r>
              <a:rPr lang="en-US" baseline="0" dirty="0" smtClean="0"/>
              <a:t>by including it as an unknown parameter in the model both </a:t>
            </a:r>
            <a:r>
              <a:rPr lang="en-US" baseline="0" dirty="0" smtClean="0"/>
              <a:t>within and between studies</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5</a:t>
            </a:fld>
            <a:endParaRPr lang="el-GR"/>
          </a:p>
        </p:txBody>
      </p:sp>
    </p:spTree>
    <p:extLst>
      <p:ext uri="{BB962C8B-B14F-4D97-AF65-F5344CB8AC3E}">
        <p14:creationId xmlns:p14="http://schemas.microsoft.com/office/powerpoint/2010/main" val="312925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level one the logit</a:t>
            </a:r>
            <a:r>
              <a:rPr lang="en-US" baseline="0" dirty="0" smtClean="0"/>
              <a:t> of the probability of a positive test is equal to theta plus the product of a and D which is the Disease status all multiplied by the exponential of minus beta times D.</a:t>
            </a:r>
          </a:p>
          <a:p>
            <a:r>
              <a:rPr lang="en-US" baseline="0" dirty="0" smtClean="0"/>
              <a:t>In level two the between study level, these thetas and alphas from all the studies come from a normal distribution with mean THETA and LAMDA respectively and variance sigma square theta and alpha respectively.</a:t>
            </a:r>
          </a:p>
          <a:p>
            <a:r>
              <a:rPr lang="en-US" baseline="0" dirty="0" smtClean="0"/>
              <a:t>Now what is this theta and alpha and beta?</a:t>
            </a:r>
          </a:p>
          <a:p>
            <a:r>
              <a:rPr lang="en-US" baseline="0" dirty="0" smtClean="0"/>
              <a:t>Theta is the cutpoint </a:t>
            </a:r>
            <a:r>
              <a:rPr lang="en-US" baseline="0" dirty="0" smtClean="0"/>
              <a:t>parameter </a:t>
            </a:r>
            <a:r>
              <a:rPr lang="en-US" baseline="0" dirty="0" smtClean="0"/>
              <a:t>the threshold </a:t>
            </a:r>
            <a:r>
              <a:rPr lang="en-US" baseline="0" dirty="0" smtClean="0"/>
              <a:t>parameter, </a:t>
            </a:r>
            <a:r>
              <a:rPr lang="en-US" baseline="0" dirty="0" smtClean="0"/>
              <a:t>alpha are the accuracy </a:t>
            </a:r>
            <a:r>
              <a:rPr lang="en-US" baseline="0" dirty="0" smtClean="0"/>
              <a:t>parameters  </a:t>
            </a:r>
            <a:r>
              <a:rPr lang="en-US" baseline="0" dirty="0" smtClean="0"/>
              <a:t>and beta is a shape </a:t>
            </a:r>
            <a:r>
              <a:rPr lang="en-US" baseline="0" dirty="0" smtClean="0"/>
              <a:t>parameter that influences how curvy SROC will be.</a:t>
            </a:r>
            <a:endParaRPr lang="en-US" baseline="0" dirty="0" smtClean="0"/>
          </a:p>
          <a:p>
            <a:r>
              <a:rPr lang="en-US" baseline="0" dirty="0" smtClean="0"/>
              <a:t>The probability of a positive test is either the TPR hence the SE or the FPR hence 1-SP.</a:t>
            </a:r>
          </a:p>
          <a:p>
            <a:r>
              <a:rPr lang="en-US" baseline="0" dirty="0" smtClean="0"/>
              <a:t>Therefore if we code the D as 0,5 when disease is present and minus 0,5 when disease is absent, the true positive rate is the inverse logit of THETA plus 0,5LAMDA all divided by the exponential of 0,5BETA and the FPR the inverse logit of theta minus 0,5lamda and all multiplied by 0,5beta.</a:t>
            </a:r>
          </a:p>
          <a:p>
            <a:r>
              <a:rPr lang="en-US" baseline="0" dirty="0" smtClean="0"/>
              <a:t>THE THIRD LEVEL OF THE MODEL IS THE SPECIFICATION OF THE PRIOR INFORMATION AND CHOOSE A DISTRIBUTION FOR THESE PRIORS</a:t>
            </a:r>
          </a:p>
          <a:p>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6</a:t>
            </a:fld>
            <a:endParaRPr lang="el-GR"/>
          </a:p>
        </p:txBody>
      </p:sp>
    </p:spTree>
    <p:extLst>
      <p:ext uri="{BB962C8B-B14F-4D97-AF65-F5344CB8AC3E}">
        <p14:creationId xmlns:p14="http://schemas.microsoft.com/office/powerpoint/2010/main" val="217932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 in a Bayesian inference to estimate the posterior distribution of our parameters</a:t>
            </a:r>
            <a:r>
              <a:rPr lang="en-US" baseline="0" dirty="0" smtClean="0"/>
              <a:t> we need to define THE LIKELIHOOD OF THE DATA AND make assumptions about the underlying distribution that the observed data follow and then specify the priors.</a:t>
            </a:r>
          </a:p>
          <a:p>
            <a:r>
              <a:rPr lang="en-US" baseline="0" dirty="0" smtClean="0"/>
              <a:t>Let D denote the disease status. The disease status is assumed latent meaning unobserved, </a:t>
            </a:r>
            <a:r>
              <a:rPr lang="en-US" sz="1200" b="0" i="0" u="none" strike="noStrike" kern="1200" baseline="0" dirty="0" smtClean="0">
                <a:solidFill>
                  <a:schemeClr val="tx1"/>
                </a:solidFill>
                <a:latin typeface="+mn-lt"/>
                <a:ea typeface="+mn-ea"/>
                <a:cs typeface="+mn-cs"/>
              </a:rPr>
              <a:t>that its presence is not directly measured and can only be inferred from the results of the tests</a:t>
            </a:r>
          </a:p>
          <a:p>
            <a:r>
              <a:rPr lang="en-US" sz="1200" b="0" i="0" u="none" strike="noStrike" kern="1200" baseline="0" dirty="0" smtClean="0">
                <a:solidFill>
                  <a:schemeClr val="tx1"/>
                </a:solidFill>
                <a:latin typeface="+mn-lt"/>
                <a:ea typeface="+mn-ea"/>
                <a:cs typeface="+mn-cs"/>
              </a:rPr>
              <a:t>The probability of getting any result from test 1 and test 2 is equal to the probability of getting a result given the disease is present multiplied by the probability of the disease being present plus the probability of getting any result given the disease is absent multiplied by the probability the disease is absent.</a:t>
            </a:r>
          </a:p>
          <a:p>
            <a:r>
              <a:rPr lang="en-US" sz="1200" b="0" i="0" u="none" strike="noStrike" kern="1200" baseline="0" dirty="0" smtClean="0">
                <a:solidFill>
                  <a:schemeClr val="tx1"/>
                </a:solidFill>
                <a:latin typeface="+mn-lt"/>
                <a:ea typeface="+mn-ea"/>
                <a:cs typeface="+mn-cs"/>
              </a:rPr>
              <a:t>So if we take the probability of both tests to give a positive result this translates to the probability of test1 to give a positive result given the disease is present which is the SE. Therefore the product of the </a:t>
            </a:r>
            <a:r>
              <a:rPr lang="en-US" sz="1200" b="0" i="0" u="none" strike="noStrike" kern="1200" baseline="0" dirty="0" err="1" smtClean="0">
                <a:solidFill>
                  <a:schemeClr val="tx1"/>
                </a:solidFill>
                <a:latin typeface="+mn-lt"/>
                <a:ea typeface="+mn-ea"/>
                <a:cs typeface="+mn-cs"/>
              </a:rPr>
              <a:t>Ses</a:t>
            </a:r>
            <a:r>
              <a:rPr lang="en-US" sz="1200" b="0" i="0" u="none" strike="noStrike" kern="1200" baseline="0" dirty="0" smtClean="0">
                <a:solidFill>
                  <a:schemeClr val="tx1"/>
                </a:solidFill>
                <a:latin typeface="+mn-lt"/>
                <a:ea typeface="+mn-ea"/>
                <a:cs typeface="+mn-cs"/>
              </a:rPr>
              <a:t> of the two tests times the probability of being diseased which is the prevalence.</a:t>
            </a:r>
          </a:p>
          <a:p>
            <a:r>
              <a:rPr lang="en-US" sz="1200" b="0" i="0" u="none" strike="noStrike" kern="1200" baseline="0" dirty="0" smtClean="0">
                <a:solidFill>
                  <a:schemeClr val="tx1"/>
                </a:solidFill>
                <a:latin typeface="+mn-lt"/>
                <a:ea typeface="+mn-ea"/>
                <a:cs typeface="+mn-cs"/>
              </a:rPr>
              <a:t>That provides us the first part of the final line in the equation.</a:t>
            </a:r>
          </a:p>
          <a:p>
            <a:r>
              <a:rPr lang="en-US" sz="1200" b="0" i="0" u="none" strike="noStrike" kern="1200" baseline="0" dirty="0" smtClean="0">
                <a:solidFill>
                  <a:schemeClr val="tx1"/>
                </a:solidFill>
                <a:latin typeface="+mn-lt"/>
                <a:ea typeface="+mn-ea"/>
                <a:cs typeface="+mn-cs"/>
              </a:rPr>
              <a:t>Now the probability to get a positive result given disease is absent translates to the false positive rate hence 1-SP. That’s why the second part of the equation transforms into 1-sp1 times 1-sp2 times 1-p.</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9B207F0-A14C-48F3-92C8-1EAC21759279}" type="slidenum">
              <a:rPr lang="el-GR" smtClean="0"/>
              <a:t>7</a:t>
            </a:fld>
            <a:endParaRPr lang="el-GR"/>
          </a:p>
        </p:txBody>
      </p:sp>
    </p:spTree>
    <p:extLst>
      <p:ext uri="{BB962C8B-B14F-4D97-AF65-F5344CB8AC3E}">
        <p14:creationId xmlns:p14="http://schemas.microsoft.com/office/powerpoint/2010/main" val="26300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 this slide we see how the likelihood that we discussed in the previous slide can be passed in R. PP is the SE and PN is the FPR since in the model definition we expressed the probability of a positive test.</a:t>
            </a:r>
          </a:p>
          <a:p>
            <a:r>
              <a:rPr lang="en-US" baseline="0" dirty="0" smtClean="0"/>
              <a:t>The first probability is the one we showed previously.</a:t>
            </a:r>
          </a:p>
          <a:p>
            <a:r>
              <a:rPr lang="en-US" baseline="0" dirty="0" smtClean="0"/>
              <a:t> and with the same reasoning we construct the other 3 probabilities.</a:t>
            </a:r>
          </a:p>
          <a:p>
            <a:r>
              <a:rPr lang="en-US" baseline="0" dirty="0" smtClean="0"/>
              <a:t>So when index test is positive and reference is negative we have the FP category.</a:t>
            </a:r>
          </a:p>
          <a:p>
            <a:r>
              <a:rPr lang="en-US" baseline="0" dirty="0" smtClean="0"/>
              <a:t>Therefore the probability of a positive result given disease is present is given by SE and the probability of a negative result of the reference test given disease is present becomes 1-S2.</a:t>
            </a:r>
          </a:p>
          <a:p>
            <a:r>
              <a:rPr lang="en-US" baseline="0" dirty="0" smtClean="0"/>
              <a:t>Now for the second part. The probability of a positive given disease is not present is 1-C1 therefore FPR and negative when disease is absent is C2.</a:t>
            </a:r>
          </a:p>
          <a:p>
            <a:r>
              <a:rPr lang="en-US" baseline="0" dirty="0" smtClean="0"/>
              <a:t>And so on for the next two.</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8</a:t>
            </a:fld>
            <a:endParaRPr lang="el-GR"/>
          </a:p>
        </p:txBody>
      </p:sp>
    </p:spTree>
    <p:extLst>
      <p:ext uri="{BB962C8B-B14F-4D97-AF65-F5344CB8AC3E}">
        <p14:creationId xmlns:p14="http://schemas.microsoft.com/office/powerpoint/2010/main" val="426936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code for both models for the model definition.</a:t>
            </a:r>
          </a:p>
          <a:p>
            <a:r>
              <a:rPr lang="en-US" baseline="0" dirty="0" smtClean="0"/>
              <a:t>We see that both models let se and </a:t>
            </a:r>
            <a:r>
              <a:rPr lang="en-US" baseline="0" dirty="0" err="1" smtClean="0"/>
              <a:t>sp</a:t>
            </a:r>
            <a:r>
              <a:rPr lang="en-US" baseline="0" dirty="0" smtClean="0"/>
              <a:t> vary within studies and come from a normal distribution with an overall mean and variance but the HSROC model incorporates more of the factors that influence the accuracy of a test.</a:t>
            </a:r>
          </a:p>
          <a:p>
            <a:r>
              <a:rPr lang="en-US" baseline="0" dirty="0" smtClean="0"/>
              <a:t>So in level 1 the equation defining se and </a:t>
            </a:r>
            <a:r>
              <a:rPr lang="en-US" baseline="0" dirty="0" err="1" smtClean="0"/>
              <a:t>sp</a:t>
            </a:r>
            <a:r>
              <a:rPr lang="en-US" baseline="0" dirty="0" smtClean="0"/>
              <a:t> and in level two the hierarchical prior </a:t>
            </a:r>
            <a:r>
              <a:rPr lang="en-US" baseline="0" dirty="0" smtClean="0"/>
              <a:t>distributions.</a:t>
            </a:r>
          </a:p>
          <a:p>
            <a:r>
              <a:rPr lang="en-US" baseline="0" dirty="0" smtClean="0"/>
              <a:t>Now for the pooled estimates of SE and SP we see that they are similar in both models. One divided by one plus exponential of minus or not of </a:t>
            </a:r>
            <a:r>
              <a:rPr lang="en-US" baseline="0" dirty="0" err="1" smtClean="0"/>
              <a:t>miou</a:t>
            </a:r>
            <a:r>
              <a:rPr lang="en-US" baseline="0" dirty="0" smtClean="0"/>
              <a:t> respectively. The difference btw them is that </a:t>
            </a:r>
            <a:r>
              <a:rPr lang="en-US" baseline="0" dirty="0" err="1" smtClean="0"/>
              <a:t>miou</a:t>
            </a:r>
            <a:r>
              <a:rPr lang="en-US" baseline="0" dirty="0" smtClean="0"/>
              <a:t> is replaced by an equation that incorporates three important parameters that influence accuracy theta </a:t>
            </a:r>
            <a:r>
              <a:rPr lang="en-US" baseline="0" dirty="0" err="1" smtClean="0"/>
              <a:t>lamda</a:t>
            </a:r>
            <a:r>
              <a:rPr lang="en-US" baseline="0" dirty="0" smtClean="0"/>
              <a:t> and beta.</a:t>
            </a:r>
            <a:endParaRPr lang="el-GR" dirty="0"/>
          </a:p>
        </p:txBody>
      </p:sp>
      <p:sp>
        <p:nvSpPr>
          <p:cNvPr id="4" name="Slide Number Placeholder 3"/>
          <p:cNvSpPr>
            <a:spLocks noGrp="1"/>
          </p:cNvSpPr>
          <p:nvPr>
            <p:ph type="sldNum" sz="quarter" idx="10"/>
          </p:nvPr>
        </p:nvSpPr>
        <p:spPr/>
        <p:txBody>
          <a:bodyPr/>
          <a:lstStyle/>
          <a:p>
            <a:fld id="{79B207F0-A14C-48F3-92C8-1EAC21759279}" type="slidenum">
              <a:rPr lang="el-GR" smtClean="0"/>
              <a:t>9</a:t>
            </a:fld>
            <a:endParaRPr lang="el-GR"/>
          </a:p>
        </p:txBody>
      </p:sp>
    </p:spTree>
    <p:extLst>
      <p:ext uri="{BB962C8B-B14F-4D97-AF65-F5344CB8AC3E}">
        <p14:creationId xmlns:p14="http://schemas.microsoft.com/office/powerpoint/2010/main" val="401351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F48E5AC-14DB-4EA9-A49A-26F9C18FDD1D}" type="datetimeFigureOut">
              <a:rPr lang="el-GR" smtClean="0"/>
              <a:t>25/10/2023</a:t>
            </a:fld>
            <a:endParaRPr lang="el-G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l-G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7C79DF5-7741-4AED-B194-BD9A41D52322}" type="slidenum">
              <a:rPr lang="el-GR" smtClean="0"/>
              <a:t>‹#›</a:t>
            </a:fld>
            <a:endParaRPr lang="el-GR"/>
          </a:p>
        </p:txBody>
      </p:sp>
    </p:spTree>
    <p:extLst>
      <p:ext uri="{BB962C8B-B14F-4D97-AF65-F5344CB8AC3E}">
        <p14:creationId xmlns:p14="http://schemas.microsoft.com/office/powerpoint/2010/main" val="19027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8E5AC-14DB-4EA9-A49A-26F9C18FDD1D}" type="datetimeFigureOut">
              <a:rPr lang="el-GR" smtClean="0"/>
              <a:t>25/10/2023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332344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F48E5AC-14DB-4EA9-A49A-26F9C18FDD1D}" type="datetimeFigureOut">
              <a:rPr lang="el-GR" smtClean="0"/>
              <a:t>25/10/2023</a:t>
            </a:fld>
            <a:endParaRPr lang="el-GR"/>
          </a:p>
        </p:txBody>
      </p:sp>
      <p:sp>
        <p:nvSpPr>
          <p:cNvPr id="5" name="Footer Placeholder 4"/>
          <p:cNvSpPr>
            <a:spLocks noGrp="1"/>
          </p:cNvSpPr>
          <p:nvPr>
            <p:ph type="ftr" sz="quarter" idx="11"/>
          </p:nvPr>
        </p:nvSpPr>
        <p:spPr>
          <a:xfrm>
            <a:off x="774923" y="5951811"/>
            <a:ext cx="7896279" cy="365125"/>
          </a:xfrm>
        </p:spPr>
        <p:txBody>
          <a:bodyPr/>
          <a:lstStyle/>
          <a:p>
            <a:endParaRPr lang="el-G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7C79DF5-7741-4AED-B194-BD9A41D52322}" type="slidenum">
              <a:rPr lang="el-GR" smtClean="0"/>
              <a:t>‹#›</a:t>
            </a:fld>
            <a:endParaRPr lang="el-GR"/>
          </a:p>
        </p:txBody>
      </p:sp>
    </p:spTree>
    <p:extLst>
      <p:ext uri="{BB962C8B-B14F-4D97-AF65-F5344CB8AC3E}">
        <p14:creationId xmlns:p14="http://schemas.microsoft.com/office/powerpoint/2010/main" val="27171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8E5AC-14DB-4EA9-A49A-26F9C18FDD1D}" type="datetimeFigureOut">
              <a:rPr lang="el-GR" smtClean="0"/>
              <a:t>25/10/2023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a:xfrm>
            <a:off x="10558300" y="5956137"/>
            <a:ext cx="1052508" cy="365125"/>
          </a:xfrm>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111525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F48E5AC-14DB-4EA9-A49A-26F9C18FDD1D}" type="datetimeFigureOut">
              <a:rPr lang="el-GR" smtClean="0"/>
              <a:t>25/10/2023</a:t>
            </a:fld>
            <a:endParaRPr lang="el-G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l-G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7C79DF5-7741-4AED-B194-BD9A41D52322}" type="slidenum">
              <a:rPr lang="el-GR" smtClean="0"/>
              <a:t>‹#›</a:t>
            </a:fld>
            <a:endParaRPr lang="el-GR"/>
          </a:p>
        </p:txBody>
      </p:sp>
    </p:spTree>
    <p:extLst>
      <p:ext uri="{BB962C8B-B14F-4D97-AF65-F5344CB8AC3E}">
        <p14:creationId xmlns:p14="http://schemas.microsoft.com/office/powerpoint/2010/main" val="180163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8E5AC-14DB-4EA9-A49A-26F9C18FDD1D}" type="datetimeFigureOut">
              <a:rPr lang="el-GR" smtClean="0"/>
              <a:t>25/10/2023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357372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8E5AC-14DB-4EA9-A49A-26F9C18FDD1D}" type="datetimeFigureOut">
              <a:rPr lang="el-GR" smtClean="0"/>
              <a:t>25/10/2023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425041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8E5AC-14DB-4EA9-A49A-26F9C18FDD1D}" type="datetimeFigureOut">
              <a:rPr lang="el-GR" smtClean="0"/>
              <a:t>25/10/2023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92984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8E5AC-14DB-4EA9-A49A-26F9C18FDD1D}" type="datetimeFigureOut">
              <a:rPr lang="el-GR" smtClean="0"/>
              <a:t>25/10/2023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291242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F48E5AC-14DB-4EA9-A49A-26F9C18FDD1D}" type="datetimeFigureOut">
              <a:rPr lang="el-GR" smtClean="0"/>
              <a:t>25/10/2023</a:t>
            </a:fld>
            <a:endParaRPr lang="el-G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7C79DF5-7741-4AED-B194-BD9A41D52322}" type="slidenum">
              <a:rPr lang="el-GR" smtClean="0"/>
              <a:t>‹#›</a:t>
            </a:fld>
            <a:endParaRPr lang="el-GR"/>
          </a:p>
        </p:txBody>
      </p:sp>
    </p:spTree>
    <p:extLst>
      <p:ext uri="{BB962C8B-B14F-4D97-AF65-F5344CB8AC3E}">
        <p14:creationId xmlns:p14="http://schemas.microsoft.com/office/powerpoint/2010/main" val="346732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48E5AC-14DB-4EA9-A49A-26F9C18FDD1D}" type="datetimeFigureOut">
              <a:rPr lang="el-GR" smtClean="0"/>
              <a:t>25/10/2023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7C79DF5-7741-4AED-B194-BD9A41D52322}" type="slidenum">
              <a:rPr lang="el-GR" smtClean="0"/>
              <a:t>‹#›</a:t>
            </a:fld>
            <a:endParaRPr lang="el-GR"/>
          </a:p>
        </p:txBody>
      </p:sp>
    </p:spTree>
    <p:extLst>
      <p:ext uri="{BB962C8B-B14F-4D97-AF65-F5344CB8AC3E}">
        <p14:creationId xmlns:p14="http://schemas.microsoft.com/office/powerpoint/2010/main" val="275675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F48E5AC-14DB-4EA9-A49A-26F9C18FDD1D}" type="datetimeFigureOut">
              <a:rPr lang="el-GR" smtClean="0"/>
              <a:t>25/10/2023</a:t>
            </a:fld>
            <a:endParaRPr lang="el-G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l-G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7C79DF5-7741-4AED-B194-BD9A41D52322}" type="slidenum">
              <a:rPr lang="el-GR" smtClean="0"/>
              <a:t>‹#›</a:t>
            </a:fld>
            <a:endParaRPr lang="el-G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951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ayesdta.shinyapps.io/meta-analysi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rsu.shinyapps.io/MetaBayesDT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665247"/>
            <a:ext cx="6236011" cy="6236011"/>
          </a:xfrm>
          <a:prstGeom prst="rect">
            <a:avLst/>
          </a:prstGeom>
        </p:spPr>
      </p:pic>
      <p:sp>
        <p:nvSpPr>
          <p:cNvPr id="2" name="Title 1"/>
          <p:cNvSpPr>
            <a:spLocks noGrp="1"/>
          </p:cNvSpPr>
          <p:nvPr>
            <p:ph type="title"/>
          </p:nvPr>
        </p:nvSpPr>
        <p:spPr>
          <a:xfrm>
            <a:off x="6562165" y="928213"/>
            <a:ext cx="5712032" cy="566738"/>
          </a:xfrm>
        </p:spPr>
        <p:txBody>
          <a:bodyPr>
            <a:normAutofit fontScale="90000"/>
          </a:bodyPr>
          <a:lstStyle/>
          <a:p>
            <a:r>
              <a:rPr lang="en-US" dirty="0" smtClean="0"/>
              <a:t>Meta analysis of DTA studies using Bayesian latent class models</a:t>
            </a:r>
            <a:endParaRPr lang="el-GR" dirty="0"/>
          </a:p>
        </p:txBody>
      </p:sp>
      <p:sp>
        <p:nvSpPr>
          <p:cNvPr id="3" name="Subtitle 2"/>
          <p:cNvSpPr>
            <a:spLocks noGrp="1"/>
          </p:cNvSpPr>
          <p:nvPr>
            <p:ph type="body" sz="half" idx="2"/>
          </p:nvPr>
        </p:nvSpPr>
        <p:spPr>
          <a:xfrm>
            <a:off x="6725005" y="1626432"/>
            <a:ext cx="2867232" cy="598671"/>
          </a:xfrm>
        </p:spPr>
        <p:txBody>
          <a:bodyPr>
            <a:noAutofit/>
          </a:bodyPr>
          <a:lstStyle/>
          <a:p>
            <a:pPr algn="l"/>
            <a:r>
              <a:rPr lang="en-US" sz="1000" b="1" i="1" dirty="0" smtClean="0"/>
              <a:t>Xanthoula (</a:t>
            </a:r>
            <a:r>
              <a:rPr lang="en-US" sz="1000" b="1" i="1" dirty="0" err="1" smtClean="0"/>
              <a:t>Ksanthi</a:t>
            </a:r>
            <a:r>
              <a:rPr lang="en-US" sz="1000" b="1" i="1" dirty="0" smtClean="0"/>
              <a:t>) </a:t>
            </a:r>
            <a:r>
              <a:rPr lang="en-US" sz="1000" b="1" i="1" dirty="0" smtClean="0"/>
              <a:t>Rousou: Ph.D. student</a:t>
            </a:r>
          </a:p>
          <a:p>
            <a:pPr algn="l"/>
            <a:r>
              <a:rPr lang="en-US" sz="1000" b="1" i="1" dirty="0" smtClean="0"/>
              <a:t>Supervisor: P. Kostoulas</a:t>
            </a:r>
            <a:endParaRPr lang="el-GR" sz="1000" b="1" i="1" dirty="0"/>
          </a:p>
        </p:txBody>
      </p:sp>
    </p:spTree>
    <p:extLst>
      <p:ext uri="{BB962C8B-B14F-4D97-AF65-F5344CB8AC3E}">
        <p14:creationId xmlns:p14="http://schemas.microsoft.com/office/powerpoint/2010/main" val="1240134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921014582"/>
              </p:ext>
            </p:extLst>
          </p:nvPr>
        </p:nvGraphicFramePr>
        <p:xfrm>
          <a:off x="1408892" y="4008065"/>
          <a:ext cx="5932068" cy="2568130"/>
        </p:xfrm>
        <a:graphic>
          <a:graphicData uri="http://schemas.openxmlformats.org/drawingml/2006/table">
            <a:tbl>
              <a:tblPr firstRow="1" firstCol="1" bandRow="1">
                <a:tableStyleId>{5C22544A-7EE6-4342-B048-85BDC9FD1C3A}</a:tableStyleId>
              </a:tblPr>
              <a:tblGrid>
                <a:gridCol w="1125186">
                  <a:extLst>
                    <a:ext uri="{9D8B030D-6E8A-4147-A177-3AD203B41FA5}">
                      <a16:colId xmlns:a16="http://schemas.microsoft.com/office/drawing/2014/main" val="8169960"/>
                    </a:ext>
                  </a:extLst>
                </a:gridCol>
                <a:gridCol w="1417129">
                  <a:extLst>
                    <a:ext uri="{9D8B030D-6E8A-4147-A177-3AD203B41FA5}">
                      <a16:colId xmlns:a16="http://schemas.microsoft.com/office/drawing/2014/main" val="2630090967"/>
                    </a:ext>
                  </a:extLst>
                </a:gridCol>
                <a:gridCol w="1380096">
                  <a:extLst>
                    <a:ext uri="{9D8B030D-6E8A-4147-A177-3AD203B41FA5}">
                      <a16:colId xmlns:a16="http://schemas.microsoft.com/office/drawing/2014/main" val="689527593"/>
                    </a:ext>
                  </a:extLst>
                </a:gridCol>
                <a:gridCol w="2009657">
                  <a:extLst>
                    <a:ext uri="{9D8B030D-6E8A-4147-A177-3AD203B41FA5}">
                      <a16:colId xmlns:a16="http://schemas.microsoft.com/office/drawing/2014/main" val="3163351713"/>
                    </a:ext>
                  </a:extLst>
                </a:gridCol>
              </a:tblGrid>
              <a:tr h="506492">
                <a:tc>
                  <a:txBody>
                    <a:bodyPr/>
                    <a:lstStyle/>
                    <a:p>
                      <a:pPr algn="ctr">
                        <a:lnSpc>
                          <a:spcPct val="115000"/>
                        </a:lnSpc>
                        <a:spcAft>
                          <a:spcPts val="0"/>
                        </a:spcAft>
                      </a:pPr>
                      <a:r>
                        <a:rPr lang="en-GB" sz="1200">
                          <a:effectLst/>
                        </a:rPr>
                        <a:t>Multiplex</a:t>
                      </a:r>
                      <a:endParaRPr lang="el-GR" sz="1200">
                        <a:effectLst/>
                      </a:endParaRPr>
                    </a:p>
                    <a:p>
                      <a:pPr algn="ctr">
                        <a:lnSpc>
                          <a:spcPct val="115000"/>
                        </a:lnSpc>
                        <a:spcAft>
                          <a:spcPts val="0"/>
                        </a:spcAft>
                      </a:pPr>
                      <a:r>
                        <a:rPr lang="en-GB" sz="1200">
                          <a:effectLst/>
                        </a:rPr>
                        <a:t>NAT/PCR test</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Se</a:t>
                      </a:r>
                      <a:endParaRPr lang="el-GR" sz="1200">
                        <a:effectLst/>
                      </a:endParaRPr>
                    </a:p>
                    <a:p>
                      <a:pPr algn="ctr">
                        <a:lnSpc>
                          <a:spcPct val="115000"/>
                        </a:lnSpc>
                        <a:spcAft>
                          <a:spcPts val="0"/>
                        </a:spcAft>
                      </a:pPr>
                      <a:r>
                        <a:rPr lang="en-GB" sz="1200">
                          <a:effectLst/>
                        </a:rPr>
                        <a:t>(95%CI)</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Sp</a:t>
                      </a:r>
                      <a:endParaRPr lang="el-GR" sz="1200">
                        <a:effectLst/>
                      </a:endParaRPr>
                    </a:p>
                    <a:p>
                      <a:pPr algn="ctr">
                        <a:lnSpc>
                          <a:spcPct val="115000"/>
                        </a:lnSpc>
                        <a:spcAft>
                          <a:spcPts val="0"/>
                        </a:spcAft>
                      </a:pPr>
                      <a:r>
                        <a:rPr lang="en-GB" sz="1200">
                          <a:effectLst/>
                        </a:rPr>
                        <a:t>(95%CI)</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Studies</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9468730"/>
                  </a:ext>
                </a:extLst>
              </a:tr>
              <a:tr h="337661">
                <a:tc>
                  <a:txBody>
                    <a:bodyPr/>
                    <a:lstStyle/>
                    <a:p>
                      <a:pPr algn="ctr">
                        <a:lnSpc>
                          <a:spcPct val="115000"/>
                        </a:lnSpc>
                        <a:spcAft>
                          <a:spcPts val="0"/>
                        </a:spcAft>
                      </a:pPr>
                      <a:r>
                        <a:rPr lang="en-GB" sz="1200">
                          <a:effectLst/>
                        </a:rPr>
                        <a:t>BD Max EBP</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0.981 (0.961,0.99)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0.985 (0.97,0.993)</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(13, 38, 39)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9625474"/>
                  </a:ext>
                </a:extLst>
              </a:tr>
              <a:tr h="337661">
                <a:tc>
                  <a:txBody>
                    <a:bodyPr/>
                    <a:lstStyle/>
                    <a:p>
                      <a:pPr algn="ctr">
                        <a:lnSpc>
                          <a:spcPct val="115000"/>
                        </a:lnSpc>
                        <a:spcAft>
                          <a:spcPts val="0"/>
                        </a:spcAft>
                      </a:pPr>
                      <a:r>
                        <a:rPr lang="en-GB" sz="1200">
                          <a:effectLst/>
                        </a:rPr>
                        <a:t>EntericBio</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0.977 (0.906,0.995)</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0.986</a:t>
                      </a:r>
                      <a:endParaRPr lang="el-GR" sz="1200">
                        <a:effectLst/>
                      </a:endParaRPr>
                    </a:p>
                    <a:p>
                      <a:pPr algn="ctr">
                        <a:lnSpc>
                          <a:spcPct val="115000"/>
                        </a:lnSpc>
                        <a:spcAft>
                          <a:spcPts val="0"/>
                        </a:spcAft>
                      </a:pPr>
                      <a:r>
                        <a:rPr lang="en-GB" sz="1200">
                          <a:effectLst/>
                        </a:rPr>
                        <a:t>(0.941, 0.997)</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(40, 41)</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619520"/>
                  </a:ext>
                </a:extLst>
              </a:tr>
              <a:tr h="337661">
                <a:tc>
                  <a:txBody>
                    <a:bodyPr/>
                    <a:lstStyle/>
                    <a:p>
                      <a:pPr algn="ctr">
                        <a:lnSpc>
                          <a:spcPct val="115000"/>
                        </a:lnSpc>
                        <a:spcAft>
                          <a:spcPts val="0"/>
                        </a:spcAft>
                      </a:pPr>
                      <a:r>
                        <a:rPr lang="en-GB" sz="1200">
                          <a:effectLst/>
                        </a:rPr>
                        <a:t>FilmArray</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0.97 (0.924,0.989)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0.983 (0.954,0.994)</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(8, 14, 19, 43)</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9338618"/>
                  </a:ext>
                </a:extLst>
              </a:tr>
              <a:tr h="337661">
                <a:tc>
                  <a:txBody>
                    <a:bodyPr/>
                    <a:lstStyle/>
                    <a:p>
                      <a:pPr algn="ctr">
                        <a:lnSpc>
                          <a:spcPct val="115000"/>
                        </a:lnSpc>
                        <a:spcAft>
                          <a:spcPts val="0"/>
                        </a:spcAft>
                      </a:pPr>
                      <a:r>
                        <a:rPr lang="en-GB" sz="1200">
                          <a:effectLst/>
                        </a:rPr>
                        <a:t>Luminex</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0.938 (0.892,0.966)</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0.982</a:t>
                      </a:r>
                      <a:endParaRPr lang="el-GR" sz="1200">
                        <a:effectLst/>
                      </a:endParaRPr>
                    </a:p>
                    <a:p>
                      <a:pPr algn="ctr">
                        <a:lnSpc>
                          <a:spcPct val="115000"/>
                        </a:lnSpc>
                        <a:spcAft>
                          <a:spcPts val="0"/>
                        </a:spcAft>
                      </a:pPr>
                      <a:r>
                        <a:rPr lang="en-GB" sz="1200">
                          <a:effectLst/>
                        </a:rPr>
                        <a:t>(0.965, 0.99)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dirty="0">
                          <a:effectLst/>
                        </a:rPr>
                        <a:t>(11, 16, 18, 20, 22, 24, 48–52)</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8137434"/>
                  </a:ext>
                </a:extLst>
              </a:tr>
              <a:tr h="337661">
                <a:tc>
                  <a:txBody>
                    <a:bodyPr/>
                    <a:lstStyle/>
                    <a:p>
                      <a:pPr algn="ctr">
                        <a:lnSpc>
                          <a:spcPct val="115000"/>
                        </a:lnSpc>
                        <a:spcAft>
                          <a:spcPts val="0"/>
                        </a:spcAft>
                      </a:pPr>
                      <a:r>
                        <a:rPr lang="en-GB" sz="1200" dirty="0">
                          <a:effectLst/>
                        </a:rPr>
                        <a:t>Seeplex</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a:effectLst/>
                        </a:rPr>
                        <a:t>0.852 (0.631, 0.951)</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dirty="0">
                          <a:effectLst/>
                        </a:rPr>
                        <a:t>0.957</a:t>
                      </a:r>
                      <a:endParaRPr lang="el-GR" sz="1200" dirty="0">
                        <a:effectLst/>
                      </a:endParaRPr>
                    </a:p>
                    <a:p>
                      <a:pPr algn="ctr">
                        <a:lnSpc>
                          <a:spcPct val="115000"/>
                        </a:lnSpc>
                        <a:spcAft>
                          <a:spcPts val="0"/>
                        </a:spcAft>
                      </a:pPr>
                      <a:r>
                        <a:rPr lang="en-GB" sz="1200" dirty="0">
                          <a:effectLst/>
                        </a:rPr>
                        <a:t>(0.84, 0.99)</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200" dirty="0">
                          <a:effectLst/>
                        </a:rPr>
                        <a:t>(21, 23, 55)</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7058068"/>
                  </a:ext>
                </a:extLst>
              </a:tr>
            </a:tbl>
          </a:graphicData>
        </a:graphic>
      </p:graphicFrame>
      <p:sp>
        <p:nvSpPr>
          <p:cNvPr id="2" name="Title 1"/>
          <p:cNvSpPr>
            <a:spLocks noGrp="1"/>
          </p:cNvSpPr>
          <p:nvPr>
            <p:ph type="title"/>
          </p:nvPr>
        </p:nvSpPr>
        <p:spPr/>
        <p:txBody>
          <a:bodyPr/>
          <a:lstStyle/>
          <a:p>
            <a:r>
              <a:rPr lang="en-US" dirty="0" smtClean="0"/>
              <a:t>Campylobacter-Meta analysis</a:t>
            </a:r>
            <a:endParaRPr lang="el-GR" dirty="0"/>
          </a:p>
        </p:txBody>
      </p:sp>
      <p:sp>
        <p:nvSpPr>
          <p:cNvPr id="3" name="Content Placeholder 2"/>
          <p:cNvSpPr>
            <a:spLocks noGrp="1"/>
          </p:cNvSpPr>
          <p:nvPr>
            <p:ph idx="1"/>
          </p:nvPr>
        </p:nvSpPr>
        <p:spPr>
          <a:xfrm>
            <a:off x="399244" y="1791378"/>
            <a:ext cx="10811815" cy="3500752"/>
          </a:xfrm>
        </p:spPr>
        <p:txBody>
          <a:bodyPr/>
          <a:lstStyle/>
          <a:p>
            <a:r>
              <a:rPr lang="en-US" dirty="0" smtClean="0"/>
              <a:t>34 studies</a:t>
            </a:r>
          </a:p>
          <a:p>
            <a:r>
              <a:rPr lang="en-US" dirty="0" smtClean="0"/>
              <a:t>Diagnostic test-&gt;multiplex PCR</a:t>
            </a:r>
          </a:p>
          <a:p>
            <a:r>
              <a:rPr lang="en-US" dirty="0" smtClean="0"/>
              <a:t>Reference test-&gt; culture</a:t>
            </a:r>
          </a:p>
          <a:p>
            <a:r>
              <a:rPr lang="en-US" dirty="0" smtClean="0"/>
              <a:t>SCS method</a:t>
            </a:r>
          </a:p>
          <a:p>
            <a:r>
              <a:rPr lang="en-GB" dirty="0" smtClean="0"/>
              <a:t>The </a:t>
            </a:r>
            <a:r>
              <a:rPr lang="en-GB" dirty="0"/>
              <a:t>overall Se and </a:t>
            </a:r>
            <a:r>
              <a:rPr lang="en-GB" dirty="0" smtClean="0"/>
              <a:t>Sp of multiplex PCR </a:t>
            </a:r>
            <a:r>
              <a:rPr lang="en-GB" dirty="0"/>
              <a:t>were 95.3% (92.3; 97.1) and 97.1% (95.1; 98.3) </a:t>
            </a:r>
            <a:r>
              <a:rPr lang="en-GB" dirty="0" smtClean="0"/>
              <a:t>respectively</a:t>
            </a:r>
            <a:endParaRPr lang="en-US" dirty="0"/>
          </a:p>
          <a:p>
            <a:pPr marL="0" indent="0">
              <a:buNone/>
            </a:pPr>
            <a:r>
              <a:rPr lang="en-US" dirty="0" smtClean="0"/>
              <a:t> </a:t>
            </a:r>
          </a:p>
          <a:p>
            <a:endParaRPr lang="en-US" dirty="0" smtClean="0"/>
          </a:p>
          <a:p>
            <a:pPr marL="0" indent="0">
              <a:buNone/>
            </a:pPr>
            <a:endParaRPr lang="el-G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9023" y="3960240"/>
            <a:ext cx="2360558" cy="2301544"/>
          </a:xfrm>
          <a:prstGeom prst="rect">
            <a:avLst/>
          </a:prstGeom>
        </p:spPr>
      </p:pic>
      <p:pic>
        <p:nvPicPr>
          <p:cNvPr id="5" name="Picture 4"/>
          <p:cNvPicPr>
            <a:picLocks noChangeAspect="1"/>
          </p:cNvPicPr>
          <p:nvPr/>
        </p:nvPicPr>
        <p:blipFill>
          <a:blip r:embed="rId4"/>
          <a:stretch>
            <a:fillRect/>
          </a:stretch>
        </p:blipFill>
        <p:spPr>
          <a:xfrm>
            <a:off x="9008772" y="1791378"/>
            <a:ext cx="2775901" cy="1561444"/>
          </a:xfrm>
          <a:prstGeom prst="rect">
            <a:avLst/>
          </a:prstGeom>
        </p:spPr>
      </p:pic>
      <p:pic>
        <p:nvPicPr>
          <p:cNvPr id="7" name="Picture 6"/>
          <p:cNvPicPr>
            <a:picLocks noChangeAspect="1"/>
          </p:cNvPicPr>
          <p:nvPr/>
        </p:nvPicPr>
        <p:blipFill>
          <a:blip r:embed="rId5"/>
          <a:stretch>
            <a:fillRect/>
          </a:stretch>
        </p:blipFill>
        <p:spPr>
          <a:xfrm>
            <a:off x="7179236" y="702156"/>
            <a:ext cx="3859306" cy="986618"/>
          </a:xfrm>
          <a:prstGeom prst="rect">
            <a:avLst/>
          </a:prstGeom>
        </p:spPr>
      </p:pic>
    </p:spTree>
    <p:extLst>
      <p:ext uri="{BB962C8B-B14F-4D97-AF65-F5344CB8AC3E}">
        <p14:creationId xmlns:p14="http://schemas.microsoft.com/office/powerpoint/2010/main" val="2158048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l-GR" dirty="0"/>
          </a:p>
        </p:txBody>
      </p:sp>
      <p:sp>
        <p:nvSpPr>
          <p:cNvPr id="3" name="Content Placeholder 2"/>
          <p:cNvSpPr>
            <a:spLocks noGrp="1"/>
          </p:cNvSpPr>
          <p:nvPr>
            <p:ph idx="1"/>
          </p:nvPr>
        </p:nvSpPr>
        <p:spPr>
          <a:xfrm>
            <a:off x="407331" y="1774819"/>
            <a:ext cx="11029615" cy="3678303"/>
          </a:xfrm>
        </p:spPr>
        <p:txBody>
          <a:bodyPr/>
          <a:lstStyle/>
          <a:p>
            <a:r>
              <a:rPr lang="en-US" dirty="0"/>
              <a:t>Problem: </a:t>
            </a:r>
          </a:p>
          <a:p>
            <a:pPr marL="0" indent="0">
              <a:buNone/>
            </a:pPr>
            <a:r>
              <a:rPr lang="en-US" dirty="0" smtClean="0"/>
              <a:t>-&gt;excess </a:t>
            </a:r>
            <a:r>
              <a:rPr lang="en-US" dirty="0"/>
              <a:t>positives-&gt;FALSE or TRUE?</a:t>
            </a:r>
          </a:p>
          <a:p>
            <a:pPr marL="0" indent="0">
              <a:buNone/>
            </a:pPr>
            <a:r>
              <a:rPr lang="en-US" dirty="0"/>
              <a:t>LOW SP of multiplex PCR or LOW SE of culture</a:t>
            </a:r>
            <a:r>
              <a:rPr lang="en-US" dirty="0" smtClean="0"/>
              <a:t>?</a:t>
            </a:r>
          </a:p>
          <a:p>
            <a:pPr marL="0" indent="0">
              <a:buNone/>
            </a:pPr>
            <a:r>
              <a:rPr lang="en-US" dirty="0" smtClean="0"/>
              <a:t>-&gt;Composite reference standard-&gt;singleplex or other multiplex PCR (results favoring index) or/and Antigen-based tests (low sensitivity) </a:t>
            </a:r>
          </a:p>
          <a:p>
            <a:pPr marL="0" indent="0">
              <a:buNone/>
            </a:pPr>
            <a:r>
              <a:rPr lang="en-US" dirty="0" smtClean="0"/>
              <a:t>-&gt;Many manufacturers-&gt;different cut-off values, different </a:t>
            </a:r>
            <a:r>
              <a:rPr lang="en-US" i="1" dirty="0" err="1" smtClean="0"/>
              <a:t>Camp.spp</a:t>
            </a:r>
            <a:endParaRPr lang="en-US" i="1" dirty="0"/>
          </a:p>
          <a:p>
            <a:pPr marL="0" indent="0" algn="ctr">
              <a:buNone/>
            </a:pPr>
            <a:r>
              <a:rPr lang="en-US" dirty="0" smtClean="0">
                <a:solidFill>
                  <a:srgbClr val="FF0000"/>
                </a:solidFill>
              </a:rPr>
              <a:t>Bayesian approach latent </a:t>
            </a:r>
            <a:r>
              <a:rPr lang="en-US" dirty="0">
                <a:solidFill>
                  <a:srgbClr val="FF0000"/>
                </a:solidFill>
              </a:rPr>
              <a:t>class </a:t>
            </a:r>
            <a:r>
              <a:rPr lang="en-US" dirty="0" smtClean="0">
                <a:solidFill>
                  <a:srgbClr val="FF0000"/>
                </a:solidFill>
              </a:rPr>
              <a:t>model without a reference standard</a:t>
            </a:r>
          </a:p>
          <a:p>
            <a:pPr marL="0" indent="0" algn="ctr">
              <a:buNone/>
            </a:pPr>
            <a:r>
              <a:rPr lang="en-US" dirty="0" smtClean="0">
                <a:solidFill>
                  <a:srgbClr val="FF0000"/>
                </a:solidFill>
              </a:rPr>
              <a:t>HSROC or Bivariate?</a:t>
            </a:r>
            <a:endParaRPr lang="en-US" dirty="0">
              <a:solidFill>
                <a:srgbClr val="FF0000"/>
              </a:solidFill>
            </a:endParaRPr>
          </a:p>
          <a:p>
            <a:endParaRPr lang="el-GR" dirty="0"/>
          </a:p>
        </p:txBody>
      </p:sp>
    </p:spTree>
    <p:extLst>
      <p:ext uri="{BB962C8B-B14F-4D97-AF65-F5344CB8AC3E}">
        <p14:creationId xmlns:p14="http://schemas.microsoft.com/office/powerpoint/2010/main" val="59792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81192" y="998076"/>
            <a:ext cx="11029616" cy="6461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 </a:t>
            </a:r>
            <a:r>
              <a:rPr lang="en-US" dirty="0"/>
              <a:t>LATENT CLASS </a:t>
            </a:r>
            <a:r>
              <a:rPr lang="en-US" dirty="0" smtClean="0"/>
              <a:t>MODEL - level iii - priors</a:t>
            </a:r>
            <a:endParaRPr lang="el-GR" dirty="0"/>
          </a:p>
        </p:txBody>
      </p:sp>
      <p:sp>
        <p:nvSpPr>
          <p:cNvPr id="10" name="Text Placeholder 9"/>
          <p:cNvSpPr>
            <a:spLocks noGrp="1"/>
          </p:cNvSpPr>
          <p:nvPr>
            <p:ph type="body" idx="1"/>
          </p:nvPr>
        </p:nvSpPr>
        <p:spPr>
          <a:xfrm>
            <a:off x="452403" y="1877219"/>
            <a:ext cx="3984369" cy="322465"/>
          </a:xfrm>
        </p:spPr>
        <p:style>
          <a:lnRef idx="2">
            <a:schemeClr val="accent1"/>
          </a:lnRef>
          <a:fillRef idx="1">
            <a:schemeClr val="lt1"/>
          </a:fillRef>
          <a:effectRef idx="0">
            <a:schemeClr val="accent1"/>
          </a:effectRef>
          <a:fontRef idx="minor">
            <a:schemeClr val="dk1"/>
          </a:fontRef>
        </p:style>
        <p:txBody>
          <a:bodyPr/>
          <a:lstStyle/>
          <a:p>
            <a:r>
              <a:rPr lang="en-US" sz="1400" dirty="0" smtClean="0"/>
              <a:t>HYPER </a:t>
            </a:r>
            <a:r>
              <a:rPr lang="en-US" sz="1400" dirty="0"/>
              <a:t>PRIOR </a:t>
            </a:r>
            <a:r>
              <a:rPr lang="en-US" sz="1400" dirty="0" smtClean="0"/>
              <a:t>DISTRIBUTIONS FOR INDEX TEST</a:t>
            </a:r>
            <a:endParaRPr lang="el-GR" sz="1400" dirty="0"/>
          </a:p>
        </p:txBody>
      </p:sp>
      <p:sp>
        <p:nvSpPr>
          <p:cNvPr id="2" name="Content Placeholder 1"/>
          <p:cNvSpPr>
            <a:spLocks noGrp="1"/>
          </p:cNvSpPr>
          <p:nvPr>
            <p:ph sz="half" idx="2"/>
          </p:nvPr>
        </p:nvSpPr>
        <p:spPr>
          <a:xfrm>
            <a:off x="434209" y="2249978"/>
            <a:ext cx="4002563" cy="4485673"/>
          </a:xfrm>
        </p:spPr>
        <p:style>
          <a:lnRef idx="2">
            <a:schemeClr val="accent1"/>
          </a:lnRef>
          <a:fillRef idx="1">
            <a:schemeClr val="lt1"/>
          </a:fillRef>
          <a:effectRef idx="0">
            <a:schemeClr val="accent1"/>
          </a:effectRef>
          <a:fontRef idx="minor">
            <a:schemeClr val="dk1"/>
          </a:fontRef>
        </p:style>
        <p:txBody>
          <a:bodyPr>
            <a:noAutofit/>
          </a:bodyPr>
          <a:lstStyle/>
          <a:p>
            <a:r>
              <a:rPr lang="en-US" sz="1400" dirty="0" smtClean="0">
                <a:solidFill>
                  <a:srgbClr val="FF0000"/>
                </a:solidFill>
              </a:rPr>
              <a:t>HSROC</a:t>
            </a:r>
          </a:p>
          <a:p>
            <a:pPr marL="0" indent="0">
              <a:buNone/>
            </a:pPr>
            <a:r>
              <a:rPr lang="en-US" sz="1200" dirty="0" smtClean="0"/>
              <a:t>THETA ~ </a:t>
            </a:r>
            <a:r>
              <a:rPr lang="en-US" sz="1200" dirty="0" err="1" smtClean="0"/>
              <a:t>dunif</a:t>
            </a:r>
            <a:r>
              <a:rPr lang="en-US" sz="1200" dirty="0" smtClean="0"/>
              <a:t>(-10,10)  </a:t>
            </a:r>
          </a:p>
          <a:p>
            <a:pPr marL="0" indent="0">
              <a:buNone/>
            </a:pPr>
            <a:r>
              <a:rPr lang="en-US" sz="1200" dirty="0" smtClean="0"/>
              <a:t>LAMBDA ~ </a:t>
            </a:r>
            <a:r>
              <a:rPr lang="en-US" sz="1200" dirty="0" err="1" smtClean="0"/>
              <a:t>dunif</a:t>
            </a:r>
            <a:r>
              <a:rPr lang="en-US" sz="1200" dirty="0" smtClean="0"/>
              <a:t>(-6,6)  </a:t>
            </a:r>
          </a:p>
          <a:p>
            <a:pPr marL="0" indent="0">
              <a:buNone/>
            </a:pPr>
            <a:r>
              <a:rPr lang="en-US" sz="1200" dirty="0" smtClean="0"/>
              <a:t>beta ~ </a:t>
            </a:r>
            <a:r>
              <a:rPr lang="en-US" sz="1200" dirty="0" err="1" smtClean="0"/>
              <a:t>dunif</a:t>
            </a:r>
            <a:r>
              <a:rPr lang="en-US" sz="1200" dirty="0" smtClean="0"/>
              <a:t>(-2,2)  </a:t>
            </a:r>
          </a:p>
          <a:p>
            <a:pPr marL="0" indent="0">
              <a:buNone/>
            </a:pPr>
            <a:r>
              <a:rPr lang="en-US" sz="1200" dirty="0" smtClean="0"/>
              <a:t>for(j in 1:2) {    </a:t>
            </a:r>
          </a:p>
          <a:p>
            <a:pPr marL="0" indent="0">
              <a:buNone/>
            </a:pPr>
            <a:r>
              <a:rPr lang="en-US" sz="1200" dirty="0" smtClean="0"/>
              <a:t>tau[j] &lt;- pow(sigma[j],-2)   </a:t>
            </a:r>
          </a:p>
          <a:p>
            <a:pPr marL="0" indent="0">
              <a:buNone/>
            </a:pPr>
            <a:r>
              <a:rPr lang="en-US" sz="1200" dirty="0" smtClean="0"/>
              <a:t>sigma[j] ~ </a:t>
            </a:r>
            <a:r>
              <a:rPr lang="en-US" sz="1200" dirty="0" err="1" smtClean="0"/>
              <a:t>dgamma</a:t>
            </a:r>
            <a:r>
              <a:rPr lang="en-US" sz="1200" dirty="0" smtClean="0"/>
              <a:t>(4,2) </a:t>
            </a:r>
          </a:p>
          <a:p>
            <a:r>
              <a:rPr lang="en-US" sz="1400" dirty="0" smtClean="0">
                <a:solidFill>
                  <a:srgbClr val="FF0000"/>
                </a:solidFill>
              </a:rPr>
              <a:t>Bivariate</a:t>
            </a:r>
          </a:p>
          <a:p>
            <a:pPr marL="0" indent="0">
              <a:buNone/>
            </a:pPr>
            <a:r>
              <a:rPr lang="en-US" sz="1200" b="1" dirty="0"/>
              <a:t>mu[1] ~ </a:t>
            </a:r>
            <a:r>
              <a:rPr lang="en-US" sz="1200" b="1" dirty="0" err="1"/>
              <a:t>dnorm</a:t>
            </a:r>
            <a:r>
              <a:rPr lang="en-US" sz="1200" b="1" dirty="0"/>
              <a:t>(0,0.25)  </a:t>
            </a:r>
            <a:endParaRPr lang="en-US" sz="1200" b="1" dirty="0" smtClean="0"/>
          </a:p>
          <a:p>
            <a:pPr marL="0" indent="0">
              <a:buNone/>
            </a:pPr>
            <a:r>
              <a:rPr lang="en-US" sz="1200" b="1" dirty="0" smtClean="0"/>
              <a:t>mu[2] ~ </a:t>
            </a:r>
            <a:r>
              <a:rPr lang="en-US" sz="1200" b="1" dirty="0" err="1" smtClean="0"/>
              <a:t>dnorm</a:t>
            </a:r>
            <a:r>
              <a:rPr lang="en-US" sz="1200" b="1" dirty="0" smtClean="0"/>
              <a:t>(0,0.25)</a:t>
            </a:r>
          </a:p>
          <a:p>
            <a:pPr marL="0" indent="0">
              <a:buNone/>
            </a:pPr>
            <a:r>
              <a:rPr lang="en-US" sz="1200" b="1" dirty="0"/>
              <a:t>rho ~ </a:t>
            </a:r>
            <a:r>
              <a:rPr lang="en-US" sz="1200" b="1" dirty="0" err="1"/>
              <a:t>dunif</a:t>
            </a:r>
            <a:r>
              <a:rPr lang="en-US" sz="1200" b="1" dirty="0"/>
              <a:t>(-1,1)</a:t>
            </a:r>
          </a:p>
          <a:p>
            <a:pPr marL="0" indent="0">
              <a:buNone/>
            </a:pPr>
            <a:r>
              <a:rPr lang="en-US" sz="1200" dirty="0" err="1" smtClean="0"/>
              <a:t>prec</a:t>
            </a:r>
            <a:r>
              <a:rPr lang="en-US" sz="1200" dirty="0" smtClean="0"/>
              <a:t>[1</a:t>
            </a:r>
            <a:r>
              <a:rPr lang="en-US" sz="1200" dirty="0"/>
              <a:t>] ~ </a:t>
            </a:r>
            <a:r>
              <a:rPr lang="en-US" sz="1200" dirty="0" err="1"/>
              <a:t>dgamma</a:t>
            </a:r>
            <a:r>
              <a:rPr lang="en-US" sz="1200" dirty="0"/>
              <a:t>(2,0.5)  </a:t>
            </a:r>
            <a:endParaRPr lang="en-US" sz="1200" dirty="0" smtClean="0"/>
          </a:p>
          <a:p>
            <a:pPr marL="0" indent="0">
              <a:buNone/>
            </a:pPr>
            <a:r>
              <a:rPr lang="en-US" sz="1200" dirty="0" err="1" smtClean="0"/>
              <a:t>prec</a:t>
            </a:r>
            <a:r>
              <a:rPr lang="en-US" sz="1200" dirty="0" smtClean="0"/>
              <a:t>[2</a:t>
            </a:r>
            <a:r>
              <a:rPr lang="en-US" sz="1200" dirty="0"/>
              <a:t>] ~ </a:t>
            </a:r>
            <a:r>
              <a:rPr lang="en-US" sz="1200" dirty="0" err="1"/>
              <a:t>dgamma</a:t>
            </a:r>
            <a:r>
              <a:rPr lang="en-US" sz="1200" dirty="0"/>
              <a:t>(2,0.5)  </a:t>
            </a:r>
            <a:endParaRPr lang="en-US" sz="1200" dirty="0" smtClean="0"/>
          </a:p>
          <a:p>
            <a:pPr marL="0" indent="0">
              <a:buNone/>
            </a:pPr>
            <a:r>
              <a:rPr lang="en-US" sz="1200" b="1" dirty="0" smtClean="0"/>
              <a:t>tau[1</a:t>
            </a:r>
            <a:r>
              <a:rPr lang="en-US" sz="1200" b="1" dirty="0"/>
              <a:t>]&lt;-pow(</a:t>
            </a:r>
            <a:r>
              <a:rPr lang="en-US" sz="1200" b="1" dirty="0" err="1"/>
              <a:t>prec</a:t>
            </a:r>
            <a:r>
              <a:rPr lang="en-US" sz="1200" b="1" dirty="0"/>
              <a:t>[1],-0.5</a:t>
            </a:r>
            <a:r>
              <a:rPr lang="en-US" sz="1200" b="1" dirty="0" smtClean="0"/>
              <a:t>)</a:t>
            </a:r>
          </a:p>
          <a:p>
            <a:pPr marL="0" indent="0">
              <a:buNone/>
            </a:pPr>
            <a:r>
              <a:rPr lang="en-US" sz="1200" b="1" dirty="0" smtClean="0"/>
              <a:t>tau[2</a:t>
            </a:r>
            <a:r>
              <a:rPr lang="en-US" sz="1200" b="1" dirty="0"/>
              <a:t>]&lt;-pow(</a:t>
            </a:r>
            <a:r>
              <a:rPr lang="en-US" sz="1200" b="1" dirty="0" err="1"/>
              <a:t>prec</a:t>
            </a:r>
            <a:r>
              <a:rPr lang="en-US" sz="1200" b="1" dirty="0"/>
              <a:t>[2],-0.5)</a:t>
            </a:r>
            <a:endParaRPr lang="en-US" sz="1200" b="1" dirty="0" smtClean="0"/>
          </a:p>
          <a:p>
            <a:pPr marL="0" indent="0">
              <a:buNone/>
            </a:pPr>
            <a:endParaRPr lang="el-GR" sz="1100" dirty="0"/>
          </a:p>
        </p:txBody>
      </p:sp>
      <p:sp>
        <p:nvSpPr>
          <p:cNvPr id="11" name="Text Placeholder 10"/>
          <p:cNvSpPr>
            <a:spLocks noGrp="1"/>
          </p:cNvSpPr>
          <p:nvPr>
            <p:ph type="body" sz="quarter" idx="3"/>
          </p:nvPr>
        </p:nvSpPr>
        <p:spPr>
          <a:xfrm>
            <a:off x="4655717" y="1877219"/>
            <a:ext cx="7088549" cy="309471"/>
          </a:xfrm>
        </p:spPr>
        <p:style>
          <a:lnRef idx="2">
            <a:schemeClr val="accent1"/>
          </a:lnRef>
          <a:fillRef idx="1">
            <a:schemeClr val="lt1"/>
          </a:fillRef>
          <a:effectRef idx="0">
            <a:schemeClr val="accent1"/>
          </a:effectRef>
          <a:fontRef idx="minor">
            <a:schemeClr val="dk1"/>
          </a:fontRef>
        </p:style>
        <p:txBody>
          <a:bodyPr/>
          <a:lstStyle/>
          <a:p>
            <a:r>
              <a:rPr lang="en-US" sz="1400" dirty="0" smtClean="0"/>
              <a:t>PRIORS FOR  REFERENCE STANDARD</a:t>
            </a:r>
            <a:endParaRPr lang="el-GR" sz="1400" dirty="0"/>
          </a:p>
        </p:txBody>
      </p:sp>
      <p:sp>
        <p:nvSpPr>
          <p:cNvPr id="12" name="Content Placeholder 11"/>
          <p:cNvSpPr>
            <a:spLocks noGrp="1"/>
          </p:cNvSpPr>
          <p:nvPr>
            <p:ph sz="quarter" idx="4"/>
          </p:nvPr>
        </p:nvSpPr>
        <p:spPr>
          <a:xfrm>
            <a:off x="4662161" y="2249979"/>
            <a:ext cx="7082105" cy="2193232"/>
          </a:xfrm>
        </p:spPr>
        <p:style>
          <a:lnRef idx="2">
            <a:schemeClr val="accent1"/>
          </a:lnRef>
          <a:fillRef idx="1">
            <a:schemeClr val="lt1"/>
          </a:fillRef>
          <a:effectRef idx="0">
            <a:schemeClr val="accent1"/>
          </a:effectRef>
          <a:fontRef idx="minor">
            <a:schemeClr val="dk1"/>
          </a:fontRef>
        </p:style>
        <p:txBody>
          <a:bodyPr>
            <a:normAutofit/>
          </a:bodyPr>
          <a:lstStyle/>
          <a:p>
            <a:r>
              <a:rPr lang="en-US" sz="1400" dirty="0"/>
              <a:t>Non-informative priors</a:t>
            </a:r>
          </a:p>
          <a:p>
            <a:pPr marL="0" indent="0">
              <a:buNone/>
            </a:pPr>
            <a:r>
              <a:rPr lang="en-US" sz="1200" dirty="0"/>
              <a:t>#s2 ~ </a:t>
            </a:r>
            <a:r>
              <a:rPr lang="en-US" sz="1200" dirty="0" err="1"/>
              <a:t>dbeta</a:t>
            </a:r>
            <a:r>
              <a:rPr lang="en-US" sz="1200" dirty="0"/>
              <a:t>(1,1)    </a:t>
            </a:r>
          </a:p>
          <a:p>
            <a:pPr marL="0" indent="0">
              <a:buNone/>
            </a:pPr>
            <a:r>
              <a:rPr lang="en-US" sz="1200" dirty="0"/>
              <a:t>#c2 ~ </a:t>
            </a:r>
            <a:r>
              <a:rPr lang="en-US" sz="1200" dirty="0" err="1"/>
              <a:t>dbeta</a:t>
            </a:r>
            <a:r>
              <a:rPr lang="en-US" sz="1200" dirty="0"/>
              <a:t>(1,1) </a:t>
            </a:r>
          </a:p>
          <a:p>
            <a:r>
              <a:rPr lang="en-US" sz="1400" dirty="0"/>
              <a:t>Restrictive priors</a:t>
            </a:r>
          </a:p>
          <a:p>
            <a:pPr marL="0" indent="0">
              <a:buNone/>
            </a:pPr>
            <a:r>
              <a:rPr lang="en-US" sz="1200" dirty="0"/>
              <a:t>#s2 ~ </a:t>
            </a:r>
            <a:r>
              <a:rPr lang="en-US" sz="1200" dirty="0" err="1"/>
              <a:t>dbeta</a:t>
            </a:r>
            <a:r>
              <a:rPr lang="en-US" sz="1200" dirty="0"/>
              <a:t>(1,1)I(0.3,)   </a:t>
            </a:r>
          </a:p>
          <a:p>
            <a:pPr marL="0" indent="0">
              <a:buNone/>
            </a:pPr>
            <a:r>
              <a:rPr lang="en-US" sz="1200" dirty="0"/>
              <a:t>#c2 ~ </a:t>
            </a:r>
            <a:r>
              <a:rPr lang="en-US" sz="1200" dirty="0" err="1"/>
              <a:t>dbeta</a:t>
            </a:r>
            <a:r>
              <a:rPr lang="en-US" sz="1200" dirty="0"/>
              <a:t>(1,1)I(0.7,)    </a:t>
            </a:r>
          </a:p>
        </p:txBody>
      </p:sp>
      <p:pic>
        <p:nvPicPr>
          <p:cNvPr id="3" name="Picture 2"/>
          <p:cNvPicPr>
            <a:picLocks noChangeAspect="1"/>
          </p:cNvPicPr>
          <p:nvPr/>
        </p:nvPicPr>
        <p:blipFill>
          <a:blip r:embed="rId3"/>
          <a:stretch>
            <a:fillRect/>
          </a:stretch>
        </p:blipFill>
        <p:spPr>
          <a:xfrm>
            <a:off x="5578765" y="4075838"/>
            <a:ext cx="5933479" cy="2768957"/>
          </a:xfrm>
          <a:prstGeom prst="rect">
            <a:avLst/>
          </a:prstGeom>
        </p:spPr>
      </p:pic>
      <p:sp>
        <p:nvSpPr>
          <p:cNvPr id="13" name="Content Placeholder 11"/>
          <p:cNvSpPr txBox="1">
            <a:spLocks/>
          </p:cNvSpPr>
          <p:nvPr/>
        </p:nvSpPr>
        <p:spPr>
          <a:xfrm>
            <a:off x="7261485" y="2237648"/>
            <a:ext cx="2676975" cy="152298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400" dirty="0" smtClean="0"/>
              <a:t>Informative priors </a:t>
            </a:r>
          </a:p>
          <a:p>
            <a:pPr marL="0" indent="0">
              <a:buNone/>
            </a:pPr>
            <a:r>
              <a:rPr lang="en-US" sz="1400" dirty="0" smtClean="0"/>
              <a:t>   </a:t>
            </a:r>
          </a:p>
        </p:txBody>
      </p:sp>
      <p:graphicFrame>
        <p:nvGraphicFramePr>
          <p:cNvPr id="9" name="Table 8"/>
          <p:cNvGraphicFramePr>
            <a:graphicFrameLocks noGrp="1"/>
          </p:cNvGraphicFramePr>
          <p:nvPr>
            <p:extLst/>
          </p:nvPr>
        </p:nvGraphicFramePr>
        <p:xfrm>
          <a:off x="7321639" y="2565186"/>
          <a:ext cx="4364672" cy="896939"/>
        </p:xfrm>
        <a:graphic>
          <a:graphicData uri="http://schemas.openxmlformats.org/drawingml/2006/table">
            <a:tbl>
              <a:tblPr firstRow="1" firstCol="1" bandRow="1">
                <a:tableStyleId>{6E25E649-3F16-4E02-A733-19D2CDBF48F0}</a:tableStyleId>
              </a:tblPr>
              <a:tblGrid>
                <a:gridCol w="926296">
                  <a:extLst>
                    <a:ext uri="{9D8B030D-6E8A-4147-A177-3AD203B41FA5}">
                      <a16:colId xmlns:a16="http://schemas.microsoft.com/office/drawing/2014/main" val="4084681101"/>
                    </a:ext>
                  </a:extLst>
                </a:gridCol>
                <a:gridCol w="650309">
                  <a:extLst>
                    <a:ext uri="{9D8B030D-6E8A-4147-A177-3AD203B41FA5}">
                      <a16:colId xmlns:a16="http://schemas.microsoft.com/office/drawing/2014/main" val="2494917758"/>
                    </a:ext>
                  </a:extLst>
                </a:gridCol>
                <a:gridCol w="1208184">
                  <a:extLst>
                    <a:ext uri="{9D8B030D-6E8A-4147-A177-3AD203B41FA5}">
                      <a16:colId xmlns:a16="http://schemas.microsoft.com/office/drawing/2014/main" val="2040467973"/>
                    </a:ext>
                  </a:extLst>
                </a:gridCol>
                <a:gridCol w="1579883">
                  <a:extLst>
                    <a:ext uri="{9D8B030D-6E8A-4147-A177-3AD203B41FA5}">
                      <a16:colId xmlns:a16="http://schemas.microsoft.com/office/drawing/2014/main" val="4024560465"/>
                    </a:ext>
                  </a:extLst>
                </a:gridCol>
              </a:tblGrid>
              <a:tr h="0">
                <a:tc>
                  <a:txBody>
                    <a:bodyPr/>
                    <a:lstStyle/>
                    <a:p>
                      <a:pPr>
                        <a:lnSpc>
                          <a:spcPct val="107000"/>
                        </a:lnSpc>
                        <a:spcAft>
                          <a:spcPts val="800"/>
                        </a:spcAft>
                      </a:pPr>
                      <a:r>
                        <a:rPr lang="en-GB" sz="1100">
                          <a:effectLst/>
                        </a:rPr>
                        <a:t>Parameter</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Mean</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Range </a:t>
                      </a:r>
                      <a:endParaRPr lang="en-GB" sz="1100" dirty="0" smtClean="0">
                        <a:effectLst/>
                      </a:endParaRPr>
                    </a:p>
                    <a:p>
                      <a:pPr>
                        <a:lnSpc>
                          <a:spcPct val="107000"/>
                        </a:lnSpc>
                        <a:spcAft>
                          <a:spcPts val="0"/>
                        </a:spcAft>
                      </a:pPr>
                      <a:r>
                        <a:rPr lang="en-GB" sz="1100" dirty="0" smtClean="0">
                          <a:effectLst/>
                        </a:rPr>
                        <a:t>(</a:t>
                      </a:r>
                      <a:r>
                        <a:rPr lang="en-GB" sz="1100" dirty="0">
                          <a:effectLst/>
                        </a:rPr>
                        <a:t>min-max)</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l-GR" sz="1100" dirty="0">
                          <a:effectLst/>
                        </a:rPr>
                        <a:t>Be (a, b)</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4705322"/>
                  </a:ext>
                </a:extLst>
              </a:tr>
              <a:tr h="0">
                <a:tc>
                  <a:txBody>
                    <a:bodyPr/>
                    <a:lstStyle/>
                    <a:p>
                      <a:pPr>
                        <a:lnSpc>
                          <a:spcPct val="107000"/>
                        </a:lnSpc>
                        <a:spcAft>
                          <a:spcPts val="800"/>
                        </a:spcAft>
                      </a:pPr>
                      <a:r>
                        <a:rPr lang="en-GB" sz="1100">
                          <a:effectLst/>
                        </a:rPr>
                        <a:t>Se </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0.8</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0.66-0.9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beta (126.13, 31.53)</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2510195"/>
                  </a:ext>
                </a:extLst>
              </a:tr>
              <a:tr h="0">
                <a:tc>
                  <a:txBody>
                    <a:bodyPr/>
                    <a:lstStyle/>
                    <a:p>
                      <a:pPr>
                        <a:lnSpc>
                          <a:spcPct val="107000"/>
                        </a:lnSpc>
                        <a:spcAft>
                          <a:spcPts val="800"/>
                        </a:spcAft>
                      </a:pPr>
                      <a:r>
                        <a:rPr lang="en-GB" sz="1100">
                          <a:effectLst/>
                        </a:rPr>
                        <a:t>Se </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0.75</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0.62-0.86</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beta (142.57, 47.52)</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3564865"/>
                  </a:ext>
                </a:extLst>
              </a:tr>
              <a:tr h="0">
                <a:tc>
                  <a:txBody>
                    <a:bodyPr/>
                    <a:lstStyle/>
                    <a:p>
                      <a:pPr>
                        <a:lnSpc>
                          <a:spcPct val="107000"/>
                        </a:lnSpc>
                        <a:spcAft>
                          <a:spcPts val="800"/>
                        </a:spcAft>
                      </a:pPr>
                      <a:r>
                        <a:rPr lang="en-GB" sz="1100">
                          <a:effectLst/>
                        </a:rPr>
                        <a:t>Sp </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0.95</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0.8-0.999</a:t>
                      </a:r>
                      <a:endParaRPr lang="el-G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beta (63.2, 3.33)</a:t>
                      </a:r>
                      <a:endParaRPr lang="el-G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0668220"/>
                  </a:ext>
                </a:extLst>
              </a:tr>
            </a:tbl>
          </a:graphicData>
        </a:graphic>
      </p:graphicFrame>
    </p:spTree>
    <p:extLst>
      <p:ext uri="{BB962C8B-B14F-4D97-AF65-F5344CB8AC3E}">
        <p14:creationId xmlns:p14="http://schemas.microsoft.com/office/powerpoint/2010/main" val="241782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l-GR" dirty="0"/>
          </a:p>
        </p:txBody>
      </p:sp>
      <p:sp>
        <p:nvSpPr>
          <p:cNvPr id="7" name="Content Placeholder 6"/>
          <p:cNvSpPr>
            <a:spLocks noGrp="1"/>
          </p:cNvSpPr>
          <p:nvPr>
            <p:ph idx="1"/>
          </p:nvPr>
        </p:nvSpPr>
        <p:spPr>
          <a:xfrm>
            <a:off x="437882" y="1854557"/>
            <a:ext cx="11172926" cy="3997803"/>
          </a:xfrm>
        </p:spPr>
        <p:txBody>
          <a:bodyPr/>
          <a:lstStyle/>
          <a:p>
            <a:r>
              <a:rPr lang="en-US" dirty="0" smtClean="0"/>
              <a:t>Updated additional 5 studies -&gt; total 39 studies</a:t>
            </a:r>
          </a:p>
          <a:p>
            <a:r>
              <a:rPr lang="en-US" dirty="0" smtClean="0"/>
              <a:t>Similar SE and SP btw the different methods </a:t>
            </a:r>
          </a:p>
          <a:p>
            <a:r>
              <a:rPr lang="en-US" dirty="0" smtClean="0"/>
              <a:t>Higher SP and SE for culture </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l-GR" dirty="0"/>
          </a:p>
        </p:txBody>
      </p:sp>
      <p:graphicFrame>
        <p:nvGraphicFramePr>
          <p:cNvPr id="3" name="Table 2"/>
          <p:cNvGraphicFramePr>
            <a:graphicFrameLocks noGrp="1"/>
          </p:cNvGraphicFramePr>
          <p:nvPr>
            <p:extLst>
              <p:ext uri="{D42A27DB-BD31-4B8C-83A1-F6EECF244321}">
                <p14:modId xmlns:p14="http://schemas.microsoft.com/office/powerpoint/2010/main" val="3893813153"/>
              </p:ext>
            </p:extLst>
          </p:nvPr>
        </p:nvGraphicFramePr>
        <p:xfrm>
          <a:off x="581192" y="3358260"/>
          <a:ext cx="7917815" cy="1940878"/>
        </p:xfrm>
        <a:graphic>
          <a:graphicData uri="http://schemas.openxmlformats.org/drawingml/2006/table">
            <a:tbl>
              <a:tblPr firstRow="1" firstCol="1" bandRow="1">
                <a:tableStyleId>{6E25E649-3F16-4E02-A733-19D2CDBF48F0}</a:tableStyleId>
              </a:tblPr>
              <a:tblGrid>
                <a:gridCol w="1437005">
                  <a:extLst>
                    <a:ext uri="{9D8B030D-6E8A-4147-A177-3AD203B41FA5}">
                      <a16:colId xmlns:a16="http://schemas.microsoft.com/office/drawing/2014/main" val="2348583324"/>
                    </a:ext>
                  </a:extLst>
                </a:gridCol>
                <a:gridCol w="1350645">
                  <a:extLst>
                    <a:ext uri="{9D8B030D-6E8A-4147-A177-3AD203B41FA5}">
                      <a16:colId xmlns:a16="http://schemas.microsoft.com/office/drawing/2014/main" val="127803368"/>
                    </a:ext>
                  </a:extLst>
                </a:gridCol>
                <a:gridCol w="1619885">
                  <a:extLst>
                    <a:ext uri="{9D8B030D-6E8A-4147-A177-3AD203B41FA5}">
                      <a16:colId xmlns:a16="http://schemas.microsoft.com/office/drawing/2014/main" val="1044582946"/>
                    </a:ext>
                  </a:extLst>
                </a:gridCol>
                <a:gridCol w="1620520">
                  <a:extLst>
                    <a:ext uri="{9D8B030D-6E8A-4147-A177-3AD203B41FA5}">
                      <a16:colId xmlns:a16="http://schemas.microsoft.com/office/drawing/2014/main" val="34513606"/>
                    </a:ext>
                  </a:extLst>
                </a:gridCol>
                <a:gridCol w="1889760">
                  <a:extLst>
                    <a:ext uri="{9D8B030D-6E8A-4147-A177-3AD203B41FA5}">
                      <a16:colId xmlns:a16="http://schemas.microsoft.com/office/drawing/2014/main" val="844983171"/>
                    </a:ext>
                  </a:extLst>
                </a:gridCol>
              </a:tblGrid>
              <a:tr h="260985">
                <a:tc>
                  <a:txBody>
                    <a:bodyPr/>
                    <a:lstStyle/>
                    <a:p>
                      <a:pPr algn="ctr">
                        <a:lnSpc>
                          <a:spcPct val="107000"/>
                        </a:lnSpc>
                        <a:spcAft>
                          <a:spcPts val="0"/>
                        </a:spcAft>
                      </a:pPr>
                      <a:r>
                        <a:rPr lang="el-GR" sz="1100">
                          <a:effectLst/>
                        </a:rPr>
                        <a:t>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l-GR" sz="1100">
                          <a:effectLst/>
                        </a:rPr>
                        <a:t>Index test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gridSpan="2">
                  <a:txBody>
                    <a:bodyPr/>
                    <a:lstStyle/>
                    <a:p>
                      <a:pPr algn="ctr">
                        <a:lnSpc>
                          <a:spcPct val="107000"/>
                        </a:lnSpc>
                        <a:spcAft>
                          <a:spcPts val="0"/>
                        </a:spcAft>
                      </a:pPr>
                      <a:r>
                        <a:rPr lang="el-GR" sz="1100">
                          <a:effectLst/>
                        </a:rPr>
                        <a:t>Culture test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extLst>
                  <a:ext uri="{0D108BD9-81ED-4DB2-BD59-A6C34878D82A}">
                    <a16:rowId xmlns:a16="http://schemas.microsoft.com/office/drawing/2014/main" val="324859088"/>
                  </a:ext>
                </a:extLst>
              </a:tr>
              <a:tr h="260985">
                <a:tc>
                  <a:txBody>
                    <a:bodyPr/>
                    <a:lstStyle/>
                    <a:p>
                      <a:pPr>
                        <a:lnSpc>
                          <a:spcPct val="107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Sensitivity % (95%CI)</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Specificity % (95%CI)</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Sensitivity % (95%CI)</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Specificity % (95%CI)</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733696"/>
                  </a:ext>
                </a:extLst>
              </a:tr>
              <a:tr h="260985">
                <a:tc>
                  <a:txBody>
                    <a:bodyPr/>
                    <a:lstStyle/>
                    <a:p>
                      <a:pPr>
                        <a:lnSpc>
                          <a:spcPct val="107000"/>
                        </a:lnSpc>
                        <a:spcAft>
                          <a:spcPts val="0"/>
                        </a:spcAft>
                      </a:pPr>
                      <a:r>
                        <a:rPr lang="el-GR" sz="1100">
                          <a:effectLst/>
                        </a:rPr>
                        <a:t>SCS method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95.5 (9.,2,97.1)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96.9</a:t>
                      </a:r>
                      <a:r>
                        <a:rPr lang="en-US" sz="1100">
                          <a:effectLst/>
                        </a:rPr>
                        <a:t> (</a:t>
                      </a:r>
                      <a:r>
                        <a:rPr lang="el-GR" sz="1100">
                          <a:effectLst/>
                        </a:rPr>
                        <a:t>95.2,98)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828562"/>
                  </a:ext>
                </a:extLst>
              </a:tr>
              <a:tr h="260985">
                <a:tc>
                  <a:txBody>
                    <a:bodyPr/>
                    <a:lstStyle/>
                    <a:p>
                      <a:pPr>
                        <a:lnSpc>
                          <a:spcPct val="107000"/>
                        </a:lnSpc>
                        <a:spcAft>
                          <a:spcPts val="0"/>
                        </a:spcAft>
                      </a:pPr>
                      <a:r>
                        <a:rPr lang="en-US" sz="1100">
                          <a:effectLst/>
                        </a:rPr>
                        <a:t>Bayesian HSROC </a:t>
                      </a:r>
                      <a:endParaRPr lang="el-GR" sz="1100">
                        <a:effectLst/>
                      </a:endParaRPr>
                    </a:p>
                    <a:p>
                      <a:pPr>
                        <a:lnSpc>
                          <a:spcPct val="107000"/>
                        </a:lnSpc>
                        <a:spcAft>
                          <a:spcPts val="0"/>
                        </a:spcAft>
                      </a:pPr>
                      <a:r>
                        <a:rPr lang="en-US" sz="1100">
                          <a:effectLst/>
                        </a:rPr>
                        <a:t>without gold standard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94.1 (92.32,95.83)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95.78 (94.35,97.09)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97.09 (95.19,98.92)</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99.98 (99.99,1)</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2920124"/>
                  </a:ext>
                </a:extLst>
              </a:tr>
              <a:tr h="260985">
                <a:tc>
                  <a:txBody>
                    <a:bodyPr/>
                    <a:lstStyle/>
                    <a:p>
                      <a:pPr>
                        <a:lnSpc>
                          <a:spcPct val="107000"/>
                        </a:lnSpc>
                        <a:spcAft>
                          <a:spcPts val="0"/>
                        </a:spcAft>
                      </a:pPr>
                      <a:r>
                        <a:rPr lang="en-US" sz="1100">
                          <a:effectLst/>
                        </a:rPr>
                        <a:t>Bayesian HSROC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94.54 (92.98,96.09)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95.47 (94.09,96.77)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9381554"/>
                  </a:ext>
                </a:extLst>
              </a:tr>
              <a:tr h="260985">
                <a:tc>
                  <a:txBody>
                    <a:bodyPr/>
                    <a:lstStyle/>
                    <a:p>
                      <a:pPr>
                        <a:lnSpc>
                          <a:spcPct val="107000"/>
                        </a:lnSpc>
                        <a:spcAft>
                          <a:spcPts val="0"/>
                        </a:spcAft>
                      </a:pPr>
                      <a:r>
                        <a:rPr lang="el-GR" sz="1100">
                          <a:effectLst/>
                        </a:rPr>
                        <a:t>Bivariate method</a:t>
                      </a:r>
                      <a:r>
                        <a:rPr lang="en-US" sz="1100">
                          <a:effectLst/>
                        </a:rPr>
                        <a:t> (mada package)</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94.8 (93,96.2)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97.2 (96.3,97.9)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dirty="0">
                          <a:effectLst/>
                        </a:rPr>
                        <a:t>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9246101"/>
                  </a:ext>
                </a:extLst>
              </a:tr>
            </a:tbl>
          </a:graphicData>
        </a:graphic>
      </p:graphicFrame>
    </p:spTree>
    <p:extLst>
      <p:ext uri="{BB962C8B-B14F-4D97-AF65-F5344CB8AC3E}">
        <p14:creationId xmlns:p14="http://schemas.microsoft.com/office/powerpoint/2010/main" val="2874453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latent class analysis-SHINNY APP</a:t>
            </a:r>
            <a:endParaRPr lang="el-GR"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a:t>
            </a:r>
            <a:r>
              <a:rPr lang="en-US" dirty="0" smtClean="0">
                <a:hlinkClick r:id="rId3"/>
              </a:rPr>
              <a:t>bayesdta.shinyapps.io/meta-analysis/</a:t>
            </a:r>
            <a:endParaRPr lang="en-US" dirty="0" smtClean="0"/>
          </a:p>
          <a:p>
            <a:r>
              <a:rPr lang="en-US" dirty="0">
                <a:hlinkClick r:id="rId4"/>
              </a:rPr>
              <a:t>https://crsu.shinyapps.io/MetaBayesDTA</a:t>
            </a:r>
            <a:r>
              <a:rPr lang="en-US" dirty="0" smtClean="0">
                <a:hlinkClick r:id="rId4"/>
              </a:rPr>
              <a:t>/</a:t>
            </a:r>
            <a:endParaRPr lang="en-US" dirty="0" smtClean="0"/>
          </a:p>
          <a:p>
            <a:pPr marL="0" indent="0">
              <a:buNone/>
            </a:pPr>
            <a:endParaRPr lang="en-US" dirty="0" smtClean="0"/>
          </a:p>
          <a:p>
            <a:endParaRPr lang="el-GR" dirty="0"/>
          </a:p>
        </p:txBody>
      </p:sp>
    </p:spTree>
    <p:extLst>
      <p:ext uri="{BB962C8B-B14F-4D97-AF65-F5344CB8AC3E}">
        <p14:creationId xmlns:p14="http://schemas.microsoft.com/office/powerpoint/2010/main" val="381196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Conclusions-Recommendations</a:t>
            </a:r>
            <a:endParaRPr lang="el-GR" dirty="0"/>
          </a:p>
        </p:txBody>
      </p:sp>
      <p:sp>
        <p:nvSpPr>
          <p:cNvPr id="3" name="Content Placeholder 2"/>
          <p:cNvSpPr>
            <a:spLocks noGrp="1"/>
          </p:cNvSpPr>
          <p:nvPr>
            <p:ph idx="1"/>
          </p:nvPr>
        </p:nvSpPr>
        <p:spPr/>
        <p:txBody>
          <a:bodyPr/>
          <a:lstStyle/>
          <a:p>
            <a:r>
              <a:rPr lang="en-US" dirty="0" smtClean="0"/>
              <a:t>Bayesian approach to be preferred if the accuracy of the reference test is questioned</a:t>
            </a:r>
          </a:p>
          <a:p>
            <a:r>
              <a:rPr lang="en-US" dirty="0" smtClean="0"/>
              <a:t>When high heterogeneity is expected -&gt; Bayesian or SCS method</a:t>
            </a:r>
          </a:p>
          <a:p>
            <a:r>
              <a:rPr lang="en-US" dirty="0" smtClean="0"/>
              <a:t>Threshold differences-&gt;Bayesian HSROC or SCS method</a:t>
            </a:r>
          </a:p>
          <a:p>
            <a:r>
              <a:rPr lang="en-US" dirty="0" smtClean="0"/>
              <a:t>Meta-regression-&gt; Bayesian or bivariate meta-analysis model</a:t>
            </a:r>
          </a:p>
          <a:p>
            <a:r>
              <a:rPr lang="en-US" dirty="0" smtClean="0"/>
              <a:t>It is easier nowadays to implement Bayesian due to shinny apps and R packages</a:t>
            </a:r>
          </a:p>
          <a:p>
            <a:r>
              <a:rPr lang="en-US" dirty="0" smtClean="0"/>
              <a:t>Decision-making trees and cost-benefit analyses</a:t>
            </a:r>
          </a:p>
          <a:p>
            <a:r>
              <a:rPr lang="en-US" dirty="0" smtClean="0"/>
              <a:t>Prediction models</a:t>
            </a:r>
          </a:p>
          <a:p>
            <a:endParaRPr lang="el-GR" dirty="0"/>
          </a:p>
        </p:txBody>
      </p:sp>
    </p:spTree>
    <p:extLst>
      <p:ext uri="{BB962C8B-B14F-4D97-AF65-F5344CB8AC3E}">
        <p14:creationId xmlns:p14="http://schemas.microsoft.com/office/powerpoint/2010/main" val="1068166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any questions?</a:t>
            </a:r>
            <a:endParaRPr lang="el-GR" dirty="0"/>
          </a:p>
        </p:txBody>
      </p:sp>
      <p:pic>
        <p:nvPicPr>
          <p:cNvPr id="5" name="Picture 4"/>
          <p:cNvPicPr>
            <a:picLocks noChangeAspect="1"/>
          </p:cNvPicPr>
          <p:nvPr/>
        </p:nvPicPr>
        <p:blipFill>
          <a:blip r:embed="rId3"/>
          <a:stretch>
            <a:fillRect/>
          </a:stretch>
        </p:blipFill>
        <p:spPr>
          <a:xfrm>
            <a:off x="474288" y="2071987"/>
            <a:ext cx="3889585" cy="4182218"/>
          </a:xfrm>
          <a:prstGeom prst="rect">
            <a:avLst/>
          </a:prstGeom>
        </p:spPr>
      </p:pic>
    </p:spTree>
    <p:extLst>
      <p:ext uri="{BB962C8B-B14F-4D97-AF65-F5344CB8AC3E}">
        <p14:creationId xmlns:p14="http://schemas.microsoft.com/office/powerpoint/2010/main" val="1906995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l-GR" dirty="0"/>
          </a:p>
        </p:txBody>
      </p:sp>
      <p:sp>
        <p:nvSpPr>
          <p:cNvPr id="3" name="Content Placeholder 2"/>
          <p:cNvSpPr>
            <a:spLocks noGrp="1"/>
          </p:cNvSpPr>
          <p:nvPr>
            <p:ph idx="1"/>
          </p:nvPr>
        </p:nvSpPr>
        <p:spPr>
          <a:xfrm>
            <a:off x="581192" y="2079812"/>
            <a:ext cx="11029615" cy="4577976"/>
          </a:xfrm>
        </p:spPr>
        <p:txBody>
          <a:bodyPr>
            <a:normAutofit/>
          </a:bodyPr>
          <a:lstStyle/>
          <a:p>
            <a:r>
              <a:rPr lang="en-US" dirty="0" smtClean="0"/>
              <a:t>What is a meta-analysis of diagnostic accuracy studies</a:t>
            </a:r>
          </a:p>
          <a:p>
            <a:r>
              <a:rPr lang="en-US" dirty="0" smtClean="0"/>
              <a:t>Current methods-OVERVIEW</a:t>
            </a:r>
          </a:p>
          <a:p>
            <a:r>
              <a:rPr lang="en-US" dirty="0" smtClean="0"/>
              <a:t>Bayesian LATENT: BIVARIATE and </a:t>
            </a:r>
            <a:r>
              <a:rPr lang="en-US" dirty="0" smtClean="0"/>
              <a:t>HSROC</a:t>
            </a:r>
            <a:endParaRPr lang="en-US" dirty="0" smtClean="0"/>
          </a:p>
          <a:p>
            <a:r>
              <a:rPr lang="en-US" dirty="0" smtClean="0"/>
              <a:t>Model definition of HSROC</a:t>
            </a:r>
          </a:p>
          <a:p>
            <a:r>
              <a:rPr lang="en-US" dirty="0" smtClean="0"/>
              <a:t>Example-Campylobacter</a:t>
            </a:r>
          </a:p>
          <a:p>
            <a:pPr marL="0" indent="0">
              <a:buNone/>
            </a:pPr>
            <a:r>
              <a:rPr lang="en-US" dirty="0" smtClean="0"/>
              <a:t>-problem definition</a:t>
            </a:r>
          </a:p>
          <a:p>
            <a:pPr marL="0" indent="0">
              <a:buNone/>
            </a:pPr>
            <a:r>
              <a:rPr lang="en-US" dirty="0" smtClean="0"/>
              <a:t>-Model </a:t>
            </a:r>
          </a:p>
          <a:p>
            <a:pPr marL="0" indent="0">
              <a:buNone/>
            </a:pPr>
            <a:r>
              <a:rPr lang="en-US" dirty="0" smtClean="0"/>
              <a:t>-Results/discussion</a:t>
            </a:r>
            <a:endParaRPr lang="en-US" dirty="0"/>
          </a:p>
          <a:p>
            <a:r>
              <a:rPr lang="en-US" dirty="0" smtClean="0"/>
              <a:t>Conclusions-recommendations</a:t>
            </a:r>
          </a:p>
          <a:p>
            <a:pPr marL="0" indent="0">
              <a:buNone/>
            </a:pPr>
            <a:endParaRPr lang="en-US" dirty="0" smtClean="0"/>
          </a:p>
          <a:p>
            <a:endParaRPr lang="en-US" dirty="0" smtClean="0"/>
          </a:p>
          <a:p>
            <a:endParaRPr lang="el-GR" dirty="0"/>
          </a:p>
        </p:txBody>
      </p:sp>
    </p:spTree>
    <p:extLst>
      <p:ext uri="{BB962C8B-B14F-4D97-AF65-F5344CB8AC3E}">
        <p14:creationId xmlns:p14="http://schemas.microsoft.com/office/powerpoint/2010/main" val="1175922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meta-analysis of DTA studies</a:t>
            </a:r>
            <a:endParaRPr lang="el-GR" dirty="0"/>
          </a:p>
        </p:txBody>
      </p:sp>
      <p:sp>
        <p:nvSpPr>
          <p:cNvPr id="3" name="Content Placeholder 2"/>
          <p:cNvSpPr>
            <a:spLocks noGrp="1"/>
          </p:cNvSpPr>
          <p:nvPr>
            <p:ph idx="1"/>
          </p:nvPr>
        </p:nvSpPr>
        <p:spPr>
          <a:xfrm>
            <a:off x="838200" y="1039906"/>
            <a:ext cx="10953376" cy="5137057"/>
          </a:xfrm>
        </p:spPr>
        <p:txBody>
          <a:bodyPr>
            <a:normAutofit/>
          </a:bodyPr>
          <a:lstStyle/>
          <a:p>
            <a:r>
              <a:rPr lang="en-US" dirty="0" smtClean="0"/>
              <a:t>Studies that evaluate the accuracy of a diagnostic test</a:t>
            </a:r>
          </a:p>
          <a:p>
            <a:r>
              <a:rPr lang="en-US" dirty="0" smtClean="0"/>
              <a:t>Results </a:t>
            </a:r>
            <a:r>
              <a:rPr lang="en-US" dirty="0"/>
              <a:t>of a diagnostic test </a:t>
            </a:r>
            <a:r>
              <a:rPr lang="en-US" dirty="0" smtClean="0"/>
              <a:t>study as </a:t>
            </a:r>
            <a:r>
              <a:rPr lang="en-US" dirty="0"/>
              <a:t>a </a:t>
            </a:r>
            <a:r>
              <a:rPr lang="en-US" dirty="0" smtClean="0"/>
              <a:t>2X2 table</a:t>
            </a:r>
          </a:p>
          <a:p>
            <a:r>
              <a:rPr lang="en-US" dirty="0" smtClean="0"/>
              <a:t>Sensitivity SE</a:t>
            </a:r>
          </a:p>
          <a:p>
            <a:r>
              <a:rPr lang="en-US" dirty="0" smtClean="0"/>
              <a:t>Specificity SP</a:t>
            </a:r>
          </a:p>
          <a:p>
            <a:r>
              <a:rPr lang="en-US" dirty="0" smtClean="0"/>
              <a:t>statistical </a:t>
            </a:r>
            <a:r>
              <a:rPr lang="en-US" dirty="0"/>
              <a:t>pooling of the results of primary </a:t>
            </a:r>
            <a:r>
              <a:rPr lang="en-US" dirty="0" smtClean="0"/>
              <a:t>studies to </a:t>
            </a:r>
            <a:r>
              <a:rPr lang="en-US" dirty="0"/>
              <a:t>derive summary estimates of sensitivity and </a:t>
            </a:r>
            <a:r>
              <a:rPr lang="en-US" dirty="0" smtClean="0"/>
              <a:t>specificity from several </a:t>
            </a:r>
            <a:r>
              <a:rPr lang="en-US" dirty="0"/>
              <a:t>separately performed test studies.</a:t>
            </a:r>
            <a:endParaRPr lang="en-US" dirty="0" smtClean="0"/>
          </a:p>
          <a:p>
            <a:r>
              <a:rPr lang="en-US" dirty="0" smtClean="0"/>
              <a:t>summary points-&gt;summary SE, SP, </a:t>
            </a:r>
            <a:r>
              <a:rPr lang="en-US" dirty="0"/>
              <a:t>DOR, or </a:t>
            </a:r>
            <a:r>
              <a:rPr lang="en-US" dirty="0" smtClean="0"/>
              <a:t>summary ROC curve</a:t>
            </a:r>
          </a:p>
          <a:p>
            <a:r>
              <a:rPr lang="en-US" dirty="0" smtClean="0"/>
              <a:t>SE and SP are </a:t>
            </a:r>
            <a:r>
              <a:rPr lang="en-US" dirty="0"/>
              <a:t>often negatively </a:t>
            </a:r>
            <a:r>
              <a:rPr lang="en-US" dirty="0" smtClean="0"/>
              <a:t>correlated, so problematic pooling separate estimates</a:t>
            </a:r>
            <a:endParaRPr lang="el-GR" dirty="0"/>
          </a:p>
        </p:txBody>
      </p:sp>
      <p:graphicFrame>
        <p:nvGraphicFramePr>
          <p:cNvPr id="5" name="Table 4"/>
          <p:cNvGraphicFramePr>
            <a:graphicFrameLocks noGrp="1"/>
          </p:cNvGraphicFramePr>
          <p:nvPr>
            <p:extLst>
              <p:ext uri="{D42A27DB-BD31-4B8C-83A1-F6EECF244321}">
                <p14:modId xmlns:p14="http://schemas.microsoft.com/office/powerpoint/2010/main" val="1731627856"/>
              </p:ext>
            </p:extLst>
          </p:nvPr>
        </p:nvGraphicFramePr>
        <p:xfrm>
          <a:off x="6241538" y="1811349"/>
          <a:ext cx="5182526" cy="1687916"/>
        </p:xfrm>
        <a:graphic>
          <a:graphicData uri="http://schemas.openxmlformats.org/drawingml/2006/table">
            <a:tbl>
              <a:tblPr firstRow="1" bandRow="1">
                <a:tableStyleId>{5C22544A-7EE6-4342-B048-85BDC9FD1C3A}</a:tableStyleId>
              </a:tblPr>
              <a:tblGrid>
                <a:gridCol w="1727509">
                  <a:extLst>
                    <a:ext uri="{9D8B030D-6E8A-4147-A177-3AD203B41FA5}">
                      <a16:colId xmlns:a16="http://schemas.microsoft.com/office/drawing/2014/main" val="2055030014"/>
                    </a:ext>
                  </a:extLst>
                </a:gridCol>
                <a:gridCol w="2046123">
                  <a:extLst>
                    <a:ext uri="{9D8B030D-6E8A-4147-A177-3AD203B41FA5}">
                      <a16:colId xmlns:a16="http://schemas.microsoft.com/office/drawing/2014/main" val="3128968435"/>
                    </a:ext>
                  </a:extLst>
                </a:gridCol>
                <a:gridCol w="1408894">
                  <a:extLst>
                    <a:ext uri="{9D8B030D-6E8A-4147-A177-3AD203B41FA5}">
                      <a16:colId xmlns:a16="http://schemas.microsoft.com/office/drawing/2014/main" val="747786412"/>
                    </a:ext>
                  </a:extLst>
                </a:gridCol>
              </a:tblGrid>
              <a:tr h="343792">
                <a:tc>
                  <a:txBody>
                    <a:bodyPr/>
                    <a:lstStyle/>
                    <a:p>
                      <a:endParaRPr lang="el-GR" dirty="0"/>
                    </a:p>
                  </a:txBody>
                  <a:tcPr/>
                </a:tc>
                <a:tc>
                  <a:txBody>
                    <a:bodyPr/>
                    <a:lstStyle/>
                    <a:p>
                      <a:r>
                        <a:rPr lang="en-US" dirty="0" smtClean="0"/>
                        <a:t>Disease +</a:t>
                      </a:r>
                      <a:endParaRPr lang="el-GR" dirty="0"/>
                    </a:p>
                  </a:txBody>
                  <a:tcPr/>
                </a:tc>
                <a:tc>
                  <a:txBody>
                    <a:bodyPr/>
                    <a:lstStyle/>
                    <a:p>
                      <a:r>
                        <a:rPr lang="en-US" dirty="0" smtClean="0"/>
                        <a:t>Disease</a:t>
                      </a:r>
                      <a:r>
                        <a:rPr lang="en-US" baseline="0" dirty="0" smtClean="0"/>
                        <a:t> -</a:t>
                      </a:r>
                      <a:endParaRPr lang="el-GR" dirty="0"/>
                    </a:p>
                  </a:txBody>
                  <a:tcPr/>
                </a:tc>
                <a:extLst>
                  <a:ext uri="{0D108BD9-81ED-4DB2-BD59-A6C34878D82A}">
                    <a16:rowId xmlns:a16="http://schemas.microsoft.com/office/drawing/2014/main" val="486382403"/>
                  </a:ext>
                </a:extLst>
              </a:tr>
              <a:tr h="601636">
                <a:tc>
                  <a:txBody>
                    <a:bodyPr/>
                    <a:lstStyle/>
                    <a:p>
                      <a:r>
                        <a:rPr lang="en-US" dirty="0" smtClean="0"/>
                        <a:t>Test +</a:t>
                      </a:r>
                      <a:endParaRPr lang="el-GR" b="1" dirty="0">
                        <a:solidFill>
                          <a:schemeClr val="bg1"/>
                        </a:solidFill>
                      </a:endParaRPr>
                    </a:p>
                  </a:txBody>
                  <a:tcPr/>
                </a:tc>
                <a:tc>
                  <a:txBody>
                    <a:bodyPr/>
                    <a:lstStyle/>
                    <a:p>
                      <a:r>
                        <a:rPr lang="en-US" dirty="0" smtClean="0"/>
                        <a:t>TP </a:t>
                      </a:r>
                      <a:endParaRPr lang="en-US" dirty="0" smtClean="0"/>
                    </a:p>
                    <a:p>
                      <a:r>
                        <a:rPr lang="en-US" sz="1200" dirty="0" smtClean="0"/>
                        <a:t>(SE=</a:t>
                      </a:r>
                      <a:r>
                        <a:rPr lang="en-US" sz="1200" b="0" i="0" u="none" strike="noStrike" kern="1200" baseline="0" dirty="0" smtClean="0">
                          <a:solidFill>
                            <a:schemeClr val="dk1"/>
                          </a:solidFill>
                          <a:latin typeface="+mn-lt"/>
                          <a:ea typeface="+mn-ea"/>
                          <a:cs typeface="+mn-cs"/>
                        </a:rPr>
                        <a:t>ℙ(</a:t>
                      </a:r>
                      <a:r>
                        <a:rPr lang="en-US" sz="1200" b="0" i="1" u="none" strike="noStrike" kern="1200" baseline="0" dirty="0" smtClean="0">
                          <a:solidFill>
                            <a:schemeClr val="dk1"/>
                          </a:solidFill>
                          <a:latin typeface="+mn-lt"/>
                          <a:ea typeface="+mn-ea"/>
                          <a:cs typeface="+mn-cs"/>
                        </a:rPr>
                        <a:t>T </a:t>
                      </a:r>
                      <a:r>
                        <a:rPr lang="en-US" sz="1200" b="0" i="0" u="none" strike="noStrike" kern="1200" baseline="0" dirty="0" smtClean="0">
                          <a:solidFill>
                            <a:schemeClr val="dk1"/>
                          </a:solidFill>
                          <a:latin typeface="+mn-lt"/>
                          <a:ea typeface="+mn-ea"/>
                          <a:cs typeface="+mn-cs"/>
                        </a:rPr>
                        <a:t>= 1 ∣ </a:t>
                      </a:r>
                      <a:r>
                        <a:rPr lang="en-US" sz="1200" b="0" i="1" u="none" strike="noStrike" kern="1200" baseline="0" dirty="0" smtClean="0">
                          <a:solidFill>
                            <a:schemeClr val="dk1"/>
                          </a:solidFill>
                          <a:latin typeface="+mn-lt"/>
                          <a:ea typeface="+mn-ea"/>
                          <a:cs typeface="+mn-cs"/>
                        </a:rPr>
                        <a:t>D </a:t>
                      </a:r>
                      <a:r>
                        <a:rPr lang="en-US" sz="1200" b="0" i="0" u="none" strike="noStrike" kern="1200" baseline="0" dirty="0" smtClean="0">
                          <a:solidFill>
                            <a:schemeClr val="dk1"/>
                          </a:solidFill>
                          <a:latin typeface="+mn-lt"/>
                          <a:ea typeface="+mn-ea"/>
                          <a:cs typeface="+mn-cs"/>
                        </a:rPr>
                        <a:t>= 1)</a:t>
                      </a:r>
                      <a:r>
                        <a:rPr lang="en-US" sz="1200" dirty="0" smtClean="0"/>
                        <a:t>)</a:t>
                      </a:r>
                      <a:endParaRPr lang="el-GR" sz="1200" dirty="0"/>
                    </a:p>
                  </a:txBody>
                  <a:tcPr/>
                </a:tc>
                <a:tc>
                  <a:txBody>
                    <a:bodyPr/>
                    <a:lstStyle/>
                    <a:p>
                      <a:r>
                        <a:rPr lang="en-US" dirty="0" smtClean="0"/>
                        <a:t>FP (1-SP)</a:t>
                      </a:r>
                      <a:endParaRPr lang="el-GR" dirty="0"/>
                    </a:p>
                  </a:txBody>
                  <a:tcPr/>
                </a:tc>
                <a:extLst>
                  <a:ext uri="{0D108BD9-81ED-4DB2-BD59-A6C34878D82A}">
                    <a16:rowId xmlns:a16="http://schemas.microsoft.com/office/drawing/2014/main" val="470080140"/>
                  </a:ext>
                </a:extLst>
              </a:tr>
              <a:tr h="720520">
                <a:tc>
                  <a:txBody>
                    <a:bodyPr/>
                    <a:lstStyle/>
                    <a:p>
                      <a:r>
                        <a:rPr lang="en-US" dirty="0" smtClean="0"/>
                        <a:t>Test</a:t>
                      </a:r>
                      <a:r>
                        <a:rPr lang="en-US" baseline="0" dirty="0" smtClean="0"/>
                        <a:t> -</a:t>
                      </a:r>
                      <a:endParaRPr lang="el-GR" b="1" dirty="0">
                        <a:solidFill>
                          <a:schemeClr val="bg1"/>
                        </a:solidFill>
                      </a:endParaRPr>
                    </a:p>
                  </a:txBody>
                  <a:tcPr/>
                </a:tc>
                <a:tc>
                  <a:txBody>
                    <a:bodyPr/>
                    <a:lstStyle/>
                    <a:p>
                      <a:r>
                        <a:rPr lang="en-US" dirty="0" smtClean="0"/>
                        <a:t>FN (1-SE)</a:t>
                      </a:r>
                      <a:endParaRPr lang="el-GR" dirty="0"/>
                    </a:p>
                  </a:txBody>
                  <a:tcPr/>
                </a:tc>
                <a:tc>
                  <a:txBody>
                    <a:bodyPr/>
                    <a:lstStyle/>
                    <a:p>
                      <a:r>
                        <a:rPr lang="en-US" dirty="0" smtClean="0"/>
                        <a:t>TN </a:t>
                      </a:r>
                      <a:endParaRPr lang="en-US" dirty="0" smtClean="0"/>
                    </a:p>
                    <a:p>
                      <a:r>
                        <a:rPr lang="en-US" sz="1200" dirty="0" smtClean="0"/>
                        <a:t>(SP=ℙ(T=0 ∣D = 0)</a:t>
                      </a:r>
                      <a:endParaRPr lang="el-GR" sz="1200" dirty="0"/>
                    </a:p>
                  </a:txBody>
                  <a:tcPr/>
                </a:tc>
                <a:extLst>
                  <a:ext uri="{0D108BD9-81ED-4DB2-BD59-A6C34878D82A}">
                    <a16:rowId xmlns:a16="http://schemas.microsoft.com/office/drawing/2014/main" val="3755529336"/>
                  </a:ext>
                </a:extLst>
              </a:tr>
            </a:tbl>
          </a:graphicData>
        </a:graphic>
      </p:graphicFrame>
    </p:spTree>
    <p:extLst>
      <p:ext uri="{BB962C8B-B14F-4D97-AF65-F5344CB8AC3E}">
        <p14:creationId xmlns:p14="http://schemas.microsoft.com/office/powerpoint/2010/main" val="2925330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Methods-Overview</a:t>
            </a:r>
            <a:endParaRPr lang="el-GR" dirty="0"/>
          </a:p>
        </p:txBody>
      </p:sp>
      <p:sp>
        <p:nvSpPr>
          <p:cNvPr id="3" name="Content Placeholder 2"/>
          <p:cNvSpPr>
            <a:spLocks noGrp="1"/>
          </p:cNvSpPr>
          <p:nvPr>
            <p:ph idx="1"/>
          </p:nvPr>
        </p:nvSpPr>
        <p:spPr/>
        <p:txBody>
          <a:bodyPr>
            <a:normAutofit/>
          </a:bodyPr>
          <a:lstStyle/>
          <a:p>
            <a:r>
              <a:rPr lang="en-US" dirty="0">
                <a:solidFill>
                  <a:srgbClr val="FF0000"/>
                </a:solidFill>
              </a:rPr>
              <a:t>Bivariate analysis of sensitivity and specificity (Reitsma et al.</a:t>
            </a:r>
            <a:r>
              <a:rPr lang="el-GR" dirty="0">
                <a:solidFill>
                  <a:srgbClr val="FF0000"/>
                </a:solidFill>
              </a:rPr>
              <a:t>2005) </a:t>
            </a:r>
            <a:endParaRPr lang="en-US" dirty="0">
              <a:solidFill>
                <a:srgbClr val="FF0000"/>
              </a:solidFill>
            </a:endParaRPr>
          </a:p>
          <a:p>
            <a:pPr marL="0" indent="0">
              <a:buNone/>
            </a:pPr>
            <a:r>
              <a:rPr lang="en-US" sz="1900" i="1" dirty="0" smtClean="0"/>
              <a:t>pairs </a:t>
            </a:r>
            <a:r>
              <a:rPr lang="en-US" sz="1900" i="1" dirty="0"/>
              <a:t>of sensitivity and </a:t>
            </a:r>
            <a:r>
              <a:rPr lang="en-US" sz="1900" i="1" dirty="0" smtClean="0"/>
              <a:t>specificity </a:t>
            </a:r>
            <a:r>
              <a:rPr lang="en-US" sz="1900" i="1" dirty="0"/>
              <a:t>are jointly </a:t>
            </a:r>
            <a:r>
              <a:rPr lang="en-US" sz="1900" i="1" dirty="0" err="1" smtClean="0"/>
              <a:t>analysed</a:t>
            </a:r>
            <a:endParaRPr lang="en-US" sz="1900" i="1" dirty="0" smtClean="0"/>
          </a:p>
          <a:p>
            <a:pPr marL="0" indent="0">
              <a:buNone/>
            </a:pPr>
            <a:r>
              <a:rPr lang="en-US" sz="1900" i="1" dirty="0" smtClean="0"/>
              <a:t>correlation btw Se and Sp</a:t>
            </a:r>
            <a:r>
              <a:rPr lang="en-US" sz="1900" i="1" dirty="0"/>
              <a:t> </a:t>
            </a:r>
            <a:r>
              <a:rPr lang="en-US" sz="1900" i="1" dirty="0" smtClean="0"/>
              <a:t>-&gt; </a:t>
            </a:r>
            <a:r>
              <a:rPr lang="en-US" sz="1900" i="1" dirty="0"/>
              <a:t>random effects </a:t>
            </a:r>
          </a:p>
          <a:p>
            <a:pPr marL="0" indent="0">
              <a:buNone/>
            </a:pPr>
            <a:r>
              <a:rPr lang="en-US" sz="1400" i="1" dirty="0" smtClean="0"/>
              <a:t>Upgrades of the bivariate: binomial exact </a:t>
            </a:r>
            <a:r>
              <a:rPr lang="en-US" sz="1400" i="1" dirty="0"/>
              <a:t>(Chu and Cole </a:t>
            </a:r>
            <a:r>
              <a:rPr lang="en-US" sz="1400" i="1" dirty="0" smtClean="0"/>
              <a:t>2006 ), beta-binomial (</a:t>
            </a:r>
            <a:r>
              <a:rPr lang="da-DK" sz="1400" i="1" dirty="0"/>
              <a:t>Chen et al. </a:t>
            </a:r>
            <a:r>
              <a:rPr lang="da-DK" sz="1400" i="1" dirty="0" smtClean="0"/>
              <a:t>2011 </a:t>
            </a:r>
            <a:r>
              <a:rPr lang="da-DK" sz="1400" i="1" dirty="0"/>
              <a:t>and Kuss et al. </a:t>
            </a:r>
            <a:r>
              <a:rPr lang="da-DK" sz="1400" i="1" dirty="0" smtClean="0"/>
              <a:t>2014)</a:t>
            </a:r>
            <a:endParaRPr lang="en-US" sz="1400" i="1" dirty="0"/>
          </a:p>
          <a:p>
            <a:r>
              <a:rPr lang="en-US" dirty="0" smtClean="0">
                <a:solidFill>
                  <a:srgbClr val="FF0000"/>
                </a:solidFill>
              </a:rPr>
              <a:t>Split component synthesis(SCS)(Doi et al. 2015, Furuya-Kanamori et al. 2020)</a:t>
            </a:r>
          </a:p>
          <a:p>
            <a:pPr marL="0" indent="0">
              <a:buNone/>
            </a:pPr>
            <a:r>
              <a:rPr lang="en-US" sz="1900" i="1" dirty="0" smtClean="0"/>
              <a:t>Distribution free model</a:t>
            </a:r>
          </a:p>
          <a:p>
            <a:pPr marL="0" indent="0">
              <a:buNone/>
            </a:pPr>
            <a:r>
              <a:rPr lang="en-US" sz="1900" i="1" dirty="0" smtClean="0"/>
              <a:t>Estimation of the DOR and then split into its components</a:t>
            </a:r>
          </a:p>
          <a:p>
            <a:pPr marL="0" indent="0">
              <a:buNone/>
            </a:pPr>
            <a:r>
              <a:rPr lang="en-US" sz="1900" i="1" dirty="0" smtClean="0"/>
              <a:t>Threshold resistant</a:t>
            </a:r>
          </a:p>
        </p:txBody>
      </p:sp>
      <p:pic>
        <p:nvPicPr>
          <p:cNvPr id="5" name="Picture 4"/>
          <p:cNvPicPr>
            <a:picLocks noChangeAspect="1"/>
          </p:cNvPicPr>
          <p:nvPr/>
        </p:nvPicPr>
        <p:blipFill>
          <a:blip r:embed="rId3"/>
          <a:stretch>
            <a:fillRect/>
          </a:stretch>
        </p:blipFill>
        <p:spPr>
          <a:xfrm>
            <a:off x="8872204" y="1855095"/>
            <a:ext cx="2857500" cy="4191000"/>
          </a:xfrm>
          <a:prstGeom prst="rect">
            <a:avLst/>
          </a:prstGeom>
        </p:spPr>
      </p:pic>
    </p:spTree>
    <p:extLst>
      <p:ext uri="{BB962C8B-B14F-4D97-AF65-F5344CB8AC3E}">
        <p14:creationId xmlns:p14="http://schemas.microsoft.com/office/powerpoint/2010/main" val="306888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latent class</a:t>
            </a:r>
            <a:endParaRPr lang="el-GR" dirty="0"/>
          </a:p>
        </p:txBody>
      </p:sp>
      <p:sp>
        <p:nvSpPr>
          <p:cNvPr id="3" name="Content Placeholder 2"/>
          <p:cNvSpPr>
            <a:spLocks noGrp="1"/>
          </p:cNvSpPr>
          <p:nvPr>
            <p:ph idx="1"/>
          </p:nvPr>
        </p:nvSpPr>
        <p:spPr/>
        <p:txBody>
          <a:bodyPr>
            <a:normAutofit/>
          </a:bodyPr>
          <a:lstStyle/>
          <a:p>
            <a:r>
              <a:rPr lang="en-US" dirty="0" smtClean="0">
                <a:solidFill>
                  <a:srgbClr val="FF0000"/>
                </a:solidFill>
              </a:rPr>
              <a:t>Bivariate hierarchical </a:t>
            </a:r>
            <a:r>
              <a:rPr lang="en-US" dirty="0" smtClean="0">
                <a:solidFill>
                  <a:srgbClr val="FF0000"/>
                </a:solidFill>
              </a:rPr>
              <a:t>latent class with or without a reference standard</a:t>
            </a:r>
            <a:r>
              <a:rPr lang="en-US" dirty="0" smtClean="0"/>
              <a:t>:</a:t>
            </a:r>
          </a:p>
          <a:p>
            <a:pPr marL="0" indent="0">
              <a:buNone/>
            </a:pPr>
            <a:r>
              <a:rPr lang="en-US" dirty="0" smtClean="0"/>
              <a:t>Correlation matrix</a:t>
            </a:r>
          </a:p>
          <a:p>
            <a:pPr marL="0" indent="0">
              <a:buNone/>
            </a:pPr>
            <a:r>
              <a:rPr lang="en-US" dirty="0" smtClean="0"/>
              <a:t>Shiny app</a:t>
            </a:r>
          </a:p>
          <a:p>
            <a:pPr marL="0" indent="0">
              <a:buNone/>
            </a:pPr>
            <a:endParaRPr lang="en-US" dirty="0" smtClean="0"/>
          </a:p>
          <a:p>
            <a:r>
              <a:rPr lang="en-US" dirty="0" smtClean="0">
                <a:solidFill>
                  <a:srgbClr val="FF0000"/>
                </a:solidFill>
              </a:rPr>
              <a:t>Hierarchical summary ROC (HSROC) latent class with or without a reference standard:</a:t>
            </a:r>
          </a:p>
          <a:p>
            <a:pPr marL="0" indent="0">
              <a:buNone/>
            </a:pPr>
            <a:r>
              <a:rPr lang="en-US" dirty="0"/>
              <a:t>Hierarchical Summary ROC (Rutter and </a:t>
            </a:r>
            <a:r>
              <a:rPr lang="en-US" dirty="0" err="1"/>
              <a:t>Gatsonis</a:t>
            </a:r>
            <a:r>
              <a:rPr lang="en-US" dirty="0"/>
              <a:t> 2001)</a:t>
            </a:r>
          </a:p>
          <a:p>
            <a:pPr marL="0" indent="0">
              <a:buNone/>
            </a:pPr>
            <a:r>
              <a:rPr lang="en-US" dirty="0" smtClean="0"/>
              <a:t>Dendukuri N. et al 2012</a:t>
            </a:r>
            <a:endParaRPr lang="en-US" dirty="0"/>
          </a:p>
          <a:p>
            <a:pPr marL="0" indent="0">
              <a:buNone/>
            </a:pPr>
            <a:r>
              <a:rPr lang="en-US" dirty="0" smtClean="0"/>
              <a:t>Accounts for threshold differences</a:t>
            </a:r>
            <a:endParaRPr lang="el-GR" dirty="0"/>
          </a:p>
        </p:txBody>
      </p:sp>
    </p:spTree>
    <p:extLst>
      <p:ext uri="{BB962C8B-B14F-4D97-AF65-F5344CB8AC3E}">
        <p14:creationId xmlns:p14="http://schemas.microsoft.com/office/powerpoint/2010/main" val="1226479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Hsroc</a:t>
            </a:r>
            <a:r>
              <a:rPr lang="en-US" dirty="0" smtClean="0"/>
              <a:t>-model definition</a:t>
            </a:r>
            <a:endParaRPr lang="el-G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7882" y="1848118"/>
                <a:ext cx="11223938" cy="4797381"/>
              </a:xfrm>
            </p:spPr>
            <p:txBody>
              <a:bodyPr>
                <a:normAutofit/>
              </a:bodyPr>
              <a:lstStyle/>
              <a:p>
                <a:r>
                  <a:rPr lang="en-US" dirty="0" smtClean="0"/>
                  <a:t>level I (within study)</a:t>
                </a:r>
              </a:p>
              <a:p>
                <a:pPr marL="0" indent="0">
                  <a:buNone/>
                </a:pPr>
                <a:endParaRPr lang="en-US" dirty="0" smtClean="0"/>
              </a:p>
              <a:p>
                <a:pPr marL="0" indent="0">
                  <a:buNone/>
                </a:pPr>
                <a:endParaRPr lang="en-US" dirty="0" smtClean="0"/>
              </a:p>
              <a:p>
                <a:r>
                  <a:rPr lang="en-US" dirty="0" smtClean="0"/>
                  <a:t>level </a:t>
                </a:r>
                <a:r>
                  <a:rPr lang="en-US" dirty="0"/>
                  <a:t>II (between studies</a:t>
                </a:r>
                <a:r>
                  <a:rPr lang="en-US" dirty="0" smtClean="0"/>
                  <a:t>)</a:t>
                </a:r>
              </a:p>
              <a:p>
                <a:pPr marL="0" indent="0">
                  <a:buNone/>
                </a:pPr>
                <a:endParaRPr lang="en-US" dirty="0" smtClean="0"/>
              </a:p>
              <a:p>
                <a:pPr marL="0" indent="0">
                  <a:buNone/>
                </a:pPr>
                <a:endParaRPr lang="en-US" dirty="0"/>
              </a:p>
              <a:p>
                <a:pPr marL="0" indent="0">
                  <a:buNone/>
                </a:pPr>
                <a:endParaRPr lang="en-US" dirty="0" smtClean="0"/>
              </a:p>
              <a:p>
                <a:r>
                  <a:rPr lang="en-US" dirty="0" smtClean="0"/>
                  <a:t>Level III (prior specifications)</a:t>
                </a:r>
              </a:p>
              <a:p>
                <a14:m>
                  <m:oMath xmlns:m="http://schemas.openxmlformats.org/officeDocument/2006/math">
                    <m:sSub>
                      <m:sSubPr>
                        <m:ctrlPr>
                          <a:rPr lang="el-GR" i="1" dirty="0" smtClean="0">
                            <a:latin typeface="Cambria Math" panose="02040503050406030204" pitchFamily="18" charset="0"/>
                          </a:rPr>
                        </m:ctrlPr>
                      </m:sSubPr>
                      <m:e>
                        <m:r>
                          <a:rPr lang="el-GR" b="0" i="1" dirty="0" smtClean="0">
                            <a:latin typeface="Cambria Math" panose="02040503050406030204" pitchFamily="18" charset="0"/>
                          </a:rPr>
                          <m:t>𝜃</m:t>
                        </m:r>
                      </m:e>
                      <m:sub>
                        <m:r>
                          <a:rPr lang="en-US" b="0" i="1" dirty="0" smtClean="0">
                            <a:latin typeface="Cambria Math" panose="02040503050406030204" pitchFamily="18" charset="0"/>
                          </a:rPr>
                          <m:t>𝑖</m:t>
                        </m:r>
                      </m:sub>
                    </m:sSub>
                    <m:r>
                      <a:rPr lang="el-GR" i="1" dirty="0" smtClean="0">
                        <a:latin typeface="Cambria Math" panose="02040503050406030204" pitchFamily="18" charset="0"/>
                      </a:rPr>
                      <m:t> </m:t>
                    </m:r>
                  </m:oMath>
                </a14:m>
                <a:r>
                  <a:rPr lang="en-US" dirty="0" smtClean="0"/>
                  <a:t>are </a:t>
                </a:r>
                <a:r>
                  <a:rPr lang="en-US" dirty="0"/>
                  <a:t>cutpoint parameters (or positivity criteria)</a:t>
                </a:r>
              </a:p>
              <a:p>
                <a14:m>
                  <m:oMath xmlns:m="http://schemas.openxmlformats.org/officeDocument/2006/math">
                    <m:sSub>
                      <m:sSubPr>
                        <m:ctrlPr>
                          <a:rPr lang="el-GR" i="1" dirty="0">
                            <a:latin typeface="Cambria Math" panose="02040503050406030204" pitchFamily="18" charset="0"/>
                          </a:rPr>
                        </m:ctrlPr>
                      </m:sSubPr>
                      <m:e>
                        <m:r>
                          <a:rPr lang="el-GR" b="0" i="1" dirty="0" smtClean="0">
                            <a:latin typeface="Cambria Math" panose="02040503050406030204" pitchFamily="18" charset="0"/>
                          </a:rPr>
                          <m:t>𝛼</m:t>
                        </m:r>
                      </m:e>
                      <m:sub>
                        <m:r>
                          <a:rPr lang="en-US" i="1" dirty="0">
                            <a:latin typeface="Cambria Math" panose="02040503050406030204" pitchFamily="18" charset="0"/>
                          </a:rPr>
                          <m:t>𝑖</m:t>
                        </m:r>
                      </m:sub>
                    </m:sSub>
                  </m:oMath>
                </a14:m>
                <a:r>
                  <a:rPr lang="en-US" i="1" dirty="0" smtClean="0"/>
                  <a:t> </a:t>
                </a:r>
                <a:r>
                  <a:rPr lang="el-GR" i="1" dirty="0" smtClean="0"/>
                  <a:t> </a:t>
                </a:r>
                <a:r>
                  <a:rPr lang="en-US" dirty="0" smtClean="0"/>
                  <a:t>are </a:t>
                </a:r>
                <a:r>
                  <a:rPr lang="en-US" dirty="0"/>
                  <a:t>accuracy parameters</a:t>
                </a:r>
              </a:p>
              <a:p>
                <a:r>
                  <a:rPr lang="en-US" dirty="0"/>
                  <a:t> </a:t>
                </a:r>
                <a14:m>
                  <m:oMath xmlns:m="http://schemas.openxmlformats.org/officeDocument/2006/math">
                    <m:r>
                      <a:rPr lang="el-GR" b="0" i="1" smtClean="0">
                        <a:latin typeface="Cambria Math" panose="02040503050406030204" pitchFamily="18" charset="0"/>
                      </a:rPr>
                      <m:t>𝛽</m:t>
                    </m:r>
                  </m:oMath>
                </a14:m>
                <a:r>
                  <a:rPr lang="el-GR" dirty="0" smtClean="0"/>
                  <a:t> </a:t>
                </a:r>
                <a:r>
                  <a:rPr lang="en-US" dirty="0" smtClean="0"/>
                  <a:t>is </a:t>
                </a:r>
                <a:r>
                  <a:rPr lang="en-US" dirty="0"/>
                  <a:t>a shape parameter, allowing true-positive and </a:t>
                </a:r>
                <a:r>
                  <a:rPr lang="en-US" dirty="0" smtClean="0"/>
                  <a:t>false-positive</a:t>
                </a:r>
                <a:r>
                  <a:rPr lang="el-GR" dirty="0" smtClean="0"/>
                  <a:t> </a:t>
                </a:r>
                <a:r>
                  <a:rPr lang="en-US" dirty="0" smtClean="0"/>
                  <a:t>fractions </a:t>
                </a:r>
                <a:r>
                  <a:rPr lang="en-US" dirty="0"/>
                  <a:t>to increase at different </a:t>
                </a:r>
                <a:r>
                  <a:rPr lang="en-US" dirty="0" smtClean="0"/>
                  <a:t>rates</a:t>
                </a:r>
                <a:r>
                  <a:rPr lang="el-GR" dirty="0" smtClean="0"/>
                  <a:t> </a:t>
                </a:r>
                <a:r>
                  <a:rPr lang="en-US" dirty="0" smtClean="0"/>
                  <a:t>as </a:t>
                </a:r>
                <a:r>
                  <a:rPr lang="el-GR" dirty="0" smtClean="0"/>
                  <a:t>θ</a:t>
                </a:r>
                <a:r>
                  <a:rPr lang="en-US" dirty="0" err="1" smtClean="0"/>
                  <a:t>i</a:t>
                </a:r>
                <a:r>
                  <a:rPr lang="en-US" dirty="0" smtClean="0"/>
                  <a:t> increases</a:t>
                </a:r>
                <a:endParaRPr lang="el-G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7882" y="1848118"/>
                <a:ext cx="11223938" cy="4797381"/>
              </a:xfrm>
              <a:blipFill>
                <a:blip r:embed="rId3"/>
                <a:stretch>
                  <a:fillRect l="-217" b="-889"/>
                </a:stretch>
              </a:blipFill>
            </p:spPr>
            <p:txBody>
              <a:bodyPr/>
              <a:lstStyle/>
              <a:p>
                <a:r>
                  <a:rPr lang="el-GR">
                    <a:noFill/>
                  </a:rPr>
                  <a:t> </a:t>
                </a:r>
              </a:p>
            </p:txBody>
          </p:sp>
        </mc:Fallback>
      </mc:AlternateContent>
      <p:pic>
        <p:nvPicPr>
          <p:cNvPr id="7" name="Picture 6"/>
          <p:cNvPicPr>
            <a:picLocks noChangeAspect="1"/>
          </p:cNvPicPr>
          <p:nvPr/>
        </p:nvPicPr>
        <p:blipFill>
          <a:blip r:embed="rId4"/>
          <a:stretch>
            <a:fillRect/>
          </a:stretch>
        </p:blipFill>
        <p:spPr>
          <a:xfrm>
            <a:off x="975710" y="3663786"/>
            <a:ext cx="1477715" cy="949258"/>
          </a:xfrm>
          <a:prstGeom prst="rect">
            <a:avLst/>
          </a:prstGeom>
        </p:spPr>
      </p:pic>
      <p:pic>
        <p:nvPicPr>
          <p:cNvPr id="8" name="Picture 7"/>
          <p:cNvPicPr>
            <a:picLocks noChangeAspect="1"/>
          </p:cNvPicPr>
          <p:nvPr/>
        </p:nvPicPr>
        <p:blipFill>
          <a:blip r:embed="rId5"/>
          <a:stretch>
            <a:fillRect/>
          </a:stretch>
        </p:blipFill>
        <p:spPr>
          <a:xfrm>
            <a:off x="637031" y="2314824"/>
            <a:ext cx="5458969" cy="833953"/>
          </a:xfrm>
          <a:prstGeom prst="rect">
            <a:avLst/>
          </a:prstGeom>
        </p:spPr>
      </p:pic>
      <p:pic>
        <p:nvPicPr>
          <p:cNvPr id="9" name="Picture 8"/>
          <p:cNvPicPr>
            <a:picLocks noChangeAspect="1"/>
          </p:cNvPicPr>
          <p:nvPr/>
        </p:nvPicPr>
        <p:blipFill>
          <a:blip r:embed="rId6"/>
          <a:stretch>
            <a:fillRect/>
          </a:stretch>
        </p:blipFill>
        <p:spPr>
          <a:xfrm>
            <a:off x="8082245" y="2314824"/>
            <a:ext cx="3328438" cy="1035668"/>
          </a:xfrm>
          <a:prstGeom prst="rect">
            <a:avLst/>
          </a:prstGeom>
        </p:spPr>
      </p:pic>
    </p:spTree>
    <p:extLst>
      <p:ext uri="{BB962C8B-B14F-4D97-AF65-F5344CB8AC3E}">
        <p14:creationId xmlns:p14="http://schemas.microsoft.com/office/powerpoint/2010/main" val="262033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definition</a:t>
            </a:r>
            <a:endParaRPr lang="el-G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Let D denote the latent disease status. The multinomial probabilities can be expressed as</a:t>
                </a:r>
              </a:p>
              <a:p>
                <a:pPr marL="34290" indent="0">
                  <a:buNone/>
                </a:pPr>
                <a:endParaRPr lang="en-CA" i="1" dirty="0">
                  <a:latin typeface="Cambria Math" panose="02040503050406030204" pitchFamily="18" charset="0"/>
                </a:endParaRPr>
              </a:p>
              <a:p>
                <a:pPr marL="34290" indent="0" algn="ctr">
                  <a:buNone/>
                </a:pPr>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𝑖𝑗</m:t>
                        </m:r>
                      </m:sub>
                    </m:sSub>
                    <m:r>
                      <a:rPr lang="en-CA" i="1">
                        <a:latin typeface="Cambria Math" panose="02040503050406030204" pitchFamily="18" charset="0"/>
                      </a:rPr>
                      <m:t>=</m:t>
                    </m:r>
                    <m:r>
                      <a:rPr lang="en-CA" i="1">
                        <a:latin typeface="Cambria Math" panose="02040503050406030204" pitchFamily="18" charset="0"/>
                      </a:rPr>
                      <m:t>𝑃</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oMath>
                </a14:m>
                <a:r>
                  <a:rPr lang="en-CA" dirty="0"/>
                  <a:t>) </a:t>
                </a:r>
                <a:r>
                  <a:rPr lang="en-CA" dirty="0" smtClean="0"/>
                  <a:t>= </a:t>
                </a:r>
                <a14:m>
                  <m:oMath xmlns:m="http://schemas.openxmlformats.org/officeDocument/2006/math">
                    <m:r>
                      <a:rPr lang="en-CA" i="1">
                        <a:latin typeface="Cambria Math" panose="02040503050406030204" pitchFamily="18" charset="0"/>
                      </a:rPr>
                      <m:t>𝑃</m:t>
                    </m:r>
                    <m:d>
                      <m:dPr>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r>
                          <a:rPr lang="en-CA">
                            <a:latin typeface="Cambria Math" panose="02040503050406030204" pitchFamily="18" charset="0"/>
                          </a:rPr>
                          <m:t> </m:t>
                        </m:r>
                      </m:e>
                    </m:d>
                    <m:r>
                      <a:rPr lang="en-CA">
                        <a:latin typeface="Cambria Math" panose="02040503050406030204" pitchFamily="18" charset="0"/>
                      </a:rPr>
                      <m:t> </m:t>
                    </m:r>
                    <m:r>
                      <m:rPr>
                        <m:sty m:val="p"/>
                      </m:rPr>
                      <a:rPr lang="en-CA">
                        <a:latin typeface="Cambria Math" panose="02040503050406030204" pitchFamily="18" charset="0"/>
                      </a:rPr>
                      <m:t>D</m:t>
                    </m:r>
                    <m:r>
                      <a:rPr lang="en-CA">
                        <a:latin typeface="Cambria Math" panose="02040503050406030204" pitchFamily="18" charset="0"/>
                      </a:rPr>
                      <m:t>+) </m:t>
                    </m:r>
                    <m:r>
                      <m:rPr>
                        <m:sty m:val="p"/>
                      </m:rPr>
                      <a:rPr lang="en-CA">
                        <a:latin typeface="Cambria Math" panose="02040503050406030204" pitchFamily="18" charset="0"/>
                      </a:rPr>
                      <m:t>P</m:t>
                    </m:r>
                    <m:r>
                      <a:rPr lang="en-CA">
                        <a:latin typeface="Cambria Math" panose="02040503050406030204" pitchFamily="18" charset="0"/>
                      </a:rPr>
                      <m:t>(</m:t>
                    </m:r>
                    <m:r>
                      <m:rPr>
                        <m:sty m:val="p"/>
                      </m:rPr>
                      <a:rPr lang="en-CA">
                        <a:latin typeface="Cambria Math" panose="02040503050406030204" pitchFamily="18" charset="0"/>
                      </a:rPr>
                      <m:t>D</m:t>
                    </m:r>
                    <m:r>
                      <a:rPr lang="en-CA">
                        <a:latin typeface="Cambria Math" panose="02040503050406030204" pitchFamily="18" charset="0"/>
                      </a:rPr>
                      <m:t>+)</m:t>
                    </m:r>
                  </m:oMath>
                </a14:m>
                <a:r>
                  <a:rPr lang="en-CA" dirty="0"/>
                  <a:t> + </a:t>
                </a:r>
                <a14:m>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e>
                      <m:e>
                        <m:r>
                          <a:rPr lang="en-CA" i="1">
                            <a:latin typeface="Cambria Math" panose="02040503050406030204" pitchFamily="18" charset="0"/>
                          </a:rPr>
                          <m:t>𝐷</m:t>
                        </m:r>
                        <m:r>
                          <a:rPr lang="en-CA" i="1">
                            <a:latin typeface="Cambria Math" panose="02040503050406030204" pitchFamily="18" charset="0"/>
                          </a:rPr>
                          <m:t>−</m:t>
                        </m:r>
                      </m:e>
                    </m:d>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𝐷</m:t>
                        </m:r>
                        <m:r>
                          <a:rPr lang="en-CA" i="1">
                            <a:latin typeface="Cambria Math" panose="02040503050406030204" pitchFamily="18" charset="0"/>
                          </a:rPr>
                          <m:t>−</m:t>
                        </m:r>
                      </m:e>
                    </m:d>
                  </m:oMath>
                </a14:m>
                <a:endParaRPr lang="en-US" i="1" dirty="0" smtClean="0">
                  <a:latin typeface="Cambria Math" panose="02040503050406030204" pitchFamily="18" charset="0"/>
                </a:endParaRPr>
              </a:p>
              <a:p>
                <a:pPr marL="34290" indent="0" algn="ctr">
                  <a:buNone/>
                </a:pPr>
                <a:endParaRPr lang="en-CA" b="1" i="1" dirty="0" smtClean="0">
                  <a:solidFill>
                    <a:srgbClr val="FF0000"/>
                  </a:solidFill>
                  <a:latin typeface="Cambria Math" panose="02040503050406030204" pitchFamily="18" charset="0"/>
                </a:endParaRPr>
              </a:p>
              <a:p>
                <a:pPr marL="34290" indent="0" algn="ctr">
                  <a:buNone/>
                </a:pPr>
                <a14:m>
                  <m:oMathPara xmlns:m="http://schemas.openxmlformats.org/officeDocument/2006/math">
                    <m:oMathParaPr>
                      <m:jc m:val="left"/>
                    </m:oMathParaPr>
                    <m:oMath xmlns:m="http://schemas.openxmlformats.org/officeDocument/2006/math">
                      <m:r>
                        <a:rPr lang="en-CA" b="1" i="1">
                          <a:solidFill>
                            <a:srgbClr val="FF0000"/>
                          </a:solidFill>
                          <a:latin typeface="Cambria Math" panose="02040503050406030204" pitchFamily="18" charset="0"/>
                        </a:rPr>
                        <m:t>𝑷</m:t>
                      </m:r>
                      <m:d>
                        <m:dPr>
                          <m:ctrlPr>
                            <a:rPr lang="en-CA" b="1" i="1">
                              <a:solidFill>
                                <a:srgbClr val="FF0000"/>
                              </a:solidFill>
                              <a:latin typeface="Cambria Math" panose="02040503050406030204" pitchFamily="18" charset="0"/>
                            </a:rPr>
                          </m:ctrlPr>
                        </m:dPr>
                        <m:e>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𝑻</m:t>
                              </m:r>
                            </m:e>
                            <m:sub>
                              <m:r>
                                <a:rPr lang="en-CA" b="1" i="1">
                                  <a:solidFill>
                                    <a:srgbClr val="FF0000"/>
                                  </a:solidFill>
                                  <a:latin typeface="Cambria Math" panose="02040503050406030204" pitchFamily="18" charset="0"/>
                                </a:rPr>
                                <m:t>𝟏</m:t>
                              </m:r>
                            </m:sub>
                          </m:sSub>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𝟏</m:t>
                          </m:r>
                          <m:r>
                            <a:rPr lang="en-CA" b="1" i="1">
                              <a:solidFill>
                                <a:srgbClr val="FF0000"/>
                              </a:solidFill>
                              <a:latin typeface="Cambria Math" panose="02040503050406030204" pitchFamily="18" charset="0"/>
                            </a:rPr>
                            <m:t>,</m:t>
                          </m:r>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𝑻</m:t>
                              </m:r>
                            </m:e>
                            <m:sub>
                              <m:r>
                                <a:rPr lang="en-CA" b="1" i="1">
                                  <a:solidFill>
                                    <a:srgbClr val="FF0000"/>
                                  </a:solidFill>
                                  <a:latin typeface="Cambria Math" panose="02040503050406030204" pitchFamily="18" charset="0"/>
                                </a:rPr>
                                <m:t>𝟐</m:t>
                              </m:r>
                            </m:sub>
                          </m:sSub>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𝟏</m:t>
                          </m:r>
                        </m:e>
                      </m:d>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a:latin typeface="Cambria Math" panose="02040503050406030204" pitchFamily="18" charset="0"/>
                            </a:rPr>
                            <m:t>+</m:t>
                          </m:r>
                        </m:e>
                      </m:d>
                      <m:r>
                        <a:rPr lang="en-CA">
                          <a:latin typeface="Cambria Math" panose="02040503050406030204" pitchFamily="18" charset="0"/>
                        </a:rPr>
                        <m:t> </m:t>
                      </m:r>
                      <m:r>
                        <m:rPr>
                          <m:sty m:val="p"/>
                        </m:rPr>
                        <a:rPr lang="en-CA">
                          <a:latin typeface="Cambria Math" panose="02040503050406030204" pitchFamily="18" charset="0"/>
                        </a:rPr>
                        <m:t>P</m:t>
                      </m:r>
                      <m:d>
                        <m:dPr>
                          <m:ctrlPr>
                            <a:rPr lang="en-CA" i="1">
                              <a:latin typeface="Cambria Math" panose="02040503050406030204" pitchFamily="18" charset="0"/>
                            </a:rPr>
                          </m:ctrlPr>
                        </m:dPr>
                        <m:e>
                          <m:r>
                            <m:rPr>
                              <m:sty m:val="p"/>
                            </m:rPr>
                            <a:rPr lang="en-CA">
                              <a:latin typeface="Cambria Math" panose="02040503050406030204" pitchFamily="18" charset="0"/>
                            </a:rPr>
                            <m:t>D</m:t>
                          </m:r>
                          <m:r>
                            <a:rPr lang="en-CA">
                              <a:latin typeface="Cambria Math" panose="02040503050406030204" pitchFamily="18" charset="0"/>
                            </a:rPr>
                            <m:t>+</m:t>
                          </m:r>
                        </m:e>
                      </m:d>
                      <m:r>
                        <a:rPr lang="en-CA">
                          <a:latin typeface="Cambria Math" panose="02040503050406030204" pitchFamily="18" charset="0"/>
                        </a:rPr>
                        <m:t>+</m:t>
                      </m:r>
                      <m:r>
                        <m:rPr>
                          <m:sty m:val="p"/>
                        </m:rPr>
                        <a:rPr lang="en-CA">
                          <a:latin typeface="Cambria Math" panose="02040503050406030204" pitchFamily="18" charset="0"/>
                        </a:rPr>
                        <m:t>P</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i="1">
                              <a:latin typeface="Cambria Math" panose="02040503050406030204" pitchFamily="18" charset="0"/>
                            </a:rPr>
                            <m:t>−</m:t>
                          </m:r>
                        </m:e>
                      </m:d>
                      <m:r>
                        <a:rPr lang="en-CA">
                          <a:latin typeface="Cambria Math" panose="02040503050406030204" pitchFamily="18" charset="0"/>
                        </a:rPr>
                        <m:t> </m:t>
                      </m:r>
                      <m:r>
                        <m:rPr>
                          <m:sty m:val="p"/>
                        </m:rPr>
                        <a:rPr lang="en-CA">
                          <a:latin typeface="Cambria Math" panose="02040503050406030204" pitchFamily="18" charset="0"/>
                        </a:rPr>
                        <m:t>P</m:t>
                      </m:r>
                      <m:d>
                        <m:dPr>
                          <m:ctrlPr>
                            <a:rPr lang="en-CA" i="1">
                              <a:latin typeface="Cambria Math" panose="02040503050406030204" pitchFamily="18" charset="0"/>
                            </a:rPr>
                          </m:ctrlPr>
                        </m:dPr>
                        <m:e>
                          <m:r>
                            <m:rPr>
                              <m:sty m:val="p"/>
                            </m:rPr>
                            <a:rPr lang="en-CA">
                              <a:latin typeface="Cambria Math" panose="02040503050406030204" pitchFamily="18" charset="0"/>
                            </a:rPr>
                            <m:t>D</m:t>
                          </m:r>
                          <m:r>
                            <a:rPr lang="en-CA" i="1">
                              <a:latin typeface="Cambria Math" panose="02040503050406030204" pitchFamily="18" charset="0"/>
                            </a:rPr>
                            <m:t>−</m:t>
                          </m:r>
                        </m:e>
                      </m:d>
                      <m:r>
                        <a:rPr lang="en-CA" i="1">
                          <a:latin typeface="Cambria Math" panose="02040503050406030204" pitchFamily="18" charset="0"/>
                        </a:rPr>
                        <m:t>     </m:t>
                      </m:r>
                    </m:oMath>
                  </m:oMathPara>
                </a14:m>
                <a:endParaRPr lang="en-CA" dirty="0"/>
              </a:p>
              <a:p>
                <a:pPr marL="0" indent="0">
                  <a:buClr>
                    <a:schemeClr val="bg2"/>
                  </a:buClr>
                  <a:buNone/>
                </a:pPr>
                <a:r>
                  <a:rPr lang="en-CA" dirty="0" smtClean="0"/>
                  <a:t>				 </a:t>
                </a:r>
                <a14:m>
                  <m:oMath xmlns:m="http://schemas.openxmlformats.org/officeDocument/2006/math">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a:latin typeface="Cambria Math" panose="02040503050406030204" pitchFamily="18" charset="0"/>
                          </a:rPr>
                          <m:t>+</m:t>
                        </m:r>
                      </m:e>
                    </m:d>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a:latin typeface="Cambria Math" panose="02040503050406030204" pitchFamily="18" charset="0"/>
                          </a:rPr>
                          <m:t>+</m:t>
                        </m:r>
                      </m:e>
                    </m:d>
                    <m:r>
                      <m:rPr>
                        <m:sty m:val="p"/>
                      </m:rPr>
                      <a:rPr lang="en-CA">
                        <a:latin typeface="Cambria Math" panose="02040503050406030204" pitchFamily="18" charset="0"/>
                      </a:rPr>
                      <m:t>P</m:t>
                    </m:r>
                    <m:d>
                      <m:dPr>
                        <m:ctrlPr>
                          <a:rPr lang="en-CA" i="1">
                            <a:latin typeface="Cambria Math" panose="02040503050406030204" pitchFamily="18" charset="0"/>
                          </a:rPr>
                        </m:ctrlPr>
                      </m:dPr>
                      <m:e>
                        <m:r>
                          <m:rPr>
                            <m:sty m:val="p"/>
                          </m:rPr>
                          <a:rPr lang="en-CA">
                            <a:latin typeface="Cambria Math" panose="02040503050406030204" pitchFamily="18" charset="0"/>
                          </a:rPr>
                          <m:t>D</m:t>
                        </m:r>
                        <m:r>
                          <a:rPr lang="en-CA">
                            <a:latin typeface="Cambria Math" panose="02040503050406030204" pitchFamily="18" charset="0"/>
                          </a:rPr>
                          <m:t>+</m:t>
                        </m:r>
                      </m:e>
                    </m:d>
                    <m:r>
                      <a:rPr lang="en-CA">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a:latin typeface="Cambria Math" panose="02040503050406030204" pitchFamily="18" charset="0"/>
                          </a:rPr>
                          <m:t>−</m:t>
                        </m:r>
                      </m:e>
                    </m:d>
                    <m:r>
                      <a:rPr lang="en-CA" i="1">
                        <a:latin typeface="Cambria Math" panose="02040503050406030204" pitchFamily="18" charset="0"/>
                      </a:rPr>
                      <m:t>𝑃</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r>
                          <a:rPr lang="en-CA" i="1">
                            <a:latin typeface="Cambria Math" panose="02040503050406030204" pitchFamily="18" charset="0"/>
                          </a:rPr>
                          <m:t>=1</m:t>
                        </m:r>
                      </m:e>
                      <m:e>
                        <m:r>
                          <m:rPr>
                            <m:sty m:val="p"/>
                          </m:rPr>
                          <a:rPr lang="en-CA">
                            <a:latin typeface="Cambria Math" panose="02040503050406030204" pitchFamily="18" charset="0"/>
                          </a:rPr>
                          <m:t>D</m:t>
                        </m:r>
                        <m:r>
                          <a:rPr lang="en-CA">
                            <a:latin typeface="Cambria Math" panose="02040503050406030204" pitchFamily="18" charset="0"/>
                          </a:rPr>
                          <m:t>−</m:t>
                        </m:r>
                      </m:e>
                    </m:d>
                    <m:r>
                      <m:rPr>
                        <m:sty m:val="p"/>
                      </m:rPr>
                      <a:rPr lang="en-CA">
                        <a:latin typeface="Cambria Math" panose="02040503050406030204" pitchFamily="18" charset="0"/>
                      </a:rPr>
                      <m:t>P</m:t>
                    </m:r>
                    <m:d>
                      <m:dPr>
                        <m:ctrlPr>
                          <a:rPr lang="en-CA" i="1">
                            <a:latin typeface="Cambria Math" panose="02040503050406030204" pitchFamily="18" charset="0"/>
                          </a:rPr>
                        </m:ctrlPr>
                      </m:dPr>
                      <m:e>
                        <m:r>
                          <m:rPr>
                            <m:sty m:val="p"/>
                          </m:rPr>
                          <a:rPr lang="en-CA">
                            <a:latin typeface="Cambria Math" panose="02040503050406030204" pitchFamily="18" charset="0"/>
                          </a:rPr>
                          <m:t>D</m:t>
                        </m:r>
                        <m:r>
                          <a:rPr lang="en-CA" i="1">
                            <a:latin typeface="Cambria Math" panose="02040503050406030204" pitchFamily="18" charset="0"/>
                          </a:rPr>
                          <m:t>−</m:t>
                        </m:r>
                      </m:e>
                    </m:d>
                    <m:r>
                      <a:rPr lang="en-CA" i="1">
                        <a:latin typeface="Cambria Math" panose="02040503050406030204" pitchFamily="18" charset="0"/>
                      </a:rPr>
                      <m:t>     </m:t>
                    </m:r>
                  </m:oMath>
                </a14:m>
                <a:endParaRPr lang="en-CA" dirty="0" smtClean="0"/>
              </a:p>
              <a:p>
                <a:pPr marL="0" indent="0">
                  <a:buClr>
                    <a:schemeClr val="bg2"/>
                  </a:buClr>
                  <a:buNone/>
                </a:pPr>
                <a14:m>
                  <m:oMathPara xmlns:m="http://schemas.openxmlformats.org/officeDocument/2006/math">
                    <m:oMathParaPr>
                      <m:jc m:val="centerGroup"/>
                    </m:oMathParaPr>
                    <m:oMath xmlns:m="http://schemas.openxmlformats.org/officeDocument/2006/math">
                      <m:r>
                        <a:rPr lang="en-CA" i="1" smtClean="0">
                          <a:solidFill>
                            <a:srgbClr val="FF0000"/>
                          </a:solidFill>
                          <a:latin typeface="Cambria Math" panose="02040503050406030204" pitchFamily="18" charset="0"/>
                        </a:rPr>
                        <m:t>= </m:t>
                      </m:r>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𝑺</m:t>
                          </m:r>
                        </m:e>
                        <m:sub>
                          <m:r>
                            <a:rPr lang="en-CA" b="1" i="1">
                              <a:solidFill>
                                <a:srgbClr val="FF0000"/>
                              </a:solidFill>
                              <a:latin typeface="Cambria Math" panose="02040503050406030204" pitchFamily="18" charset="0"/>
                            </a:rPr>
                            <m:t>𝟏</m:t>
                          </m:r>
                        </m:sub>
                      </m:sSub>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𝑺</m:t>
                          </m:r>
                        </m:e>
                        <m:sub>
                          <m:r>
                            <a:rPr lang="en-CA" b="1" i="1">
                              <a:solidFill>
                                <a:srgbClr val="FF0000"/>
                              </a:solidFill>
                              <a:latin typeface="Cambria Math" panose="02040503050406030204" pitchFamily="18" charset="0"/>
                            </a:rPr>
                            <m:t>𝟐</m:t>
                          </m:r>
                        </m:sub>
                      </m:sSub>
                      <m:r>
                        <a:rPr lang="en-CA" b="1" i="1">
                          <a:solidFill>
                            <a:srgbClr val="FF0000"/>
                          </a:solidFill>
                          <a:latin typeface="Cambria Math" panose="02040503050406030204" pitchFamily="18" charset="0"/>
                        </a:rPr>
                        <m:t>𝝅</m:t>
                      </m:r>
                      <m:r>
                        <a:rPr lang="en-CA" b="1" i="1">
                          <a:solidFill>
                            <a:srgbClr val="FF0000"/>
                          </a:solidFill>
                          <a:latin typeface="Cambria Math" panose="02040503050406030204" pitchFamily="18" charset="0"/>
                        </a:rPr>
                        <m:t>+</m:t>
                      </m:r>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𝟏</m:t>
                          </m:r>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𝑪</m:t>
                          </m:r>
                        </m:e>
                        <m:sub>
                          <m:r>
                            <a:rPr lang="en-CA" b="1" i="1">
                              <a:solidFill>
                                <a:srgbClr val="FF0000"/>
                              </a:solidFill>
                              <a:latin typeface="Cambria Math" panose="02040503050406030204" pitchFamily="18" charset="0"/>
                            </a:rPr>
                            <m:t>𝟏</m:t>
                          </m:r>
                        </m:sub>
                      </m:sSub>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𝟏</m:t>
                      </m:r>
                      <m:r>
                        <a:rPr lang="en-CA" b="1" i="1">
                          <a:solidFill>
                            <a:srgbClr val="FF0000"/>
                          </a:solidFill>
                          <a:latin typeface="Cambria Math" panose="02040503050406030204" pitchFamily="18" charset="0"/>
                        </a:rPr>
                        <m:t>−</m:t>
                      </m:r>
                      <m:sSub>
                        <m:sSubPr>
                          <m:ctrlPr>
                            <a:rPr lang="en-CA" b="1" i="1">
                              <a:solidFill>
                                <a:srgbClr val="FF0000"/>
                              </a:solidFill>
                              <a:latin typeface="Cambria Math" panose="02040503050406030204" pitchFamily="18" charset="0"/>
                            </a:rPr>
                          </m:ctrlPr>
                        </m:sSubPr>
                        <m:e>
                          <m:r>
                            <a:rPr lang="en-CA" b="1" i="1">
                              <a:solidFill>
                                <a:srgbClr val="FF0000"/>
                              </a:solidFill>
                              <a:latin typeface="Cambria Math" panose="02040503050406030204" pitchFamily="18" charset="0"/>
                            </a:rPr>
                            <m:t>𝑪</m:t>
                          </m:r>
                        </m:e>
                        <m:sub>
                          <m:r>
                            <a:rPr lang="en-CA" b="1" i="1">
                              <a:solidFill>
                                <a:srgbClr val="FF0000"/>
                              </a:solidFill>
                              <a:latin typeface="Cambria Math" panose="02040503050406030204" pitchFamily="18" charset="0"/>
                            </a:rPr>
                            <m:t>𝟐</m:t>
                          </m:r>
                        </m:sub>
                      </m:sSub>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𝟏</m:t>
                      </m:r>
                      <m:r>
                        <a:rPr lang="en-CA" b="1" i="1">
                          <a:solidFill>
                            <a:srgbClr val="FF0000"/>
                          </a:solidFill>
                          <a:latin typeface="Cambria Math" panose="02040503050406030204" pitchFamily="18" charset="0"/>
                        </a:rPr>
                        <m:t>−</m:t>
                      </m:r>
                      <m:r>
                        <a:rPr lang="en-CA" b="1" i="1">
                          <a:solidFill>
                            <a:srgbClr val="FF0000"/>
                          </a:solidFill>
                          <a:latin typeface="Cambria Math" panose="02040503050406030204" pitchFamily="18" charset="0"/>
                        </a:rPr>
                        <m:t>𝝅</m:t>
                      </m:r>
                      <m:r>
                        <a:rPr lang="en-CA" b="1" i="1">
                          <a:solidFill>
                            <a:srgbClr val="FF0000"/>
                          </a:solidFill>
                          <a:latin typeface="Cambria Math" panose="02040503050406030204" pitchFamily="18" charset="0"/>
                        </a:rPr>
                        <m:t>)</m:t>
                      </m:r>
                    </m:oMath>
                  </m:oMathPara>
                </a14:m>
                <a:endParaRPr lang="en-CA" b="1" dirty="0">
                  <a:solidFill>
                    <a:srgbClr val="FF0000"/>
                  </a:solidFill>
                </a:endParaRPr>
              </a:p>
              <a:p>
                <a:endParaRPr lang="el-G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85862009"/>
                  </p:ext>
                </p:extLst>
              </p:nvPr>
            </p:nvGraphicFramePr>
            <p:xfrm>
              <a:off x="3562734" y="1940137"/>
              <a:ext cx="4189506" cy="1097280"/>
            </p:xfrm>
            <a:graphic>
              <a:graphicData uri="http://schemas.openxmlformats.org/drawingml/2006/table">
                <a:tbl>
                  <a:tblPr firstRow="1" bandRow="1">
                    <a:tableStyleId>{F5AB1C69-6EDB-4FF4-983F-18BD219EF322}</a:tableStyleId>
                  </a:tblPr>
                  <a:tblGrid>
                    <a:gridCol w="1396502">
                      <a:extLst>
                        <a:ext uri="{9D8B030D-6E8A-4147-A177-3AD203B41FA5}">
                          <a16:colId xmlns:a16="http://schemas.microsoft.com/office/drawing/2014/main" val="2055030014"/>
                        </a:ext>
                      </a:extLst>
                    </a:gridCol>
                    <a:gridCol w="1396502">
                      <a:extLst>
                        <a:ext uri="{9D8B030D-6E8A-4147-A177-3AD203B41FA5}">
                          <a16:colId xmlns:a16="http://schemas.microsoft.com/office/drawing/2014/main" val="3128968435"/>
                        </a:ext>
                      </a:extLst>
                    </a:gridCol>
                    <a:gridCol w="1396502">
                      <a:extLst>
                        <a:ext uri="{9D8B030D-6E8A-4147-A177-3AD203B41FA5}">
                          <a16:colId xmlns:a16="http://schemas.microsoft.com/office/drawing/2014/main" val="747786412"/>
                        </a:ext>
                      </a:extLst>
                    </a:gridCol>
                  </a:tblGrid>
                  <a:tr h="289993">
                    <a:tc>
                      <a:txBody>
                        <a:bodyPr/>
                        <a:lstStyle/>
                        <a:p>
                          <a:endParaRPr lang="el-GR" dirty="0"/>
                        </a:p>
                      </a:txBody>
                      <a:tcPr/>
                    </a:tc>
                    <a:tc>
                      <a:txBody>
                        <a:bodyPr/>
                        <a:lstStyle/>
                        <a:p>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oMath>
                          </a14:m>
                          <a:r>
                            <a:rPr lang="en-US" dirty="0" smtClean="0"/>
                            <a:t> +</a:t>
                          </a:r>
                          <a:endParaRPr lang="el-GR" dirty="0"/>
                        </a:p>
                      </a:txBody>
                      <a:tcPr/>
                    </a:tc>
                    <a:tc>
                      <a:txBody>
                        <a:bodyPr/>
                        <a:lstStyle/>
                        <a:p>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2</m:t>
                                  </m:r>
                                </m:sub>
                              </m:sSub>
                            </m:oMath>
                          </a14:m>
                          <a:r>
                            <a:rPr lang="en-US" baseline="0" dirty="0" smtClean="0"/>
                            <a:t> -</a:t>
                          </a:r>
                          <a:endParaRPr lang="el-GR" dirty="0"/>
                        </a:p>
                      </a:txBody>
                      <a:tcPr/>
                    </a:tc>
                    <a:extLst>
                      <a:ext uri="{0D108BD9-81ED-4DB2-BD59-A6C34878D82A}">
                        <a16:rowId xmlns:a16="http://schemas.microsoft.com/office/drawing/2014/main" val="486382403"/>
                      </a:ext>
                    </a:extLst>
                  </a:tr>
                  <a:tr h="289993">
                    <a:tc>
                      <a:txBody>
                        <a:bodyPr/>
                        <a:lstStyle/>
                        <a:p>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oMath>
                          </a14:m>
                          <a:r>
                            <a:rPr lang="en-US" dirty="0" smtClean="0"/>
                            <a:t> +</a:t>
                          </a:r>
                          <a:endParaRPr lang="el-GR" b="1" dirty="0">
                            <a:solidFill>
                              <a:schemeClr val="bg1"/>
                            </a:solidFill>
                          </a:endParaRPr>
                        </a:p>
                      </a:txBody>
                      <a:tcPr/>
                    </a:tc>
                    <a:tc>
                      <a:txBody>
                        <a:bodyPr/>
                        <a:lstStyle/>
                        <a:p>
                          <a:r>
                            <a:rPr lang="en-US" dirty="0" smtClean="0"/>
                            <a:t>TP </a:t>
                          </a:r>
                          <a:endParaRPr lang="el-GR" dirty="0"/>
                        </a:p>
                      </a:txBody>
                      <a:tcPr/>
                    </a:tc>
                    <a:tc>
                      <a:txBody>
                        <a:bodyPr/>
                        <a:lstStyle/>
                        <a:p>
                          <a:r>
                            <a:rPr lang="en-US" dirty="0" smtClean="0"/>
                            <a:t>FP </a:t>
                          </a:r>
                          <a:endParaRPr lang="el-GR" dirty="0"/>
                        </a:p>
                      </a:txBody>
                      <a:tcPr/>
                    </a:tc>
                    <a:extLst>
                      <a:ext uri="{0D108BD9-81ED-4DB2-BD59-A6C34878D82A}">
                        <a16:rowId xmlns:a16="http://schemas.microsoft.com/office/drawing/2014/main" val="470080140"/>
                      </a:ext>
                    </a:extLst>
                  </a:tr>
                  <a:tr h="289993">
                    <a:tc>
                      <a:txBody>
                        <a:bodyPr/>
                        <a:lstStyle/>
                        <a:p>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1</m:t>
                                  </m:r>
                                </m:sub>
                              </m:sSub>
                            </m:oMath>
                          </a14:m>
                          <a:r>
                            <a:rPr lang="en-US" baseline="0" dirty="0" smtClean="0"/>
                            <a:t> -</a:t>
                          </a:r>
                          <a:endParaRPr lang="el-GR" b="1" dirty="0">
                            <a:solidFill>
                              <a:schemeClr val="bg1"/>
                            </a:solidFill>
                          </a:endParaRPr>
                        </a:p>
                      </a:txBody>
                      <a:tcPr/>
                    </a:tc>
                    <a:tc>
                      <a:txBody>
                        <a:bodyPr/>
                        <a:lstStyle/>
                        <a:p>
                          <a:r>
                            <a:rPr lang="en-US" dirty="0" smtClean="0"/>
                            <a:t>FN</a:t>
                          </a:r>
                          <a:endParaRPr lang="el-GR" dirty="0"/>
                        </a:p>
                      </a:txBody>
                      <a:tcPr/>
                    </a:tc>
                    <a:tc>
                      <a:txBody>
                        <a:bodyPr/>
                        <a:lstStyle/>
                        <a:p>
                          <a:r>
                            <a:rPr lang="en-US" dirty="0" smtClean="0"/>
                            <a:t>TN </a:t>
                          </a:r>
                          <a:endParaRPr lang="el-GR" dirty="0"/>
                        </a:p>
                      </a:txBody>
                      <a:tcPr/>
                    </a:tc>
                    <a:extLst>
                      <a:ext uri="{0D108BD9-81ED-4DB2-BD59-A6C34878D82A}">
                        <a16:rowId xmlns:a16="http://schemas.microsoft.com/office/drawing/2014/main" val="375552933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85862009"/>
                  </p:ext>
                </p:extLst>
              </p:nvPr>
            </p:nvGraphicFramePr>
            <p:xfrm>
              <a:off x="3562734" y="1940137"/>
              <a:ext cx="4189506" cy="1097280"/>
            </p:xfrm>
            <a:graphic>
              <a:graphicData uri="http://schemas.openxmlformats.org/drawingml/2006/table">
                <a:tbl>
                  <a:tblPr firstRow="1" bandRow="1">
                    <a:tableStyleId>{F5AB1C69-6EDB-4FF4-983F-18BD219EF322}</a:tableStyleId>
                  </a:tblPr>
                  <a:tblGrid>
                    <a:gridCol w="1396502">
                      <a:extLst>
                        <a:ext uri="{9D8B030D-6E8A-4147-A177-3AD203B41FA5}">
                          <a16:colId xmlns:a16="http://schemas.microsoft.com/office/drawing/2014/main" val="2055030014"/>
                        </a:ext>
                      </a:extLst>
                    </a:gridCol>
                    <a:gridCol w="1396502">
                      <a:extLst>
                        <a:ext uri="{9D8B030D-6E8A-4147-A177-3AD203B41FA5}">
                          <a16:colId xmlns:a16="http://schemas.microsoft.com/office/drawing/2014/main" val="3128968435"/>
                        </a:ext>
                      </a:extLst>
                    </a:gridCol>
                    <a:gridCol w="1396502">
                      <a:extLst>
                        <a:ext uri="{9D8B030D-6E8A-4147-A177-3AD203B41FA5}">
                          <a16:colId xmlns:a16="http://schemas.microsoft.com/office/drawing/2014/main" val="747786412"/>
                        </a:ext>
                      </a:extLst>
                    </a:gridCol>
                  </a:tblGrid>
                  <a:tr h="365760">
                    <a:tc>
                      <a:txBody>
                        <a:bodyPr/>
                        <a:lstStyle/>
                        <a:p>
                          <a:endParaRPr lang="el-GR" dirty="0"/>
                        </a:p>
                      </a:txBody>
                      <a:tcPr/>
                    </a:tc>
                    <a:tc>
                      <a:txBody>
                        <a:bodyPr/>
                        <a:lstStyle/>
                        <a:p>
                          <a:endParaRPr lang="el-GR"/>
                        </a:p>
                      </a:txBody>
                      <a:tcPr>
                        <a:blipFill>
                          <a:blip r:embed="rId4"/>
                          <a:stretch>
                            <a:fillRect l="-100000" t="-10000" r="-101304" b="-225000"/>
                          </a:stretch>
                        </a:blipFill>
                      </a:tcPr>
                    </a:tc>
                    <a:tc>
                      <a:txBody>
                        <a:bodyPr/>
                        <a:lstStyle/>
                        <a:p>
                          <a:endParaRPr lang="el-GR"/>
                        </a:p>
                      </a:txBody>
                      <a:tcPr>
                        <a:blipFill>
                          <a:blip r:embed="rId4"/>
                          <a:stretch>
                            <a:fillRect l="-200873" t="-10000" r="-1747" b="-225000"/>
                          </a:stretch>
                        </a:blipFill>
                      </a:tcPr>
                    </a:tc>
                    <a:extLst>
                      <a:ext uri="{0D108BD9-81ED-4DB2-BD59-A6C34878D82A}">
                        <a16:rowId xmlns:a16="http://schemas.microsoft.com/office/drawing/2014/main" val="486382403"/>
                      </a:ext>
                    </a:extLst>
                  </a:tr>
                  <a:tr h="365760">
                    <a:tc>
                      <a:txBody>
                        <a:bodyPr/>
                        <a:lstStyle/>
                        <a:p>
                          <a:endParaRPr lang="el-GR"/>
                        </a:p>
                      </a:txBody>
                      <a:tcPr>
                        <a:blipFill>
                          <a:blip r:embed="rId4"/>
                          <a:stretch>
                            <a:fillRect l="-437" t="-108197" r="-202183" b="-121311"/>
                          </a:stretch>
                        </a:blipFill>
                      </a:tcPr>
                    </a:tc>
                    <a:tc>
                      <a:txBody>
                        <a:bodyPr/>
                        <a:lstStyle/>
                        <a:p>
                          <a:r>
                            <a:rPr lang="en-US" dirty="0" smtClean="0"/>
                            <a:t>TP </a:t>
                          </a:r>
                          <a:endParaRPr lang="el-GR" dirty="0"/>
                        </a:p>
                      </a:txBody>
                      <a:tcPr/>
                    </a:tc>
                    <a:tc>
                      <a:txBody>
                        <a:bodyPr/>
                        <a:lstStyle/>
                        <a:p>
                          <a:r>
                            <a:rPr lang="en-US" dirty="0" smtClean="0"/>
                            <a:t>FP </a:t>
                          </a:r>
                          <a:endParaRPr lang="el-GR" dirty="0"/>
                        </a:p>
                      </a:txBody>
                      <a:tcPr/>
                    </a:tc>
                    <a:extLst>
                      <a:ext uri="{0D108BD9-81ED-4DB2-BD59-A6C34878D82A}">
                        <a16:rowId xmlns:a16="http://schemas.microsoft.com/office/drawing/2014/main" val="470080140"/>
                      </a:ext>
                    </a:extLst>
                  </a:tr>
                  <a:tr h="365760">
                    <a:tc>
                      <a:txBody>
                        <a:bodyPr/>
                        <a:lstStyle/>
                        <a:p>
                          <a:endParaRPr lang="el-GR"/>
                        </a:p>
                      </a:txBody>
                      <a:tcPr>
                        <a:blipFill>
                          <a:blip r:embed="rId4"/>
                          <a:stretch>
                            <a:fillRect l="-437" t="-211667" r="-202183" b="-23333"/>
                          </a:stretch>
                        </a:blipFill>
                      </a:tcPr>
                    </a:tc>
                    <a:tc>
                      <a:txBody>
                        <a:bodyPr/>
                        <a:lstStyle/>
                        <a:p>
                          <a:r>
                            <a:rPr lang="en-US" dirty="0" smtClean="0"/>
                            <a:t>FN</a:t>
                          </a:r>
                          <a:endParaRPr lang="el-GR" dirty="0"/>
                        </a:p>
                      </a:txBody>
                      <a:tcPr/>
                    </a:tc>
                    <a:tc>
                      <a:txBody>
                        <a:bodyPr/>
                        <a:lstStyle/>
                        <a:p>
                          <a:r>
                            <a:rPr lang="en-US" dirty="0" smtClean="0"/>
                            <a:t>TN </a:t>
                          </a:r>
                          <a:endParaRPr lang="el-GR" dirty="0"/>
                        </a:p>
                      </a:txBody>
                      <a:tcPr/>
                    </a:tc>
                    <a:extLst>
                      <a:ext uri="{0D108BD9-81ED-4DB2-BD59-A6C34878D82A}">
                        <a16:rowId xmlns:a16="http://schemas.microsoft.com/office/drawing/2014/main" val="3755529336"/>
                      </a:ext>
                    </a:extLst>
                  </a:tr>
                </a:tbl>
              </a:graphicData>
            </a:graphic>
          </p:graphicFrame>
        </mc:Fallback>
      </mc:AlternateContent>
    </p:spTree>
    <p:extLst>
      <p:ext uri="{BB962C8B-B14F-4D97-AF65-F5344CB8AC3E}">
        <p14:creationId xmlns:p14="http://schemas.microsoft.com/office/powerpoint/2010/main" val="3453312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98076"/>
            <a:ext cx="11029616" cy="646168"/>
          </a:xfrm>
        </p:spPr>
        <p:txBody>
          <a:bodyPr>
            <a:normAutofit/>
          </a:bodyPr>
          <a:lstStyle/>
          <a:p>
            <a:r>
              <a:rPr lang="en-US" dirty="0" smtClean="0"/>
              <a:t>LATENT CLASS Model- WITHOUT A REFERENCE STANDARD</a:t>
            </a:r>
            <a:endParaRPr lang="el-GR" dirty="0"/>
          </a:p>
        </p:txBody>
      </p:sp>
      <p:sp>
        <p:nvSpPr>
          <p:cNvPr id="12" name="Rectangle 11"/>
          <p:cNvSpPr/>
          <p:nvPr/>
        </p:nvSpPr>
        <p:spPr>
          <a:xfrm>
            <a:off x="478119" y="1997839"/>
            <a:ext cx="11229788" cy="3970318"/>
          </a:xfrm>
          <a:prstGeom prst="rect">
            <a:avLst/>
          </a:prstGeom>
        </p:spPr>
        <p:txBody>
          <a:bodyPr wrap="square">
            <a:spAutoFit/>
          </a:bodyPr>
          <a:lstStyle/>
          <a:p>
            <a:r>
              <a:rPr lang="en-US" dirty="0"/>
              <a:t>for(</a:t>
            </a:r>
            <a:r>
              <a:rPr lang="en-US" dirty="0" err="1"/>
              <a:t>i</a:t>
            </a:r>
            <a:r>
              <a:rPr lang="en-US" dirty="0"/>
              <a:t> in 1:l) {		        </a:t>
            </a:r>
            <a:endParaRPr lang="en-US" dirty="0" smtClean="0"/>
          </a:p>
          <a:p>
            <a:r>
              <a:rPr lang="en-US" dirty="0" smtClean="0"/>
              <a:t>cell[i,1:4</a:t>
            </a:r>
            <a:r>
              <a:rPr lang="en-US" dirty="0"/>
              <a:t>] ~ </a:t>
            </a:r>
            <a:r>
              <a:rPr lang="en-US" dirty="0" err="1"/>
              <a:t>dmulti</a:t>
            </a:r>
            <a:r>
              <a:rPr lang="en-US" dirty="0"/>
              <a:t>(</a:t>
            </a:r>
            <a:r>
              <a:rPr lang="en-US" dirty="0" err="1"/>
              <a:t>cell_prob</a:t>
            </a:r>
            <a:r>
              <a:rPr lang="en-US" dirty="0"/>
              <a:t>[i,1:4],n[</a:t>
            </a:r>
            <a:r>
              <a:rPr lang="en-US" dirty="0" err="1"/>
              <a:t>i</a:t>
            </a:r>
            <a:r>
              <a:rPr lang="en-US" dirty="0"/>
              <a:t>])    </a:t>
            </a:r>
            <a:endParaRPr lang="en-US" dirty="0" smtClean="0"/>
          </a:p>
          <a:p>
            <a:r>
              <a:rPr lang="en-US" dirty="0" smtClean="0">
                <a:solidFill>
                  <a:srgbClr val="FF0000"/>
                </a:solidFill>
              </a:rPr>
              <a:t># </a:t>
            </a:r>
            <a:r>
              <a:rPr lang="en-US" dirty="0" err="1">
                <a:solidFill>
                  <a:srgbClr val="FF0000"/>
                </a:solidFill>
              </a:rPr>
              <a:t>Positive_Index</a:t>
            </a:r>
            <a:r>
              <a:rPr lang="en-US" dirty="0">
                <a:solidFill>
                  <a:srgbClr val="FF0000"/>
                </a:solidFill>
              </a:rPr>
              <a:t> - </a:t>
            </a:r>
            <a:r>
              <a:rPr lang="en-US" dirty="0" err="1">
                <a:solidFill>
                  <a:srgbClr val="FF0000"/>
                </a:solidFill>
              </a:rPr>
              <a:t>Positive_reference</a:t>
            </a:r>
            <a:r>
              <a:rPr lang="en-US" dirty="0">
                <a:solidFill>
                  <a:srgbClr val="FF0000"/>
                </a:solidFill>
              </a:rPr>
              <a:t>   </a:t>
            </a:r>
            <a:endParaRPr lang="en-US" dirty="0" smtClean="0">
              <a:solidFill>
                <a:srgbClr val="FF0000"/>
              </a:solidFill>
            </a:endParaRPr>
          </a:p>
          <a:p>
            <a:r>
              <a:rPr lang="en-US" dirty="0" err="1" smtClean="0"/>
              <a:t>cell_prob</a:t>
            </a:r>
            <a:r>
              <a:rPr lang="en-US" dirty="0" smtClean="0"/>
              <a:t>[i,1</a:t>
            </a:r>
            <a:r>
              <a:rPr lang="en-US" dirty="0"/>
              <a:t>] &lt;- pi[</a:t>
            </a:r>
            <a:r>
              <a:rPr lang="en-US" dirty="0" err="1"/>
              <a:t>i</a:t>
            </a:r>
            <a:r>
              <a:rPr lang="en-US" dirty="0"/>
              <a:t>]*(  pp[</a:t>
            </a:r>
            <a:r>
              <a:rPr lang="en-US" dirty="0" err="1"/>
              <a:t>i</a:t>
            </a:r>
            <a:r>
              <a:rPr lang="en-US" dirty="0"/>
              <a:t>]    *  s2  ) + (1-pi[</a:t>
            </a:r>
            <a:r>
              <a:rPr lang="en-US" dirty="0" err="1"/>
              <a:t>i</a:t>
            </a:r>
            <a:r>
              <a:rPr lang="en-US" dirty="0"/>
              <a:t>])*(  </a:t>
            </a:r>
            <a:r>
              <a:rPr lang="en-US" dirty="0" err="1"/>
              <a:t>pn</a:t>
            </a:r>
            <a:r>
              <a:rPr lang="en-US" dirty="0"/>
              <a:t>[</a:t>
            </a:r>
            <a:r>
              <a:rPr lang="en-US" dirty="0" err="1"/>
              <a:t>i</a:t>
            </a:r>
            <a:r>
              <a:rPr lang="en-US" dirty="0"/>
              <a:t>]    * (1-c2))    </a:t>
            </a:r>
            <a:endParaRPr lang="en-US" dirty="0" smtClean="0"/>
          </a:p>
          <a:p>
            <a:r>
              <a:rPr lang="en-US" dirty="0" smtClean="0">
                <a:solidFill>
                  <a:srgbClr val="FF0000"/>
                </a:solidFill>
              </a:rPr>
              <a:t># </a:t>
            </a:r>
            <a:r>
              <a:rPr lang="en-US" dirty="0" err="1">
                <a:solidFill>
                  <a:srgbClr val="FF0000"/>
                </a:solidFill>
              </a:rPr>
              <a:t>Positive_Index</a:t>
            </a:r>
            <a:r>
              <a:rPr lang="en-US" dirty="0">
                <a:solidFill>
                  <a:srgbClr val="FF0000"/>
                </a:solidFill>
              </a:rPr>
              <a:t> - </a:t>
            </a:r>
            <a:r>
              <a:rPr lang="en-US" dirty="0" err="1">
                <a:solidFill>
                  <a:srgbClr val="FF0000"/>
                </a:solidFill>
              </a:rPr>
              <a:t>Negative_reference</a:t>
            </a:r>
            <a:r>
              <a:rPr lang="en-US" dirty="0">
                <a:solidFill>
                  <a:srgbClr val="FF0000"/>
                </a:solidFill>
              </a:rPr>
              <a:t>  </a:t>
            </a:r>
            <a:endParaRPr lang="en-US" dirty="0" smtClean="0">
              <a:solidFill>
                <a:srgbClr val="FF0000"/>
              </a:solidFill>
            </a:endParaRPr>
          </a:p>
          <a:p>
            <a:r>
              <a:rPr lang="en-US" dirty="0" err="1" smtClean="0"/>
              <a:t>cell_prob</a:t>
            </a:r>
            <a:r>
              <a:rPr lang="en-US" dirty="0" smtClean="0"/>
              <a:t>[i,2</a:t>
            </a:r>
            <a:r>
              <a:rPr lang="en-US" dirty="0"/>
              <a:t>] &lt;- pi[</a:t>
            </a:r>
            <a:r>
              <a:rPr lang="en-US" dirty="0" err="1"/>
              <a:t>i</a:t>
            </a:r>
            <a:r>
              <a:rPr lang="en-US" dirty="0"/>
              <a:t>]*(  pp[</a:t>
            </a:r>
            <a:r>
              <a:rPr lang="en-US" dirty="0" err="1"/>
              <a:t>i</a:t>
            </a:r>
            <a:r>
              <a:rPr lang="en-US" dirty="0"/>
              <a:t>]    * (1-s2) ) + (1-pi[</a:t>
            </a:r>
            <a:r>
              <a:rPr lang="en-US" dirty="0" err="1"/>
              <a:t>i</a:t>
            </a:r>
            <a:r>
              <a:rPr lang="en-US" dirty="0"/>
              <a:t>])*(  </a:t>
            </a:r>
            <a:r>
              <a:rPr lang="en-US" dirty="0" err="1"/>
              <a:t>pn</a:t>
            </a:r>
            <a:r>
              <a:rPr lang="en-US" dirty="0"/>
              <a:t>[</a:t>
            </a:r>
            <a:r>
              <a:rPr lang="en-US" dirty="0" err="1"/>
              <a:t>i</a:t>
            </a:r>
            <a:r>
              <a:rPr lang="en-US" dirty="0"/>
              <a:t>]    *  c2)   </a:t>
            </a:r>
            <a:endParaRPr lang="en-US" dirty="0" smtClean="0"/>
          </a:p>
          <a:p>
            <a:r>
              <a:rPr lang="en-US" dirty="0" smtClean="0"/>
              <a:t> </a:t>
            </a:r>
            <a:r>
              <a:rPr lang="en-US" dirty="0">
                <a:solidFill>
                  <a:srgbClr val="FF0000"/>
                </a:solidFill>
              </a:rPr>
              <a:t># Negative - </a:t>
            </a:r>
            <a:r>
              <a:rPr lang="en-US" dirty="0" err="1">
                <a:solidFill>
                  <a:srgbClr val="FF0000"/>
                </a:solidFill>
              </a:rPr>
              <a:t>Positive_reference</a:t>
            </a:r>
            <a:r>
              <a:rPr lang="en-US" dirty="0">
                <a:solidFill>
                  <a:srgbClr val="FF0000"/>
                </a:solidFill>
              </a:rPr>
              <a:t>  </a:t>
            </a:r>
            <a:endParaRPr lang="en-US" dirty="0" smtClean="0">
              <a:solidFill>
                <a:srgbClr val="FF0000"/>
              </a:solidFill>
            </a:endParaRPr>
          </a:p>
          <a:p>
            <a:r>
              <a:rPr lang="en-US" dirty="0" err="1" smtClean="0"/>
              <a:t>cell_prob</a:t>
            </a:r>
            <a:r>
              <a:rPr lang="en-US" dirty="0" smtClean="0"/>
              <a:t>[i,3</a:t>
            </a:r>
            <a:r>
              <a:rPr lang="en-US" dirty="0"/>
              <a:t>] &lt;- pi[</a:t>
            </a:r>
            <a:r>
              <a:rPr lang="en-US" dirty="0" err="1"/>
              <a:t>i</a:t>
            </a:r>
            <a:r>
              <a:rPr lang="en-US" dirty="0"/>
              <a:t>]*( (1-pp[</a:t>
            </a:r>
            <a:r>
              <a:rPr lang="en-US" dirty="0" err="1"/>
              <a:t>i</a:t>
            </a:r>
            <a:r>
              <a:rPr lang="en-US" dirty="0"/>
              <a:t>]) *  s2  ) + (1-pi[</a:t>
            </a:r>
            <a:r>
              <a:rPr lang="en-US" dirty="0" err="1"/>
              <a:t>i</a:t>
            </a:r>
            <a:r>
              <a:rPr lang="en-US" dirty="0"/>
              <a:t>])*( (1-pn[</a:t>
            </a:r>
            <a:r>
              <a:rPr lang="en-US" dirty="0" err="1"/>
              <a:t>i</a:t>
            </a:r>
            <a:r>
              <a:rPr lang="en-US" dirty="0"/>
              <a:t>]) * (1-c2))    </a:t>
            </a:r>
            <a:endParaRPr lang="en-US" dirty="0" smtClean="0"/>
          </a:p>
          <a:p>
            <a:r>
              <a:rPr lang="en-US" dirty="0" smtClean="0">
                <a:solidFill>
                  <a:srgbClr val="FF0000"/>
                </a:solidFill>
              </a:rPr>
              <a:t># </a:t>
            </a:r>
            <a:r>
              <a:rPr lang="en-US" dirty="0" err="1">
                <a:solidFill>
                  <a:srgbClr val="FF0000"/>
                </a:solidFill>
              </a:rPr>
              <a:t>Negative_Index</a:t>
            </a:r>
            <a:r>
              <a:rPr lang="en-US" dirty="0">
                <a:solidFill>
                  <a:srgbClr val="FF0000"/>
                </a:solidFill>
              </a:rPr>
              <a:t> - </a:t>
            </a:r>
            <a:r>
              <a:rPr lang="en-US" dirty="0" err="1">
                <a:solidFill>
                  <a:srgbClr val="FF0000"/>
                </a:solidFill>
              </a:rPr>
              <a:t>Negative_reference</a:t>
            </a:r>
            <a:r>
              <a:rPr lang="en-US" dirty="0">
                <a:solidFill>
                  <a:srgbClr val="FF0000"/>
                </a:solidFill>
              </a:rPr>
              <a:t>  </a:t>
            </a:r>
            <a:endParaRPr lang="en-US" dirty="0" smtClean="0">
              <a:solidFill>
                <a:srgbClr val="FF0000"/>
              </a:solidFill>
            </a:endParaRPr>
          </a:p>
          <a:p>
            <a:r>
              <a:rPr lang="en-US" dirty="0" err="1" smtClean="0"/>
              <a:t>cell_prob</a:t>
            </a:r>
            <a:r>
              <a:rPr lang="en-US" dirty="0" smtClean="0"/>
              <a:t>[i,4</a:t>
            </a:r>
            <a:r>
              <a:rPr lang="en-US" dirty="0"/>
              <a:t>] &lt;- pi[</a:t>
            </a:r>
            <a:r>
              <a:rPr lang="en-US" dirty="0" err="1"/>
              <a:t>i</a:t>
            </a:r>
            <a:r>
              <a:rPr lang="en-US" dirty="0"/>
              <a:t>]*( (1-pp[</a:t>
            </a:r>
            <a:r>
              <a:rPr lang="en-US" dirty="0" err="1"/>
              <a:t>i</a:t>
            </a:r>
            <a:r>
              <a:rPr lang="en-US" dirty="0"/>
              <a:t>]) * (1-s2) ) + (1-pi[</a:t>
            </a:r>
            <a:r>
              <a:rPr lang="en-US" dirty="0" err="1"/>
              <a:t>i</a:t>
            </a:r>
            <a:r>
              <a:rPr lang="en-US" dirty="0"/>
              <a:t>])*( (1-pn[</a:t>
            </a:r>
            <a:r>
              <a:rPr lang="en-US" dirty="0" err="1"/>
              <a:t>i</a:t>
            </a:r>
            <a:r>
              <a:rPr lang="en-US" dirty="0"/>
              <a:t>]) *  c2</a:t>
            </a:r>
            <a:r>
              <a:rPr lang="en-US" dirty="0" smtClean="0"/>
              <a:t>)</a:t>
            </a:r>
          </a:p>
          <a:p>
            <a:endParaRPr lang="en-US" dirty="0"/>
          </a:p>
          <a:p>
            <a:pPr lvl="0">
              <a:buClr>
                <a:srgbClr val="903163"/>
              </a:buClr>
            </a:pPr>
            <a:r>
              <a:rPr lang="en-US" dirty="0">
                <a:solidFill>
                  <a:srgbClr val="3D3D3D"/>
                </a:solidFill>
              </a:rPr>
              <a:t>se[</a:t>
            </a:r>
            <a:r>
              <a:rPr lang="en-US" dirty="0" err="1">
                <a:solidFill>
                  <a:srgbClr val="3D3D3D"/>
                </a:solidFill>
              </a:rPr>
              <a:t>i</a:t>
            </a:r>
            <a:r>
              <a:rPr lang="en-US" dirty="0">
                <a:solidFill>
                  <a:srgbClr val="3D3D3D"/>
                </a:solidFill>
              </a:rPr>
              <a:t>] &lt;- pp[</a:t>
            </a:r>
            <a:r>
              <a:rPr lang="en-US" dirty="0" err="1">
                <a:solidFill>
                  <a:srgbClr val="3D3D3D"/>
                </a:solidFill>
              </a:rPr>
              <a:t>i</a:t>
            </a:r>
            <a:r>
              <a:rPr lang="en-US" dirty="0">
                <a:solidFill>
                  <a:srgbClr val="3D3D3D"/>
                </a:solidFill>
              </a:rPr>
              <a:t>]    </a:t>
            </a:r>
          </a:p>
          <a:p>
            <a:pPr lvl="0">
              <a:buClr>
                <a:srgbClr val="903163"/>
              </a:buClr>
            </a:pPr>
            <a:r>
              <a:rPr lang="en-US" dirty="0" err="1">
                <a:solidFill>
                  <a:srgbClr val="3D3D3D"/>
                </a:solidFill>
              </a:rPr>
              <a:t>sp</a:t>
            </a:r>
            <a:r>
              <a:rPr lang="en-US" dirty="0">
                <a:solidFill>
                  <a:srgbClr val="3D3D3D"/>
                </a:solidFill>
              </a:rPr>
              <a:t>[</a:t>
            </a:r>
            <a:r>
              <a:rPr lang="en-US" dirty="0" err="1">
                <a:solidFill>
                  <a:srgbClr val="3D3D3D"/>
                </a:solidFill>
              </a:rPr>
              <a:t>i</a:t>
            </a:r>
            <a:r>
              <a:rPr lang="en-US" dirty="0">
                <a:solidFill>
                  <a:srgbClr val="3D3D3D"/>
                </a:solidFill>
              </a:rPr>
              <a:t>] &lt;- 1-pn[</a:t>
            </a:r>
            <a:r>
              <a:rPr lang="en-US" dirty="0" err="1">
                <a:solidFill>
                  <a:srgbClr val="3D3D3D"/>
                </a:solidFill>
              </a:rPr>
              <a:t>i</a:t>
            </a:r>
            <a:r>
              <a:rPr lang="en-US" dirty="0">
                <a:solidFill>
                  <a:srgbClr val="3D3D3D"/>
                </a:solidFill>
              </a:rPr>
              <a:t>]</a:t>
            </a:r>
            <a:endParaRPr lang="el-GR" dirty="0">
              <a:solidFill>
                <a:srgbClr val="3D3D3D"/>
              </a:solidFill>
            </a:endParaRPr>
          </a:p>
          <a:p>
            <a:r>
              <a:rPr lang="en-US" dirty="0" smtClean="0"/>
              <a:t> </a:t>
            </a:r>
            <a:endParaRPr lang="el-GR" dirty="0"/>
          </a:p>
        </p:txBody>
      </p:sp>
    </p:spTree>
    <p:extLst>
      <p:ext uri="{BB962C8B-B14F-4D97-AF65-F5344CB8AC3E}">
        <p14:creationId xmlns:p14="http://schemas.microsoft.com/office/powerpoint/2010/main" val="3875049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LATENT CLASS Model- WITHOUT A REFERENCE STANDARD</a:t>
            </a:r>
            <a:endParaRPr lang="el-GR" dirty="0"/>
          </a:p>
        </p:txBody>
      </p:sp>
      <p:sp>
        <p:nvSpPr>
          <p:cNvPr id="5" name="Text Placeholder 4"/>
          <p:cNvSpPr>
            <a:spLocks noGrp="1"/>
          </p:cNvSpPr>
          <p:nvPr>
            <p:ph type="body" idx="1"/>
          </p:nvPr>
        </p:nvSpPr>
        <p:spPr>
          <a:xfrm>
            <a:off x="581193" y="1904628"/>
            <a:ext cx="5317471" cy="600856"/>
          </a:xfrm>
        </p:spPr>
        <p:txBody>
          <a:bodyPr/>
          <a:lstStyle/>
          <a:p>
            <a:r>
              <a:rPr lang="en-US" dirty="0" smtClean="0"/>
              <a:t>HSROC</a:t>
            </a:r>
            <a:endParaRPr lang="el-GR" dirty="0"/>
          </a:p>
        </p:txBody>
      </p:sp>
      <p:sp>
        <p:nvSpPr>
          <p:cNvPr id="6" name="Content Placeholder 5"/>
          <p:cNvSpPr>
            <a:spLocks noGrp="1"/>
          </p:cNvSpPr>
          <p:nvPr>
            <p:ph sz="half" idx="2"/>
          </p:nvPr>
        </p:nvSpPr>
        <p:spPr>
          <a:xfrm>
            <a:off x="581194" y="2584762"/>
            <a:ext cx="4605491" cy="2934999"/>
          </a:xfrm>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a:buClr>
                <a:srgbClr val="903163"/>
              </a:buClr>
            </a:pPr>
            <a:r>
              <a:rPr lang="en-US" sz="1400" dirty="0" smtClean="0">
                <a:solidFill>
                  <a:srgbClr val="3D3D3D"/>
                </a:solidFill>
              </a:rPr>
              <a:t>Level I:</a:t>
            </a:r>
          </a:p>
          <a:p>
            <a:pPr marL="0" lvl="0" indent="0">
              <a:buClr>
                <a:srgbClr val="903163"/>
              </a:buClr>
              <a:buNone/>
            </a:pPr>
            <a:r>
              <a:rPr lang="en-US" sz="1400" dirty="0" smtClean="0">
                <a:solidFill>
                  <a:srgbClr val="3D3D3D"/>
                </a:solidFill>
              </a:rPr>
              <a:t>logit(pp[</a:t>
            </a:r>
            <a:r>
              <a:rPr lang="en-US" sz="1400" dirty="0" err="1" smtClean="0">
                <a:solidFill>
                  <a:srgbClr val="3D3D3D"/>
                </a:solidFill>
              </a:rPr>
              <a:t>i</a:t>
            </a:r>
            <a:r>
              <a:rPr lang="en-US" sz="1400" dirty="0">
                <a:solidFill>
                  <a:srgbClr val="3D3D3D"/>
                </a:solidFill>
              </a:rPr>
              <a:t>]) &lt;- (theta[</a:t>
            </a:r>
            <a:r>
              <a:rPr lang="en-US" sz="1400" dirty="0" err="1">
                <a:solidFill>
                  <a:srgbClr val="3D3D3D"/>
                </a:solidFill>
              </a:rPr>
              <a:t>i</a:t>
            </a:r>
            <a:r>
              <a:rPr lang="en-US" sz="1400" dirty="0">
                <a:solidFill>
                  <a:srgbClr val="3D3D3D"/>
                </a:solidFill>
              </a:rPr>
              <a:t>] + 0.5*alpha[</a:t>
            </a:r>
            <a:r>
              <a:rPr lang="en-US" sz="1400" dirty="0" err="1">
                <a:solidFill>
                  <a:srgbClr val="3D3D3D"/>
                </a:solidFill>
              </a:rPr>
              <a:t>i</a:t>
            </a:r>
            <a:r>
              <a:rPr lang="en-US" sz="1400" dirty="0">
                <a:solidFill>
                  <a:srgbClr val="3D3D3D"/>
                </a:solidFill>
              </a:rPr>
              <a:t>])/</a:t>
            </a:r>
            <a:r>
              <a:rPr lang="en-US" sz="1400" dirty="0" err="1">
                <a:solidFill>
                  <a:srgbClr val="3D3D3D"/>
                </a:solidFill>
              </a:rPr>
              <a:t>exp</a:t>
            </a:r>
            <a:r>
              <a:rPr lang="en-US" sz="1400" dirty="0">
                <a:solidFill>
                  <a:srgbClr val="3D3D3D"/>
                </a:solidFill>
              </a:rPr>
              <a:t>(beta/2)    </a:t>
            </a:r>
          </a:p>
          <a:p>
            <a:pPr marL="0" lvl="0" indent="0">
              <a:buClr>
                <a:srgbClr val="903163"/>
              </a:buClr>
              <a:buNone/>
            </a:pPr>
            <a:r>
              <a:rPr lang="en-US" sz="1400" dirty="0">
                <a:solidFill>
                  <a:srgbClr val="3D3D3D"/>
                </a:solidFill>
              </a:rPr>
              <a:t>logit(</a:t>
            </a:r>
            <a:r>
              <a:rPr lang="en-US" sz="1400" dirty="0" err="1">
                <a:solidFill>
                  <a:srgbClr val="3D3D3D"/>
                </a:solidFill>
              </a:rPr>
              <a:t>pn</a:t>
            </a:r>
            <a:r>
              <a:rPr lang="en-US" sz="1400" dirty="0">
                <a:solidFill>
                  <a:srgbClr val="3D3D3D"/>
                </a:solidFill>
              </a:rPr>
              <a:t>[</a:t>
            </a:r>
            <a:r>
              <a:rPr lang="en-US" sz="1400" dirty="0" err="1">
                <a:solidFill>
                  <a:srgbClr val="3D3D3D"/>
                </a:solidFill>
              </a:rPr>
              <a:t>i</a:t>
            </a:r>
            <a:r>
              <a:rPr lang="en-US" sz="1400" dirty="0">
                <a:solidFill>
                  <a:srgbClr val="3D3D3D"/>
                </a:solidFill>
              </a:rPr>
              <a:t>]) &lt;- (theta[</a:t>
            </a:r>
            <a:r>
              <a:rPr lang="en-US" sz="1400" dirty="0" err="1">
                <a:solidFill>
                  <a:srgbClr val="3D3D3D"/>
                </a:solidFill>
              </a:rPr>
              <a:t>i</a:t>
            </a:r>
            <a:r>
              <a:rPr lang="en-US" sz="1400" dirty="0">
                <a:solidFill>
                  <a:srgbClr val="3D3D3D"/>
                </a:solidFill>
              </a:rPr>
              <a:t>] - 0.5*alpha[</a:t>
            </a:r>
            <a:r>
              <a:rPr lang="en-US" sz="1400" dirty="0" err="1">
                <a:solidFill>
                  <a:srgbClr val="3D3D3D"/>
                </a:solidFill>
              </a:rPr>
              <a:t>i</a:t>
            </a:r>
            <a:r>
              <a:rPr lang="en-US" sz="1400" dirty="0">
                <a:solidFill>
                  <a:srgbClr val="3D3D3D"/>
                </a:solidFill>
              </a:rPr>
              <a:t>])*</a:t>
            </a:r>
            <a:r>
              <a:rPr lang="en-US" sz="1400" dirty="0" err="1">
                <a:solidFill>
                  <a:srgbClr val="3D3D3D"/>
                </a:solidFill>
              </a:rPr>
              <a:t>exp</a:t>
            </a:r>
            <a:r>
              <a:rPr lang="en-US" sz="1400" dirty="0">
                <a:solidFill>
                  <a:srgbClr val="3D3D3D"/>
                </a:solidFill>
              </a:rPr>
              <a:t>(beta/2</a:t>
            </a:r>
            <a:r>
              <a:rPr lang="en-US" sz="1400" dirty="0" smtClean="0">
                <a:solidFill>
                  <a:srgbClr val="3D3D3D"/>
                </a:solidFill>
              </a:rPr>
              <a:t>)</a:t>
            </a:r>
          </a:p>
          <a:p>
            <a:pPr marL="0" lvl="0" indent="0">
              <a:buClr>
                <a:srgbClr val="903163"/>
              </a:buClr>
              <a:buNone/>
            </a:pPr>
            <a:r>
              <a:rPr lang="en-US" sz="1400" dirty="0" smtClean="0">
                <a:solidFill>
                  <a:srgbClr val="3D3D3D"/>
                </a:solidFill>
              </a:rPr>
              <a:t>pp = True positive rate</a:t>
            </a:r>
          </a:p>
          <a:p>
            <a:pPr marL="0" lvl="0" indent="0">
              <a:buClr>
                <a:srgbClr val="903163"/>
              </a:buClr>
              <a:buNone/>
            </a:pPr>
            <a:r>
              <a:rPr lang="en-US" sz="1400" dirty="0" err="1" smtClean="0">
                <a:solidFill>
                  <a:srgbClr val="3D3D3D"/>
                </a:solidFill>
              </a:rPr>
              <a:t>pn</a:t>
            </a:r>
            <a:r>
              <a:rPr lang="en-US" sz="1400" dirty="0" smtClean="0">
                <a:solidFill>
                  <a:srgbClr val="3D3D3D"/>
                </a:solidFill>
              </a:rPr>
              <a:t> = False positive rate= 1-SP        </a:t>
            </a:r>
          </a:p>
          <a:p>
            <a:pPr marL="0" lvl="0" indent="0">
              <a:buClr>
                <a:srgbClr val="903163"/>
              </a:buClr>
              <a:buNone/>
            </a:pPr>
            <a:r>
              <a:rPr lang="en-US" sz="1400" dirty="0" smtClean="0">
                <a:solidFill>
                  <a:srgbClr val="3D3D3D"/>
                </a:solidFill>
              </a:rPr>
              <a:t>- Study level SE and Sp of index test:  </a:t>
            </a:r>
          </a:p>
          <a:p>
            <a:pPr marL="0" lvl="0" indent="0">
              <a:buClr>
                <a:srgbClr val="903163"/>
              </a:buClr>
              <a:buNone/>
            </a:pPr>
            <a:r>
              <a:rPr lang="en-US" sz="1400" dirty="0" smtClean="0">
                <a:solidFill>
                  <a:srgbClr val="3D3D3D"/>
                </a:solidFill>
              </a:rPr>
              <a:t>se[</a:t>
            </a:r>
            <a:r>
              <a:rPr lang="en-US" sz="1400" dirty="0" err="1" smtClean="0">
                <a:solidFill>
                  <a:srgbClr val="3D3D3D"/>
                </a:solidFill>
              </a:rPr>
              <a:t>i</a:t>
            </a:r>
            <a:r>
              <a:rPr lang="en-US" sz="1400" dirty="0">
                <a:solidFill>
                  <a:srgbClr val="3D3D3D"/>
                </a:solidFill>
              </a:rPr>
              <a:t>] &lt;- pp[</a:t>
            </a:r>
            <a:r>
              <a:rPr lang="en-US" sz="1400" dirty="0" err="1">
                <a:solidFill>
                  <a:srgbClr val="3D3D3D"/>
                </a:solidFill>
              </a:rPr>
              <a:t>i</a:t>
            </a:r>
            <a:r>
              <a:rPr lang="en-US" sz="1400" dirty="0">
                <a:solidFill>
                  <a:srgbClr val="3D3D3D"/>
                </a:solidFill>
              </a:rPr>
              <a:t>]    </a:t>
            </a:r>
          </a:p>
          <a:p>
            <a:pPr marL="0" lvl="0" indent="0">
              <a:buClr>
                <a:srgbClr val="903163"/>
              </a:buClr>
              <a:buNone/>
            </a:pPr>
            <a:r>
              <a:rPr lang="en-US" sz="1400" dirty="0" err="1">
                <a:solidFill>
                  <a:srgbClr val="3D3D3D"/>
                </a:solidFill>
              </a:rPr>
              <a:t>sp</a:t>
            </a:r>
            <a:r>
              <a:rPr lang="en-US" sz="1400" dirty="0">
                <a:solidFill>
                  <a:srgbClr val="3D3D3D"/>
                </a:solidFill>
              </a:rPr>
              <a:t>[</a:t>
            </a:r>
            <a:r>
              <a:rPr lang="en-US" sz="1400" dirty="0" err="1">
                <a:solidFill>
                  <a:srgbClr val="3D3D3D"/>
                </a:solidFill>
              </a:rPr>
              <a:t>i</a:t>
            </a:r>
            <a:r>
              <a:rPr lang="en-US" sz="1400" dirty="0">
                <a:solidFill>
                  <a:srgbClr val="3D3D3D"/>
                </a:solidFill>
              </a:rPr>
              <a:t>] &lt;- 1-pn[</a:t>
            </a:r>
            <a:r>
              <a:rPr lang="en-US" sz="1400" dirty="0" err="1">
                <a:solidFill>
                  <a:srgbClr val="3D3D3D"/>
                </a:solidFill>
              </a:rPr>
              <a:t>i</a:t>
            </a:r>
            <a:r>
              <a:rPr lang="en-US" sz="1400" dirty="0">
                <a:solidFill>
                  <a:srgbClr val="3D3D3D"/>
                </a:solidFill>
              </a:rPr>
              <a:t>]</a:t>
            </a:r>
            <a:endParaRPr lang="el-GR" sz="1400" dirty="0">
              <a:solidFill>
                <a:srgbClr val="3D3D3D"/>
              </a:solidFill>
            </a:endParaRPr>
          </a:p>
          <a:p>
            <a:pPr>
              <a:buClr>
                <a:srgbClr val="903163"/>
              </a:buClr>
            </a:pPr>
            <a:r>
              <a:rPr lang="en-US" sz="1400" dirty="0">
                <a:solidFill>
                  <a:srgbClr val="3D3D3D"/>
                </a:solidFill>
              </a:rPr>
              <a:t>Level </a:t>
            </a:r>
            <a:r>
              <a:rPr lang="en-US" sz="1400" dirty="0" smtClean="0">
                <a:solidFill>
                  <a:srgbClr val="3D3D3D"/>
                </a:solidFill>
              </a:rPr>
              <a:t>II-Hierarchical prior distributions</a:t>
            </a:r>
          </a:p>
          <a:p>
            <a:pPr marL="0" lvl="0" indent="0">
              <a:buClr>
                <a:srgbClr val="903163"/>
              </a:buClr>
              <a:buNone/>
            </a:pPr>
            <a:r>
              <a:rPr lang="en-US" sz="1400" dirty="0" smtClean="0">
                <a:solidFill>
                  <a:srgbClr val="3D3D3D"/>
                </a:solidFill>
              </a:rPr>
              <a:t>theta[</a:t>
            </a:r>
            <a:r>
              <a:rPr lang="en-US" sz="1400" dirty="0" err="1" smtClean="0">
                <a:solidFill>
                  <a:srgbClr val="3D3D3D"/>
                </a:solidFill>
              </a:rPr>
              <a:t>i</a:t>
            </a:r>
            <a:r>
              <a:rPr lang="en-US" sz="1400" dirty="0">
                <a:solidFill>
                  <a:srgbClr val="3D3D3D"/>
                </a:solidFill>
              </a:rPr>
              <a:t>] ~ </a:t>
            </a:r>
            <a:r>
              <a:rPr lang="en-US" sz="1400" dirty="0" err="1">
                <a:solidFill>
                  <a:srgbClr val="3D3D3D"/>
                </a:solidFill>
              </a:rPr>
              <a:t>dnorm</a:t>
            </a:r>
            <a:r>
              <a:rPr lang="en-US" sz="1400" dirty="0">
                <a:solidFill>
                  <a:srgbClr val="3D3D3D"/>
                </a:solidFill>
              </a:rPr>
              <a:t>(</a:t>
            </a:r>
            <a:r>
              <a:rPr lang="en-US" sz="1400" dirty="0" err="1">
                <a:solidFill>
                  <a:srgbClr val="3D3D3D"/>
                </a:solidFill>
              </a:rPr>
              <a:t>THETA,tau</a:t>
            </a:r>
            <a:r>
              <a:rPr lang="en-US" sz="1400" dirty="0">
                <a:solidFill>
                  <a:srgbClr val="3D3D3D"/>
                </a:solidFill>
              </a:rPr>
              <a:t>[1])    </a:t>
            </a:r>
          </a:p>
          <a:p>
            <a:pPr marL="0" lvl="0" indent="0">
              <a:buClr>
                <a:srgbClr val="903163"/>
              </a:buClr>
              <a:buNone/>
            </a:pPr>
            <a:r>
              <a:rPr lang="en-US" sz="1400" dirty="0">
                <a:solidFill>
                  <a:srgbClr val="3D3D3D"/>
                </a:solidFill>
              </a:rPr>
              <a:t>alpha[</a:t>
            </a:r>
            <a:r>
              <a:rPr lang="en-US" sz="1400" dirty="0" err="1">
                <a:solidFill>
                  <a:srgbClr val="3D3D3D"/>
                </a:solidFill>
              </a:rPr>
              <a:t>i</a:t>
            </a:r>
            <a:r>
              <a:rPr lang="en-US" sz="1400" dirty="0">
                <a:solidFill>
                  <a:srgbClr val="3D3D3D"/>
                </a:solidFill>
              </a:rPr>
              <a:t>] ~ </a:t>
            </a:r>
            <a:r>
              <a:rPr lang="en-US" sz="1400" dirty="0" err="1">
                <a:solidFill>
                  <a:srgbClr val="3D3D3D"/>
                </a:solidFill>
              </a:rPr>
              <a:t>dnorm</a:t>
            </a:r>
            <a:r>
              <a:rPr lang="en-US" sz="1400" dirty="0">
                <a:solidFill>
                  <a:srgbClr val="3D3D3D"/>
                </a:solidFill>
              </a:rPr>
              <a:t>(</a:t>
            </a:r>
            <a:r>
              <a:rPr lang="en-US" sz="1400" dirty="0" err="1">
                <a:solidFill>
                  <a:srgbClr val="3D3D3D"/>
                </a:solidFill>
              </a:rPr>
              <a:t>LAMBDA,tau</a:t>
            </a:r>
            <a:r>
              <a:rPr lang="en-US" sz="1400" dirty="0">
                <a:solidFill>
                  <a:srgbClr val="3D3D3D"/>
                </a:solidFill>
              </a:rPr>
              <a:t>[2]) </a:t>
            </a:r>
            <a:endParaRPr lang="en-US" sz="1400" dirty="0" smtClean="0">
              <a:solidFill>
                <a:srgbClr val="3D3D3D"/>
              </a:solidFill>
            </a:endParaRPr>
          </a:p>
          <a:p>
            <a:pPr marL="0" lvl="0" indent="0">
              <a:buClr>
                <a:srgbClr val="903163"/>
              </a:buClr>
              <a:buNone/>
            </a:pPr>
            <a:endParaRPr lang="en-US" sz="1400" dirty="0" smtClean="0">
              <a:solidFill>
                <a:srgbClr val="3D3D3D"/>
              </a:solidFill>
            </a:endParaRPr>
          </a:p>
          <a:p>
            <a:endParaRPr lang="el-GR" sz="1400" dirty="0"/>
          </a:p>
        </p:txBody>
      </p:sp>
      <p:sp>
        <p:nvSpPr>
          <p:cNvPr id="7" name="Text Placeholder 6"/>
          <p:cNvSpPr>
            <a:spLocks noGrp="1"/>
          </p:cNvSpPr>
          <p:nvPr>
            <p:ph type="body" sz="quarter" idx="3"/>
          </p:nvPr>
        </p:nvSpPr>
        <p:spPr>
          <a:xfrm>
            <a:off x="5974294" y="1904628"/>
            <a:ext cx="5636514" cy="553373"/>
          </a:xfrm>
        </p:spPr>
        <p:txBody>
          <a:bodyPr/>
          <a:lstStyle/>
          <a:p>
            <a:r>
              <a:rPr lang="en-US" dirty="0" smtClean="0"/>
              <a:t>Bivariate</a:t>
            </a:r>
            <a:endParaRPr lang="el-GR" dirty="0"/>
          </a:p>
        </p:txBody>
      </p:sp>
      <p:sp>
        <p:nvSpPr>
          <p:cNvPr id="8" name="Content Placeholder 7"/>
          <p:cNvSpPr>
            <a:spLocks noGrp="1"/>
          </p:cNvSpPr>
          <p:nvPr>
            <p:ph sz="quarter" idx="4"/>
          </p:nvPr>
        </p:nvSpPr>
        <p:spPr>
          <a:xfrm>
            <a:off x="5898664" y="2584762"/>
            <a:ext cx="5075779" cy="2934999"/>
          </a:xfr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r>
              <a:rPr lang="en-US" sz="1400" dirty="0" smtClean="0"/>
              <a:t>Level I:</a:t>
            </a:r>
          </a:p>
          <a:p>
            <a:pPr marL="0" indent="0">
              <a:buNone/>
            </a:pPr>
            <a:r>
              <a:rPr lang="en-US" sz="1400" dirty="0" smtClean="0"/>
              <a:t>logit(se[</a:t>
            </a:r>
            <a:r>
              <a:rPr lang="en-US" sz="1400" dirty="0" err="1" smtClean="0"/>
              <a:t>i</a:t>
            </a:r>
            <a:r>
              <a:rPr lang="en-US" sz="1400" dirty="0"/>
              <a:t>]) &lt;- l1[i,1]    </a:t>
            </a:r>
          </a:p>
          <a:p>
            <a:pPr marL="0" indent="0">
              <a:buNone/>
            </a:pPr>
            <a:r>
              <a:rPr lang="en-US" sz="1400" dirty="0"/>
              <a:t>logit(</a:t>
            </a:r>
            <a:r>
              <a:rPr lang="en-US" sz="1400" dirty="0" err="1"/>
              <a:t>sp</a:t>
            </a:r>
            <a:r>
              <a:rPr lang="en-US" sz="1400" dirty="0"/>
              <a:t>[</a:t>
            </a:r>
            <a:r>
              <a:rPr lang="en-US" sz="1400" dirty="0" err="1"/>
              <a:t>i</a:t>
            </a:r>
            <a:r>
              <a:rPr lang="en-US" sz="1400" dirty="0"/>
              <a:t>]) &lt;- l1[i,2]    </a:t>
            </a:r>
          </a:p>
          <a:p>
            <a:pPr marL="0" indent="0">
              <a:buNone/>
            </a:pPr>
            <a:r>
              <a:rPr lang="en-US" sz="1400" dirty="0"/>
              <a:t>l1[i,1:2] ~ </a:t>
            </a:r>
            <a:r>
              <a:rPr lang="en-US" sz="1400" dirty="0" err="1"/>
              <a:t>dmnorm</a:t>
            </a:r>
            <a:r>
              <a:rPr lang="en-US" sz="1400" dirty="0"/>
              <a:t>(mu</a:t>
            </a:r>
            <a:r>
              <a:rPr lang="en-US" sz="1400" dirty="0" smtClean="0"/>
              <a:t>[,], </a:t>
            </a:r>
            <a:r>
              <a:rPr lang="en-US" sz="1400" dirty="0"/>
              <a:t>T[,])</a:t>
            </a:r>
          </a:p>
          <a:p>
            <a:r>
              <a:rPr lang="en-US" sz="1400" dirty="0" smtClean="0"/>
              <a:t>Level II- Hierarchical prior distributions</a:t>
            </a:r>
            <a:endParaRPr lang="en-US" sz="1400" dirty="0"/>
          </a:p>
          <a:p>
            <a:pPr marL="0" indent="0">
              <a:buNone/>
            </a:pPr>
            <a:r>
              <a:rPr lang="el-GR" sz="1400" dirty="0"/>
              <a:t>mu[1] ~ dnorm(0,0.25) </a:t>
            </a:r>
            <a:endParaRPr lang="en-US" sz="1400" dirty="0"/>
          </a:p>
          <a:p>
            <a:pPr marL="0" indent="0">
              <a:buNone/>
            </a:pPr>
            <a:r>
              <a:rPr lang="el-GR" sz="1400" dirty="0"/>
              <a:t>mu[2] ~ dnorm(0,0.25)</a:t>
            </a:r>
            <a:endParaRPr lang="en-US" sz="1400" dirty="0"/>
          </a:p>
          <a:p>
            <a:r>
              <a:rPr lang="en-US" dirty="0"/>
              <a:t>BETWEEN-STUDY VARIANCE-COVARIANCE </a:t>
            </a:r>
            <a:r>
              <a:rPr lang="en-US" dirty="0" smtClean="0"/>
              <a:t>MATRIX</a:t>
            </a:r>
          </a:p>
          <a:p>
            <a:pPr marL="0" indent="0">
              <a:buNone/>
            </a:pPr>
            <a:r>
              <a:rPr lang="fr-FR" sz="1100" dirty="0"/>
              <a:t>TAU[1,1] &lt;- tau[1]*tau[1]  </a:t>
            </a:r>
            <a:endParaRPr lang="fr-FR" sz="1100" dirty="0" smtClean="0"/>
          </a:p>
          <a:p>
            <a:pPr marL="0" indent="0">
              <a:buNone/>
            </a:pPr>
            <a:r>
              <a:rPr lang="fr-FR" sz="1100" dirty="0" smtClean="0"/>
              <a:t>TAU[2,2</a:t>
            </a:r>
            <a:r>
              <a:rPr lang="fr-FR" sz="1100" dirty="0"/>
              <a:t>] &lt;- tau[2]*tau[2]  </a:t>
            </a:r>
            <a:endParaRPr lang="fr-FR" sz="1100" dirty="0" smtClean="0"/>
          </a:p>
          <a:p>
            <a:pPr marL="0" indent="0">
              <a:buNone/>
            </a:pPr>
            <a:r>
              <a:rPr lang="fr-FR" sz="1100" dirty="0" smtClean="0"/>
              <a:t>TAU[1,2</a:t>
            </a:r>
            <a:r>
              <a:rPr lang="fr-FR" sz="1100" dirty="0"/>
              <a:t>] &lt;- rho*tau[1]*tau[2]  </a:t>
            </a:r>
            <a:endParaRPr lang="fr-FR" sz="1100" dirty="0" smtClean="0"/>
          </a:p>
          <a:p>
            <a:pPr marL="0" indent="0">
              <a:buNone/>
            </a:pPr>
            <a:r>
              <a:rPr lang="fr-FR" sz="1100" dirty="0" smtClean="0"/>
              <a:t>TAU[2,1</a:t>
            </a:r>
            <a:r>
              <a:rPr lang="fr-FR" sz="1100" dirty="0"/>
              <a:t>] &lt;- rho*tau[1]*tau[2]	</a:t>
            </a:r>
            <a:endParaRPr lang="el-GR" sz="1100" dirty="0"/>
          </a:p>
        </p:txBody>
      </p:sp>
      <p:sp>
        <p:nvSpPr>
          <p:cNvPr id="9" name="TextBox 8"/>
          <p:cNvSpPr txBox="1"/>
          <p:nvPr/>
        </p:nvSpPr>
        <p:spPr>
          <a:xfrm>
            <a:off x="581193" y="5752901"/>
            <a:ext cx="4605492" cy="73866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b="1" i="1" dirty="0"/>
              <a:t>Pooled sensitivity and specificity	</a:t>
            </a:r>
            <a:r>
              <a:rPr lang="en-US" sz="1400" dirty="0"/>
              <a:t>  </a:t>
            </a:r>
          </a:p>
          <a:p>
            <a:r>
              <a:rPr lang="en-US" sz="1400" dirty="0" err="1"/>
              <a:t>Pooled_S</a:t>
            </a:r>
            <a:r>
              <a:rPr lang="en-US" sz="1400" dirty="0"/>
              <a:t>&lt;-1/(1+exp((-THETA-0.5*LAMBDA)/</a:t>
            </a:r>
            <a:r>
              <a:rPr lang="en-US" sz="1400" dirty="0" err="1"/>
              <a:t>exp</a:t>
            </a:r>
            <a:r>
              <a:rPr lang="en-US" sz="1400" dirty="0"/>
              <a:t>(beta/2)))  </a:t>
            </a:r>
          </a:p>
          <a:p>
            <a:r>
              <a:rPr lang="en-US" sz="1400" dirty="0" err="1"/>
              <a:t>Pooled_C</a:t>
            </a:r>
            <a:r>
              <a:rPr lang="en-US" sz="1400" dirty="0"/>
              <a:t>&lt;-1/(1+exp((THETA-0.5*LAMBDA)*</a:t>
            </a:r>
            <a:r>
              <a:rPr lang="en-US" sz="1400" dirty="0" err="1"/>
              <a:t>exp</a:t>
            </a:r>
            <a:r>
              <a:rPr lang="en-US" sz="1400" dirty="0"/>
              <a:t>(beta/2))) </a:t>
            </a:r>
          </a:p>
        </p:txBody>
      </p:sp>
      <p:sp>
        <p:nvSpPr>
          <p:cNvPr id="11" name="TextBox 10"/>
          <p:cNvSpPr txBox="1"/>
          <p:nvPr/>
        </p:nvSpPr>
        <p:spPr>
          <a:xfrm>
            <a:off x="5898909" y="5752901"/>
            <a:ext cx="5075534" cy="73866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b="1" i="1" dirty="0"/>
              <a:t>Pooled sensitivity and specificity	</a:t>
            </a:r>
            <a:r>
              <a:rPr lang="en-US" sz="1400" dirty="0"/>
              <a:t>  </a:t>
            </a:r>
          </a:p>
          <a:p>
            <a:r>
              <a:rPr lang="en-US" sz="1400" dirty="0" err="1"/>
              <a:t>Pooled_S</a:t>
            </a:r>
            <a:r>
              <a:rPr lang="en-US" sz="1400" dirty="0"/>
              <a:t>&lt;-1/(1+exp(-mu[1]))</a:t>
            </a:r>
          </a:p>
          <a:p>
            <a:r>
              <a:rPr lang="en-US" sz="1400" dirty="0" err="1"/>
              <a:t>Pooled_C</a:t>
            </a:r>
            <a:r>
              <a:rPr lang="en-US" sz="1400" dirty="0"/>
              <a:t>&lt;-1/(</a:t>
            </a:r>
            <a:r>
              <a:rPr lang="en-US" sz="1400" dirty="0" smtClean="0"/>
              <a:t>1+exp(mu[2</a:t>
            </a:r>
            <a:r>
              <a:rPr lang="en-US" sz="1400" dirty="0"/>
              <a:t>]))</a:t>
            </a:r>
          </a:p>
        </p:txBody>
      </p:sp>
    </p:spTree>
    <p:extLst>
      <p:ext uri="{BB962C8B-B14F-4D97-AF65-F5344CB8AC3E}">
        <p14:creationId xmlns:p14="http://schemas.microsoft.com/office/powerpoint/2010/main" val="47134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1551</TotalTime>
  <Words>3326</Words>
  <Application>Microsoft Office PowerPoint</Application>
  <PresentationFormat>Widescreen</PresentationFormat>
  <Paragraphs>364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Corbel</vt:lpstr>
      <vt:lpstr>Gill Sans MT</vt:lpstr>
      <vt:lpstr>Times New Roman</vt:lpstr>
      <vt:lpstr>Wingdings 2</vt:lpstr>
      <vt:lpstr>Dividend</vt:lpstr>
      <vt:lpstr>Meta analysis of DTA studies using Bayesian latent class models</vt:lpstr>
      <vt:lpstr>Outline</vt:lpstr>
      <vt:lpstr>What is a meta-analysis of DTA studies</vt:lpstr>
      <vt:lpstr>Methods-Overview</vt:lpstr>
      <vt:lpstr>Bayesian latent class</vt:lpstr>
      <vt:lpstr>Hsroc-model definition</vt:lpstr>
      <vt:lpstr>Model definition</vt:lpstr>
      <vt:lpstr>LATENT CLASS Model- WITHOUT A REFERENCE STANDARD</vt:lpstr>
      <vt:lpstr>LATENT CLASS Model- WITHOUT A REFERENCE STANDARD</vt:lpstr>
      <vt:lpstr>Campylobacter-Meta analysis</vt:lpstr>
      <vt:lpstr>Problem definition</vt:lpstr>
      <vt:lpstr>PowerPoint Presentation</vt:lpstr>
      <vt:lpstr>Results</vt:lpstr>
      <vt:lpstr>Bivariate latent class analysis-SHINNY APP</vt:lpstr>
      <vt:lpstr>Conclusions-Recommendations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analysis of DTA studies using Bayesian latent class models</dc:title>
  <dc:creator>user</dc:creator>
  <cp:lastModifiedBy>user</cp:lastModifiedBy>
  <cp:revision>95</cp:revision>
  <cp:lastPrinted>2023-10-22T10:55:10Z</cp:lastPrinted>
  <dcterms:created xsi:type="dcterms:W3CDTF">2023-10-18T06:31:22Z</dcterms:created>
  <dcterms:modified xsi:type="dcterms:W3CDTF">2023-10-25T09:30:22Z</dcterms:modified>
</cp:coreProperties>
</file>