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xisi3JLlfk33s3Gwcq3scyL7d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29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8" name="Google Shape;98;p2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2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31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31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3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31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31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32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32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32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3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32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32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32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25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7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7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154955" y="2171700"/>
            <a:ext cx="8825658" cy="1657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fr-FR">
                <a:solidFill>
                  <a:schemeClr val="lt1"/>
                </a:solidFill>
              </a:rPr>
              <a:t>   Algorithmique</a:t>
            </a:r>
            <a:endParaRPr/>
          </a:p>
        </p:txBody>
      </p:sp>
      <p:sp>
        <p:nvSpPr>
          <p:cNvPr id="152" name="Google Shape;152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3" name="Google Shape;153;p1"/>
          <p:cNvSpPr txBox="1"/>
          <p:nvPr>
            <p:ph idx="11" type="ftr"/>
          </p:nvPr>
        </p:nvSpPr>
        <p:spPr>
          <a:xfrm rot="5400000">
            <a:off x="9030006" y="3146863"/>
            <a:ext cx="3859795" cy="461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                                                                                           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821580" y="1131390"/>
            <a:ext cx="3245595" cy="63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implon.co - Fondation la France s'engage" id="155" name="Google Shape;1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55" y="5229311"/>
            <a:ext cx="2945557" cy="87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Instructions itératives (2)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1103311" y="1828800"/>
            <a:ext cx="9985375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Boucle Tant Que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S 🡨 0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       	i 🡨  1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      		</a:t>
            </a:r>
            <a:r>
              <a:rPr lang="fr-FR" sz="2000">
                <a:latin typeface="Verdana"/>
                <a:ea typeface="Verdana"/>
                <a:cs typeface="Verdana"/>
                <a:sym typeface="Verdana"/>
              </a:rPr>
              <a:t>Tant Que (i&lt;=N) Faire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5626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fr-FR"/>
              <a:t>S 🡨 S + i</a:t>
            </a:r>
            <a:endParaRPr/>
          </a:p>
          <a:p>
            <a:pPr indent="0" lvl="0" marL="55626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/>
              <a:t>			i 🡨  i + 1</a:t>
            </a:r>
            <a:endParaRPr/>
          </a:p>
          <a:p>
            <a:pPr indent="0" lvl="0" marL="106679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fr-FR">
                <a:latin typeface="Verdana"/>
                <a:ea typeface="Verdana"/>
                <a:cs typeface="Verdana"/>
                <a:sym typeface="Verdana"/>
              </a:rPr>
              <a:t>     		</a:t>
            </a:r>
            <a:r>
              <a:rPr lang="fr-FR">
                <a:latin typeface="Verdana"/>
                <a:ea typeface="Verdana"/>
                <a:cs typeface="Verdana"/>
                <a:sym typeface="Verdana"/>
              </a:rPr>
              <a:t>FinTantQue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8" name="Google Shape;228;p10"/>
          <p:cNvSpPr txBox="1"/>
          <p:nvPr>
            <p:ph idx="11" type="ftr"/>
          </p:nvPr>
        </p:nvSpPr>
        <p:spPr>
          <a:xfrm rot="5400000">
            <a:off x="9121061" y="3055808"/>
            <a:ext cx="3859795" cy="643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Instructions itératives (1)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1103311" y="1828800"/>
            <a:ext cx="9985375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Boucle Pour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Pour  i  de  2  à  10   Pas  2   Faire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Ecrire(i)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FinPour</a:t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Boucle Répéter  …  Jusqu’à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Répéter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Lire(N)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Jusqu’à (N MOD 2 = 0)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6" name="Google Shape;236;p11"/>
          <p:cNvSpPr txBox="1"/>
          <p:nvPr>
            <p:ph idx="11" type="ftr"/>
          </p:nvPr>
        </p:nvSpPr>
        <p:spPr>
          <a:xfrm rot="5400000">
            <a:off x="9085343" y="3091527"/>
            <a:ext cx="3859795" cy="572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Tableaux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1103311" y="1828801"/>
            <a:ext cx="9985375" cy="37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b="1" lang="fr-FR" sz="4400"/>
              <a:t>Lecture d’un tableau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fr-FR" sz="3800"/>
              <a:t>	</a:t>
            </a: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Variables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		Tab : Tableau [5] entier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              i    :   entier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	Début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		Pour  i  de  1  à   5   Faire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			Lire(Tab[ i ])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fr-FR" sz="3600">
                <a:latin typeface="Century Gothic"/>
                <a:ea typeface="Century Gothic"/>
                <a:cs typeface="Century Gothic"/>
                <a:sym typeface="Century Gothic"/>
              </a:rPr>
              <a:t>	FinPour     </a:t>
            </a:r>
            <a:endParaRPr/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000"/>
              <a:t>		</a:t>
            </a:r>
            <a:endParaRPr sz="2400"/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idx="11" type="ftr"/>
          </p:nvPr>
        </p:nvSpPr>
        <p:spPr>
          <a:xfrm rot="5400000">
            <a:off x="9142493" y="3034377"/>
            <a:ext cx="3859795" cy="686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Chaînes de caractères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1103311" y="1828800"/>
            <a:ext cx="9985375" cy="410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b="1" lang="fr-FR" sz="6000"/>
              <a:t>Affichage de deux chaînes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fr-FR" sz="3800"/>
              <a:t>	</a:t>
            </a: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Variables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		Prenom : chaîne de caractères</a:t>
            </a:r>
            <a:endParaRPr sz="5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             Nom   :   chaîne de caractères</a:t>
            </a:r>
            <a:endParaRPr sz="5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	Début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fr-FR" sz="5000"/>
              <a:t>	Prenom 🡨 </a:t>
            </a:r>
            <a:r>
              <a:rPr lang="fr-FR" sz="5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5000"/>
              <a:t>Mathieu</a:t>
            </a:r>
            <a:r>
              <a:rPr lang="fr-FR" sz="5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5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5000"/>
              <a:t>			Nom 🡨 </a:t>
            </a:r>
            <a:r>
              <a:rPr lang="fr-FR" sz="5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5000"/>
              <a:t>Gaston</a:t>
            </a:r>
            <a:r>
              <a:rPr lang="fr-FR" sz="5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5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			Ecrire(</a:t>
            </a:r>
            <a:r>
              <a:rPr lang="fr-FR" sz="5000">
                <a:latin typeface="Times New Roman"/>
                <a:ea typeface="Times New Roman"/>
                <a:cs typeface="Times New Roman"/>
                <a:sym typeface="Times New Roman"/>
              </a:rPr>
              <a:t>"Bonjour  ", Prenom, " ", Nom)</a:t>
            </a:r>
            <a:endParaRPr sz="5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fr-FR" sz="5000">
                <a:latin typeface="Century Gothic"/>
                <a:ea typeface="Century Gothic"/>
                <a:cs typeface="Century Gothic"/>
                <a:sym typeface="Century Gothic"/>
              </a:rPr>
              <a:t>	FinPour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000"/>
              <a:t>		</a:t>
            </a:r>
            <a:endParaRPr sz="2400"/>
          </a:p>
        </p:txBody>
      </p:sp>
      <p:sp>
        <p:nvSpPr>
          <p:cNvPr id="251" name="Google Shape;25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2" name="Google Shape;252;p13"/>
          <p:cNvSpPr txBox="1"/>
          <p:nvPr>
            <p:ph idx="11" type="ftr"/>
          </p:nvPr>
        </p:nvSpPr>
        <p:spPr>
          <a:xfrm rot="5400000">
            <a:off x="9218270" y="2958600"/>
            <a:ext cx="3859795" cy="838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Procédures et fonctions (1)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1103311" y="1828801"/>
            <a:ext cx="9985375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fr-FR" sz="2600"/>
              <a:t>Procédure</a:t>
            </a:r>
            <a:endParaRPr/>
          </a:p>
          <a:p>
            <a:pPr indent="0" lvl="0" marL="3352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Procédure  Somme ( a, b : entier) </a:t>
            </a:r>
            <a:endParaRPr/>
          </a:p>
          <a:p>
            <a:pPr indent="0" lvl="0" marL="3352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Variables</a:t>
            </a:r>
            <a:endParaRPr/>
          </a:p>
          <a:p>
            <a:pPr indent="0" lvl="0" marL="6781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S : entier</a:t>
            </a:r>
            <a:endParaRPr/>
          </a:p>
          <a:p>
            <a:pPr indent="0" lvl="0" marL="3352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Début</a:t>
            </a:r>
            <a:endParaRPr/>
          </a:p>
          <a:p>
            <a:pPr indent="0" lvl="0" marL="4495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	S 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fr-FR" sz="2200"/>
              <a:t> a + b</a:t>
            </a:r>
            <a:endParaRPr/>
          </a:p>
          <a:p>
            <a:pPr indent="0" lvl="0" marL="55626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Ecrire("La somme est : ", 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200"/>
              <a:t>		Fin</a:t>
            </a:r>
            <a:endParaRPr sz="22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000"/>
              <a:t>	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000"/>
              <a:t>		</a:t>
            </a:r>
            <a:endParaRPr sz="2400"/>
          </a:p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14"/>
          <p:cNvSpPr txBox="1"/>
          <p:nvPr>
            <p:ph idx="11" type="ftr"/>
          </p:nvPr>
        </p:nvSpPr>
        <p:spPr>
          <a:xfrm rot="5400000">
            <a:off x="9085343" y="3091528"/>
            <a:ext cx="3859795" cy="572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Procédures et fonctions (2)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1103311" y="1785938"/>
            <a:ext cx="9985375" cy="461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b="1" lang="fr-FR" sz="9600"/>
              <a:t>Fonction</a:t>
            </a:r>
            <a:endParaRPr/>
          </a:p>
          <a:p>
            <a:pPr indent="0" lvl="2" marL="11353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Fonction  Maximum (a : réel, b : réel) : réel</a:t>
            </a:r>
            <a:endParaRPr/>
          </a:p>
          <a:p>
            <a:pPr indent="0" lvl="2" marL="11353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Variables </a:t>
            </a:r>
            <a:endParaRPr/>
          </a:p>
          <a:p>
            <a:pPr indent="0" lvl="2" marL="14782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max : réel</a:t>
            </a:r>
            <a:endParaRPr/>
          </a:p>
          <a:p>
            <a:pPr indent="0" lvl="2" marL="11353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Début</a:t>
            </a:r>
            <a:endParaRPr/>
          </a:p>
          <a:p>
            <a:pPr indent="0" lvl="2" marL="135636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	Si (a &gt; b) Alors </a:t>
            </a:r>
            <a:endParaRPr/>
          </a:p>
          <a:p>
            <a:pPr indent="0" lvl="2" marL="169926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	max  </a:t>
            </a:r>
            <a:r>
              <a:rPr lang="fr-FR" sz="8000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fr-FR" sz="8000"/>
              <a:t> a 		 </a:t>
            </a:r>
            <a:endParaRPr/>
          </a:p>
          <a:p>
            <a:pPr indent="0" lvl="2" marL="135636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	Sinon </a:t>
            </a:r>
            <a:endParaRPr/>
          </a:p>
          <a:p>
            <a:pPr indent="0" lvl="2" marL="169926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	max  </a:t>
            </a:r>
            <a:r>
              <a:rPr lang="fr-FR" sz="8000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fr-FR" sz="8000"/>
              <a:t> b </a:t>
            </a:r>
            <a:endParaRPr/>
          </a:p>
          <a:p>
            <a:pPr indent="0" lvl="2" marL="135636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	FinSi </a:t>
            </a:r>
            <a:endParaRPr/>
          </a:p>
          <a:p>
            <a:pPr indent="0" lvl="2" marL="12496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		maximum  </a:t>
            </a:r>
            <a:r>
              <a:rPr lang="fr-FR" sz="8000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fr-FR" sz="8000"/>
              <a:t> max</a:t>
            </a:r>
            <a:endParaRPr/>
          </a:p>
          <a:p>
            <a:pPr indent="0" lvl="2" marL="113538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8000"/>
              <a:t>Fin</a:t>
            </a:r>
            <a:endParaRPr/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000"/>
              <a:t>		</a:t>
            </a:r>
            <a:endParaRPr sz="2400"/>
          </a:p>
        </p:txBody>
      </p:sp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8" name="Google Shape;268;p15"/>
          <p:cNvSpPr txBox="1"/>
          <p:nvPr>
            <p:ph idx="11" type="ftr"/>
          </p:nvPr>
        </p:nvSpPr>
        <p:spPr>
          <a:xfrm rot="5400000">
            <a:off x="9218270" y="2958600"/>
            <a:ext cx="3859795" cy="838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type="ctrTitle"/>
          </p:nvPr>
        </p:nvSpPr>
        <p:spPr>
          <a:xfrm>
            <a:off x="1154955" y="2171700"/>
            <a:ext cx="8825658" cy="1657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fr-FR">
                <a:solidFill>
                  <a:schemeClr val="lt1"/>
                </a:solidFill>
              </a:rPr>
              <a:t>   A nous de jouer</a:t>
            </a:r>
            <a:endParaRPr/>
          </a:p>
        </p:txBody>
      </p:sp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5" name="Google Shape;275;p16"/>
          <p:cNvSpPr txBox="1"/>
          <p:nvPr>
            <p:ph idx="11" type="ftr"/>
          </p:nvPr>
        </p:nvSpPr>
        <p:spPr>
          <a:xfrm rot="5400000">
            <a:off x="9030006" y="3146863"/>
            <a:ext cx="3859795" cy="461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                                                                                           </a:t>
            </a:r>
            <a:endParaRPr/>
          </a:p>
        </p:txBody>
      </p:sp>
      <p:sp>
        <p:nvSpPr>
          <p:cNvPr id="276" name="Google Shape;276;p16"/>
          <p:cNvSpPr txBox="1"/>
          <p:nvPr/>
        </p:nvSpPr>
        <p:spPr>
          <a:xfrm>
            <a:off x="821580" y="1131390"/>
            <a:ext cx="3245595" cy="63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implon.co - Fondation la France s'engage"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55" y="5229311"/>
            <a:ext cx="2945557" cy="87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646111" y="452718"/>
            <a:ext cx="9404723" cy="1147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entury Gothic"/>
              <a:buNone/>
            </a:pPr>
            <a:r>
              <a:rPr b="1" lang="fr-FR" sz="5400">
                <a:solidFill>
                  <a:srgbClr val="00B0F0"/>
                </a:solidFill>
              </a:rPr>
              <a:t>Plan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646111" y="1398005"/>
            <a:ext cx="10841039" cy="5164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1" lang="fr-FR" sz="3200"/>
              <a:t> </a:t>
            </a:r>
            <a:r>
              <a:rPr lang="fr-FR" sz="2400"/>
              <a:t>Définition d’un algorithme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 Structure d’un algorithme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 Différents types de variables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 Déclarations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 Instructions élémentaires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Instructions conditionnelles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Instructions itératives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Tableaux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Chaînes de caractères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Procédures et fonctions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3" name="Google Shape;163;p2"/>
          <p:cNvSpPr txBox="1"/>
          <p:nvPr>
            <p:ph idx="11" type="ftr"/>
          </p:nvPr>
        </p:nvSpPr>
        <p:spPr>
          <a:xfrm rot="5400000">
            <a:off x="9030006" y="3146863"/>
            <a:ext cx="3859795" cy="461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 rot="5400000">
            <a:off x="9182406" y="3299263"/>
            <a:ext cx="3859795" cy="461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SIMPLON.co                                                                                           </a:t>
            </a:r>
            <a:endParaRPr b="0" i="0" sz="1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646111" y="452718"/>
            <a:ext cx="9404723" cy="1231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entury Gothic"/>
              <a:buNone/>
            </a:pPr>
            <a:r>
              <a:rPr b="1" lang="fr-FR" sz="5400">
                <a:solidFill>
                  <a:srgbClr val="00B0F0"/>
                </a:solidFill>
              </a:rPr>
              <a:t>Définition d’un Algorithme</a:t>
            </a:r>
            <a:br>
              <a:rPr b="1" lang="fr-FR" sz="5400"/>
            </a:br>
            <a:endParaRPr b="1" sz="5400"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1103312" y="1684422"/>
            <a:ext cx="8946541" cy="4563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fr-FR" sz="2400"/>
              <a:t>Un algorithme </a:t>
            </a:r>
            <a:r>
              <a:rPr b="0" i="0" lang="fr-FR" sz="2400"/>
              <a:t>est une séquence d’opérations visant à la résolution d’un problème en un temps fini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fr-FR" sz="2600"/>
              <a:t>Un algorithme est la description de la méthode de résolution d’un problème quelconque en utilisant des instructions élémentaires</a:t>
            </a:r>
            <a:endParaRPr/>
          </a:p>
          <a:p>
            <a:pPr indent="-210820" lvl="0" marL="342900" rtl="0" algn="just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26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b="0" i="0" lang="fr-FR" sz="2600"/>
              <a:t>Ces instructions deviennent compréhensibles par l’ordinateur lors de la traduction de l’algorithme en un programme</a:t>
            </a:r>
            <a:endParaRPr/>
          </a:p>
          <a:p>
            <a:pPr indent="-114300" lvl="0" marL="342900" rtl="0" algn="l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i="0" sz="4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2" name="Google Shape;172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646111" y="452718"/>
            <a:ext cx="9404723" cy="1376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entury Gothic"/>
              <a:buNone/>
            </a:pPr>
            <a:r>
              <a:rPr b="1" lang="fr-FR" sz="5400">
                <a:solidFill>
                  <a:srgbClr val="00B0F0"/>
                </a:solidFill>
              </a:rPr>
              <a:t>Structure d’un Algorithme</a:t>
            </a:r>
            <a:br>
              <a:rPr b="1" lang="fr-FR" sz="5400">
                <a:solidFill>
                  <a:srgbClr val="00B0F0"/>
                </a:solidFill>
              </a:rPr>
            </a:br>
            <a:endParaRPr b="1" sz="5400">
              <a:solidFill>
                <a:srgbClr val="00B0F0"/>
              </a:solidFill>
            </a:endParaRPr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1104293" y="1828800"/>
            <a:ext cx="8946541" cy="428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fr-FR" sz="2400">
                <a:solidFill>
                  <a:srgbClr val="00B0F0"/>
                </a:solidFill>
              </a:rPr>
              <a:t>Algorithme</a:t>
            </a:r>
            <a:r>
              <a:rPr b="1" lang="fr-FR" sz="2400"/>
              <a:t> </a:t>
            </a:r>
            <a:r>
              <a:rPr lang="fr-FR" sz="2400">
                <a:solidFill>
                  <a:srgbClr val="00B0F0"/>
                </a:solidFill>
              </a:rPr>
              <a:t>	</a:t>
            </a:r>
            <a:r>
              <a:rPr lang="fr-FR" sz="2400"/>
              <a:t>NomAlgorithme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fr-FR" sz="2400">
                <a:solidFill>
                  <a:srgbClr val="00B0F0"/>
                </a:solidFill>
              </a:rPr>
              <a:t>Constantes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	Définition des constantes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fr-FR" sz="2400">
                <a:solidFill>
                  <a:srgbClr val="00B0F0"/>
                </a:solidFill>
              </a:rPr>
              <a:t>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	Déclaration des 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fr-FR" sz="2400">
                <a:solidFill>
                  <a:srgbClr val="00B0F0"/>
                </a:solidFill>
              </a:rPr>
              <a:t>Début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fr-FR" sz="2400"/>
              <a:t>     </a:t>
            </a:r>
            <a:r>
              <a:rPr lang="fr-FR" sz="2400"/>
              <a:t>Suite d’instructions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fr-FR" sz="2400">
                <a:solidFill>
                  <a:srgbClr val="00B0F0"/>
                </a:solidFill>
              </a:rPr>
              <a:t>Fin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0" name="Google Shape;180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Différents types de variables 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103311" y="1671638"/>
            <a:ext cx="9985375" cy="4576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Booléen </a:t>
            </a:r>
            <a:r>
              <a:rPr lang="fr-FR" sz="2400"/>
              <a:t>(vrai ou faux)</a:t>
            </a:r>
            <a:endParaRPr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fr-FR" sz="2000"/>
              <a:t>Opérateurs relationnels et opérateurs logiques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Entier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fr-FR" sz="2000"/>
              <a:t>Opérateurs arithmétiques usuels (+, -, *, /, ^) et DIV, MOD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Réel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fr-FR" sz="2000"/>
              <a:t>Fonctions arithmétiques : Tronc(), Arrondi(), Abs(), Sin(), Racine() …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Caractère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fr-FR" sz="2000"/>
              <a:t>Fonctions prédéfinies : Ord(), Chr(), Succ(), Pred(), Majus(),Minus() …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Chaînes de caractères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fr-FR" sz="2000"/>
              <a:t>Fonctions standards : Long(), Concat(), Sous_chaîne(), Pos(), Insère() …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8" name="Google Shape;188;p5"/>
          <p:cNvSpPr txBox="1"/>
          <p:nvPr>
            <p:ph idx="11" type="ftr"/>
          </p:nvPr>
        </p:nvSpPr>
        <p:spPr>
          <a:xfrm rot="5400000">
            <a:off x="9135349" y="3041521"/>
            <a:ext cx="3859795" cy="672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entury Gothic"/>
              <a:buNone/>
            </a:pPr>
            <a:r>
              <a:rPr b="1" lang="fr-FR" sz="5400">
                <a:solidFill>
                  <a:srgbClr val="00B0F0"/>
                </a:solidFill>
              </a:rPr>
              <a:t>Déclarations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1103312" y="1671638"/>
            <a:ext cx="9595168" cy="43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Déclaration des constantes</a:t>
            </a:r>
            <a:endParaRPr sz="24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Constantes 	ANNEE = 2022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		PI = 3.14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Déclaration des variables</a:t>
            </a:r>
            <a:endParaRPr sz="24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Variables</a:t>
            </a:r>
            <a:r>
              <a:rPr b="1" lang="fr-FR" sz="2000"/>
              <a:t>		</a:t>
            </a:r>
            <a:r>
              <a:rPr lang="fr-FR" sz="2000"/>
              <a:t>Admis  :  booléen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		A, B, C  :  entier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		Moyenne :  réel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		Code  :  caractère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		Mot  :  Chaînes de caractères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95" name="Google Shape;195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 rot="5400000">
            <a:off x="8978980" y="3197889"/>
            <a:ext cx="3859795" cy="359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Instructions élémentaires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1103311" y="1828800"/>
            <a:ext cx="9985375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b="1" lang="fr-FR" sz="2400"/>
              <a:t>Affectation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A 🡨 5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A 🡨 (A + B) * C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fr-FR" sz="2400"/>
              <a:t>Lecture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Lire(N)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Lire(A, B, C)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fr-FR" sz="2400"/>
              <a:t>Ecriture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Ecrire(X)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Ecrire(</a:t>
            </a: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″</a:t>
            </a:r>
            <a:r>
              <a:rPr lang="fr-FR" sz="2000"/>
              <a:t> La moyenne est : </a:t>
            </a: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″, Moyenne)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fr-FR" sz="2000"/>
              <a:t>Ecrire(</a:t>
            </a: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″</a:t>
            </a:r>
            <a:r>
              <a:rPr lang="fr-FR" sz="2000"/>
              <a:t> La surface est : </a:t>
            </a: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″, Long * Larg)</a:t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fr-FR" sz="2000"/>
              <a:t> </a:t>
            </a:r>
            <a:endParaRPr/>
          </a:p>
          <a:p>
            <a:pPr indent="-191769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4" name="Google Shape;204;p7"/>
          <p:cNvSpPr txBox="1"/>
          <p:nvPr>
            <p:ph idx="11" type="ftr"/>
          </p:nvPr>
        </p:nvSpPr>
        <p:spPr>
          <a:xfrm rot="5400000">
            <a:off x="9092486" y="3084383"/>
            <a:ext cx="3859795" cy="5866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.Algorithmique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Instructions conditionnelles (1)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1103311" y="1828800"/>
            <a:ext cx="9985375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L’instruction Si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Si    (a &lt;= b)  Alors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m 🡨 a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Sinon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m 🡨 b</a:t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FinSi</a:t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Si    (c &lt; m)  Alors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	m 🡨 c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	FinSi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11" name="Google Shape;21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2" name="Google Shape;212;p8"/>
          <p:cNvSpPr txBox="1"/>
          <p:nvPr>
            <p:ph idx="11" type="ftr"/>
          </p:nvPr>
        </p:nvSpPr>
        <p:spPr>
          <a:xfrm rot="5400000">
            <a:off x="9099630" y="3077239"/>
            <a:ext cx="3859795" cy="600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646111" y="452718"/>
            <a:ext cx="9404723" cy="12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Century Gothic"/>
              <a:buNone/>
            </a:pPr>
            <a:r>
              <a:rPr b="1" lang="fr-FR" sz="4800">
                <a:solidFill>
                  <a:srgbClr val="00B0F0"/>
                </a:solidFill>
              </a:rPr>
              <a:t>Instructions conditionnelles (2)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1103311" y="1828800"/>
            <a:ext cx="9985375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fr-FR" sz="2400"/>
              <a:t>L’instruction Selon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/>
              <a:t>Selon  op  Faire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‘+’ : Ecrire (″ Opérateur d’addition ″)</a:t>
            </a:r>
            <a:endParaRPr/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‘-’  : Ecrire (″ Opérateur de soustraction ″)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		‘*’ : Ecrire (″ Opérateur de multiplication ″)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		‘/’  : Ecrire (″ Opérateur de division ″) </a:t>
            </a:r>
            <a:endParaRPr/>
          </a:p>
          <a:p>
            <a:pPr indent="0" lvl="0" marL="10667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		SINON : Ecrire (″ Opérateur inconnu ″) 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fr-FR" sz="2000"/>
              <a:t>FinSelon 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0" name="Google Shape;220;p9"/>
          <p:cNvSpPr txBox="1"/>
          <p:nvPr>
            <p:ph idx="11" type="ftr"/>
          </p:nvPr>
        </p:nvSpPr>
        <p:spPr>
          <a:xfrm rot="5400000">
            <a:off x="9106774" y="3070097"/>
            <a:ext cx="3859795" cy="6152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     Algorithmique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SIMPLON.co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2015-01-21T13:44:49Z</dcterms:created>
  <dc:creator>mohamed.ouali2010@gmail.com</dc:creator>
</cp:coreProperties>
</file>