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73" r:id="rId3"/>
    <p:sldId id="374" r:id="rId4"/>
    <p:sldId id="277" r:id="rId5"/>
    <p:sldId id="357" r:id="rId6"/>
    <p:sldId id="375" r:id="rId7"/>
    <p:sldId id="368" r:id="rId8"/>
    <p:sldId id="369" r:id="rId9"/>
    <p:sldId id="370" r:id="rId10"/>
    <p:sldId id="378" r:id="rId11"/>
    <p:sldId id="379" r:id="rId12"/>
    <p:sldId id="376" r:id="rId13"/>
    <p:sldId id="383" r:id="rId14"/>
    <p:sldId id="384" r:id="rId15"/>
    <p:sldId id="377" r:id="rId16"/>
    <p:sldId id="381" r:id="rId17"/>
    <p:sldId id="382" r:id="rId18"/>
    <p:sldId id="371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" initials="П" lastIdx="1" clrIdx="0">
    <p:extLst>
      <p:ext uri="{19B8F6BF-5375-455C-9EA6-DF929625EA0E}">
        <p15:presenceInfo xmlns:p15="http://schemas.microsoft.com/office/powerpoint/2012/main" userId="Пользовател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73" autoAdjust="0"/>
  </p:normalViewPr>
  <p:slideViewPr>
    <p:cSldViewPr snapToGrid="0">
      <p:cViewPr varScale="1">
        <p:scale>
          <a:sx n="115" d="100"/>
          <a:sy n="115" d="100"/>
        </p:scale>
        <p:origin x="840" y="84"/>
      </p:cViewPr>
      <p:guideLst>
        <p:guide orient="horz" pos="104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70B5-002D-46FC-9353-6BE0CC5A185C}" type="datetimeFigureOut">
              <a:rPr lang="ru-RU" smtClean="0"/>
              <a:pPr/>
              <a:t>25.02.2019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9C05-52B1-487D-87D7-50518A67EEA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49C05-52B1-487D-87D7-50518A67EEAB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49C05-52B1-487D-87D7-50518A67EEAB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820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49C05-52B1-487D-87D7-50518A67EEA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49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49C05-52B1-487D-87D7-50518A67EEAB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10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49C05-52B1-487D-87D7-50518A67EEAB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10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49C05-52B1-487D-87D7-50518A67EEAB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317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49C05-52B1-487D-87D7-50518A67EEAB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924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49C05-52B1-487D-87D7-50518A67EEAB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478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49C05-52B1-487D-87D7-50518A67EEAB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51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49C05-52B1-487D-87D7-50518A67EEAB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77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E8D76E-67AA-48C5-83A9-C313694221C6}" type="datetimeFigureOut">
              <a:rPr lang="ru-RU" smtClean="0"/>
              <a:pPr/>
              <a:t>25.02.2019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03179F-B172-4B1B-AE76-EF9D786F7E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E8D76E-67AA-48C5-83A9-C313694221C6}" type="datetimeFigureOut">
              <a:rPr lang="ru-RU" smtClean="0"/>
              <a:pPr/>
              <a:t>25.02.2019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03179F-B172-4B1B-AE76-EF9D786F7E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15" b="0" i="0">
                <a:solidFill>
                  <a:srgbClr val="20586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54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63408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E8D76E-67AA-48C5-83A9-C313694221C6}" type="datetimeFigureOut">
              <a:rPr lang="ru-RU" smtClean="0"/>
              <a:pPr/>
              <a:t>25.02.2019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03179F-B172-4B1B-AE76-EF9D786F7E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E8D76E-67AA-48C5-83A9-C313694221C6}" type="datetimeFigureOut">
              <a:rPr lang="ru-RU" smtClean="0"/>
              <a:pPr/>
              <a:t>25.02.2019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03179F-B172-4B1B-AE76-EF9D786F7E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E8D76E-67AA-48C5-83A9-C313694221C6}" type="datetimeFigureOut">
              <a:rPr lang="ru-RU" smtClean="0"/>
              <a:pPr/>
              <a:t>25.02.2019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03179F-B172-4B1B-AE76-EF9D786F7E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E8D76E-67AA-48C5-83A9-C313694221C6}" type="datetimeFigureOut">
              <a:rPr lang="ru-RU" smtClean="0"/>
              <a:pPr/>
              <a:t>25.02.2019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03179F-B172-4B1B-AE76-EF9D786F7E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E8D76E-67AA-48C5-83A9-C313694221C6}" type="datetimeFigureOut">
              <a:rPr lang="ru-RU" smtClean="0"/>
              <a:pPr/>
              <a:t>25.02.2019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03179F-B172-4B1B-AE76-EF9D786F7E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E8D76E-67AA-48C5-83A9-C313694221C6}" type="datetimeFigureOut">
              <a:rPr lang="ru-RU" smtClean="0"/>
              <a:pPr/>
              <a:t>25.02.2019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03179F-B172-4B1B-AE76-EF9D786F7E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E8D76E-67AA-48C5-83A9-C313694221C6}" type="datetimeFigureOut">
              <a:rPr lang="ru-RU" smtClean="0"/>
              <a:pPr/>
              <a:t>25.02.2019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03179F-B172-4B1B-AE76-EF9D786F7E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E8D76E-67AA-48C5-83A9-C313694221C6}" type="datetimeFigureOut">
              <a:rPr lang="ru-RU" smtClean="0"/>
              <a:pPr/>
              <a:t>25.02.2019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03179F-B172-4B1B-AE76-EF9D786F7E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H:\Кванториум\17-01-30 Урок технологии\img\shutterstock_475051996 [Converted]-01.png"/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14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pic>
        <p:nvPicPr>
          <p:cNvPr id="7" name="Picture 5" descr="H:\Кванториум\лого кванториум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04448" y="6349569"/>
            <a:ext cx="437802" cy="51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ator.ru/tags/urbanistika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zillion.net/ru/blog/337/urbanistika-idiei-dlia-ghorodov-budushchiegho" TargetMode="External"/><Relationship Id="rId5" Type="http://schemas.openxmlformats.org/officeDocument/2006/relationships/hyperlink" Target="https://gre4ark.livejournal.com/326482.html" TargetMode="External"/><Relationship Id="rId4" Type="http://schemas.openxmlformats.org/officeDocument/2006/relationships/hyperlink" Target="https://newochem.ru/texnologii/8-gorodov-demonstriruyushhix-budushhee-urbanizma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:\Кванториум\фото\shutterstock_475051996 [Converted]-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827"/>
          <a:stretch/>
        </p:blipFill>
        <p:spPr bwMode="auto">
          <a:xfrm rot="10800000">
            <a:off x="0" y="13625"/>
            <a:ext cx="9144000" cy="686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8450" y="5405000"/>
            <a:ext cx="5645150" cy="1035125"/>
          </a:xfrm>
          <a:noFill/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Bahnschrift Light SemiCondensed" panose="020B0502040204020203" pitchFamily="34" charset="0"/>
                <a:ea typeface="Adobe Song Std L" panose="02020300000000000000" pitchFamily="18" charset="-128"/>
                <a:cs typeface="Arial" pitchFamily="34" charset="0"/>
              </a:rPr>
              <a:t>Шаблон выполнения отборочных заданий</a:t>
            </a:r>
            <a:b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Bahnschrift Light SemiCondensed" panose="020B0502040204020203" pitchFamily="34" charset="0"/>
                <a:ea typeface="Adobe Song Std L" panose="02020300000000000000" pitchFamily="18" charset="-128"/>
                <a:cs typeface="Arial" pitchFamily="34" charset="0"/>
              </a:rPr>
            </a:b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Bahnschrift Light SemiCondensed" panose="020B0502040204020203" pitchFamily="34" charset="0"/>
                <a:ea typeface="Adobe Song Std L" panose="02020300000000000000" pitchFamily="18" charset="-128"/>
                <a:cs typeface="Arial" pitchFamily="34" charset="0"/>
              </a:rPr>
              <a:t>на смену «</a:t>
            </a:r>
            <a:r>
              <a:rPr lang="ru-RU" sz="2400" dirty="0" err="1" smtClean="0">
                <a:solidFill>
                  <a:schemeClr val="accent5">
                    <a:lumMod val="50000"/>
                  </a:schemeClr>
                </a:solidFill>
                <a:latin typeface="Bahnschrift Light SemiCondensed" panose="020B0502040204020203" pitchFamily="34" charset="0"/>
                <a:ea typeface="Adobe Song Std L" panose="02020300000000000000" pitchFamily="18" charset="-128"/>
                <a:cs typeface="Arial" pitchFamily="34" charset="0"/>
              </a:rPr>
              <a:t>Юниквант</a:t>
            </a: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Bahnschrift Light SemiCondensed" panose="020B0502040204020203" pitchFamily="34" charset="0"/>
                <a:ea typeface="Adobe Song Std L" panose="02020300000000000000" pitchFamily="18" charset="-128"/>
                <a:cs typeface="Arial" pitchFamily="34" charset="0"/>
              </a:rPr>
              <a:t>», ВДЦ «Смена»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Bahnschrift Light SemiCondensed" panose="020B0502040204020203" pitchFamily="34" charset="0"/>
                <a:ea typeface="Adobe Song Std L" panose="02020300000000000000" pitchFamily="18" charset="-128"/>
                <a:cs typeface="Arial" pitchFamily="34" charset="0"/>
              </a:rPr>
              <a:t>’19</a:t>
            </a:r>
            <a:endParaRPr lang="ru-RU" sz="2400" i="1" dirty="0">
              <a:solidFill>
                <a:schemeClr val="accent5">
                  <a:lumMod val="75000"/>
                </a:schemeClr>
              </a:solidFill>
              <a:latin typeface="Bahnschrift Light SemiCondensed" panose="020B0502040204020203" pitchFamily="34" charset="0"/>
              <a:ea typeface="Adobe Song Std L" panose="02020300000000000000" pitchFamily="18" charset="-128"/>
              <a:cs typeface="Arial" pitchFamily="34" charset="0"/>
            </a:endParaRPr>
          </a:p>
        </p:txBody>
      </p:sp>
      <p:pic>
        <p:nvPicPr>
          <p:cNvPr id="8" name="Picture 5" descr="H:\Кванториум\лого кванториум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2754" y="6344875"/>
            <a:ext cx="2088232" cy="51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8" name="AutoShape 2" descr="Картинки по запросу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4340" name="AutoShape 4" descr="Картинки по запросу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40964" name="Picture 4" descr="Картинки по запросу augmented realit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020" y="1316661"/>
            <a:ext cx="3854368" cy="234370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/>
          </p:cNvSpPr>
          <p:nvPr/>
        </p:nvSpPr>
        <p:spPr bwMode="auto">
          <a:xfrm>
            <a:off x="0" y="1490663"/>
            <a:ext cx="9144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</a:rPr>
              <a:t>4. Проблема и решение</a:t>
            </a:r>
            <a:endParaRPr lang="ru-RU" sz="2400" dirty="0">
              <a:solidFill>
                <a:schemeClr val="accent5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66688" y="2346325"/>
            <a:ext cx="866933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Проблема - ….</a:t>
            </a:r>
          </a:p>
          <a:p>
            <a:endParaRPr lang="ru-RU" sz="1400" spc="-2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  <a:p>
            <a:endParaRPr lang="ru-RU" sz="1400" spc="-2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  <a:p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Решение - ….</a:t>
            </a:r>
          </a:p>
          <a:p>
            <a:endParaRPr lang="ru-RU" sz="1400" spc="-2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  <a:p>
            <a:endParaRPr lang="ru-RU" sz="1400" spc="-2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  <a:p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Целевая аудитория – (для кого вы это делаете)</a:t>
            </a:r>
          </a:p>
          <a:p>
            <a:endParaRPr lang="ru-RU" sz="1400" spc="-2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412" y="561975"/>
            <a:ext cx="237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ЗАПОЛНИТЬ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/>
          </p:cNvSpPr>
          <p:nvPr/>
        </p:nvSpPr>
        <p:spPr bwMode="auto">
          <a:xfrm>
            <a:off x="0" y="1490663"/>
            <a:ext cx="9144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</a:rPr>
              <a:t>4. Задачи</a:t>
            </a:r>
            <a:endParaRPr lang="ru-RU" sz="2400" dirty="0">
              <a:solidFill>
                <a:schemeClr val="accent5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66688" y="2346325"/>
            <a:ext cx="8669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Задачи на пути реализации (как выполненные, так и планируемые)</a:t>
            </a:r>
            <a:endParaRPr lang="ru-RU" sz="1400" spc="-2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412" y="561975"/>
            <a:ext cx="237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ЗАПОЛНИТЬ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6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/>
          </p:cNvSpPr>
          <p:nvPr/>
        </p:nvSpPr>
        <p:spPr bwMode="auto">
          <a:xfrm>
            <a:off x="0" y="1490663"/>
            <a:ext cx="9144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</a:rPr>
              <a:t>4. Техническое описание (максимум 3 слайда)</a:t>
            </a:r>
            <a:endParaRPr lang="ru-RU" sz="2400" dirty="0">
              <a:solidFill>
                <a:schemeClr val="accent5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66688" y="2346325"/>
            <a:ext cx="86693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Принципы работы устройства/системы/описание модели</a:t>
            </a:r>
          </a:p>
          <a:p>
            <a:endParaRPr lang="ru-RU" sz="1400" spc="-2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85341" y="4429541"/>
            <a:ext cx="8773318" cy="58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4 изображения (фото, схемы, </a:t>
            </a:r>
            <a:r>
              <a:rPr lang="ru-RU" sz="1400" spc="-2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рендеры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и др.), дополнительно ссылка на скачивание исполняемого файла, 3</a:t>
            </a:r>
            <a:r>
              <a:rPr lang="en-US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 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модели, видео и др.</a:t>
            </a:r>
            <a:endParaRPr lang="ru-RU" sz="1400" spc="-2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412" y="561975"/>
            <a:ext cx="237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ЗАПОЛНИТЬ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/>
          </p:cNvSpPr>
          <p:nvPr/>
        </p:nvSpPr>
        <p:spPr bwMode="auto">
          <a:xfrm>
            <a:off x="0" y="1490663"/>
            <a:ext cx="9144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</a:rPr>
              <a:t>4. Техническое описание (максимум 3 слайда)</a:t>
            </a:r>
            <a:endParaRPr lang="ru-RU" sz="2400" dirty="0">
              <a:solidFill>
                <a:schemeClr val="accent5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66688" y="2346325"/>
            <a:ext cx="86693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Принципы работы устройства/системы/описание модели</a:t>
            </a:r>
          </a:p>
          <a:p>
            <a:endParaRPr lang="ru-RU" sz="1400" spc="-2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85341" y="4429541"/>
            <a:ext cx="8773318" cy="56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4 изображения (фото, схемы, </a:t>
            </a:r>
            <a:r>
              <a:rPr lang="ru-RU" sz="1400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рендеры</a:t>
            </a:r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и др.), дополнительно ссылка на скачивание исполняемого файла, 3</a:t>
            </a:r>
            <a:r>
              <a:rPr lang="en-US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 </a:t>
            </a:r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модели, видео и др.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412" y="561975"/>
            <a:ext cx="237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ЗАПОЛНИТЬ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/>
          </p:cNvSpPr>
          <p:nvPr/>
        </p:nvSpPr>
        <p:spPr bwMode="auto">
          <a:xfrm>
            <a:off x="0" y="1490663"/>
            <a:ext cx="9144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</a:rPr>
              <a:t>4. Техническое описание (максимум 3 слайда)</a:t>
            </a:r>
            <a:endParaRPr lang="ru-RU" sz="2400" dirty="0">
              <a:solidFill>
                <a:schemeClr val="accent5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66688" y="2346325"/>
            <a:ext cx="86693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Принципы работы устройства/системы/описание модели</a:t>
            </a:r>
          </a:p>
          <a:p>
            <a:endParaRPr lang="ru-RU" sz="1400" spc="-2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85341" y="4429541"/>
            <a:ext cx="8773318" cy="58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4 изображения (фото, схемы, </a:t>
            </a:r>
            <a:r>
              <a:rPr lang="ru-RU" sz="1400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рендеры</a:t>
            </a:r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и др.), дополнительно ссылка на скачивание исполняемого файла, 3</a:t>
            </a:r>
            <a:r>
              <a:rPr lang="en-US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 </a:t>
            </a:r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модели, видео и др.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412" y="561975"/>
            <a:ext cx="7062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ЗАПОЛНИТЬ ПРИ НЕОБХОДИМОСТИ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94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/>
          </p:cNvSpPr>
          <p:nvPr/>
        </p:nvSpPr>
        <p:spPr bwMode="auto">
          <a:xfrm>
            <a:off x="0" y="1490663"/>
            <a:ext cx="9144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</a:rPr>
              <a:t>4. Преимущества решения</a:t>
            </a:r>
            <a:endParaRPr lang="ru-RU" sz="2400" dirty="0">
              <a:solidFill>
                <a:schemeClr val="accent5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66688" y="2346325"/>
            <a:ext cx="8669337" cy="553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Почему наше решение жизнеспособно (отличия от существующих решений, эффективность и пр.)</a:t>
            </a:r>
          </a:p>
          <a:p>
            <a:endParaRPr lang="ru-RU" sz="1400" spc="-2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412" y="561975"/>
            <a:ext cx="237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ЗАПОЛНИТЬ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1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/>
          </p:cNvSpPr>
          <p:nvPr/>
        </p:nvSpPr>
        <p:spPr bwMode="auto">
          <a:xfrm>
            <a:off x="0" y="1490663"/>
            <a:ext cx="9144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</a:rPr>
              <a:t>4. Перспективы</a:t>
            </a:r>
            <a:endParaRPr lang="ru-RU" sz="2400" dirty="0">
              <a:solidFill>
                <a:schemeClr val="accent5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66688" y="2346325"/>
            <a:ext cx="8669337" cy="553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Почему наше решение жизнеспособно (отличия от существующих решений, эффективность и пр.)</a:t>
            </a:r>
          </a:p>
          <a:p>
            <a:endParaRPr lang="ru-RU" sz="1400" spc="-2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412" y="561975"/>
            <a:ext cx="237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ЗАПОЛНИТЬ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/>
          </p:cNvSpPr>
          <p:nvPr/>
        </p:nvSpPr>
        <p:spPr bwMode="auto">
          <a:xfrm>
            <a:off x="0" y="1490663"/>
            <a:ext cx="9144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</a:rPr>
              <a:t>4. Роли в команде</a:t>
            </a:r>
            <a:endParaRPr lang="ru-RU" sz="2400" dirty="0">
              <a:solidFill>
                <a:schemeClr val="accent5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66688" y="2346325"/>
            <a:ext cx="8669337" cy="553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Описание роли и задач каждого участника. Чему научился, работая над проектом</a:t>
            </a:r>
            <a:endParaRPr lang="ru-RU" sz="1400" spc="-2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  <a:p>
            <a:endParaRPr lang="ru-RU" sz="1400" spc="-2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412" y="561975"/>
            <a:ext cx="237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ЗАПОЛНИТЬ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7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05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freesmi.by/wp-content/uploads/2014/09/34797737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1" r="9890"/>
          <a:stretch/>
        </p:blipFill>
        <p:spPr bwMode="auto">
          <a:xfrm>
            <a:off x="5859948" y="2485473"/>
            <a:ext cx="3274113" cy="305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66689" y="2346325"/>
            <a:ext cx="5805486" cy="432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1. </a:t>
            </a:r>
            <a:r>
              <a:rPr lang="ru-RU" sz="1400" spc="-20" dirty="0" smtClean="0">
                <a:solidFill>
                  <a:schemeClr val="accent1"/>
                </a:solidFill>
                <a:latin typeface="Arial" panose="020B0604020202020204" pitchFamily="34" charset="0"/>
                <a:cs typeface="Arial" pitchFamily="34" charset="0"/>
              </a:rPr>
              <a:t>Скачайте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данный файл-шаблон. </a:t>
            </a:r>
            <a:r>
              <a:rPr lang="ru-RU" sz="1400" spc="-20" dirty="0" smtClean="0">
                <a:solidFill>
                  <a:schemeClr val="accent1"/>
                </a:solidFill>
                <a:latin typeface="Arial" panose="020B0604020202020204" pitchFamily="34" charset="0"/>
                <a:cs typeface="Arial" pitchFamily="34" charset="0"/>
              </a:rPr>
              <a:t>Внимательно прочитайте задания 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на каждом слайде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2. </a:t>
            </a:r>
            <a:r>
              <a:rPr lang="ru-RU" sz="1400" spc="-20" dirty="0" smtClean="0">
                <a:solidFill>
                  <a:schemeClr val="accent1"/>
                </a:solidFill>
                <a:latin typeface="Arial" panose="020B0604020202020204" pitchFamily="34" charset="0"/>
                <a:cs typeface="Arial" pitchFamily="34" charset="0"/>
              </a:rPr>
              <a:t>Заполните каждый слайд 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– на каждый заданный вопрос должен быть исчерпывающий ответ.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ru-RU" sz="12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Исчерпывающий ≠ 10+ слайдов: не нужно копировать из </a:t>
            </a:r>
            <a:r>
              <a:rPr lang="en-US" sz="12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Wiki </a:t>
            </a:r>
            <a:r>
              <a:rPr lang="ru-RU" sz="12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всю информацию, связанную с темой. </a:t>
            </a:r>
            <a:br>
              <a:rPr lang="ru-RU" sz="12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</a:br>
            <a:r>
              <a:rPr lang="ru-RU" sz="12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Эксперты будут оценивать ход мыслей команды, умение искать, анализировать и синтезировать информацию, а не умение «копировать/вставить».</a:t>
            </a:r>
            <a:br>
              <a:rPr lang="ru-RU" sz="12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</a:br>
            <a:r>
              <a:rPr lang="ru-RU" sz="12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Будьте оригинальными: не нужно брать хорошие формулировки по теме из чужого интервью – важно дать именно собственную оценку (которая, разумеется, может совпадать с чьей-то, но не дословно).</a:t>
            </a:r>
            <a:br>
              <a:rPr lang="ru-RU" sz="12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</a:br>
            <a:r>
              <a:rPr lang="ru-RU" sz="12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Четко следуйте инструкциям на слайде, если таковые имеются.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3. До 31 марта включительно </a:t>
            </a:r>
            <a:r>
              <a:rPr lang="ru-RU" sz="1400" spc="-20" dirty="0" smtClean="0">
                <a:solidFill>
                  <a:schemeClr val="accent1"/>
                </a:solidFill>
                <a:latin typeface="Arial" panose="020B0604020202020204" pitchFamily="34" charset="0"/>
                <a:cs typeface="Arial" pitchFamily="34" charset="0"/>
              </a:rPr>
              <a:t>загрузите заполненную презентацию 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на сайт, перейдя в свой </a:t>
            </a:r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личный кабинет 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на </a:t>
            </a:r>
            <a:r>
              <a:rPr lang="ru-RU" sz="1400" spc="-2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юниквант.рф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/смена  </a:t>
            </a:r>
            <a:b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</a:b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(формат </a:t>
            </a:r>
            <a:r>
              <a:rPr lang="en-US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pdf 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размер до </a:t>
            </a:r>
            <a:r>
              <a:rPr lang="en-US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7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ru-RU" sz="1400" spc="-2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мб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2"/>
          <p:cNvSpPr>
            <a:spLocks/>
          </p:cNvSpPr>
          <p:nvPr/>
        </p:nvSpPr>
        <p:spPr bwMode="auto">
          <a:xfrm>
            <a:off x="0" y="1490663"/>
            <a:ext cx="9144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</a:rPr>
              <a:t>Инструкции по заполнению</a:t>
            </a:r>
            <a:endParaRPr lang="ru-RU" sz="2400" dirty="0">
              <a:solidFill>
                <a:schemeClr val="accent5">
                  <a:lumMod val="50000"/>
                </a:scheme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082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https://www.forsen.com/wp-content/uploads/2018/06/detaljpla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1" b="13815"/>
          <a:stretch/>
        </p:blipFill>
        <p:spPr bwMode="auto">
          <a:xfrm>
            <a:off x="4406279" y="5440984"/>
            <a:ext cx="4004296" cy="141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66688" y="2346325"/>
            <a:ext cx="8669337" cy="328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Прочитайте</a:t>
            </a:r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несколько 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статей и интервью. </a:t>
            </a:r>
            <a:b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https://indicator.ru/tags/urbanistika</a:t>
            </a: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https://newochem.ru/texnologii/8-gorodov-demonstriruyushhix-budushhee-urbanizma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gre4ark.livejournal.com/326482.html</a:t>
            </a: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zillion.net/ru/blog/337/urbanistika-idiei-dlia-ghorodov-budushchiegho</a:t>
            </a: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 вы объяснили свое бабушке, что такое </a:t>
            </a:r>
            <a:r>
              <a:rPr lang="ru-RU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урбанистика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вам кажется, каким набором навыков и компетенций должен обладать урбанист? </a:t>
            </a:r>
            <a:endParaRPr lang="ru-RU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Поищите 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интернете, какие организации в России занимаются вопросами </a:t>
            </a:r>
            <a:r>
              <a:rPr lang="ru-RU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урбанистики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Приведите несколько примеров реализованных проектов в области эффективного городского </a:t>
            </a: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планирования,  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несколько проектов, находящихся в разработке</a:t>
            </a: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Что вам понравилось в найденных проектах, какие есть недостатки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2"/>
          <p:cNvSpPr>
            <a:spLocks/>
          </p:cNvSpPr>
          <p:nvPr/>
        </p:nvSpPr>
        <p:spPr bwMode="auto">
          <a:xfrm>
            <a:off x="0" y="1490663"/>
            <a:ext cx="9144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</a:rPr>
              <a:t>1. Прочитайте, проанализируйте и запишите:</a:t>
            </a:r>
            <a:endParaRPr lang="ru-RU" sz="2400" dirty="0">
              <a:solidFill>
                <a:schemeClr val="accent5">
                  <a:lumMod val="50000"/>
                </a:scheme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50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33438" y="1884363"/>
            <a:ext cx="8669337" cy="549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ru-RU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Урбанистика</a:t>
            </a: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– это наука, посвящённая развитию различных городских систем, их взаимодействие между собой и  жителями города.</a:t>
            </a:r>
          </a:p>
          <a:p>
            <a:pPr>
              <a:lnSpc>
                <a:spcPct val="114000"/>
              </a:lnSpc>
            </a:pPr>
            <a:endParaRPr lang="ru-RU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Навыки и компетенции урбаниста: 1.Стратегическое планирование и проектирование регионов, городов, районов города. 2. Исследование городов, прогнозирование и оценка градостроительных решений. 3. Управление и администрирование градостроительной деятельности на местном и региональном уровне, реализация градостроительной политики, проведение мероприятий территориального планирования и проектирования. 4. Работа с современными программами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SPSS </a:t>
            </a: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ГИС.</a:t>
            </a:r>
          </a:p>
          <a:p>
            <a:pPr>
              <a:lnSpc>
                <a:spcPct val="114000"/>
              </a:lnSpc>
            </a:pPr>
            <a:endParaRPr lang="ru-RU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endParaRPr lang="ru-RU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Организации, занимающиеся вопросами </a:t>
            </a:r>
            <a:r>
              <a:rPr lang="ru-RU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урбанистики</a:t>
            </a: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ru-RU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Зайстройщики</a:t>
            </a: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Градостроительство и т. д.</a:t>
            </a:r>
          </a:p>
          <a:p>
            <a:pPr>
              <a:lnSpc>
                <a:spcPct val="114000"/>
              </a:lnSpc>
            </a:pPr>
            <a:endParaRPr lang="ru-RU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(два-три) 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реализованных проектов в области эффективного городского планирования и несколько </a:t>
            </a: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проектов (два-три), 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находящихся в </a:t>
            </a: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разработке:1.Набережная Барнаула. Очень красивое место. Можно посмотреть на Барнаул вдаль! 2. Лифт на </a:t>
            </a:r>
            <a:r>
              <a:rPr lang="ru-RU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набережной.Для</a:t>
            </a: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тех, у кого проблемы с ногами</a:t>
            </a:r>
            <a:r>
              <a:rPr lang="ru-RU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сделать лифт.</a:t>
            </a:r>
            <a:endParaRPr lang="ru-RU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endParaRPr lang="ru-RU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2"/>
          <p:cNvSpPr>
            <a:spLocks/>
          </p:cNvSpPr>
          <p:nvPr/>
        </p:nvSpPr>
        <p:spPr bwMode="auto">
          <a:xfrm>
            <a:off x="0" y="1490663"/>
            <a:ext cx="9144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</a:rPr>
              <a:t>1. Прочитайте, проанализируйте и запишите:</a:t>
            </a:r>
            <a:endParaRPr lang="ru-RU" sz="2400" dirty="0">
              <a:solidFill>
                <a:schemeClr val="accent5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12" y="561975"/>
            <a:ext cx="237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ЗАПОЛНИТЬ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/>
          </p:cNvSpPr>
          <p:nvPr/>
        </p:nvSpPr>
        <p:spPr bwMode="auto">
          <a:xfrm>
            <a:off x="0" y="1490663"/>
            <a:ext cx="9144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</a:rPr>
              <a:t>2. Обсудите и запишите:</a:t>
            </a:r>
            <a:endParaRPr lang="ru-RU" sz="2400" dirty="0">
              <a:solidFill>
                <a:schemeClr val="accent5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66688" y="2346325"/>
            <a:ext cx="8977312" cy="15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Обсудите с командой и приведите 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примеры </a:t>
            </a:r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комфортного городского 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пространства в своем городе </a:t>
            </a:r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(парк/сквер, набережная, стадион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, школа </a:t>
            </a:r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и др.) или 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конкретных элементов </a:t>
            </a:r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(скамейки, фонтан, фонари и др.), 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которые кажутся вам достойными внимания (не менее двух).</a:t>
            </a:r>
            <a:r>
              <a:rPr lang="en-US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/>
            </a:r>
            <a:br>
              <a:rPr lang="en-US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</a:b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Объясните </a:t>
            </a:r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свой 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выбор – почему вы считаете, что это красиво/удобно/современно/надежно/</a:t>
            </a:r>
            <a:r>
              <a:rPr lang="ru-RU" sz="1400" spc="-2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экологично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и др.</a:t>
            </a:r>
            <a:b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www.utv.ru/media/uploads/2018/02/26/logxw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04" y="3891620"/>
            <a:ext cx="3303171" cy="233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zano.pl/_file/eng/1525077333/img/producer-of-street-furniture-zano-penrose-bench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15000" r="3417" b="23750"/>
          <a:stretch/>
        </p:blipFill>
        <p:spPr bwMode="auto">
          <a:xfrm>
            <a:off x="3879850" y="4000514"/>
            <a:ext cx="4838700" cy="211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7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/>
          </p:cNvSpPr>
          <p:nvPr/>
        </p:nvSpPr>
        <p:spPr bwMode="auto">
          <a:xfrm>
            <a:off x="0" y="1490663"/>
            <a:ext cx="9144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</a:rPr>
              <a:t>2. Обсудите и запишите:</a:t>
            </a:r>
            <a:endParaRPr lang="ru-RU" sz="2400" dirty="0">
              <a:solidFill>
                <a:schemeClr val="accent5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66688" y="2346325"/>
            <a:ext cx="8669337" cy="107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Пример </a:t>
            </a:r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комфортного городского 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пространства/элемента №1</a:t>
            </a:r>
            <a:endParaRPr lang="ru-RU" sz="1400" spc="-2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  <a:p>
            <a:pPr>
              <a:lnSpc>
                <a:spcPct val="114000"/>
              </a:lnSpc>
            </a:pP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b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</a:b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Мы считаем, что это красиво/удобно/современно/надежно/</a:t>
            </a:r>
            <a:r>
              <a:rPr lang="ru-RU" sz="1400" spc="-2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экологично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и </a:t>
            </a:r>
            <a:r>
              <a:rPr lang="ru-RU" sz="1400" spc="-2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др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…….</a:t>
            </a:r>
            <a:b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</a:br>
            <a:endParaRPr lang="ru-RU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7437" y="3267089"/>
            <a:ext cx="442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2-4 фотографии объекта с разных ракурсов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412" y="571500"/>
            <a:ext cx="237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ЗАПОЛНИТЬ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66688" y="4060825"/>
            <a:ext cx="8669337" cy="107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Пример </a:t>
            </a:r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комфортного городского 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пространства/элемента №2</a:t>
            </a:r>
            <a:endParaRPr lang="ru-RU" sz="1400" spc="-2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  <a:p>
            <a:pPr>
              <a:lnSpc>
                <a:spcPct val="114000"/>
              </a:lnSpc>
            </a:pP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b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</a:b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Мы считаем, что это красиво/удобно/современно/надежно/</a:t>
            </a:r>
            <a:r>
              <a:rPr lang="ru-RU" sz="1400" spc="-2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экологично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и </a:t>
            </a:r>
            <a:r>
              <a:rPr lang="ru-RU" sz="1400" spc="-2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др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…….</a:t>
            </a:r>
            <a:b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</a:br>
            <a:endParaRPr lang="ru-RU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7437" y="4981589"/>
            <a:ext cx="442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2-4 фотографии объекта с разных ракурсов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/>
          </p:cNvSpPr>
          <p:nvPr/>
        </p:nvSpPr>
        <p:spPr bwMode="auto">
          <a:xfrm>
            <a:off x="0" y="1490663"/>
            <a:ext cx="9144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4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</a:rPr>
              <a:t>3</a:t>
            </a: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</a:rPr>
              <a:t>. Проанализируйте и запишите:</a:t>
            </a:r>
            <a:endParaRPr lang="ru-RU" sz="2400" dirty="0">
              <a:solidFill>
                <a:schemeClr val="accent5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66688" y="2346325"/>
            <a:ext cx="86693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Выделите 5-7 проблем, имеющихся в вашем городе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. Попробуйте </a:t>
            </a:r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выявить причины их возникновения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.</a:t>
            </a:r>
            <a:b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</a:b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Не фокусируйтесь на финансовых причинах: отсутствие денег не проблема, наличие денег – не решение.  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3765"/>
              </p:ext>
            </p:extLst>
          </p:nvPr>
        </p:nvGraphicFramePr>
        <p:xfrm>
          <a:off x="342899" y="3497739"/>
          <a:ext cx="8493126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46563">
                  <a:extLst>
                    <a:ext uri="{9D8B030D-6E8A-4147-A177-3AD203B41FA5}">
                      <a16:colId xmlns:a16="http://schemas.microsoft.com/office/drawing/2014/main" val="804180258"/>
                    </a:ext>
                  </a:extLst>
                </a:gridCol>
                <a:gridCol w="4246563">
                  <a:extLst>
                    <a:ext uri="{9D8B030D-6E8A-4147-A177-3AD203B41FA5}">
                      <a16:colId xmlns:a16="http://schemas.microsoft.com/office/drawing/2014/main" val="796113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Проблема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Возможная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причина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09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32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6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8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08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5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3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5325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2412" y="561975"/>
            <a:ext cx="237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ЗАПОЛНИТЬ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images.adsttc.com/media/images/55f6/fde8/adbc/0139/a000/034b/large_jpg/camp-jrf-rendering-overall-persepctive-annotated.jpg?14422502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084989"/>
            <a:ext cx="4724538" cy="276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2"/>
          <p:cNvSpPr>
            <a:spLocks/>
          </p:cNvSpPr>
          <p:nvPr/>
        </p:nvSpPr>
        <p:spPr bwMode="auto">
          <a:xfrm>
            <a:off x="0" y="1490663"/>
            <a:ext cx="9144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</a:rPr>
              <a:t>4. Спроектируйте и опишите:</a:t>
            </a:r>
            <a:endParaRPr lang="ru-RU" sz="2400" dirty="0">
              <a:solidFill>
                <a:schemeClr val="accent5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66688" y="2346325"/>
            <a:ext cx="866933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Предложите инженерное решение, решающее одну из 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перечисленных в задании №3 </a:t>
            </a:r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проблем. 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/>
            </a:r>
            <a:b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</a:b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Используйте следующий план, для описании решения.</a:t>
            </a:r>
          </a:p>
          <a:p>
            <a:endParaRPr lang="ru-RU" sz="1400" spc="-2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37332" y="3219866"/>
            <a:ext cx="3763168" cy="3745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Проблема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Решение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Целевая аудитория</a:t>
            </a:r>
            <a:endParaRPr lang="ru-RU" sz="1400" spc="-2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Цель проекта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Задачи проекта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Техническое описание решения </a:t>
            </a:r>
            <a:b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</a:b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(не менее 4 изображений (фото, схемы, </a:t>
            </a:r>
            <a:r>
              <a:rPr lang="ru-RU" sz="1400" spc="-2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рендеры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и др.), дополнительно ссылка на файл, видео и др.)</a:t>
            </a:r>
            <a:endParaRPr lang="ru-RU" sz="1400" spc="-2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Почему наше решение жизнеспособно (отличия от существующих решений, эффективность и пр.)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Перспективы проекта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Роли в команде</a:t>
            </a:r>
          </a:p>
          <a:p>
            <a:endParaRPr lang="ru-RU" sz="1400" spc="-2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/>
          </p:cNvSpPr>
          <p:nvPr/>
        </p:nvSpPr>
        <p:spPr bwMode="auto">
          <a:xfrm>
            <a:off x="0" y="1490663"/>
            <a:ext cx="9144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</a:rPr>
              <a:t>4. Спроектируйте и опишите:</a:t>
            </a:r>
            <a:endParaRPr lang="ru-RU" sz="2400" dirty="0">
              <a:solidFill>
                <a:schemeClr val="accent5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66688" y="2346325"/>
            <a:ext cx="8669337" cy="205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Примеры решений: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Описание новой системы городской навигации + скриншоты/файл + обоснование </a:t>
            </a:r>
          </a:p>
          <a:p>
            <a:pPr marL="266700" indent="-2667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3D модель сквера + обоснование</a:t>
            </a:r>
          </a:p>
          <a:p>
            <a:pPr marL="266700" indent="-2667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Карта сети </a:t>
            </a:r>
            <a:r>
              <a:rPr lang="ru-RU" sz="1400" spc="-2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электрозаправок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в городе</a:t>
            </a:r>
          </a:p>
          <a:p>
            <a:pPr marL="266700" indent="-2667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Конкретные предложения по использованию элементов альтернативной энергетики + обоснование  </a:t>
            </a:r>
            <a:b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</a:b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и пр.</a:t>
            </a:r>
            <a:b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</a:b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/>
            </a:r>
            <a:b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</a:b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Абзац </a:t>
            </a:r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текста и картинки из интернета 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«мы </a:t>
            </a:r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хотим, чтобы было вот </a:t>
            </a:r>
            <a:r>
              <a:rPr lang="ru-RU" sz="140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так» –  </a:t>
            </a:r>
            <a:r>
              <a:rPr lang="ru-RU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не решение</a:t>
            </a:r>
            <a:endParaRPr lang="ru-RU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8" descr="Картинки по запросу augmented real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573" y="4763758"/>
            <a:ext cx="2044377" cy="2094241"/>
          </a:xfrm>
          <a:prstGeom prst="rect">
            <a:avLst/>
          </a:prstGeom>
          <a:noFill/>
        </p:spPr>
      </p:pic>
      <p:pic>
        <p:nvPicPr>
          <p:cNvPr id="9" name="Picture 2" descr="http://www.urban-pushkino.ru/konkurs/assets/files/%D0%9A%D0%BE%D0%BD%D0%BA%D1%83%D1%80%D1%81%D0%B0%D0%BD%D1%82%20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056" y="5070770"/>
            <a:ext cx="3175794" cy="178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img.cadnav.com/allimg/160114/cadnav-16011420014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81" y="4591050"/>
            <a:ext cx="31115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4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20189</TotalTime>
  <Words>579</Words>
  <Application>Microsoft Office PowerPoint</Application>
  <PresentationFormat>Экран (4:3)</PresentationFormat>
  <Paragraphs>107</Paragraphs>
  <Slides>18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Adobe Song Std L</vt:lpstr>
      <vt:lpstr>Arial</vt:lpstr>
      <vt:lpstr>Bahnschrift Light SemiCondensed</vt:lpstr>
      <vt:lpstr>Calibri</vt:lpstr>
      <vt:lpstr>Verdana</vt:lpstr>
      <vt:lpstr>Wingdings</vt:lpstr>
      <vt:lpstr>Тема Office</vt:lpstr>
      <vt:lpstr>Шаблон выполнения отборочных заданий на смену «Юниквант», ВДЦ «Смена»’19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технологии в детском технопарке «Кванториуме»</dc:title>
  <dc:creator>user</dc:creator>
  <cp:lastModifiedBy>user</cp:lastModifiedBy>
  <cp:revision>224</cp:revision>
  <dcterms:created xsi:type="dcterms:W3CDTF">2017-01-30T07:16:04Z</dcterms:created>
  <dcterms:modified xsi:type="dcterms:W3CDTF">2019-02-25T08:59:28Z</dcterms:modified>
</cp:coreProperties>
</file>