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90" r:id="rId5"/>
    <p:sldId id="291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75" r:id="rId14"/>
    <p:sldId id="268" r:id="rId15"/>
    <p:sldId id="269" r:id="rId16"/>
    <p:sldId id="270" r:id="rId17"/>
    <p:sldId id="273" r:id="rId18"/>
    <p:sldId id="271" r:id="rId19"/>
    <p:sldId id="272" r:id="rId20"/>
    <p:sldId id="274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83DC1-968A-B929-DB49-29A882FE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Database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A17AC-A3F5-25DE-8DF9-A5FA5CA3A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Tom Schmaeling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FEC4BA-6191-28FC-5211-288874EF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DA2B8-621E-1FC5-787E-22CC392B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UserReview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33F72CD2-EA9B-B1DE-33E6-A55C5A30D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184525"/>
            <a:ext cx="1724025" cy="200977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FEEC5E-EE3E-6A43-EEBD-38EB94A57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‘UserReview’ table holds all the reviews given </a:t>
            </a:r>
            <a:r>
              <a:rPr lang="en-US" u="sng" dirty="0"/>
              <a:t>on</a:t>
            </a:r>
            <a:r>
              <a:rPr lang="en-US" dirty="0"/>
              <a:t> users.</a:t>
            </a:r>
          </a:p>
          <a:p>
            <a:r>
              <a:rPr lang="en-US" dirty="0"/>
              <a:t>These are comments left by hosts on the guest pages and are different from reviews left by guests on the property listing.</a:t>
            </a:r>
          </a:p>
          <a:p>
            <a:r>
              <a:rPr lang="en-US" dirty="0"/>
              <a:t>The comment attribute holds the user created written text</a:t>
            </a:r>
          </a:p>
          <a:p>
            <a:r>
              <a:rPr lang="en-US" dirty="0"/>
              <a:t>User and author_user ids and timestamps are also saved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5160D6-0D8A-9AC3-9C4C-4B54FD6A7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9194-85A3-D08B-CDCF-D401C738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Address 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317DD520-10FF-9B63-194E-984567D9FA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041650"/>
            <a:ext cx="1724025" cy="2295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0FDE9-8D36-8390-04C1-4BEDF832A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address attributes themselves are self-explanatory in meaning.</a:t>
            </a:r>
          </a:p>
          <a:p>
            <a:r>
              <a:rPr lang="en-US" dirty="0"/>
              <a:t>The reasoning for the selection of attributes is the categorization or search user flow on the website.</a:t>
            </a:r>
          </a:p>
          <a:p>
            <a:r>
              <a:rPr lang="en-US" dirty="0"/>
              <a:t>An address can be used by either users, properties (listings) or banks.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70BA7D-D054-E840-D496-121928A42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849A6-87A1-6920-221E-49C25DA4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Image</a:t>
            </a:r>
          </a:p>
        </p:txBody>
      </p:sp>
      <p:pic>
        <p:nvPicPr>
          <p:cNvPr id="6" name="Inhaltsplatzhalter 5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40261B95-DEC7-BCA2-2AF1-1B92A5671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470275"/>
            <a:ext cx="1724025" cy="143827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373B18-EDFB-7F33-4E92-B36BC9593C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table assumes that the images themselves are stored by a cloud storage provider for example.</a:t>
            </a:r>
          </a:p>
          <a:p>
            <a:r>
              <a:rPr lang="en-US" dirty="0"/>
              <a:t>This means that the attribute itself can be of type VARCHAR instead of having to save the image as a BLOB, which is inefficient.</a:t>
            </a:r>
          </a:p>
          <a:p>
            <a:r>
              <a:rPr lang="en-US" dirty="0"/>
              <a:t>The Table also stores the id of the user that uploaded the image.</a:t>
            </a:r>
          </a:p>
          <a:p>
            <a:r>
              <a:rPr lang="en-US" dirty="0"/>
              <a:t>The ‘created’ attribute is defaulted to the current timestamp, meaning it shows the time the image was uploaded.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2672D9-3211-727E-D392-1B379F78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5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269E8-4D34-B1CA-F5CA-34D0E596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Currency</a:t>
            </a:r>
          </a:p>
        </p:txBody>
      </p:sp>
      <p:pic>
        <p:nvPicPr>
          <p:cNvPr id="9" name="Inhaltsplatzhalter 8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72CB893A-86A1-3C3E-2847-2CA25C7683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613150"/>
            <a:ext cx="1724025" cy="1152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D9536-6257-3D86-028D-E1DA528B9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currency table represents all currencies available in the application.</a:t>
            </a:r>
          </a:p>
          <a:p>
            <a:r>
              <a:rPr lang="en-US" dirty="0"/>
              <a:t>Name represents the name of the currency while country represents the country it is used in.</a:t>
            </a:r>
          </a:p>
          <a:p>
            <a:r>
              <a:rPr lang="en-US" dirty="0"/>
              <a:t>Abbreviation is used for display purposes.</a:t>
            </a:r>
          </a:p>
          <a:p>
            <a:r>
              <a:rPr lang="en-US" dirty="0"/>
              <a:t>Currency is not a table that will see frequent changes and is rather used as a reference.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A5D7CF-2D3F-54D8-3D19-BFBB0D251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F0F76-E733-2FB4-35A1-4C8A9CFA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Language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D40EBB51-ABA5-8BD5-FE2E-34EA9DFFA7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613150"/>
            <a:ext cx="1724025" cy="1152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1A2E6-C5EE-1946-A439-73562AE11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language table represents all languages available in the application.</a:t>
            </a:r>
          </a:p>
          <a:p>
            <a:r>
              <a:rPr lang="en-US" dirty="0"/>
              <a:t>Name represents the name of the language while country represents the country it is used in.</a:t>
            </a:r>
          </a:p>
          <a:p>
            <a:r>
              <a:rPr lang="en-US" dirty="0"/>
              <a:t>The reason for this is that Airbnb differentiates between, for example, American and British English.</a:t>
            </a:r>
          </a:p>
          <a:p>
            <a:r>
              <a:rPr lang="en-US" dirty="0"/>
              <a:t>Language is not a table that will see frequent changes and is rather used as a reference.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1DD153-6ACA-2A41-FCA4-E504EB240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16C4-10D0-FFE9-DB95-988E476C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Chat</a:t>
            </a:r>
          </a:p>
        </p:txBody>
      </p:sp>
      <p:pic>
        <p:nvPicPr>
          <p:cNvPr id="6" name="Inhaltsplatzhalter 5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BA196DE5-CA99-31AD-43F5-E8BFBAC15A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D4C6D-FF0B-FE16-44A3-1CDEC5535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chat is a collection of messages, in the next slide we will inspect the ‘message’ table.</a:t>
            </a:r>
          </a:p>
          <a:p>
            <a:r>
              <a:rPr lang="en-US" dirty="0"/>
              <a:t>These messages are linked to a chat by sharing the same chat id.</a:t>
            </a:r>
          </a:p>
          <a:p>
            <a:r>
              <a:rPr lang="en-US" dirty="0"/>
              <a:t>Other than the ‘created’ and ‘last_modified’ timestamps, the chats table also holds both chat participants.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6F3D27-470C-D10B-47AF-F5D981C79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63477-8154-0AB8-1A45-18A8C93F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Message</a:t>
            </a:r>
          </a:p>
        </p:txBody>
      </p:sp>
      <p:pic>
        <p:nvPicPr>
          <p:cNvPr id="6" name="Inhaltsplatzhalter 5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F662A10D-6E9E-783A-DE9F-8490DA7A1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88B71-4AB8-4EC6-2A31-993E4DD640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message is linked to the chat via the chat id, represented here as ‘owning_chat_id’.</a:t>
            </a:r>
          </a:p>
          <a:p>
            <a:r>
              <a:rPr lang="en-US" dirty="0"/>
              <a:t>As Airbnb enables users to share images in chats, a message may contain an image instead of text. This necessitates the optional ‘image_id’ attribute. </a:t>
            </a:r>
          </a:p>
          <a:p>
            <a:r>
              <a:rPr lang="en-US" dirty="0"/>
              <a:t>The created timestamp is essentially the ‘sent’ timestamp of the message.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0EF9BF-A617-4A30-7FA7-F4764D9DE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0621A-B26B-E68F-5EAC-CA341E16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EmergencyContact</a:t>
            </a:r>
          </a:p>
        </p:txBody>
      </p:sp>
      <p:pic>
        <p:nvPicPr>
          <p:cNvPr id="6" name="Inhaltsplatzhalter 5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A7D2F5F9-1B5F-DA24-1337-69467405A1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2898775"/>
            <a:ext cx="1724025" cy="258127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3CC98-D2A3-AF61-72FA-E22C76C8F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emergency contact different to a user as it is only a collection of information relevant to the contact without any of the functionality of an actual account.</a:t>
            </a:r>
          </a:p>
          <a:p>
            <a:r>
              <a:rPr lang="en-US" dirty="0"/>
              <a:t>All the information regarding the contact should be self-explanatory.</a:t>
            </a:r>
          </a:p>
          <a:p>
            <a:r>
              <a:rPr lang="en-US" dirty="0"/>
              <a:t>The ‘owning_user_id’ refers to the user that owns it.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D50C90-3CDB-4920-6B44-44CB5F331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1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84F0D-6E0B-E3AB-45D0-52DD711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Wishlist</a:t>
            </a:r>
          </a:p>
        </p:txBody>
      </p:sp>
      <p:pic>
        <p:nvPicPr>
          <p:cNvPr id="6" name="Inhaltsplatzhalter 5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7D900F81-8280-E830-31F5-A06081787B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470275"/>
            <a:ext cx="1724025" cy="143827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A9EC2F-39F7-3183-7D11-943BAD432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Wishlists in the Airbnb application are a collection of property listings.</a:t>
            </a:r>
          </a:p>
          <a:p>
            <a:r>
              <a:rPr lang="en-US" dirty="0"/>
              <a:t>As this is a M:N relation it needs to be normalized, we achieve this by using this ‘wishlist’ and a ‘wishlist_propertylisting’ table (see next slide).</a:t>
            </a:r>
          </a:p>
          <a:p>
            <a:r>
              <a:rPr lang="en-US" dirty="0"/>
              <a:t>A user can have multiple Wishlists, hence the need for a name.</a:t>
            </a:r>
          </a:p>
          <a:p>
            <a:r>
              <a:rPr lang="en-US" dirty="0"/>
              <a:t>The ‘wishlist_id’ is used in the next table to normalize the M:N relation.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D78611-9C46-4330-1C0B-215CC8DB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25EF5-F273-2C46-EE92-9D79CDFD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Wishlist_PropertyListing</a:t>
            </a:r>
          </a:p>
        </p:txBody>
      </p:sp>
      <p:pic>
        <p:nvPicPr>
          <p:cNvPr id="6" name="Inhaltsplatzhalter 5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F52374AF-EB19-DB2F-6264-BF01715F65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3613150"/>
            <a:ext cx="1914525" cy="1152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C9F98-3FF2-16FF-3A71-4D87DEFAE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table, as mentioned, is used to normalize the wishlist – propertylisting relation.</a:t>
            </a:r>
          </a:p>
          <a:p>
            <a:r>
              <a:rPr lang="en-US" dirty="0"/>
              <a:t>The table matches Propertylistings to Wishlists using the two foreign key ids.</a:t>
            </a:r>
          </a:p>
          <a:p>
            <a:r>
              <a:rPr lang="en-US" dirty="0"/>
              <a:t>The propertylisting table will be introduced in the following slides.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18C500-9648-B22D-2F28-9E24AB9C0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D969-B9EA-238B-FC30-92B5BB7A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6D88E-D1E1-CD84-90DD-7C64F5C9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and Structure of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Database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Individual Table Examinations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4A44BC-9D90-CA13-6F9A-880775F6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5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E93F8-DD1F-2493-0922-B73C078C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propertyListing</a:t>
            </a:r>
          </a:p>
        </p:txBody>
      </p:sp>
      <p:pic>
        <p:nvPicPr>
          <p:cNvPr id="6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5BA3FCB-75A3-13E5-8492-EB52495AF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73" y="2638425"/>
            <a:ext cx="1244916" cy="310197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8FCB3-64D0-78BB-EDB6-E3D4DD3B3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‘PropertyListing’ table marks the second important ‘block’ of data mentioned in the introduction.</a:t>
            </a:r>
          </a:p>
          <a:p>
            <a:r>
              <a:rPr lang="en-US" dirty="0"/>
              <a:t>This table holds all relevant information for the listings and has multiple M:N relations that are not shown in the table itself.</a:t>
            </a:r>
          </a:p>
          <a:p>
            <a:r>
              <a:rPr lang="en-US" dirty="0"/>
              <a:t>These relations rely on the ‘propertylisting_id’ and are introduced in the following slides.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7593C2-A55C-900B-3879-6056F0089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40344-E980-EFC2-A1AC-AE48AEF0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PropertyReview</a:t>
            </a:r>
          </a:p>
        </p:txBody>
      </p:sp>
      <p:pic>
        <p:nvPicPr>
          <p:cNvPr id="6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38CF2E26-2A16-775E-AD0E-1BCE925516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55" y="2638425"/>
            <a:ext cx="1435952" cy="310197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288F43-7D20-C531-80D6-EDFA2237D8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 to a User Review this table holds the reviews given by guests to properties.</a:t>
            </a:r>
          </a:p>
          <a:p>
            <a:r>
              <a:rPr lang="en-US" dirty="0"/>
              <a:t>It holds multiple ratings for overall, location, cleanliness, communication, check in and accuracy which are displayed on the listing page. These are represented as integers with values from 0 to 5. (Star rating)</a:t>
            </a:r>
          </a:p>
          <a:p>
            <a:r>
              <a:rPr lang="en-US" dirty="0"/>
              <a:t>Users can also add comments and images to the review.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17EF3-60A3-7C88-7042-89F68F3A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DC931-985E-4DF0-E933-3ED9C5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Property_X</a:t>
            </a:r>
          </a:p>
        </p:txBody>
      </p:sp>
      <p:pic>
        <p:nvPicPr>
          <p:cNvPr id="6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490C3ED4-A5D1-C6BC-E7B6-5781EAE54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19" y="2955925"/>
            <a:ext cx="1724025" cy="1152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DCF91-FABC-1934-A3D6-E15FA8F33F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Each table is used to normalize a relation between the PropertyListing and their respective table.</a:t>
            </a:r>
          </a:p>
          <a:p>
            <a:r>
              <a:rPr lang="en-US" dirty="0"/>
              <a:t>The naming convention of these tables is meant to represent link between ‘PropertyListing’ and ‘Amenity’, ‘Category’ or ‘HouseRule’ table.</a:t>
            </a:r>
          </a:p>
          <a:p>
            <a:r>
              <a:rPr lang="en-US" dirty="0"/>
              <a:t>The individual tables they are related to will be introduced in the following slide.</a:t>
            </a:r>
          </a:p>
          <a:p>
            <a:r>
              <a:rPr lang="en-US" dirty="0"/>
              <a:t>These table are used to link other tables and hence do not necessarily need an id attribute.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 am considering removing these for the finalization phase and would appreciate feedback regarding this)</a:t>
            </a:r>
          </a:p>
        </p:txBody>
      </p:sp>
      <p:pic>
        <p:nvPicPr>
          <p:cNvPr id="7" name="Inhaltsplatzhalter 5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39E24397-F6D1-8B4F-764D-548B3C8E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81" y="4216400"/>
            <a:ext cx="1724025" cy="1152525"/>
          </a:xfrm>
          <a:prstGeom prst="rect">
            <a:avLst/>
          </a:prstGeom>
        </p:spPr>
      </p:pic>
      <p:pic>
        <p:nvPicPr>
          <p:cNvPr id="8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D57758C7-C841-DE01-A45E-B859A005F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67" y="4216400"/>
            <a:ext cx="1724025" cy="1152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7FA2103-B528-E67D-ACA5-0B2336CC7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8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BB3-69F8-EF32-67DB-53D8F4F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</a:t>
            </a:r>
            <a:r>
              <a:rPr lang="en-US" sz="2600" dirty="0"/>
              <a:t>Amenity/Category/HouseRule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172C875-2F82-0D49-D41D-2C6EDAFF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A52243-B659-F5B9-E1E6-4445EC75CD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These are the tables that are in a M:N relationship with the ‘PropertyListing’ table.</a:t>
            </a:r>
          </a:p>
          <a:p>
            <a:r>
              <a:rPr lang="en-US" dirty="0"/>
              <a:t>These table hold unexpectedly little information because they are only represented by their name and an icon in the application.</a:t>
            </a:r>
          </a:p>
        </p:txBody>
      </p:sp>
      <p:pic>
        <p:nvPicPr>
          <p:cNvPr id="7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A0BC892B-B524-DDE3-FEC9-98369217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90" y="3327022"/>
            <a:ext cx="1724025" cy="1724025"/>
          </a:xfrm>
          <a:prstGeom prst="rect">
            <a:avLst/>
          </a:prstGeom>
        </p:spPr>
      </p:pic>
      <p:pic>
        <p:nvPicPr>
          <p:cNvPr id="8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3792F74-2008-738E-4937-5D9F37340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3327022"/>
            <a:ext cx="1724025" cy="17240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FD314C-5D98-4183-0F82-AD095C04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E6647-835C-E92D-D20F-61544D3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PropertyType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A782A569-BCE5-C049-A229-479A081BF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95DDF-977A-9853-E008-0B7A9B0B9D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Different to the previous three tables, the ‘PrototypeType’ is not in a M:N relation with the PropertyListing table.</a:t>
            </a:r>
          </a:p>
          <a:p>
            <a:r>
              <a:rPr lang="en-US" dirty="0"/>
              <a:t>In the Airbnb application, each property is listed based on its type.</a:t>
            </a:r>
          </a:p>
          <a:p>
            <a:r>
              <a:rPr lang="en-US" dirty="0"/>
              <a:t>These types are not frequently changed, and if they are, then they are changed by an admin.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92CE3A-6A81-F3B7-7ACB-AF128973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8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5A51B-8277-EDB8-9A7F-0B5B2AE9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Booking</a:t>
            </a:r>
          </a:p>
        </p:txBody>
      </p:sp>
      <p:pic>
        <p:nvPicPr>
          <p:cNvPr id="6" name="Inhaltsplatzhalter 5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4AE50E0B-519B-8B43-6F14-C0E1EA5A12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96" y="2638425"/>
            <a:ext cx="1167271" cy="310197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DF4958-1194-5740-695B-02D398FE8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guest books a property, an entry in the ‘Booking’ table is made.</a:t>
            </a:r>
          </a:p>
          <a:p>
            <a:r>
              <a:rPr lang="en-US" dirty="0"/>
              <a:t>Most of the information listed is obvious and inferred by the attribute name.</a:t>
            </a:r>
          </a:p>
          <a:p>
            <a:r>
              <a:rPr lang="en-US" dirty="0"/>
              <a:t>The time frame is stated by the booking start and end dates.</a:t>
            </a:r>
          </a:p>
          <a:p>
            <a:r>
              <a:rPr lang="en-US" dirty="0"/>
              <a:t>The optional ‘cancelled’ Boolean and the relevant ‘refund_amount’ is only used in case the booking is cancelled.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CCA379-D298-86E5-D969-F375799BE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72631-BA41-5072-1CA4-4FA391D8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BankInformation</a:t>
            </a:r>
          </a:p>
        </p:txBody>
      </p:sp>
      <p:pic>
        <p:nvPicPr>
          <p:cNvPr id="6" name="Inhaltsplatzhalter 5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D5450C34-AA6D-5705-702C-BD1926056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FBF2E2-9AA8-07F8-D2A9-FC99952836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stated in the problem statement, Bank Information is only relevant for hosts.</a:t>
            </a:r>
          </a:p>
          <a:p>
            <a:r>
              <a:rPr lang="en-US" dirty="0"/>
              <a:t>The ‘BankInformation’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067F6-6983-A6C1-3DB6-9109618BB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0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F11D-2BB5-F3FD-A883-A462051C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CreditCardInformation</a:t>
            </a:r>
          </a:p>
        </p:txBody>
      </p:sp>
      <p:pic>
        <p:nvPicPr>
          <p:cNvPr id="6" name="Inhaltsplatzhalter 5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BDB9D102-DA20-7749-B41C-5CB8A304FC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94" y="3184525"/>
            <a:ext cx="1819275" cy="200977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8DBA45-7C00-1DE4-B1FF-FC85D423B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stated in the problem statement, Credit Card Information is only relevant for guests.</a:t>
            </a:r>
          </a:p>
          <a:p>
            <a:r>
              <a:rPr lang="en-US" dirty="0"/>
              <a:t>The ‘CreditCardInformation’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9BE841-D7D7-D860-2629-794A061C0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0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A3A5E-BB58-B403-8811-B69FD856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Transaction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C065C-9135-A30F-FF49-363B69271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transaction holds relevant payment information for each booking.</a:t>
            </a:r>
          </a:p>
          <a:p>
            <a:r>
              <a:rPr lang="en-US" dirty="0"/>
              <a:t>The table references ‘BankInformation’ and ‘CreditCardInformation’, as well as the booking it was made for.</a:t>
            </a:r>
          </a:p>
        </p:txBody>
      </p:sp>
      <p:pic>
        <p:nvPicPr>
          <p:cNvPr id="10" name="Inhaltsplatzhalter 9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40397811-DA83-2A75-0EC9-39A04C47EC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179762"/>
            <a:ext cx="1724025" cy="201930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230B7FC-0718-F698-E5D2-35EA6BC15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002C7-26B3-A1F5-9F42-21701C0A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GiftCard</a:t>
            </a:r>
          </a:p>
        </p:txBody>
      </p:sp>
      <p:pic>
        <p:nvPicPr>
          <p:cNvPr id="6" name="Inhaltsplatzhalter 5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1E934BC1-25D8-C963-5CCA-632153D085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C23C2-1D1E-590E-FB0B-0AC15D4C26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‘GiftCard’ table contains information relevant to gift cards.</a:t>
            </a:r>
          </a:p>
          <a:p>
            <a:r>
              <a:rPr lang="en-US" dirty="0"/>
              <a:t>The ‘amound_usd’ attribute saves the value of gift card in us dollars.</a:t>
            </a:r>
          </a:p>
          <a:p>
            <a:r>
              <a:rPr lang="en-US" dirty="0"/>
              <a:t>The ‘currency_id’ attribute can then be used to convert it, if necessary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A0A2F2-6C8D-A19C-71B0-96C79D8F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1AB7A-91A9-195F-8C00-EA40D59B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55B63-09A3-83ED-8896-7C74D35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presentation is a part of the project of phase 2 and intends to provide an extensive overview of the database structure, it’s tables, relationships and constraints, as well as explain the reasoning behind them.</a:t>
            </a:r>
          </a:p>
          <a:p>
            <a:pPr marL="0" indent="0">
              <a:buNone/>
            </a:pPr>
            <a:r>
              <a:rPr lang="en-US" dirty="0"/>
              <a:t>We will first explain the changes to the concept, the overall structure and elements of the database before examining each of the 27* tables that make up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*One table has been removed; all changes are explained in the following 2 slides.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B88F5-1E63-683B-9AC1-EB0836D1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8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F5473-52C8-64CB-8D93-5C58D536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reading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05392-C9E6-5C47-66BF-34E7E8694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information is given is the Pebble Pad submission as well as in code via comments.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0FDAA-B5C5-2E0D-C0FD-65CE53FB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4425D-EEC9-C56C-995E-35260FD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8A92A-6F40-FC84-88A8-71D3E60D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350" y="2638044"/>
            <a:ext cx="4112514" cy="3101983"/>
          </a:xfrm>
        </p:spPr>
        <p:txBody>
          <a:bodyPr>
            <a:noAutofit/>
          </a:bodyPr>
          <a:lstStyle/>
          <a:p>
            <a:r>
              <a:rPr lang="en-US" sz="1450" dirty="0"/>
              <a:t>I have made some small adjustments compared to the conception phase that I would like to illustrate before introducing the individual tables.</a:t>
            </a:r>
          </a:p>
          <a:p>
            <a:r>
              <a:rPr lang="en-US" sz="1450" dirty="0"/>
              <a:t>The changes are visualized in the following slide as well for easier viewing</a:t>
            </a:r>
          </a:p>
          <a:p>
            <a:r>
              <a:rPr lang="en-US" sz="1450" dirty="0"/>
              <a:t>The ‘government_id’ attribute in the ‘User’ table has been changed to ‘governmentid_image_id’ as I noticed that the application requests users to submit a picture of their id.</a:t>
            </a:r>
            <a:endParaRPr lang="en-US" sz="14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nhaltsplatzhalter 17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03E0693-5436-C049-1884-F821990EE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46" y="2374520"/>
            <a:ext cx="1724025" cy="1724025"/>
          </a:xfrm>
          <a:prstGeom prst="rect">
            <a:avLst/>
          </a:prstGeom>
        </p:spPr>
      </p:pic>
      <p:pic>
        <p:nvPicPr>
          <p:cNvPr id="9" name="Inhaltsplatzhalter 15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0CB73777-BD19-D75F-7258-3C8D10520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46" y="4464050"/>
            <a:ext cx="1724025" cy="1724025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4E73AC7D-2879-0A15-3F9F-C963BA665FA6}"/>
              </a:ext>
            </a:extLst>
          </p:cNvPr>
          <p:cNvSpPr/>
          <p:nvPr/>
        </p:nvSpPr>
        <p:spPr>
          <a:xfrm>
            <a:off x="3251008" y="4098545"/>
            <a:ext cx="419100" cy="365505"/>
          </a:xfrm>
          <a:prstGeom prst="downArrow">
            <a:avLst>
              <a:gd name="adj1" fmla="val 56060"/>
              <a:gd name="adj2" fmla="val 67783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ED2F57-07F9-2BCF-8800-B1752ACDE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4D0F-EE18-C7A0-37AC-96F5A7D8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0F35A-0B39-5BDA-02DA-BC00A04F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have decided to remove the optional triphistory table. The idea behind the table was to improve the access to the bookings of a guest for easier access. There is however not a significant enough improvement to justify the redundancy.</a:t>
            </a:r>
          </a:p>
          <a:p>
            <a:r>
              <a:rPr lang="en-US" dirty="0"/>
              <a:t>There have been some adjustments to the attribute distribution of the user, guest and host tables after reflecting the requirements/constraints of the individual attributes.</a:t>
            </a:r>
          </a:p>
          <a:p>
            <a:r>
              <a:rPr lang="en-US" dirty="0"/>
              <a:t>Small additional changes include:</a:t>
            </a:r>
          </a:p>
          <a:p>
            <a:pPr lvl="1"/>
            <a:r>
              <a:rPr lang="en-US" dirty="0"/>
              <a:t>Addresses now have an ‘</a:t>
            </a:r>
            <a:r>
              <a:rPr lang="en-US" dirty="0" err="1"/>
              <a:t>address_type</a:t>
            </a:r>
            <a:r>
              <a:rPr lang="en-US" dirty="0"/>
              <a:t>’ attribute</a:t>
            </a:r>
          </a:p>
          <a:p>
            <a:pPr lvl="1"/>
            <a:r>
              <a:rPr lang="en-US" dirty="0"/>
              <a:t>Messages now have an ‘owning_user_id’ attribute</a:t>
            </a:r>
          </a:p>
          <a:p>
            <a:pPr lvl="1"/>
            <a:r>
              <a:rPr lang="en-US" dirty="0"/>
              <a:t>Bookings no longer have the ‘</a:t>
            </a:r>
            <a:r>
              <a:rPr lang="en-US" dirty="0" err="1"/>
              <a:t>transaction_id</a:t>
            </a:r>
            <a:r>
              <a:rPr lang="en-US" dirty="0"/>
              <a:t>’ attribute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98EB67-5728-37A7-A3F3-1ADABA89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1354D-B7DC-5D5B-520E-0D72F052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884928"/>
            <a:ext cx="4494998" cy="113464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EC13E-B084-BC8A-68D5-ACF4BB2C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0450"/>
            <a:ext cx="3794760" cy="3860800"/>
          </a:xfrm>
        </p:spPr>
        <p:txBody>
          <a:bodyPr/>
          <a:lstStyle/>
          <a:p>
            <a:r>
              <a:rPr lang="en-US" dirty="0"/>
              <a:t>There are two major “blocks” of information the database needs to support: Users and Properties.</a:t>
            </a:r>
          </a:p>
          <a:p>
            <a:r>
              <a:rPr lang="en-US" dirty="0"/>
              <a:t>There are multiple tables facilitating each of these data sets, and their attributes.</a:t>
            </a:r>
          </a:p>
          <a:p>
            <a:r>
              <a:rPr lang="en-US" dirty="0"/>
              <a:t>The two categories of users, ‘guest’ and ‘host’ share a base ‘user’ class creating a joined subclass table strategy.</a:t>
            </a:r>
          </a:p>
          <a:p>
            <a:r>
              <a:rPr lang="en-US" dirty="0"/>
              <a:t>The ‘PropertyListing’ table includes relevant attributes for the properties offered on the page, multiple of which use N:M relations and therefore need to be normalized via additional tables.</a:t>
            </a:r>
          </a:p>
          <a:p>
            <a:endParaRPr lang="en-US" dirty="0"/>
          </a:p>
        </p:txBody>
      </p:sp>
      <p:pic>
        <p:nvPicPr>
          <p:cNvPr id="25" name="Grafik 24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B6E0BD8B-3E36-7DC5-1CDA-97EA0A93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711200"/>
            <a:ext cx="6096000" cy="685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ADEB38D-BD98-1E57-78B5-562C4907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56153-167E-2013-F458-05D12AA0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B1E1B-13A0-688B-6A17-DAF8C8F72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User is the base class for all users and holds attributes any user will have</a:t>
            </a:r>
          </a:p>
          <a:p>
            <a:r>
              <a:rPr lang="en-US" dirty="0"/>
              <a:t>The ‘address_id’ is a foreign key that references the address table</a:t>
            </a:r>
          </a:p>
          <a:p>
            <a:r>
              <a:rPr lang="en-US" dirty="0"/>
              <a:t>The ‘governmentid_image_id’ is a foreign key that references the image table.</a:t>
            </a:r>
          </a:p>
        </p:txBody>
      </p:sp>
      <p:pic>
        <p:nvPicPr>
          <p:cNvPr id="10" name="Inhaltsplatzhalter 9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2432A590-5738-51DE-7218-94BD08D619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EEE5CFB-3312-827E-CB2F-21E737D5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8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C1DA-0628-61EE-7EEB-177A18D5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Guest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CB7BB2-78D9-EB3E-A05F-0C2B2483F6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E302F-2B3E-280D-7A62-D44C801E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0" name="Inhaltsplatzhalter 9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436CB6BE-81AC-EEEC-3C4D-9DC505401F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</p:spTree>
    <p:extLst>
      <p:ext uri="{BB962C8B-B14F-4D97-AF65-F5344CB8AC3E}">
        <p14:creationId xmlns:p14="http://schemas.microsoft.com/office/powerpoint/2010/main" val="312333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D5F1B-77C2-2505-8E23-9523701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Host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E891E-9E25-DD3C-9EF6-0C1E15B08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pPr lvl="1"/>
            <a:r>
              <a:rPr lang="en-US" dirty="0"/>
              <a:t>The reasoning for having this attribute in both subclasses is that it is only required for </a:t>
            </a:r>
          </a:p>
          <a:p>
            <a:r>
              <a:rPr lang="en-US" dirty="0"/>
              <a:t>The ‘triphistory_id’ is used to link together</a:t>
            </a:r>
          </a:p>
          <a:p>
            <a:endParaRPr lang="en-US" dirty="0"/>
          </a:p>
        </p:txBody>
      </p:sp>
      <p:pic>
        <p:nvPicPr>
          <p:cNvPr id="10" name="Inhaltsplatzhalter 9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CE5D841F-2EF0-85D0-6354-BB615AF0BB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3327400"/>
            <a:ext cx="1724025" cy="172402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BDC77C1-6632-4157-ECB7-6666DF80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541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1799</Words>
  <Application>Microsoft Office PowerPoint</Application>
  <PresentationFormat>Breitbild</PresentationFormat>
  <Paragraphs>129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Paket</vt:lpstr>
      <vt:lpstr>Airbnb Database Presentation</vt:lpstr>
      <vt:lpstr>Table of Contents</vt:lpstr>
      <vt:lpstr>introduction</vt:lpstr>
      <vt:lpstr>Changes</vt:lpstr>
      <vt:lpstr>Changes</vt:lpstr>
      <vt:lpstr>Structure</vt:lpstr>
      <vt:lpstr>Table - User</vt:lpstr>
      <vt:lpstr>Table - Guest</vt:lpstr>
      <vt:lpstr>Table - Host</vt:lpstr>
      <vt:lpstr>Table - UserReview</vt:lpstr>
      <vt:lpstr>TABLE - Address </vt:lpstr>
      <vt:lpstr>Table - Image</vt:lpstr>
      <vt:lpstr>Table - Currency</vt:lpstr>
      <vt:lpstr>Table - Language</vt:lpstr>
      <vt:lpstr>Table - Chat</vt:lpstr>
      <vt:lpstr>Table - Message</vt:lpstr>
      <vt:lpstr>Table - EmergencyContact</vt:lpstr>
      <vt:lpstr>Table - Wishlist</vt:lpstr>
      <vt:lpstr>Table – Wishlist_PropertyListing</vt:lpstr>
      <vt:lpstr>Table - propertyListing</vt:lpstr>
      <vt:lpstr>Table - PropertyReview</vt:lpstr>
      <vt:lpstr>Table – Property_X</vt:lpstr>
      <vt:lpstr>Table – Amenity/Category/HouseRule</vt:lpstr>
      <vt:lpstr>Table - PropertyType</vt:lpstr>
      <vt:lpstr>Table - Booking</vt:lpstr>
      <vt:lpstr>Table - BankInformation</vt:lpstr>
      <vt:lpstr>Table - CreditCardInformation</vt:lpstr>
      <vt:lpstr>Table - Transaction</vt:lpstr>
      <vt:lpstr>Table - GiftCard</vt:lpstr>
      <vt:lpstr>Thanks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Database Presentation</dc:title>
  <dc:creator>Schmaeling, Tom</dc:creator>
  <cp:lastModifiedBy>Schmaeling, Tom</cp:lastModifiedBy>
  <cp:revision>11</cp:revision>
  <dcterms:created xsi:type="dcterms:W3CDTF">2023-11-22T08:41:10Z</dcterms:created>
  <dcterms:modified xsi:type="dcterms:W3CDTF">2024-01-16T19:48:40Z</dcterms:modified>
</cp:coreProperties>
</file>