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90" r:id="rId5"/>
    <p:sldId id="291" r:id="rId6"/>
    <p:sldId id="259" r:id="rId7"/>
    <p:sldId id="261" r:id="rId8"/>
    <p:sldId id="262" r:id="rId9"/>
    <p:sldId id="263" r:id="rId10"/>
    <p:sldId id="265" r:id="rId11"/>
    <p:sldId id="264" r:id="rId12"/>
    <p:sldId id="266" r:id="rId13"/>
    <p:sldId id="275" r:id="rId14"/>
    <p:sldId id="268" r:id="rId15"/>
    <p:sldId id="269" r:id="rId16"/>
    <p:sldId id="270" r:id="rId17"/>
    <p:sldId id="273" r:id="rId18"/>
    <p:sldId id="271" r:id="rId19"/>
    <p:sldId id="272" r:id="rId20"/>
    <p:sldId id="274" r:id="rId21"/>
    <p:sldId id="276" r:id="rId22"/>
    <p:sldId id="277" r:id="rId23"/>
    <p:sldId id="278" r:id="rId24"/>
    <p:sldId id="283" r:id="rId25"/>
    <p:sldId id="284" r:id="rId26"/>
    <p:sldId id="285" r:id="rId27"/>
    <p:sldId id="286" r:id="rId28"/>
    <p:sldId id="287" r:id="rId29"/>
    <p:sldId id="288" r:id="rId30"/>
    <p:sldId id="28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2F3-B660-420C-A775-B5839CDE7B5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72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2F3-B660-420C-A775-B5839CDE7B5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8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2F3-B660-420C-A775-B5839CDE7B5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2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2F3-B660-420C-A775-B5839CDE7B5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1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2F3-B660-420C-A775-B5839CDE7B5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74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2F3-B660-420C-A775-B5839CDE7B5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0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2F3-B660-420C-A775-B5839CDE7B5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3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2F3-B660-420C-A775-B5839CDE7B5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8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2F3-B660-420C-A775-B5839CDE7B5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19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2F3-B660-420C-A775-B5839CDE7B5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9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830B2F3-B660-420C-A775-B5839CDE7B5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4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830B2F3-B660-420C-A775-B5839CDE7B5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9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1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1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Relationship Id="rId4" Type="http://schemas.openxmlformats.org/officeDocument/2006/relationships/image" Target="../media/image47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3.png"/><Relationship Id="rId4" Type="http://schemas.openxmlformats.org/officeDocument/2006/relationships/image" Target="../media/image52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83DC1-968A-B929-DB49-29A882FEBB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Airbnb Database Presentation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1A17AC-A3F5-25DE-8DF9-A5FA5CA3A2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Tom Schmaeling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BFEC4BA-6191-28FC-5211-288874EF5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33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ADA2B8-621E-1FC5-787E-22CC392B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UserReview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FEEC5E-EE3E-6A43-EEBD-38EB94A57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490451"/>
            <a:ext cx="4270247" cy="35341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‘UserReview’ table holds all the reviews given </a:t>
            </a:r>
            <a:r>
              <a:rPr lang="en-US" u="sng" dirty="0"/>
              <a:t>on</a:t>
            </a:r>
            <a:r>
              <a:rPr lang="en-US" dirty="0"/>
              <a:t> users.</a:t>
            </a:r>
          </a:p>
          <a:p>
            <a:r>
              <a:rPr lang="en-US" dirty="0"/>
              <a:t>These are comments left by hosts on the guest pages and are different from reviews left by guests on the property listing.</a:t>
            </a:r>
          </a:p>
          <a:p>
            <a:r>
              <a:rPr lang="en-US" dirty="0"/>
              <a:t>The comment attribute holds the user created written text</a:t>
            </a:r>
          </a:p>
          <a:p>
            <a:r>
              <a:rPr lang="en-US" dirty="0"/>
              <a:t>User and author_user ids and timestamps are also saved</a:t>
            </a:r>
          </a:p>
          <a:p>
            <a:r>
              <a:rPr lang="en-US" dirty="0"/>
              <a:t>The test case tests the content and relationship of user reviews and users by returning all data entries of user reviews for a given user.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95160D6-0D8A-9AC3-9C4C-4B54FD6A7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11" name="Inhaltsplatzhalter 10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5576E20E-93EB-363E-B527-9243C177E0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27" y="2989262"/>
            <a:ext cx="5382578" cy="1963738"/>
          </a:xfrm>
        </p:spPr>
      </p:pic>
      <p:pic>
        <p:nvPicPr>
          <p:cNvPr id="13" name="Grafik 12" descr="Ein Bild, das Text, Screenshot, Schrift, Quittung enthält.&#10;&#10;Automatisch generierte Beschreibung">
            <a:extLst>
              <a:ext uri="{FF2B5EF4-FFF2-40B4-BE49-F238E27FC236}">
                <a16:creationId xmlns:a16="http://schemas.microsoft.com/office/drawing/2014/main" id="{773877CB-C571-D1BA-61B7-B4E2D5193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293" y="3429000"/>
            <a:ext cx="1533631" cy="177800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6EB1A78-F5C0-58C2-F3B8-29F2DA5459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27" y="5842453"/>
            <a:ext cx="9855935" cy="63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12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A9194-85A3-D08B-CDCF-D401C738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Address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B0FDE9-8D36-8390-04C1-4BEDF832A3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address attributes themselves are self-explanatory in meaning.</a:t>
            </a:r>
          </a:p>
          <a:p>
            <a:r>
              <a:rPr lang="en-US" dirty="0"/>
              <a:t>The reasoning for the selection of attributes is the categorization or search user flow on the website.</a:t>
            </a:r>
          </a:p>
          <a:p>
            <a:r>
              <a:rPr lang="en-US" dirty="0"/>
              <a:t>An address can be used by either users, properties (listings) or banks.</a:t>
            </a:r>
          </a:p>
          <a:p>
            <a:r>
              <a:rPr lang="en-US" dirty="0"/>
              <a:t>This table is tested is a part of many other tables and is therefore already tested more than enough. There is still a simple select all test to check for completeness of content in the test.sql file.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570BA7D-D054-E840-D496-121928A42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11" name="Inhaltsplatzhalter 10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6C3AEB56-B09A-0EC0-B9F5-398750AF08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6" y="2638044"/>
            <a:ext cx="1733550" cy="2581275"/>
          </a:xfr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AC08763-1958-CBE3-D3E6-EB528FCA8F1F}"/>
              </a:ext>
            </a:extLst>
          </p:cNvPr>
          <p:cNvSpPr/>
          <p:nvPr/>
        </p:nvSpPr>
        <p:spPr>
          <a:xfrm>
            <a:off x="2428081" y="5283133"/>
            <a:ext cx="2578100" cy="610175"/>
          </a:xfrm>
          <a:prstGeom prst="rect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7779F64-5D44-2924-2BF1-0B6F078B7B58}"/>
              </a:ext>
            </a:extLst>
          </p:cNvPr>
          <p:cNvSpPr txBox="1"/>
          <p:nvPr/>
        </p:nvSpPr>
        <p:spPr>
          <a:xfrm>
            <a:off x="2428081" y="5308533"/>
            <a:ext cx="257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Tested via multiple other test cases</a:t>
            </a:r>
          </a:p>
        </p:txBody>
      </p:sp>
    </p:spTree>
    <p:extLst>
      <p:ext uri="{BB962C8B-B14F-4D97-AF65-F5344CB8AC3E}">
        <p14:creationId xmlns:p14="http://schemas.microsoft.com/office/powerpoint/2010/main" val="1238739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849A6-87A1-6920-221E-49C25DA49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Image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373B18-EDFB-7F33-4E92-B36BC9593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59130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This table assumes that the images themselves are stored by a cloud storage provider for example.</a:t>
            </a:r>
          </a:p>
          <a:p>
            <a:r>
              <a:rPr lang="en-US" dirty="0"/>
              <a:t>This means that the attribute itself can be of type VARCHAR instead of having to save the image as a BLOB, which is inefficient.</a:t>
            </a:r>
          </a:p>
          <a:p>
            <a:r>
              <a:rPr lang="en-US" dirty="0"/>
              <a:t>The Table also stores the id of the user that uploaded the image.</a:t>
            </a:r>
          </a:p>
          <a:p>
            <a:r>
              <a:rPr lang="en-US" dirty="0"/>
              <a:t>The ‘created’ attribute is defaulted to the current timestamp, meaning it shows the time the image was uploaded.</a:t>
            </a:r>
          </a:p>
          <a:p>
            <a:r>
              <a:rPr lang="en-US" dirty="0"/>
              <a:t>Like the ‘Address’ table, the ‘Image’ table is also part of many other tables, meaning that the relationships of this table are already thoroughly tested. There is, again, still a select all test to check for completeness of content.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B2672D9-3211-727E-D392-1B379F78F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9CE2BF6-A022-B9E4-8962-66659C5F67E5}"/>
              </a:ext>
            </a:extLst>
          </p:cNvPr>
          <p:cNvSpPr/>
          <p:nvPr/>
        </p:nvSpPr>
        <p:spPr>
          <a:xfrm>
            <a:off x="2428081" y="5283133"/>
            <a:ext cx="2578100" cy="610175"/>
          </a:xfrm>
          <a:prstGeom prst="rect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8CF1F12-98FD-466F-A63D-6D37F4E98183}"/>
              </a:ext>
            </a:extLst>
          </p:cNvPr>
          <p:cNvSpPr txBox="1"/>
          <p:nvPr/>
        </p:nvSpPr>
        <p:spPr>
          <a:xfrm>
            <a:off x="2428081" y="5308533"/>
            <a:ext cx="257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Tested via multiple other test cases</a:t>
            </a:r>
          </a:p>
        </p:txBody>
      </p:sp>
      <p:pic>
        <p:nvPicPr>
          <p:cNvPr id="11" name="Inhaltsplatzhalter 10" descr="Ein Bild, das Text, Quittung, Screenshot, Schrift enthält.&#10;&#10;Automatisch generierte Beschreibung">
            <a:extLst>
              <a:ext uri="{FF2B5EF4-FFF2-40B4-BE49-F238E27FC236}">
                <a16:creationId xmlns:a16="http://schemas.microsoft.com/office/drawing/2014/main" id="{AE22C404-2E2E-FDCC-9117-F689FF01EC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6" y="3470275"/>
            <a:ext cx="1733550" cy="1438275"/>
          </a:xfrm>
        </p:spPr>
      </p:pic>
    </p:spTree>
    <p:extLst>
      <p:ext uri="{BB962C8B-B14F-4D97-AF65-F5344CB8AC3E}">
        <p14:creationId xmlns:p14="http://schemas.microsoft.com/office/powerpoint/2010/main" val="3580156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269E8-4D34-B1CA-F5CA-34D0E5963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Currency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BD9536-6257-3D86-028D-E1DA528B9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66115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currency table represents all currencies available in the application.</a:t>
            </a:r>
          </a:p>
          <a:p>
            <a:r>
              <a:rPr lang="en-US" dirty="0"/>
              <a:t>Name represents the name of the currency while country represents the country it is used in.</a:t>
            </a:r>
          </a:p>
          <a:p>
            <a:r>
              <a:rPr lang="en-US" dirty="0"/>
              <a:t>Abbreviation is used for display purposes.</a:t>
            </a:r>
          </a:p>
          <a:p>
            <a:r>
              <a:rPr lang="en-US" dirty="0"/>
              <a:t>Currency is not a table that will see frequent changes and is rather used as a reference.</a:t>
            </a:r>
          </a:p>
          <a:p>
            <a:r>
              <a:rPr lang="en-US" dirty="0"/>
              <a:t>This table is very simple and does not require complicated testing, a simple select all test can be found in the test.sql file.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0A5D7CF-2D3F-54D8-3D19-BFBB0D251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ECAFBDAD-B853-FD0A-3524-39E2CACBF339}"/>
              </a:ext>
            </a:extLst>
          </p:cNvPr>
          <p:cNvSpPr/>
          <p:nvPr/>
        </p:nvSpPr>
        <p:spPr>
          <a:xfrm>
            <a:off x="2428081" y="5283133"/>
            <a:ext cx="2578100" cy="610175"/>
          </a:xfrm>
          <a:prstGeom prst="rect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784358B-94BE-389E-4235-A280EBAC5414}"/>
              </a:ext>
            </a:extLst>
          </p:cNvPr>
          <p:cNvSpPr txBox="1"/>
          <p:nvPr/>
        </p:nvSpPr>
        <p:spPr>
          <a:xfrm>
            <a:off x="2428081" y="5308533"/>
            <a:ext cx="257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‘Currency’ is a simple table, see test case in </a:t>
            </a:r>
            <a:r>
              <a:rPr lang="en-US" sz="1600" dirty="0" err="1"/>
              <a:t>test.sql</a:t>
            </a:r>
            <a:endParaRPr lang="en-US" sz="1600" dirty="0"/>
          </a:p>
        </p:txBody>
      </p:sp>
      <p:pic>
        <p:nvPicPr>
          <p:cNvPr id="11" name="Inhaltsplatzhalter 10" descr="Ein Bild, das Text, Screenshot, Quittung, Schrift enthält.&#10;&#10;Automatisch generierte Beschreibung">
            <a:extLst>
              <a:ext uri="{FF2B5EF4-FFF2-40B4-BE49-F238E27FC236}">
                <a16:creationId xmlns:a16="http://schemas.microsoft.com/office/drawing/2014/main" id="{0DA4E263-33CE-C66D-1A08-5B28762EE2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6" y="3613150"/>
            <a:ext cx="1733550" cy="1152525"/>
          </a:xfrm>
        </p:spPr>
      </p:pic>
    </p:spTree>
    <p:extLst>
      <p:ext uri="{BB962C8B-B14F-4D97-AF65-F5344CB8AC3E}">
        <p14:creationId xmlns:p14="http://schemas.microsoft.com/office/powerpoint/2010/main" val="3280930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F0F76-E733-2FB4-35A1-4C8A9CFA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Language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01A2E6-C5EE-1946-A439-73562AE11E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language table represents all languages available in the application.</a:t>
            </a:r>
          </a:p>
          <a:p>
            <a:r>
              <a:rPr lang="en-US" dirty="0"/>
              <a:t>Name represents the name of the language while country represents the country it is used in.</a:t>
            </a:r>
          </a:p>
          <a:p>
            <a:r>
              <a:rPr lang="en-US" dirty="0"/>
              <a:t>The reason for this is that Airbnb differentiates between, for example, American and British English.</a:t>
            </a:r>
          </a:p>
          <a:p>
            <a:r>
              <a:rPr lang="en-US" dirty="0"/>
              <a:t>Language is not a table that will see frequent changes and is rather used as a reference.</a:t>
            </a:r>
          </a:p>
          <a:p>
            <a:r>
              <a:rPr lang="en-US" dirty="0"/>
              <a:t>Like the ‘Currency’, this table is also very simple, a test for content should suffice for this table, which can be found in the test.sql file.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01DD153-6ACA-2A41-FCA4-E504EB240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9" name="Inhaltsplatzhalter 8" descr="Ein Bild, das Text, Screenshot, Quittung, Schrift enthält.&#10;&#10;Automatisch generierte Beschreibung">
            <a:extLst>
              <a:ext uri="{FF2B5EF4-FFF2-40B4-BE49-F238E27FC236}">
                <a16:creationId xmlns:a16="http://schemas.microsoft.com/office/drawing/2014/main" id="{1CABA4CC-1013-29DF-D313-77146BC62E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6" y="3613150"/>
            <a:ext cx="1733550" cy="1152525"/>
          </a:xfr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B1B7A7F8-9AA5-2CBD-7FC6-842C4F7143E8}"/>
              </a:ext>
            </a:extLst>
          </p:cNvPr>
          <p:cNvSpPr/>
          <p:nvPr/>
        </p:nvSpPr>
        <p:spPr>
          <a:xfrm>
            <a:off x="2428081" y="5283133"/>
            <a:ext cx="2578100" cy="610175"/>
          </a:xfrm>
          <a:prstGeom prst="rect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FE7A768-B194-ABC4-0133-4513BD84CE8C}"/>
              </a:ext>
            </a:extLst>
          </p:cNvPr>
          <p:cNvSpPr txBox="1"/>
          <p:nvPr/>
        </p:nvSpPr>
        <p:spPr>
          <a:xfrm>
            <a:off x="2428081" y="5308533"/>
            <a:ext cx="257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‘</a:t>
            </a:r>
            <a:r>
              <a:rPr lang="en-US" altLang="ja-JP" sz="1600" dirty="0"/>
              <a:t>Language</a:t>
            </a:r>
            <a:r>
              <a:rPr lang="en-US" sz="1600" dirty="0"/>
              <a:t>’ is a simple table, see test case in test.sql</a:t>
            </a:r>
          </a:p>
        </p:txBody>
      </p:sp>
    </p:spTree>
    <p:extLst>
      <p:ext uri="{BB962C8B-B14F-4D97-AF65-F5344CB8AC3E}">
        <p14:creationId xmlns:p14="http://schemas.microsoft.com/office/powerpoint/2010/main" val="2867309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D16C4-10D0-FFE9-DB95-988E476C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Chat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3D4C6D-FF0B-FE16-44A3-1CDEC5535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4133" y="2511552"/>
            <a:ext cx="4270247" cy="338175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chat is a collection of messages, in the next slide we will inspect the ‘message’ table.</a:t>
            </a:r>
          </a:p>
          <a:p>
            <a:r>
              <a:rPr lang="en-US" dirty="0"/>
              <a:t>These messages are linked to a chat by sharing the same chat id.</a:t>
            </a:r>
          </a:p>
          <a:p>
            <a:r>
              <a:rPr lang="en-US" dirty="0"/>
              <a:t>Other than the ‘created’ and ‘last_modified’ timestamps, the chats table also holds both chat participants.</a:t>
            </a:r>
          </a:p>
          <a:p>
            <a:r>
              <a:rPr lang="en-US" dirty="0"/>
              <a:t>The test case for this table works in combination with the message table (next slide). The first test case checks the general content of the chat table.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56F3D27-470C-D10B-47AF-F5D981C79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17" name="Inhaltsplatzhalter 16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E31779C2-DEDC-B50C-4B79-4BF9F2F235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356662"/>
            <a:ext cx="4476750" cy="3335504"/>
          </a:xfrm>
        </p:spPr>
      </p:pic>
      <p:pic>
        <p:nvPicPr>
          <p:cNvPr id="13" name="Grafik 12" descr="Ein Bild, das Text, Screenshot, Quittung, Schrift enthält.&#10;&#10;Automatisch generierte Beschreibung">
            <a:extLst>
              <a:ext uri="{FF2B5EF4-FFF2-40B4-BE49-F238E27FC236}">
                <a16:creationId xmlns:a16="http://schemas.microsoft.com/office/drawing/2014/main" id="{7CC42FE0-63A7-7F83-D254-A4B5BFE799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449" y="3516312"/>
            <a:ext cx="1733550" cy="172402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335058CC-9361-3716-BE31-6904F6111C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1" y="5869710"/>
            <a:ext cx="9449480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99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nhaltsplatzhalter 16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0F58DAE8-591A-FC15-C972-5260FF5EF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93" y="2294668"/>
            <a:ext cx="4744692" cy="353514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CC63477-8154-0AB8-1A45-18A8C93F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Message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688B71-4AB8-4EC6-2A31-993E4DD64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7" y="2511552"/>
            <a:ext cx="4270247" cy="33182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message is linked to the chat via the chat id, represented here as ‘owning_chat_id’.</a:t>
            </a:r>
          </a:p>
          <a:p>
            <a:r>
              <a:rPr lang="en-US" dirty="0"/>
              <a:t>As Airbnb enables users to share images in chats, a message may contain an image instead of text. This necessitates the optional ‘image_id’ attribute. </a:t>
            </a:r>
          </a:p>
          <a:p>
            <a:r>
              <a:rPr lang="en-US" dirty="0"/>
              <a:t>The created timestamp is essentially the ‘sent’ timestamp of the message.</a:t>
            </a:r>
          </a:p>
          <a:p>
            <a:r>
              <a:rPr lang="en-US" dirty="0"/>
              <a:t>The second test case in the screenshot test the relationship of ‘Chat’ and ‘Message’ tables by returning all data entries of messages for a given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D0EF9BF-A617-4A30-7FA7-F4764D9DE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15" name="Inhaltsplatzhalter 14" descr="Ein Bild, das Text, Screenshot, Quittung, Schrift enthält.&#10;&#10;Automatisch generierte Beschreibung">
            <a:extLst>
              <a:ext uri="{FF2B5EF4-FFF2-40B4-BE49-F238E27FC236}">
                <a16:creationId xmlns:a16="http://schemas.microsoft.com/office/drawing/2014/main" id="{DCFA7393-EE2D-65D0-E31A-1D74D20914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450" y="3373437"/>
            <a:ext cx="1733550" cy="2009775"/>
          </a:xfrm>
        </p:spPr>
      </p:pic>
      <p:pic>
        <p:nvPicPr>
          <p:cNvPr id="18" name="Grafik 17" descr="Ein Bild, das Text, Screenshot, Schrift, Reihe enthält.&#10;&#10;Automatisch generierte Beschreibung">
            <a:extLst>
              <a:ext uri="{FF2B5EF4-FFF2-40B4-BE49-F238E27FC236}">
                <a16:creationId xmlns:a16="http://schemas.microsoft.com/office/drawing/2014/main" id="{9331A313-D8A4-889A-0AA9-6AE6750967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93" y="5893308"/>
            <a:ext cx="4744692" cy="73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7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C0621A-B26B-E68F-5EAC-CA341E16E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EmergencyContact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A3CC98-D2A3-AF61-72FA-E22C76C8F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5659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emergency contact different to a user as it is only a collection of information relevant to the contact without any of the functionality of an actual account.</a:t>
            </a:r>
          </a:p>
          <a:p>
            <a:r>
              <a:rPr lang="en-US" dirty="0"/>
              <a:t>All the information regarding the contact should be self-explanatory.</a:t>
            </a:r>
          </a:p>
          <a:p>
            <a:r>
              <a:rPr lang="en-US" dirty="0"/>
              <a:t>The ‘owning_user_id’ refers to the user that owns it.</a:t>
            </a:r>
          </a:p>
          <a:p>
            <a:r>
              <a:rPr lang="en-US" dirty="0"/>
              <a:t>This table is covered in the Guest user test cases, another simple select all statement is provided in the test.sql file to check for completeness of content.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9D50C90-3CDB-4920-6B44-44CB5F331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9" name="Inhaltsplatzhalter 8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9A019792-7DCC-6FCD-6DD7-F77CE1D19E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6" y="2898775"/>
            <a:ext cx="1733550" cy="2581275"/>
          </a:xfr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EB9D4C04-40F6-EC2A-E7C7-FCE7F25D6797}"/>
              </a:ext>
            </a:extLst>
          </p:cNvPr>
          <p:cNvSpPr/>
          <p:nvPr/>
        </p:nvSpPr>
        <p:spPr>
          <a:xfrm>
            <a:off x="2497931" y="5689025"/>
            <a:ext cx="2578100" cy="610175"/>
          </a:xfrm>
          <a:prstGeom prst="rect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8D0C36F-A29C-8A90-67E6-A857A80EEEBB}"/>
              </a:ext>
            </a:extLst>
          </p:cNvPr>
          <p:cNvSpPr txBox="1"/>
          <p:nvPr/>
        </p:nvSpPr>
        <p:spPr>
          <a:xfrm>
            <a:off x="2497931" y="5714425"/>
            <a:ext cx="257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‘</a:t>
            </a:r>
            <a:r>
              <a:rPr lang="en-US" altLang="ja-JP" sz="1600" dirty="0"/>
              <a:t>Language</a:t>
            </a:r>
            <a:r>
              <a:rPr lang="en-US" sz="1600" dirty="0"/>
              <a:t>’ is a simple table, see test case in test.sql</a:t>
            </a:r>
          </a:p>
        </p:txBody>
      </p:sp>
    </p:spTree>
    <p:extLst>
      <p:ext uri="{BB962C8B-B14F-4D97-AF65-F5344CB8AC3E}">
        <p14:creationId xmlns:p14="http://schemas.microsoft.com/office/powerpoint/2010/main" val="2706811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84F0D-6E0B-E3AB-45D0-52DD7118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Wishlist</a:t>
            </a:r>
          </a:p>
        </p:txBody>
      </p:sp>
      <p:pic>
        <p:nvPicPr>
          <p:cNvPr id="19" name="Grafik 18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D4DB5899-55E5-4345-0A0C-A34185ECA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38" y="2328101"/>
            <a:ext cx="5270093" cy="4085399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A9EC2F-39F7-3183-7D11-943BAD4325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Wishlists in the Airbnb application are a collection of property listings.</a:t>
            </a:r>
          </a:p>
          <a:p>
            <a:r>
              <a:rPr lang="en-US" dirty="0"/>
              <a:t>As this is a M:N relation it needs to be normalized, we achieve this by using this ‘wishlist’ and a ‘wishlist_propertylisting’ table (see next slide).</a:t>
            </a:r>
          </a:p>
          <a:p>
            <a:r>
              <a:rPr lang="en-US" dirty="0"/>
              <a:t>A user can have multiple </a:t>
            </a:r>
            <a:r>
              <a:rPr lang="en-US" dirty="0" err="1"/>
              <a:t>wishlists</a:t>
            </a:r>
            <a:r>
              <a:rPr lang="en-US" dirty="0"/>
              <a:t>, hence the need for a name.</a:t>
            </a:r>
          </a:p>
          <a:p>
            <a:r>
              <a:rPr lang="en-US" dirty="0"/>
              <a:t>The ‘wishlist_id’ is used in the next table to normalize the M:N relation.</a:t>
            </a:r>
          </a:p>
          <a:p>
            <a:r>
              <a:rPr lang="en-US" dirty="0"/>
              <a:t>The table works in close relation to the ‘wishlist_propertylisting’ table (next slide). This first test case checks for general data of the chat table and other related tables in conjunction. The second test checks the relation of a chat and its messages.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2D78611-9C46-4330-1C0B-215CC8DB6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11" name="Grafik 10" descr="Ein Bild, das Text, Quittung, Screenshot, Schrift enthält.&#10;&#10;Automatisch generierte Beschreibung">
            <a:extLst>
              <a:ext uri="{FF2B5EF4-FFF2-40B4-BE49-F238E27FC236}">
                <a16:creationId xmlns:a16="http://schemas.microsoft.com/office/drawing/2014/main" id="{5EEFCFCE-09C5-E0AA-76D8-E86549ACEF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025" y="2750760"/>
            <a:ext cx="1733550" cy="1438275"/>
          </a:xfrm>
          <a:prstGeom prst="rect">
            <a:avLst/>
          </a:prstGeom>
        </p:spPr>
      </p:pic>
      <p:pic>
        <p:nvPicPr>
          <p:cNvPr id="21" name="Grafik 20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D1F30D4E-2893-1262-4A48-694B11C8C4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886" y="5740026"/>
            <a:ext cx="5093820" cy="89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09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4388A9A4-ED0A-CC23-6F6F-50A1DFAFA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50" y="2328101"/>
            <a:ext cx="4522381" cy="350576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0F25EF5-F273-2C46-EE92-9D79CDFD3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– Wishlist_PropertyListing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4C9F98-3FF2-16FF-3A71-4D87DEFAE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8490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table, as mentioned, is used to normalize the wishlist – propertylisting relation.</a:t>
            </a:r>
          </a:p>
          <a:p>
            <a:r>
              <a:rPr lang="en-US" dirty="0"/>
              <a:t>The table matches Propertylistings to Wishlists using the two foreign key ids.</a:t>
            </a:r>
          </a:p>
          <a:p>
            <a:r>
              <a:rPr lang="en-US" dirty="0"/>
              <a:t>The propertylisting table will be introduced in the following slides.</a:t>
            </a:r>
          </a:p>
          <a:p>
            <a:r>
              <a:rPr lang="en-US" dirty="0"/>
              <a:t>As explained in the previous slide, this table stands in close relation to the wishlist table. The second test case demonstrates the relationship of a wishlist with the propertylisting table via the link of this table very well.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618C500-9648-B22D-2F28-9E24AB9C0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11" name="Grafik 10" descr="Ein Bild, das Text, Schrift, Screenshot, Quittung enthält.&#10;&#10;Automatisch generierte Beschreibung">
            <a:extLst>
              <a:ext uri="{FF2B5EF4-FFF2-40B4-BE49-F238E27FC236}">
                <a16:creationId xmlns:a16="http://schemas.microsoft.com/office/drawing/2014/main" id="{4A23B7E3-BAF9-8220-24CD-8387E4FFD8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421" y="2700337"/>
            <a:ext cx="1841894" cy="1103313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78BC9D5-EEB4-9211-BD46-CAC9068FE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50" y="5885243"/>
            <a:ext cx="9433812" cy="72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2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BD969-B9EA-238B-FC30-92B5BB7AC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16D88E-D1E1-CD84-90DD-7C64F5C9D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 and Presentation Structure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Changes compared to Phase 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General Database Structure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Examining Individual 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 &amp; Closing Thoughts</a:t>
            </a:r>
          </a:p>
          <a:p>
            <a:pPr marL="857250" lvl="1" indent="-457200">
              <a:buFont typeface="+mj-lt"/>
              <a:buAutoNum type="arabicPeriod"/>
            </a:pPr>
            <a:endParaRPr lang="en-US" dirty="0"/>
          </a:p>
          <a:p>
            <a:pPr marL="85725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44A44BC-9D90-CA13-6F9A-880775F64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53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8E93F8-DD1F-2493-0922-B73C078C2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propertyListing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A8FCB3-64D0-78BB-EDB6-E3D4DD3B3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888" y="2440704"/>
            <a:ext cx="4270247" cy="402450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‘PropertyListing’ table marks the second important ‘block’ of data mentioned in the introduction.</a:t>
            </a:r>
          </a:p>
          <a:p>
            <a:r>
              <a:rPr lang="en-US" dirty="0"/>
              <a:t>This table holds all relevant information for the listings and has multiple M:N relations that are not shown in the table itself.</a:t>
            </a:r>
          </a:p>
          <a:p>
            <a:r>
              <a:rPr lang="en-US" dirty="0"/>
              <a:t>These relations rely on the ‘propertylisting_id’ and are introduced in the following slides.</a:t>
            </a:r>
          </a:p>
          <a:p>
            <a:r>
              <a:rPr lang="en-US" dirty="0"/>
              <a:t>Although many of the relations of this table have already been tested, this table of great importance to the overall system. It is therefore reasonable to create a test case that generally tests all relationships of this table. Said test case can be seen here, it focuses on returning relevant from all tables that have a relationship with the propertylisting table. (Either via property or host id)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77593C2-A55C-900B-3879-6056F0089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20" name="Inhaltsplatzhalter 19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2716A5CB-430C-15CA-760E-E64295F2DF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02" y="2638425"/>
            <a:ext cx="4191858" cy="3101975"/>
          </a:xfrm>
        </p:spPr>
      </p:pic>
      <p:pic>
        <p:nvPicPr>
          <p:cNvPr id="11" name="Grafik 10" descr="Ein Bild, das Text, Screenshot, Zahl, Schrift enthält.&#10;&#10;Automatisch generierte Beschreibung">
            <a:extLst>
              <a:ext uri="{FF2B5EF4-FFF2-40B4-BE49-F238E27FC236}">
                <a16:creationId xmlns:a16="http://schemas.microsoft.com/office/drawing/2014/main" id="{816AC3BA-D019-A7AE-090A-EC2F07898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915" y="3050414"/>
            <a:ext cx="1249211" cy="330835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8427C8DD-220F-2932-C5D7-9653F6A8A6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41" y="5779273"/>
            <a:ext cx="4518009" cy="89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41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40344-E980-EFC2-A1AC-AE48AEF0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PropertyReview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288F43-7D20-C531-80D6-EDFA2237D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3"/>
            <a:ext cx="4270247" cy="33911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Similar to a User Review this table holds the reviews given by guests to properties.</a:t>
            </a:r>
          </a:p>
          <a:p>
            <a:r>
              <a:rPr lang="en-US" dirty="0"/>
              <a:t>It holds multiple ratings for overall, location, cleanliness, communication, check in and accuracy which are displayed on the listing page. These are represented as integers with values from 0 to 5. (Star rating)</a:t>
            </a:r>
          </a:p>
          <a:p>
            <a:r>
              <a:rPr lang="en-US" dirty="0"/>
              <a:t>Users can also add comments and images to the review.</a:t>
            </a:r>
          </a:p>
          <a:p>
            <a:r>
              <a:rPr lang="en-US" dirty="0"/>
              <a:t>The test case simple checks the relationship between propertylistings and reviews, as well as the review content.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FB17EF3-60A3-7C88-7042-89F68F3A4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11" name="Inhaltsplatzhalter 10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5ECA4C77-A0BE-B411-80B6-AB048F94F0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" y="2638044"/>
            <a:ext cx="4932364" cy="1573909"/>
          </a:xfrm>
        </p:spPr>
      </p:pic>
      <p:pic>
        <p:nvPicPr>
          <p:cNvPr id="13" name="Grafik 12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5AD69A3A-5416-AAB6-C406-98192A02D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176" y="2791554"/>
            <a:ext cx="1233489" cy="265674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C1B6790-9E80-3AE3-79EE-22B71AAB31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6029209"/>
            <a:ext cx="10775950" cy="49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07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DC931-985E-4DF0-E933-3ED9C50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– Property_X</a:t>
            </a:r>
          </a:p>
        </p:txBody>
      </p:sp>
      <p:pic>
        <p:nvPicPr>
          <p:cNvPr id="6" name="Inhaltsplatzhalter 5" descr="Ein Bild, das Text, Schrift, Quittung, Screenshot enthält.&#10;&#10;Automatisch generierte Beschreibung">
            <a:extLst>
              <a:ext uri="{FF2B5EF4-FFF2-40B4-BE49-F238E27FC236}">
                <a16:creationId xmlns:a16="http://schemas.microsoft.com/office/drawing/2014/main" id="{490C3ED4-A5D1-C6BC-E7B6-5781EAE544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464" y="2396744"/>
            <a:ext cx="1724025" cy="1152525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DDCF91-FABC-1934-A3D6-E15FA8F33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50240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Each table is used to normalize a relation between the PropertyListing and their respective table. I see these tables as one equivalence class.</a:t>
            </a:r>
          </a:p>
          <a:p>
            <a:r>
              <a:rPr lang="en-US" dirty="0"/>
              <a:t>The naming convention of these tables is meant to represent the link between ‘PropertyListing’ and ‘Amenity’, ‘Category’ or ‘HouseRule’ table.</a:t>
            </a:r>
          </a:p>
          <a:p>
            <a:r>
              <a:rPr lang="en-US" dirty="0"/>
              <a:t>The individual tables they are related to will be introduced in the following slide.</a:t>
            </a:r>
          </a:p>
          <a:p>
            <a:r>
              <a:rPr lang="en-US" dirty="0"/>
              <a:t>These table are used to link other tables and hence do not necessarily need an id attribute.</a:t>
            </a:r>
            <a:br>
              <a:rPr lang="en-US" dirty="0"/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 am considering removing these for the finalization phase and would appreciate feedback regarding this)</a:t>
            </a:r>
          </a:p>
          <a:p>
            <a:r>
              <a:rPr lang="en-US" dirty="0">
                <a:solidFill>
                  <a:schemeClr val="tx1"/>
                </a:solidFill>
              </a:rPr>
              <a:t>The test case checks the link of the propertylisting to the respective table via the link of these tables by returning data of each data entry.</a:t>
            </a:r>
          </a:p>
        </p:txBody>
      </p:sp>
      <p:pic>
        <p:nvPicPr>
          <p:cNvPr id="7" name="Inhaltsplatzhalter 5" descr="Ein Bild, das Text, Schrift, Screenshot, Quittung enthält.&#10;&#10;Automatisch generierte Beschreibung">
            <a:extLst>
              <a:ext uri="{FF2B5EF4-FFF2-40B4-BE49-F238E27FC236}">
                <a16:creationId xmlns:a16="http://schemas.microsoft.com/office/drawing/2014/main" id="{39E24397-F6D1-8B4F-764D-548B3C8E7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975" y="2396744"/>
            <a:ext cx="1724025" cy="1152525"/>
          </a:xfrm>
          <a:prstGeom prst="rect">
            <a:avLst/>
          </a:prstGeom>
        </p:spPr>
      </p:pic>
      <p:pic>
        <p:nvPicPr>
          <p:cNvPr id="8" name="Inhaltsplatzhalter 5" descr="Ein Bild, das Text, Schrift, Quittung, Screenshot enthält.&#10;&#10;Automatisch generierte Beschreibung">
            <a:extLst>
              <a:ext uri="{FF2B5EF4-FFF2-40B4-BE49-F238E27FC236}">
                <a16:creationId xmlns:a16="http://schemas.microsoft.com/office/drawing/2014/main" id="{D57758C7-C841-DE01-A45E-B859A005F6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53" y="2396744"/>
            <a:ext cx="1724025" cy="11525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7FA2103-B528-E67D-ACA5-0B2336CC7F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11" name="Grafik 10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D7AABD4F-BADB-0519-75A0-013C9DB8E8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52" y="3625954"/>
            <a:ext cx="5331047" cy="219066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0A6F23B3-E557-D1C5-0818-4F5ABF05757C}"/>
              </a:ext>
            </a:extLst>
          </p:cNvPr>
          <p:cNvSpPr txBox="1"/>
          <p:nvPr/>
        </p:nvSpPr>
        <p:spPr>
          <a:xfrm>
            <a:off x="7404100" y="2153412"/>
            <a:ext cx="2556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*X = Category/Amenity/HouseRule</a:t>
            </a:r>
          </a:p>
        </p:txBody>
      </p:sp>
      <p:pic>
        <p:nvPicPr>
          <p:cNvPr id="14" name="Grafik 13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7F4B8A3B-8557-65E0-EABB-FA444C929B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51" y="5893307"/>
            <a:ext cx="5331047" cy="86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84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18BB3-69F8-EF32-67DB-53D8F4FC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– </a:t>
            </a:r>
            <a:r>
              <a:rPr lang="en-US" sz="2600" dirty="0"/>
              <a:t>Amenity/Category/HouseRule</a:t>
            </a:r>
          </a:p>
        </p:txBody>
      </p:sp>
      <p:pic>
        <p:nvPicPr>
          <p:cNvPr id="6" name="Inhaltsplatzhalter 5" descr="Ein Bild, das Text, Screenshot, Quittung, Schrift enthält.&#10;&#10;Automatisch generierte Beschreibung">
            <a:extLst>
              <a:ext uri="{FF2B5EF4-FFF2-40B4-BE49-F238E27FC236}">
                <a16:creationId xmlns:a16="http://schemas.microsoft.com/office/drawing/2014/main" id="{1172C875-2F82-0D49-D41D-2C6EDAFF70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19" y="2566987"/>
            <a:ext cx="1724025" cy="1724025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A52243-B659-F5B9-E1E6-4445EC75CD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These are the tables that are in a M:N relationship with the ‘PropertyListing’ table.</a:t>
            </a:r>
          </a:p>
          <a:p>
            <a:r>
              <a:rPr lang="en-US" dirty="0"/>
              <a:t>Like the tables in the last slide, I also consider these tables one equivalence class.</a:t>
            </a:r>
          </a:p>
          <a:p>
            <a:r>
              <a:rPr lang="en-US" dirty="0"/>
              <a:t>These table hold unexpectedly little information because they are only represented by their name and an icon in the application.</a:t>
            </a:r>
          </a:p>
          <a:p>
            <a:r>
              <a:rPr lang="en-US" dirty="0"/>
              <a:t>Relevant for test cases are the relationships of these tables, these are already tested other test cases, resulting in these simple queries, which check for content.</a:t>
            </a:r>
          </a:p>
        </p:txBody>
      </p:sp>
      <p:pic>
        <p:nvPicPr>
          <p:cNvPr id="7" name="Inhaltsplatzhalter 5" descr="Ein Bild, das Text, Screenshot, Quittung, Schrift enthält.&#10;&#10;Automatisch generierte Beschreibung">
            <a:extLst>
              <a:ext uri="{FF2B5EF4-FFF2-40B4-BE49-F238E27FC236}">
                <a16:creationId xmlns:a16="http://schemas.microsoft.com/office/drawing/2014/main" id="{A0BC892B-B524-DDE3-FEC9-983692171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290" y="2566609"/>
            <a:ext cx="1724025" cy="1724025"/>
          </a:xfrm>
          <a:prstGeom prst="rect">
            <a:avLst/>
          </a:prstGeom>
        </p:spPr>
      </p:pic>
      <p:pic>
        <p:nvPicPr>
          <p:cNvPr id="8" name="Inhaltsplatzhalter 5" descr="Ein Bild, das Text, Screenshot, Quittung, Schrift enthält.&#10;&#10;Automatisch generierte Beschreibung">
            <a:extLst>
              <a:ext uri="{FF2B5EF4-FFF2-40B4-BE49-F238E27FC236}">
                <a16:creationId xmlns:a16="http://schemas.microsoft.com/office/drawing/2014/main" id="{F3792F74-2008-738E-4937-5D9F37340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48" y="2566609"/>
            <a:ext cx="1724025" cy="17240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CFD314C-5D98-4183-0F82-AD095C046E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5" name="Grafik 4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C34B7707-3C59-12E8-1182-49FAC6F90C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48" y="4416727"/>
            <a:ext cx="2734057" cy="1476581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2CF20BD5-74D3-5F5C-D486-7F1412BCB992}"/>
              </a:ext>
            </a:extLst>
          </p:cNvPr>
          <p:cNvSpPr/>
          <p:nvPr/>
        </p:nvSpPr>
        <p:spPr>
          <a:xfrm>
            <a:off x="3760215" y="5283133"/>
            <a:ext cx="2578100" cy="610175"/>
          </a:xfrm>
          <a:prstGeom prst="rect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1CC41AF-DD77-218B-5C6B-65B5C4CCC064}"/>
              </a:ext>
            </a:extLst>
          </p:cNvPr>
          <p:cNvSpPr txBox="1"/>
          <p:nvPr/>
        </p:nvSpPr>
        <p:spPr>
          <a:xfrm>
            <a:off x="3760215" y="5308533"/>
            <a:ext cx="257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Simple tables,  which are tested in previous test case.</a:t>
            </a:r>
          </a:p>
        </p:txBody>
      </p:sp>
    </p:spTree>
    <p:extLst>
      <p:ext uri="{BB962C8B-B14F-4D97-AF65-F5344CB8AC3E}">
        <p14:creationId xmlns:p14="http://schemas.microsoft.com/office/powerpoint/2010/main" val="1074497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E6647-835C-E92D-D20F-61544D3D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PropertyType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B95DDF-977A-9853-E008-0B7A9B0B9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3055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Different to the previous three tables, the ‘PrototypeType’ is not in a M:N relation with the PropertyListing table.</a:t>
            </a:r>
          </a:p>
          <a:p>
            <a:r>
              <a:rPr lang="en-US" dirty="0"/>
              <a:t>In the Airbnb application, each property is listed based on its type.</a:t>
            </a:r>
          </a:p>
          <a:p>
            <a:r>
              <a:rPr lang="en-US" dirty="0"/>
              <a:t>These types are not frequently changed, and if they are, then they are changed by an admin.</a:t>
            </a:r>
          </a:p>
          <a:p>
            <a:r>
              <a:rPr lang="en-US" dirty="0"/>
              <a:t>The relevant relationship of this table is already table is already tested in the propertylisting test case, the content itself is once again tested via a simple select all statement in the test.sql file.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B92CE3A-6A81-F3B7-7ACB-AF1289736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13" name="Inhaltsplatzhalter 12" descr="Ein Bild, das Text, Screenshot, Schrift, Quittung enthält.&#10;&#10;Automatisch generierte Beschreibung">
            <a:extLst>
              <a:ext uri="{FF2B5EF4-FFF2-40B4-BE49-F238E27FC236}">
                <a16:creationId xmlns:a16="http://schemas.microsoft.com/office/drawing/2014/main" id="{EB3BF591-A7B5-8E7D-F335-E8B4351AE0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6" y="3322637"/>
            <a:ext cx="1733550" cy="1733550"/>
          </a:xfr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DFE61FCB-A974-3DFF-FF92-E531E87B646B}"/>
              </a:ext>
            </a:extLst>
          </p:cNvPr>
          <p:cNvSpPr/>
          <p:nvPr/>
        </p:nvSpPr>
        <p:spPr>
          <a:xfrm>
            <a:off x="2377281" y="5333425"/>
            <a:ext cx="2578100" cy="610175"/>
          </a:xfrm>
          <a:prstGeom prst="rect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D335EA4-CBD6-6D7E-0D4B-86F8A3227B5F}"/>
              </a:ext>
            </a:extLst>
          </p:cNvPr>
          <p:cNvSpPr txBox="1"/>
          <p:nvPr/>
        </p:nvSpPr>
        <p:spPr>
          <a:xfrm>
            <a:off x="2377281" y="5358825"/>
            <a:ext cx="257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‘</a:t>
            </a:r>
            <a:r>
              <a:rPr lang="en-US" altLang="ja-JP" sz="1600" dirty="0"/>
              <a:t>PropertyType</a:t>
            </a:r>
            <a:r>
              <a:rPr lang="en-US" sz="1600" dirty="0"/>
              <a:t>’ is a simple table, see test case in test.sql</a:t>
            </a:r>
          </a:p>
        </p:txBody>
      </p:sp>
    </p:spTree>
    <p:extLst>
      <p:ext uri="{BB962C8B-B14F-4D97-AF65-F5344CB8AC3E}">
        <p14:creationId xmlns:p14="http://schemas.microsoft.com/office/powerpoint/2010/main" val="3353685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55A51B-8277-EDB8-9A7F-0B5B2AE9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Booking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DF4958-1194-5740-695B-02D398FE8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59130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Once a guest books a property, an entry in the ‘Booking’ table is made.</a:t>
            </a:r>
          </a:p>
          <a:p>
            <a:r>
              <a:rPr lang="en-US" dirty="0"/>
              <a:t>Most of the information listed is obvious and inferred by the attribute name.</a:t>
            </a:r>
          </a:p>
          <a:p>
            <a:r>
              <a:rPr lang="en-US" dirty="0"/>
              <a:t>The time frame is stated by the booking start and end dates.</a:t>
            </a:r>
          </a:p>
          <a:p>
            <a:r>
              <a:rPr lang="en-US" dirty="0"/>
              <a:t>The optional ‘cancelled’ Boolean and the relevant ‘refund_amount’ is only used in case the booking is cancelled.</a:t>
            </a:r>
          </a:p>
          <a:p>
            <a:r>
              <a:rPr lang="en-US" dirty="0"/>
              <a:t>The test cases displays that the relationships work </a:t>
            </a:r>
            <a:r>
              <a:rPr lang="en-US" altLang="ja-JP" dirty="0"/>
              <a:t>as intended,</a:t>
            </a:r>
            <a:r>
              <a:rPr lang="en-US" dirty="0"/>
              <a:t> and the related data is properly drawn into one coherent data entry.</a:t>
            </a:r>
          </a:p>
          <a:p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CCCA379-D298-86E5-D969-F375799BE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9" name="Inhaltsplatzhalter 8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8794FD95-C70C-7222-92FB-82913905A6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83" y="2638044"/>
            <a:ext cx="4913314" cy="2502093"/>
          </a:xfrm>
        </p:spPr>
      </p:pic>
      <p:pic>
        <p:nvPicPr>
          <p:cNvPr id="11" name="Grafik 10" descr="Ein Bild, das Text, Screenshot, Zahl, Schrift enthält.&#10;&#10;Automatisch generierte Beschreibung">
            <a:extLst>
              <a:ext uri="{FF2B5EF4-FFF2-40B4-BE49-F238E27FC236}">
                <a16:creationId xmlns:a16="http://schemas.microsoft.com/office/drawing/2014/main" id="{3B081226-A85F-3664-9DAE-D7D4CECF12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462" y="2888488"/>
            <a:ext cx="1508853" cy="374726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D215FA4-EDF6-4C25-B5CA-BDB4CA6E30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83" y="5296733"/>
            <a:ext cx="4516567" cy="59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63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72631-BA41-5072-1CA4-4FA391D84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BankInformation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0FBF2E2-9AA8-07F8-D2A9-FC9995283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2552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 stated in the problem statement, Bank Information is only relevant for hosts.</a:t>
            </a:r>
          </a:p>
          <a:p>
            <a:r>
              <a:rPr lang="en-US" dirty="0"/>
              <a:t>The ‘BankInformation’ table references its address as well its owning host user via ids.</a:t>
            </a:r>
          </a:p>
          <a:p>
            <a:r>
              <a:rPr lang="en-US" dirty="0"/>
              <a:t>The rest of the information given in this table is example data relevant to Banks.</a:t>
            </a:r>
          </a:p>
          <a:p>
            <a:r>
              <a:rPr lang="en-US" dirty="0"/>
              <a:t>This tables relationships are tested via other test cases, the content itself is tested once again via a select all query at the end of the test.sql file.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D1067F6-6983-A6C1-3DB6-9109618BB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11" name="Inhaltsplatzhalter 10" descr="Ein Bild, das Text, Screenshot, Schrift, Quittung enthält.&#10;&#10;Automatisch generierte Beschreibung">
            <a:extLst>
              <a:ext uri="{FF2B5EF4-FFF2-40B4-BE49-F238E27FC236}">
                <a16:creationId xmlns:a16="http://schemas.microsoft.com/office/drawing/2014/main" id="{FE029004-F558-0A50-CD7F-93D155A12D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6" y="3327400"/>
            <a:ext cx="1733550" cy="1724025"/>
          </a:xfr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DB64BE8-7BAA-F9E0-1525-82AE416905E5}"/>
              </a:ext>
            </a:extLst>
          </p:cNvPr>
          <p:cNvSpPr/>
          <p:nvPr/>
        </p:nvSpPr>
        <p:spPr>
          <a:xfrm>
            <a:off x="2428081" y="5283133"/>
            <a:ext cx="2578100" cy="610175"/>
          </a:xfrm>
          <a:prstGeom prst="rect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505DE39-8E4A-91AF-96FD-6B2AC6D1D9A1}"/>
              </a:ext>
            </a:extLst>
          </p:cNvPr>
          <p:cNvSpPr txBox="1"/>
          <p:nvPr/>
        </p:nvSpPr>
        <p:spPr>
          <a:xfrm>
            <a:off x="2428081" y="5308533"/>
            <a:ext cx="257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Tested via multiple other test cases</a:t>
            </a:r>
          </a:p>
        </p:txBody>
      </p:sp>
    </p:spTree>
    <p:extLst>
      <p:ext uri="{BB962C8B-B14F-4D97-AF65-F5344CB8AC3E}">
        <p14:creationId xmlns:p14="http://schemas.microsoft.com/office/powerpoint/2010/main" val="1914408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3F11D-2BB5-F3FD-A883-A462051C0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CreditCardInformation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8DBA45-7C00-1DE4-B1FF-FC85D423B3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 stated in the problem statement, Credit Card Information is only relevant for guests.</a:t>
            </a:r>
          </a:p>
          <a:p>
            <a:r>
              <a:rPr lang="en-US" dirty="0"/>
              <a:t>The ‘CreditCardInformation’ table references its address as well its owning host user via ids.</a:t>
            </a:r>
          </a:p>
          <a:p>
            <a:r>
              <a:rPr lang="en-US" dirty="0"/>
              <a:t>The rest of the information given in this table is example data relevant to Banks.</a:t>
            </a:r>
          </a:p>
          <a:p>
            <a:r>
              <a:rPr lang="en-US" dirty="0"/>
              <a:t>Counterpart to the previous table, both are also tested in the test cases of the ‘Transaction’ table in the following slide.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59BE841-D7D7-D860-2629-794A061C0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11" name="Inhaltsplatzhalter 10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AF742EBA-825C-288D-A75E-46B4CB441F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731" y="3184525"/>
            <a:ext cx="1828800" cy="2009775"/>
          </a:xfr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35F7718-A496-20FA-0A38-60FA43721F2C}"/>
              </a:ext>
            </a:extLst>
          </p:cNvPr>
          <p:cNvSpPr/>
          <p:nvPr/>
        </p:nvSpPr>
        <p:spPr>
          <a:xfrm>
            <a:off x="2428081" y="5283133"/>
            <a:ext cx="2578100" cy="610175"/>
          </a:xfrm>
          <a:prstGeom prst="rect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0AABF4F-B152-9315-3369-7A900E249239}"/>
              </a:ext>
            </a:extLst>
          </p:cNvPr>
          <p:cNvSpPr txBox="1"/>
          <p:nvPr/>
        </p:nvSpPr>
        <p:spPr>
          <a:xfrm>
            <a:off x="2428081" y="5308533"/>
            <a:ext cx="257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Tested via multiple other test cases</a:t>
            </a:r>
          </a:p>
        </p:txBody>
      </p:sp>
    </p:spTree>
    <p:extLst>
      <p:ext uri="{BB962C8B-B14F-4D97-AF65-F5344CB8AC3E}">
        <p14:creationId xmlns:p14="http://schemas.microsoft.com/office/powerpoint/2010/main" val="582606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A3A5E-BB58-B403-8811-B69FD856A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Transaction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9C065C-9135-A30F-FF49-363B692712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transaction holds relevant payment information for each booking.</a:t>
            </a:r>
          </a:p>
          <a:p>
            <a:r>
              <a:rPr lang="en-US" dirty="0"/>
              <a:t>The table references ‘BankInformation’ and ‘CreditCardInformation’, as well as the booking it was made for.</a:t>
            </a:r>
          </a:p>
          <a:p>
            <a:r>
              <a:rPr lang="en-US" dirty="0"/>
              <a:t>The test case can be used to check if the relationships of the transaction table and the respective payment information and ‘booking_id’ are plausible.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230B7FC-0718-F698-E5D2-35EA6BC15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7" name="Inhaltsplatzhalter 6" descr="Ein Bild, das Text, Screenshot, Software, Schrift enthält.&#10;&#10;Automatisch generierte Beschreibung">
            <a:extLst>
              <a:ext uri="{FF2B5EF4-FFF2-40B4-BE49-F238E27FC236}">
                <a16:creationId xmlns:a16="http://schemas.microsoft.com/office/drawing/2014/main" id="{9FA212C6-D246-5549-5A0C-82412419E5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16" y="2474309"/>
            <a:ext cx="4832539" cy="2312914"/>
          </a:xfrm>
        </p:spPr>
      </p:pic>
      <p:pic>
        <p:nvPicPr>
          <p:cNvPr id="9" name="Grafik 8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E9090D60-EB46-58A5-4656-37BEFF7EC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652" y="3155202"/>
            <a:ext cx="1561662" cy="181049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1C43FAA-4C2D-AA82-5B13-9DA1CA0465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16" y="5789013"/>
            <a:ext cx="10083546" cy="60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77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3002C7-26B3-A1F5-9F42-21701C0A1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GiftCard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2C23C2-1D1E-590E-FB0B-0AC15D4C26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‘GiftCard’ table contains information relevant to gift cards.</a:t>
            </a:r>
          </a:p>
          <a:p>
            <a:r>
              <a:rPr lang="en-US" dirty="0"/>
              <a:t>The ‘amound_usd’ attribute saves the value of gift card in us dollars.</a:t>
            </a:r>
          </a:p>
          <a:p>
            <a:r>
              <a:rPr lang="en-US" dirty="0"/>
              <a:t>The ‘currency_id’ attribute can then be used to convert it, if necessary</a:t>
            </a:r>
          </a:p>
          <a:p>
            <a:r>
              <a:rPr lang="en-US" dirty="0"/>
              <a:t>The GiftCard table is a very simple, which is not as important as other tables to the functionality of the system and therefore does not warrant a complicated test case, content is checked again at the end of the test.sql file.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9A0A2F2-6C8D-A19C-71B0-96C79D8F3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9" name="Inhaltsplatzhalter 8" descr="Ein Bild, das Text, Screenshot, Schrift, Quittung enthält.&#10;&#10;Automatisch generierte Beschreibung">
            <a:extLst>
              <a:ext uri="{FF2B5EF4-FFF2-40B4-BE49-F238E27FC236}">
                <a16:creationId xmlns:a16="http://schemas.microsoft.com/office/drawing/2014/main" id="{4D619FDB-5D26-CCBF-C17D-8A07278B14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6" y="3327400"/>
            <a:ext cx="1733550" cy="1724025"/>
          </a:xfr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C863E2DF-7FBF-1AD8-FFD4-870BE2F5F135}"/>
              </a:ext>
            </a:extLst>
          </p:cNvPr>
          <p:cNvSpPr/>
          <p:nvPr/>
        </p:nvSpPr>
        <p:spPr>
          <a:xfrm>
            <a:off x="2485231" y="5390488"/>
            <a:ext cx="2578100" cy="610175"/>
          </a:xfrm>
          <a:prstGeom prst="rect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0F34D5E-F526-2168-5F11-BE82A787854E}"/>
              </a:ext>
            </a:extLst>
          </p:cNvPr>
          <p:cNvSpPr txBox="1"/>
          <p:nvPr/>
        </p:nvSpPr>
        <p:spPr>
          <a:xfrm>
            <a:off x="2485231" y="5415888"/>
            <a:ext cx="257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‘</a:t>
            </a:r>
            <a:r>
              <a:rPr lang="en-US" altLang="ja-JP" sz="1600" dirty="0"/>
              <a:t>GiftCard</a:t>
            </a:r>
            <a:r>
              <a:rPr lang="en-US" sz="1600" dirty="0"/>
              <a:t>’ is a simple table, see test case in test.sql</a:t>
            </a:r>
          </a:p>
        </p:txBody>
      </p:sp>
    </p:spTree>
    <p:extLst>
      <p:ext uri="{BB962C8B-B14F-4D97-AF65-F5344CB8AC3E}">
        <p14:creationId xmlns:p14="http://schemas.microsoft.com/office/powerpoint/2010/main" val="224132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1AB7A-91A9-195F-8C00-EA40D59B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D55B63-09A3-83ED-8896-7C74D35F6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presentation is a part of the project of phase 2 and intends to provide an extensive overview of the database structure, it’s tables, relationships and constraints, as well as explain the reasoning behind them.</a:t>
            </a:r>
          </a:p>
          <a:p>
            <a:pPr marL="0" indent="0">
              <a:buNone/>
            </a:pPr>
            <a:r>
              <a:rPr lang="en-US" dirty="0"/>
              <a:t>We will first explain the changes to the concept, the overall structure and elements of the database before examining each of the 27* tables that make up the database.</a:t>
            </a:r>
          </a:p>
          <a:p>
            <a:pPr marL="0" indent="0">
              <a:buNone/>
            </a:pPr>
            <a:r>
              <a:rPr lang="en-US" dirty="0"/>
              <a:t>- I encourage the reader to run the test commands in their own environment for better readability.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*One table has been removed; all changes are explained in the following 2 slides.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2AB88F5-1E63-683B-9AC1-EB0836D17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38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7F5473-52C8-64CB-8D93-5C58D5365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reading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B05392-C9E6-5C47-66BF-34E7E86941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Additional information is given in the Pebble Pad submission as well as in code via comments.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FA0FDAA-B5C5-2E0D-C0FD-65CE53FB2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30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44425D-EEC9-C56C-995E-35260FD4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B8A92A-6F40-FC84-88A8-71D3E60D3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8350" y="2638044"/>
            <a:ext cx="4112514" cy="3101983"/>
          </a:xfrm>
        </p:spPr>
        <p:txBody>
          <a:bodyPr>
            <a:noAutofit/>
          </a:bodyPr>
          <a:lstStyle/>
          <a:p>
            <a:r>
              <a:rPr lang="en-US" sz="1450" dirty="0"/>
              <a:t>I have made some small adjustments compared to the conception phase that I would like to illustrate before introducing the individual tables.</a:t>
            </a:r>
          </a:p>
          <a:p>
            <a:r>
              <a:rPr lang="en-US" sz="1450" dirty="0"/>
              <a:t>The changes are visualized in the following slide as well for easier viewing</a:t>
            </a:r>
          </a:p>
          <a:p>
            <a:r>
              <a:rPr lang="en-US" sz="1450" dirty="0"/>
              <a:t>The ‘government_id’ attribute in the ‘User’ table has been changed to ‘governmentid_image_id’ as I noticed that the application requests users to submit a picture of their id.</a:t>
            </a:r>
            <a:endParaRPr lang="en-US" sz="145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Inhaltsplatzhalter 17" descr="Ein Bild, das Text, Screenshot, Quittung, Schrift enthält.&#10;&#10;Automatisch generierte Beschreibung">
            <a:extLst>
              <a:ext uri="{FF2B5EF4-FFF2-40B4-BE49-F238E27FC236}">
                <a16:creationId xmlns:a16="http://schemas.microsoft.com/office/drawing/2014/main" id="{F03E0693-5436-C049-1884-F821990EE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546" y="2374520"/>
            <a:ext cx="1724025" cy="1724025"/>
          </a:xfrm>
          <a:prstGeom prst="rect">
            <a:avLst/>
          </a:prstGeom>
        </p:spPr>
      </p:pic>
      <p:pic>
        <p:nvPicPr>
          <p:cNvPr id="9" name="Inhaltsplatzhalter 15" descr="Ein Bild, das Text, Quittung, Screenshot, Schrift enthält.&#10;&#10;Automatisch generierte Beschreibung">
            <a:extLst>
              <a:ext uri="{FF2B5EF4-FFF2-40B4-BE49-F238E27FC236}">
                <a16:creationId xmlns:a16="http://schemas.microsoft.com/office/drawing/2014/main" id="{0CB73777-BD19-D75F-7258-3C8D10520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546" y="4464050"/>
            <a:ext cx="1724025" cy="1724025"/>
          </a:xfrm>
          <a:prstGeom prst="rect">
            <a:avLst/>
          </a:prstGeom>
        </p:spPr>
      </p:pic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4E73AC7D-2879-0A15-3F9F-C963BA665FA6}"/>
              </a:ext>
            </a:extLst>
          </p:cNvPr>
          <p:cNvSpPr/>
          <p:nvPr/>
        </p:nvSpPr>
        <p:spPr>
          <a:xfrm>
            <a:off x="3251008" y="4098545"/>
            <a:ext cx="419100" cy="365505"/>
          </a:xfrm>
          <a:prstGeom prst="downArrow">
            <a:avLst>
              <a:gd name="adj1" fmla="val 56060"/>
              <a:gd name="adj2" fmla="val 67783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0ED2F57-07F9-2BCF-8800-B1752ACDE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9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0C4D0F-EE18-C7A0-37AC-96F5A7D81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00F35A-0B39-5BDA-02DA-BC00A04FF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 have decided to remove the optional triphistory table. The idea behind the table was to improve the access to the bookings of a guest for easier access. There is however not a significant enough improvement to justify the redundancy.</a:t>
            </a:r>
          </a:p>
          <a:p>
            <a:r>
              <a:rPr lang="en-US" dirty="0"/>
              <a:t>There have been some adjustments to the attribute distribution of the user, guest and host tables after reflecting the requirements/constraints of the individual attributes.</a:t>
            </a:r>
          </a:p>
          <a:p>
            <a:r>
              <a:rPr lang="en-US" dirty="0"/>
              <a:t>Small additional changes include:</a:t>
            </a:r>
          </a:p>
          <a:p>
            <a:pPr lvl="1"/>
            <a:r>
              <a:rPr lang="en-US" dirty="0"/>
              <a:t>Addresses now have an ‘address_type’ attribute</a:t>
            </a:r>
          </a:p>
          <a:p>
            <a:pPr lvl="1"/>
            <a:r>
              <a:rPr lang="en-US" dirty="0"/>
              <a:t>Messages now have an ‘owning_user_id’ attribute</a:t>
            </a:r>
          </a:p>
          <a:p>
            <a:pPr lvl="1"/>
            <a:r>
              <a:rPr lang="en-US" dirty="0"/>
              <a:t>Bookings no longer have the ‘transaction_id’ attribute</a:t>
            </a:r>
          </a:p>
          <a:p>
            <a:pPr lvl="1"/>
            <a:r>
              <a:rPr lang="en-US" dirty="0"/>
              <a:t>PropertyListing now has the ‘owning_host_id’ attribute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998EB67-5728-37A7-A3F3-1ADABA893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92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1354D-B7DC-5D5B-520E-0D72F0528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449" y="884928"/>
            <a:ext cx="4494998" cy="1134640"/>
          </a:xfrm>
        </p:spPr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0EC13E-B084-BC8A-68D5-ACF4BB2C6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2330450"/>
            <a:ext cx="3794760" cy="3860800"/>
          </a:xfrm>
        </p:spPr>
        <p:txBody>
          <a:bodyPr/>
          <a:lstStyle/>
          <a:p>
            <a:r>
              <a:rPr lang="en-US" dirty="0"/>
              <a:t>There are two major “blocks” of information the database needs to support: Users and Properties.</a:t>
            </a:r>
          </a:p>
          <a:p>
            <a:r>
              <a:rPr lang="en-US" dirty="0"/>
              <a:t>There are multiple tables facilitating each of these data sets, and their attributes.</a:t>
            </a:r>
          </a:p>
          <a:p>
            <a:r>
              <a:rPr lang="en-US" dirty="0"/>
              <a:t>The two categories of users, ‘guest’ and ‘host’ share a base ‘user’ class creating a joined subclass table strategy.</a:t>
            </a:r>
          </a:p>
          <a:p>
            <a:r>
              <a:rPr lang="en-US" dirty="0"/>
              <a:t>The ‘PropertyListing’ table includes relevant attributes for the properties offered on the page, multiple of which use N:M relations and therefore need to be normalized via additional tables.</a:t>
            </a:r>
          </a:p>
          <a:p>
            <a:endParaRPr lang="en-US" dirty="0"/>
          </a:p>
        </p:txBody>
      </p:sp>
      <p:pic>
        <p:nvPicPr>
          <p:cNvPr id="5" name="Grafik 4" descr="Ein Bild, das Text, Diagramm, Plan, parallel enthält.&#10;&#10;Automatisch generierte Beschreibung">
            <a:extLst>
              <a:ext uri="{FF2B5EF4-FFF2-40B4-BE49-F238E27FC236}">
                <a16:creationId xmlns:a16="http://schemas.microsoft.com/office/drawing/2014/main" id="{57A29CD3-E67D-9748-063C-AD5D49AE4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FADEB38D-BD98-1E57-78B5-562C49072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2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56153-167E-2013-F458-05D12AA0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User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FB1E1B-13A0-688B-6A17-DAF8C8F72D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User is the base/super class for all users and holds attributes any user will have</a:t>
            </a:r>
          </a:p>
          <a:p>
            <a:r>
              <a:rPr lang="en-US" dirty="0"/>
              <a:t>The ‘address_id’ is a foreign key that references the address table</a:t>
            </a:r>
          </a:p>
          <a:p>
            <a:r>
              <a:rPr lang="en-US" dirty="0"/>
              <a:t>The ‘governmentid_image_id’ is a foreign key that references the image table.</a:t>
            </a:r>
          </a:p>
          <a:p>
            <a:r>
              <a:rPr lang="en-US" dirty="0"/>
              <a:t>This table is tested via the host and guest tables which can be seen in the following two slides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EEE5CFB-3312-827E-CB2F-21E737D59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7" name="Inhaltsplatzhalter 6" descr="Ein Bild, das Text, Screenshot, Quittung, Schrift enthält.&#10;&#10;Automatisch generierte Beschreibung">
            <a:extLst>
              <a:ext uri="{FF2B5EF4-FFF2-40B4-BE49-F238E27FC236}">
                <a16:creationId xmlns:a16="http://schemas.microsoft.com/office/drawing/2014/main" id="{C1DF98B6-FB2E-5676-FF93-A8588944E7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6" y="3327400"/>
            <a:ext cx="1733550" cy="1724025"/>
          </a:xfr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C3B91E8-280F-8097-3629-82CA047EAEFC}"/>
              </a:ext>
            </a:extLst>
          </p:cNvPr>
          <p:cNvSpPr/>
          <p:nvPr/>
        </p:nvSpPr>
        <p:spPr>
          <a:xfrm>
            <a:off x="2428081" y="5283133"/>
            <a:ext cx="2578100" cy="610175"/>
          </a:xfrm>
          <a:prstGeom prst="rect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05D3E2F-A3DD-D489-3689-8526C5E0BAC1}"/>
              </a:ext>
            </a:extLst>
          </p:cNvPr>
          <p:cNvSpPr txBox="1"/>
          <p:nvPr/>
        </p:nvSpPr>
        <p:spPr>
          <a:xfrm>
            <a:off x="2428081" y="5308533"/>
            <a:ext cx="257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Tested via ‘Guest’ and ‘Host’ test cases</a:t>
            </a:r>
          </a:p>
        </p:txBody>
      </p:sp>
    </p:spTree>
    <p:extLst>
      <p:ext uri="{BB962C8B-B14F-4D97-AF65-F5344CB8AC3E}">
        <p14:creationId xmlns:p14="http://schemas.microsoft.com/office/powerpoint/2010/main" val="4222981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96C1DA-0628-61EE-7EEB-177A18D5A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Guest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3CB7BB2-78D9-EB3E-A05F-0C2B2483F6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‘user_id’ attribute refers back to the base class</a:t>
            </a:r>
          </a:p>
          <a:p>
            <a:r>
              <a:rPr lang="en-US" dirty="0"/>
              <a:t>‘profile_image_id’ references the id of an image that can be loaded to display the users profile image</a:t>
            </a:r>
          </a:p>
          <a:p>
            <a:r>
              <a:rPr lang="en-US" dirty="0"/>
              <a:t>The test case is meant to test the relationship between the ‘Guest’ table/class and its super class ‘User’. As well as testing other relevant relationships.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4E302F-2B3E-280D-7A62-D44C801E8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8" name="Inhaltsplatzhalter 7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5D6E7314-E2B7-4FCD-E294-2CF2C4E7C7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00" y="2200050"/>
            <a:ext cx="3791193" cy="3540573"/>
          </a:xfrm>
        </p:spPr>
      </p:pic>
      <p:pic>
        <p:nvPicPr>
          <p:cNvPr id="11" name="Grafik 10" descr="Ein Bild, das Text, Screenshot, Quittung, Schrift enthält.&#10;&#10;Automatisch generierte Beschreibung">
            <a:extLst>
              <a:ext uri="{FF2B5EF4-FFF2-40B4-BE49-F238E27FC236}">
                <a16:creationId xmlns:a16="http://schemas.microsoft.com/office/drawing/2014/main" id="{B82D5D80-1347-6E5A-68C5-45AA9D28A6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885" y="3054350"/>
            <a:ext cx="1733550" cy="1724025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A00EF40E-A93B-AAF5-9577-AEA4B542A8FB}"/>
              </a:ext>
            </a:extLst>
          </p:cNvPr>
          <p:cNvSpPr txBox="1"/>
          <p:nvPr/>
        </p:nvSpPr>
        <p:spPr>
          <a:xfrm>
            <a:off x="4651993" y="2180284"/>
            <a:ext cx="4260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*code line indicator in screenshots may differ slightly compared to the file.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E09C1193-5A40-86DC-AE8D-BB1FD6F871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00" y="5787262"/>
            <a:ext cx="9747762" cy="104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39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D5F1B-77C2-2505-8E23-95237018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Host</a:t>
            </a:r>
          </a:p>
        </p:txBody>
      </p:sp>
      <p:pic>
        <p:nvPicPr>
          <p:cNvPr id="17" name="Inhaltsplatzhalter 16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2ECA2B6B-F279-FBD8-1096-079951C0EF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15" y="2201974"/>
            <a:ext cx="4075764" cy="3307659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6E891E-9E25-DD3C-9EF6-0C1E15B08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661156"/>
          </a:xfrm>
        </p:spPr>
        <p:txBody>
          <a:bodyPr>
            <a:normAutofit fontScale="92500"/>
          </a:bodyPr>
          <a:lstStyle/>
          <a:p>
            <a:r>
              <a:rPr lang="en-US" dirty="0"/>
              <a:t>The ‘user_id’ attribute refers back to the base class</a:t>
            </a:r>
          </a:p>
          <a:p>
            <a:r>
              <a:rPr lang="en-US" dirty="0"/>
              <a:t>‘profile_image_id’ references the id of an image that can be loaded to display the users profile image</a:t>
            </a:r>
          </a:p>
          <a:p>
            <a:pPr lvl="1"/>
            <a:r>
              <a:rPr lang="en-US" dirty="0"/>
              <a:t>The reasoning for having this attribute in both subclasses is that it is only required for </a:t>
            </a:r>
          </a:p>
          <a:p>
            <a:r>
              <a:rPr lang="en-US" dirty="0"/>
              <a:t>The ‘triphistory_id’ is used to link together</a:t>
            </a:r>
          </a:p>
          <a:p>
            <a:r>
              <a:rPr lang="en-US" dirty="0"/>
              <a:t>The test case is very similar to that of the previous guest class, adjusting where relevant relationships change compared to the previous slide.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BDC77C1-6632-4157-ECB7-6666DF80C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11" name="Grafik 10" descr="Ein Bild, das Text, Screenshot, Schrift, Quittung enthält.&#10;&#10;Automatisch generierte Beschreibung">
            <a:extLst>
              <a:ext uri="{FF2B5EF4-FFF2-40B4-BE49-F238E27FC236}">
                <a16:creationId xmlns:a16="http://schemas.microsoft.com/office/drawing/2014/main" id="{0B4EC0D8-C434-31BB-4C92-6029B8E48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136" y="2993790"/>
            <a:ext cx="1733550" cy="1724025"/>
          </a:xfrm>
          <a:prstGeom prst="rect">
            <a:avLst/>
          </a:prstGeom>
        </p:spPr>
      </p:pic>
      <p:pic>
        <p:nvPicPr>
          <p:cNvPr id="19" name="Grafik 18" descr="Ein Bild, das Screenshot, Text, Schrift enthält.&#10;&#10;Automatisch generierte Beschreibung">
            <a:extLst>
              <a:ext uri="{FF2B5EF4-FFF2-40B4-BE49-F238E27FC236}">
                <a16:creationId xmlns:a16="http://schemas.microsoft.com/office/drawing/2014/main" id="{BB1E3549-BDF0-C76D-2A67-5C514C9522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15" y="5534750"/>
            <a:ext cx="5573234" cy="128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95417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2786</Words>
  <Application>Microsoft Office PowerPoint</Application>
  <PresentationFormat>Breitbild</PresentationFormat>
  <Paragraphs>167</Paragraphs>
  <Slides>30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3" baseType="lpstr">
      <vt:lpstr>Arial</vt:lpstr>
      <vt:lpstr>Gill Sans MT</vt:lpstr>
      <vt:lpstr>Paket</vt:lpstr>
      <vt:lpstr>Airbnb Database Presentation</vt:lpstr>
      <vt:lpstr>Table of Contents</vt:lpstr>
      <vt:lpstr>introduction</vt:lpstr>
      <vt:lpstr>Changes</vt:lpstr>
      <vt:lpstr>Changes</vt:lpstr>
      <vt:lpstr>Structure</vt:lpstr>
      <vt:lpstr>Table - User</vt:lpstr>
      <vt:lpstr>Table - Guest</vt:lpstr>
      <vt:lpstr>Table - Host</vt:lpstr>
      <vt:lpstr>Table - UserReview</vt:lpstr>
      <vt:lpstr>TABLE - Address </vt:lpstr>
      <vt:lpstr>Table - Image</vt:lpstr>
      <vt:lpstr>Table - Currency</vt:lpstr>
      <vt:lpstr>Table - Language</vt:lpstr>
      <vt:lpstr>Table - Chat</vt:lpstr>
      <vt:lpstr>Table - Message</vt:lpstr>
      <vt:lpstr>Table - EmergencyContact</vt:lpstr>
      <vt:lpstr>Table - Wishlist</vt:lpstr>
      <vt:lpstr>Table – Wishlist_PropertyListing</vt:lpstr>
      <vt:lpstr>Table - propertyListing</vt:lpstr>
      <vt:lpstr>Table - PropertyReview</vt:lpstr>
      <vt:lpstr>Table – Property_X</vt:lpstr>
      <vt:lpstr>Table – Amenity/Category/HouseRule</vt:lpstr>
      <vt:lpstr>Table - PropertyType</vt:lpstr>
      <vt:lpstr>Table - Booking</vt:lpstr>
      <vt:lpstr>Table - BankInformation</vt:lpstr>
      <vt:lpstr>Table - CreditCardInformation</vt:lpstr>
      <vt:lpstr>Table - Transaction</vt:lpstr>
      <vt:lpstr>Table - GiftCard</vt:lpstr>
      <vt:lpstr>Thanks for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Database Presentation</dc:title>
  <dc:creator>Schmaeling, Tom</dc:creator>
  <cp:lastModifiedBy>Schmaeling, Tom</cp:lastModifiedBy>
  <cp:revision>17</cp:revision>
  <dcterms:created xsi:type="dcterms:W3CDTF">2023-11-22T08:41:10Z</dcterms:created>
  <dcterms:modified xsi:type="dcterms:W3CDTF">2024-01-18T18:22:03Z</dcterms:modified>
</cp:coreProperties>
</file>