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32"/>
  </p:notesMasterIdLst>
  <p:sldIdLst>
    <p:sldId id="256" r:id="rId2"/>
    <p:sldId id="257" r:id="rId3"/>
    <p:sldId id="258" r:id="rId4"/>
    <p:sldId id="291" r:id="rId5"/>
    <p:sldId id="259" r:id="rId6"/>
    <p:sldId id="293" r:id="rId7"/>
    <p:sldId id="261" r:id="rId8"/>
    <p:sldId id="262" r:id="rId9"/>
    <p:sldId id="263" r:id="rId10"/>
    <p:sldId id="265" r:id="rId11"/>
    <p:sldId id="264" r:id="rId12"/>
    <p:sldId id="266" r:id="rId13"/>
    <p:sldId id="275" r:id="rId14"/>
    <p:sldId id="268" r:id="rId15"/>
    <p:sldId id="269" r:id="rId16"/>
    <p:sldId id="270" r:id="rId17"/>
    <p:sldId id="273" r:id="rId18"/>
    <p:sldId id="271" r:id="rId19"/>
    <p:sldId id="272" r:id="rId20"/>
    <p:sldId id="274" r:id="rId21"/>
    <p:sldId id="276" r:id="rId22"/>
    <p:sldId id="277" r:id="rId23"/>
    <p:sldId id="278"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a:srgbClr val="1E1E1E"/>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177E8-A891-4900-BB83-4982DD9F05E1}" type="datetimeFigureOut">
              <a:rPr lang="en-US" smtClean="0"/>
              <a:t>1/29/2024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2AA5A-1450-4FA9-BE3A-B2196509832E}" type="slidenum">
              <a:rPr lang="en-US" smtClean="0"/>
              <a:t>‹Nr.›</a:t>
            </a:fld>
            <a:endParaRPr lang="en-US"/>
          </a:p>
        </p:txBody>
      </p:sp>
    </p:spTree>
    <p:extLst>
      <p:ext uri="{BB962C8B-B14F-4D97-AF65-F5344CB8AC3E}">
        <p14:creationId xmlns:p14="http://schemas.microsoft.com/office/powerpoint/2010/main" val="384245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2002AA5A-1450-4FA9-BE3A-B2196509832E}" type="slidenum">
              <a:rPr lang="en-US" smtClean="0"/>
              <a:t>6</a:t>
            </a:fld>
            <a:endParaRPr lang="en-US"/>
          </a:p>
        </p:txBody>
      </p:sp>
    </p:spTree>
    <p:extLst>
      <p:ext uri="{BB962C8B-B14F-4D97-AF65-F5344CB8AC3E}">
        <p14:creationId xmlns:p14="http://schemas.microsoft.com/office/powerpoint/2010/main" val="206358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The ‘user_id’ attribute refers back to the base class</a:t>
            </a:r>
          </a:p>
          <a:p>
            <a:r>
              <a:rPr lang="en-US" dirty="0"/>
              <a:t>- ‘profile_image_id’ references the id of an image that can be loaded to display the users profile image</a:t>
            </a:r>
          </a:p>
          <a:p>
            <a:r>
              <a:rPr lang="en-US" dirty="0"/>
              <a:t>- The test case is meant to test the relationship between the ‘Guest’ table/class and its super class ‘User’. As well as testing other relevant relationships.</a:t>
            </a:r>
          </a:p>
          <a:p>
            <a:endParaRPr lang="en-US" dirty="0"/>
          </a:p>
        </p:txBody>
      </p:sp>
      <p:sp>
        <p:nvSpPr>
          <p:cNvPr id="4" name="Foliennummernplatzhalter 3"/>
          <p:cNvSpPr>
            <a:spLocks noGrp="1"/>
          </p:cNvSpPr>
          <p:nvPr>
            <p:ph type="sldNum" sz="quarter" idx="5"/>
          </p:nvPr>
        </p:nvSpPr>
        <p:spPr/>
        <p:txBody>
          <a:bodyPr/>
          <a:lstStyle/>
          <a:p>
            <a:fld id="{2002AA5A-1450-4FA9-BE3A-B2196509832E}" type="slidenum">
              <a:rPr lang="en-US" smtClean="0"/>
              <a:t>8</a:t>
            </a:fld>
            <a:endParaRPr lang="en-US"/>
          </a:p>
        </p:txBody>
      </p:sp>
    </p:spTree>
    <p:extLst>
      <p:ext uri="{BB962C8B-B14F-4D97-AF65-F5344CB8AC3E}">
        <p14:creationId xmlns:p14="http://schemas.microsoft.com/office/powerpoint/2010/main" val="140182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13701721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30B2F3-B660-420C-A775-B5839CDE7B5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31923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830B2F3-B660-420C-A775-B5839CDE7B5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3279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41662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8600747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E830B2F3-B660-420C-A775-B5839CDE7B55}" type="datetimeFigureOut">
              <a:rPr lang="en-US" smtClean="0"/>
              <a:t>1/29/2024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184610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E830B2F3-B660-420C-A775-B5839CDE7B5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D23DB-5A95-4D5A-992E-3A804AD566B7}" type="slidenum">
              <a:rPr lang="en-US" smtClean="0"/>
              <a:t>‹Nr.›</a:t>
            </a:fld>
            <a:endParaRPr lang="en-US"/>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98353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830B2F3-B660-420C-A775-B5839CDE7B5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8362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0B2F3-B660-420C-A775-B5839CDE7B5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67491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E830B2F3-B660-420C-A775-B5839CDE7B55}" type="datetimeFigureOut">
              <a:rPr lang="en-US" smtClean="0"/>
              <a:t>1/29/2024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212459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830B2F3-B660-420C-A775-B5839CDE7B55}" type="datetimeFigureOut">
              <a:rPr lang="en-US" smtClean="0"/>
              <a:t>1/29/2024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B3D23DB-5A95-4D5A-992E-3A804AD566B7}" type="slidenum">
              <a:rPr lang="en-US" smtClean="0"/>
              <a:t>‹Nr.›</a:t>
            </a:fld>
            <a:endParaRPr lang="en-US"/>
          </a:p>
        </p:txBody>
      </p:sp>
    </p:spTree>
    <p:extLst>
      <p:ext uri="{BB962C8B-B14F-4D97-AF65-F5344CB8AC3E}">
        <p14:creationId xmlns:p14="http://schemas.microsoft.com/office/powerpoint/2010/main" val="425584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30B2F3-B660-420C-A775-B5839CDE7B55}" type="datetimeFigureOut">
              <a:rPr lang="en-US" smtClean="0"/>
              <a:t>1/29/2024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B3D23DB-5A95-4D5A-992E-3A804AD566B7}" type="slidenum">
              <a:rPr lang="en-US" smtClean="0"/>
              <a:t>‹Nr.›</a:t>
            </a:fld>
            <a:endParaRPr lang="en-US"/>
          </a:p>
        </p:txBody>
      </p:sp>
    </p:spTree>
    <p:extLst>
      <p:ext uri="{BB962C8B-B14F-4D97-AF65-F5344CB8AC3E}">
        <p14:creationId xmlns:p14="http://schemas.microsoft.com/office/powerpoint/2010/main" val="40987950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30.jp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3.jp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jp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1.jp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jpg"/><Relationship Id="rId4" Type="http://schemas.openxmlformats.org/officeDocument/2006/relationships/image" Target="../media/image43.png"/><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1.png"/><Relationship Id="rId10" Type="http://schemas.openxmlformats.org/officeDocument/2006/relationships/image" Target="../media/image55.png"/><Relationship Id="rId4" Type="http://schemas.openxmlformats.org/officeDocument/2006/relationships/image" Target="../media/image50.jp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jpg"/><Relationship Id="rId4" Type="http://schemas.openxmlformats.org/officeDocument/2006/relationships/image" Target="../media/image1.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png"/><Relationship Id="rId7"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jpg"/><Relationship Id="rId4" Type="http://schemas.openxmlformats.org/officeDocument/2006/relationships/image" Target="../media/image68.png"/><Relationship Id="rId9" Type="http://schemas.openxmlformats.org/officeDocument/2006/relationships/image" Target="../media/image7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7.png"/><Relationship Id="rId5" Type="http://schemas.openxmlformats.org/officeDocument/2006/relationships/image" Target="../media/image76.jp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4.jp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_rels/slide2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9.png"/><Relationship Id="rId7" Type="http://schemas.openxmlformats.org/officeDocument/2006/relationships/image" Target="../media/image92.png"/><Relationship Id="rId2" Type="http://schemas.openxmlformats.org/officeDocument/2006/relationships/image" Target="../media/image88.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1.png"/><Relationship Id="rId10" Type="http://schemas.openxmlformats.org/officeDocument/2006/relationships/image" Target="../media/image95.png"/><Relationship Id="rId4" Type="http://schemas.openxmlformats.org/officeDocument/2006/relationships/image" Target="../media/image90.png"/><Relationship Id="rId9" Type="http://schemas.openxmlformats.org/officeDocument/2006/relationships/image" Target="../media/image94.png"/></Relationships>
</file>

<file path=ppt/slides/_rels/slide23.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4.xml"/><Relationship Id="rId6" Type="http://schemas.openxmlformats.org/officeDocument/2006/relationships/image" Target="../media/image100.png"/><Relationship Id="rId5" Type="http://schemas.openxmlformats.org/officeDocument/2006/relationships/image" Target="../media/image1.png"/><Relationship Id="rId4" Type="http://schemas.openxmlformats.org/officeDocument/2006/relationships/image" Target="../media/image99.png"/><Relationship Id="rId9" Type="http://schemas.openxmlformats.org/officeDocument/2006/relationships/image" Target="../media/image103.png"/></Relationships>
</file>

<file path=ppt/slides/_rels/slide2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07.jpg"/><Relationship Id="rId5" Type="http://schemas.openxmlformats.org/officeDocument/2006/relationships/image" Target="../media/image106.png"/><Relationship Id="rId4" Type="http://schemas.openxmlformats.org/officeDocument/2006/relationships/image" Target="../media/image105.png"/></Relationships>
</file>

<file path=ppt/slides/_rels/slide2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png"/><Relationship Id="rId7" Type="http://schemas.openxmlformats.org/officeDocument/2006/relationships/image" Target="../media/image112.png"/><Relationship Id="rId2" Type="http://schemas.openxmlformats.org/officeDocument/2006/relationships/image" Target="../media/image108.png"/><Relationship Id="rId1" Type="http://schemas.openxmlformats.org/officeDocument/2006/relationships/slideLayout" Target="../slideLayouts/slideLayout4.xml"/><Relationship Id="rId6" Type="http://schemas.openxmlformats.org/officeDocument/2006/relationships/image" Target="../media/image111.png"/><Relationship Id="rId5" Type="http://schemas.openxmlformats.org/officeDocument/2006/relationships/image" Target="../media/image110.jpg"/><Relationship Id="rId4" Type="http://schemas.openxmlformats.org/officeDocument/2006/relationships/image" Target="../media/image109.png"/><Relationship Id="rId9" Type="http://schemas.openxmlformats.org/officeDocument/2006/relationships/image" Target="../media/image1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8.jpg"/><Relationship Id="rId5" Type="http://schemas.openxmlformats.org/officeDocument/2006/relationships/image" Target="../media/image117.png"/><Relationship Id="rId4" Type="http://schemas.openxmlformats.org/officeDocument/2006/relationships/image" Target="../media/image116.png"/></Relationships>
</file>

<file path=ppt/slides/_rels/slide2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2.jpg"/><Relationship Id="rId5" Type="http://schemas.openxmlformats.org/officeDocument/2006/relationships/image" Target="../media/image121.png"/><Relationship Id="rId4" Type="http://schemas.openxmlformats.org/officeDocument/2006/relationships/image" Target="../media/image120.png"/></Relationships>
</file>

<file path=ppt/slides/_rels/slide2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26.png"/><Relationship Id="rId5" Type="http://schemas.openxmlformats.org/officeDocument/2006/relationships/image" Target="../media/image125.jpg"/><Relationship Id="rId4" Type="http://schemas.openxmlformats.org/officeDocument/2006/relationships/image" Target="../media/image124.png"/><Relationship Id="rId9" Type="http://schemas.openxmlformats.org/officeDocument/2006/relationships/image" Target="../media/image129.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3.jpg"/><Relationship Id="rId5" Type="http://schemas.openxmlformats.org/officeDocument/2006/relationships/image" Target="../media/image132.png"/><Relationship Id="rId4" Type="http://schemas.openxmlformats.org/officeDocument/2006/relationships/image" Target="../media/image13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183DC1-968A-B929-DB49-29A882FEBBB7}"/>
              </a:ext>
            </a:extLst>
          </p:cNvPr>
          <p:cNvSpPr>
            <a:spLocks noGrp="1"/>
          </p:cNvSpPr>
          <p:nvPr>
            <p:ph type="ctrTitle"/>
          </p:nvPr>
        </p:nvSpPr>
        <p:spPr/>
        <p:txBody>
          <a:bodyPr/>
          <a:lstStyle/>
          <a:p>
            <a:r>
              <a:rPr lang="en-US" dirty="0"/>
              <a:t>Airbnb Database Presentation</a:t>
            </a:r>
            <a:br>
              <a:rPr lang="en-US" dirty="0"/>
            </a:br>
            <a:r>
              <a:rPr lang="en-US" sz="1800" dirty="0">
                <a:solidFill>
                  <a:srgbClr val="9BAFB5"/>
                </a:solidFill>
              </a:rPr>
              <a:t>Phase 2 - Implementation</a:t>
            </a:r>
          </a:p>
        </p:txBody>
      </p:sp>
      <p:sp>
        <p:nvSpPr>
          <p:cNvPr id="3" name="Untertitel 2">
            <a:extLst>
              <a:ext uri="{FF2B5EF4-FFF2-40B4-BE49-F238E27FC236}">
                <a16:creationId xmlns:a16="http://schemas.microsoft.com/office/drawing/2014/main" id="{681A17AC-A3F5-25DE-8DF9-A5FA5CA3A2A8}"/>
              </a:ext>
            </a:extLst>
          </p:cNvPr>
          <p:cNvSpPr>
            <a:spLocks noGrp="1"/>
          </p:cNvSpPr>
          <p:nvPr>
            <p:ph type="subTitle" idx="1"/>
          </p:nvPr>
        </p:nvSpPr>
        <p:spPr/>
        <p:txBody>
          <a:bodyPr/>
          <a:lstStyle/>
          <a:p>
            <a:r>
              <a:rPr lang="en-US" dirty="0"/>
              <a:t>By Tom Schmäling</a:t>
            </a:r>
          </a:p>
        </p:txBody>
      </p:sp>
      <p:pic>
        <p:nvPicPr>
          <p:cNvPr id="4" name="Grafik 3">
            <a:extLst>
              <a:ext uri="{FF2B5EF4-FFF2-40B4-BE49-F238E27FC236}">
                <a16:creationId xmlns:a16="http://schemas.microsoft.com/office/drawing/2014/main" id="{BBFEC4BA-6191-28FC-5211-288874EF5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5" name="Textfeld 4">
            <a:extLst>
              <a:ext uri="{FF2B5EF4-FFF2-40B4-BE49-F238E27FC236}">
                <a16:creationId xmlns:a16="http://schemas.microsoft.com/office/drawing/2014/main" id="{F48E743F-EEB4-A25E-9039-186FA947CA2F}"/>
              </a:ext>
            </a:extLst>
          </p:cNvPr>
          <p:cNvSpPr txBox="1"/>
          <p:nvPr/>
        </p:nvSpPr>
        <p:spPr>
          <a:xfrm>
            <a:off x="3597943" y="6389437"/>
            <a:ext cx="4996114" cy="366963"/>
          </a:xfrm>
          <a:prstGeom prst="rect">
            <a:avLst/>
          </a:prstGeom>
          <a:noFill/>
        </p:spPr>
        <p:txBody>
          <a:bodyPr wrap="square" rtlCol="0">
            <a:spAutoFit/>
          </a:bodyPr>
          <a:lstStyle/>
          <a:p>
            <a:pPr algn="ctr"/>
            <a:r>
              <a:rPr lang="en-US" dirty="0">
                <a:solidFill>
                  <a:schemeClr val="bg2">
                    <a:lumMod val="40000"/>
                    <a:lumOff val="60000"/>
                  </a:schemeClr>
                </a:solidFill>
              </a:rPr>
              <a:t>Schmaeling_Tom_32111919_DLBDSPBDM01_P2_S</a:t>
            </a:r>
          </a:p>
        </p:txBody>
      </p:sp>
    </p:spTree>
    <p:extLst>
      <p:ext uri="{BB962C8B-B14F-4D97-AF65-F5344CB8AC3E}">
        <p14:creationId xmlns:p14="http://schemas.microsoft.com/office/powerpoint/2010/main" val="319963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ADA2B8-621E-1FC5-787E-22CC392B9D82}"/>
              </a:ext>
            </a:extLst>
          </p:cNvPr>
          <p:cNvSpPr>
            <a:spLocks noGrp="1"/>
          </p:cNvSpPr>
          <p:nvPr>
            <p:ph type="title"/>
          </p:nvPr>
        </p:nvSpPr>
        <p:spPr>
          <a:xfrm>
            <a:off x="2231136" y="367275"/>
            <a:ext cx="7729728" cy="1188720"/>
          </a:xfrm>
        </p:spPr>
        <p:txBody>
          <a:bodyPr/>
          <a:lstStyle/>
          <a:p>
            <a:r>
              <a:rPr lang="en-US" dirty="0"/>
              <a:t>Table - UserReview</a:t>
            </a:r>
          </a:p>
        </p:txBody>
      </p:sp>
      <p:sp>
        <p:nvSpPr>
          <p:cNvPr id="4" name="Inhaltsplatzhalter 3">
            <a:extLst>
              <a:ext uri="{FF2B5EF4-FFF2-40B4-BE49-F238E27FC236}">
                <a16:creationId xmlns:a16="http://schemas.microsoft.com/office/drawing/2014/main" id="{56FEEC5E-EE3E-6A43-EEBD-38EB94A5771E}"/>
              </a:ext>
            </a:extLst>
          </p:cNvPr>
          <p:cNvSpPr>
            <a:spLocks noGrp="1"/>
          </p:cNvSpPr>
          <p:nvPr>
            <p:ph sz="half" idx="2"/>
          </p:nvPr>
        </p:nvSpPr>
        <p:spPr>
          <a:xfrm>
            <a:off x="6704493" y="1832964"/>
            <a:ext cx="5382578" cy="2044051"/>
          </a:xfrm>
        </p:spPr>
        <p:txBody>
          <a:bodyPr>
            <a:normAutofit fontScale="77500" lnSpcReduction="20000"/>
          </a:bodyPr>
          <a:lstStyle/>
          <a:p>
            <a:r>
              <a:rPr lang="en-US" dirty="0"/>
              <a:t>The ‘UserReview’ table holds all the reviews given </a:t>
            </a:r>
            <a:r>
              <a:rPr lang="en-US" u="sng" dirty="0"/>
              <a:t>on</a:t>
            </a:r>
            <a:r>
              <a:rPr lang="en-US" dirty="0"/>
              <a:t> users.</a:t>
            </a:r>
          </a:p>
          <a:p>
            <a:r>
              <a:rPr lang="en-US" dirty="0"/>
              <a:t>These are comments left by hosts on the guest pages and are different from reviews left by guests on the property listing.</a:t>
            </a:r>
          </a:p>
          <a:p>
            <a:r>
              <a:rPr lang="en-US" dirty="0"/>
              <a:t>The comment attribute holds the user created written text.</a:t>
            </a:r>
          </a:p>
          <a:p>
            <a:r>
              <a:rPr lang="en-US" dirty="0"/>
              <a:t>User and author_user ids and timestamps are also saved.</a:t>
            </a:r>
          </a:p>
          <a:p>
            <a:r>
              <a:rPr lang="en-US" dirty="0"/>
              <a:t>The test case tests the content and relationship of user reviews and users by returning all data entries of user reviews for a given user.</a:t>
            </a:r>
          </a:p>
        </p:txBody>
      </p:sp>
      <p:pic>
        <p:nvPicPr>
          <p:cNvPr id="10" name="Grafik 9" descr="Ein Bild, das Text, Screenshot, Schrift enthält.&#10;&#10;Automatisch generierte Beschreibung">
            <a:extLst>
              <a:ext uri="{FF2B5EF4-FFF2-40B4-BE49-F238E27FC236}">
                <a16:creationId xmlns:a16="http://schemas.microsoft.com/office/drawing/2014/main" id="{6E974397-5CC9-C5C9-AE0B-28DE87137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1" y="418535"/>
            <a:ext cx="1831570" cy="583687"/>
          </a:xfrm>
          <a:prstGeom prst="rect">
            <a:avLst/>
          </a:prstGeom>
        </p:spPr>
      </p:pic>
      <p:pic>
        <p:nvPicPr>
          <p:cNvPr id="7" name="Grafik 6">
            <a:extLst>
              <a:ext uri="{FF2B5EF4-FFF2-40B4-BE49-F238E27FC236}">
                <a16:creationId xmlns:a16="http://schemas.microsoft.com/office/drawing/2014/main" id="{A95160D6-0D8A-9AC3-9C4C-4B54FD6A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Inhaltsplatzhalter 10" descr="Ein Bild, das Text, Screenshot, Software enthält.&#10;&#10;Automatisch generierte Beschreibung">
            <a:extLst>
              <a:ext uri="{FF2B5EF4-FFF2-40B4-BE49-F238E27FC236}">
                <a16:creationId xmlns:a16="http://schemas.microsoft.com/office/drawing/2014/main" id="{5576E20E-93EB-363E-B527-9243C177E0E6}"/>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704493" y="3611615"/>
            <a:ext cx="5382578" cy="1963738"/>
          </a:xfrm>
        </p:spPr>
      </p:pic>
      <p:pic>
        <p:nvPicPr>
          <p:cNvPr id="13" name="Grafik 12" descr="Ein Bild, das Text, Screenshot, Schrift, Quittung enthält.&#10;&#10;Automatisch generierte Beschreibung">
            <a:extLst>
              <a:ext uri="{FF2B5EF4-FFF2-40B4-BE49-F238E27FC236}">
                <a16:creationId xmlns:a16="http://schemas.microsoft.com/office/drawing/2014/main" id="{773877CB-C571-D1BA-61B7-B4E2D51931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2245" y="4066497"/>
            <a:ext cx="1221207" cy="1415795"/>
          </a:xfrm>
          <a:prstGeom prst="rect">
            <a:avLst/>
          </a:prstGeom>
        </p:spPr>
      </p:pic>
      <p:pic>
        <p:nvPicPr>
          <p:cNvPr id="15" name="Grafik 14">
            <a:extLst>
              <a:ext uri="{FF2B5EF4-FFF2-40B4-BE49-F238E27FC236}">
                <a16:creationId xmlns:a16="http://schemas.microsoft.com/office/drawing/2014/main" id="{B6EB1A78-F5C0-58C2-F3B8-29F2DA545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136" y="5619674"/>
            <a:ext cx="9855935" cy="638084"/>
          </a:xfrm>
          <a:prstGeom prst="rect">
            <a:avLst/>
          </a:prstGeom>
        </p:spPr>
      </p:pic>
      <p:sp>
        <p:nvSpPr>
          <p:cNvPr id="3" name="Rechteck 2">
            <a:extLst>
              <a:ext uri="{FF2B5EF4-FFF2-40B4-BE49-F238E27FC236}">
                <a16:creationId xmlns:a16="http://schemas.microsoft.com/office/drawing/2014/main" id="{218F966F-51EF-A829-BC36-AE9B65FB2A91}"/>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7C01D46E-738D-5F96-7863-A82E114E4E6B}"/>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4" name="Grafik 13" descr="Ein Bild, das Text, Screenshot, Software, Schrift enthält.&#10;&#10;Automatisch generierte Beschreibung">
            <a:extLst>
              <a:ext uri="{FF2B5EF4-FFF2-40B4-BE49-F238E27FC236}">
                <a16:creationId xmlns:a16="http://schemas.microsoft.com/office/drawing/2014/main" id="{3BE216AA-870F-38A8-AAB8-B296D0CFA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61" y="3767554"/>
            <a:ext cx="5340493" cy="1524832"/>
          </a:xfrm>
          <a:prstGeom prst="rect">
            <a:avLst/>
          </a:prstGeom>
        </p:spPr>
      </p:pic>
      <p:pic>
        <p:nvPicPr>
          <p:cNvPr id="17" name="Grafik 16" descr="Ein Bild, das Text, Screenshot, Schrift enthält.&#10;&#10;Automatisch generierte Beschreibung">
            <a:extLst>
              <a:ext uri="{FF2B5EF4-FFF2-40B4-BE49-F238E27FC236}">
                <a16:creationId xmlns:a16="http://schemas.microsoft.com/office/drawing/2014/main" id="{2256E4BB-6641-3C60-B6AF-99C322C7B5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9961" y="2282658"/>
            <a:ext cx="5340493" cy="1015996"/>
          </a:xfrm>
          <a:prstGeom prst="rect">
            <a:avLst/>
          </a:prstGeom>
        </p:spPr>
      </p:pic>
      <p:sp>
        <p:nvSpPr>
          <p:cNvPr id="18" name="Rechteck 17">
            <a:extLst>
              <a:ext uri="{FF2B5EF4-FFF2-40B4-BE49-F238E27FC236}">
                <a16:creationId xmlns:a16="http://schemas.microsoft.com/office/drawing/2014/main" id="{B17EB2EA-AF93-10D5-2058-0C8A7C830827}"/>
              </a:ext>
            </a:extLst>
          </p:cNvPr>
          <p:cNvSpPr/>
          <p:nvPr/>
        </p:nvSpPr>
        <p:spPr>
          <a:xfrm>
            <a:off x="349961" y="191870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442EEB40-B15F-7E86-7FD4-3592517CE9A6}"/>
              </a:ext>
            </a:extLst>
          </p:cNvPr>
          <p:cNvSpPr txBox="1"/>
          <p:nvPr/>
        </p:nvSpPr>
        <p:spPr>
          <a:xfrm>
            <a:off x="349961" y="1944103"/>
            <a:ext cx="1019969" cy="338554"/>
          </a:xfrm>
          <a:prstGeom prst="rect">
            <a:avLst/>
          </a:prstGeom>
          <a:noFill/>
        </p:spPr>
        <p:txBody>
          <a:bodyPr wrap="square" rtlCol="0">
            <a:spAutoFit/>
          </a:bodyPr>
          <a:lstStyle/>
          <a:p>
            <a:pPr algn="ctr"/>
            <a:r>
              <a:rPr lang="en-US" sz="1600" dirty="0"/>
              <a:t>INSERT</a:t>
            </a:r>
          </a:p>
        </p:txBody>
      </p:sp>
      <p:sp>
        <p:nvSpPr>
          <p:cNvPr id="20" name="Rechteck 19">
            <a:extLst>
              <a:ext uri="{FF2B5EF4-FFF2-40B4-BE49-F238E27FC236}">
                <a16:creationId xmlns:a16="http://schemas.microsoft.com/office/drawing/2014/main" id="{5D333542-CE9E-2CCE-5CF5-D76FAEB0D654}"/>
              </a:ext>
            </a:extLst>
          </p:cNvPr>
          <p:cNvSpPr/>
          <p:nvPr/>
        </p:nvSpPr>
        <p:spPr>
          <a:xfrm>
            <a:off x="349961" y="340360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884C1878-A7AF-33EF-F276-83F09EE053F2}"/>
              </a:ext>
            </a:extLst>
          </p:cNvPr>
          <p:cNvSpPr txBox="1"/>
          <p:nvPr/>
        </p:nvSpPr>
        <p:spPr>
          <a:xfrm>
            <a:off x="349961" y="3429000"/>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A0DF649E-3E8D-BBE0-3189-978F7A25B124}"/>
              </a:ext>
            </a:extLst>
          </p:cNvPr>
          <p:cNvSpPr/>
          <p:nvPr/>
        </p:nvSpPr>
        <p:spPr>
          <a:xfrm>
            <a:off x="5949220" y="357899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0F204575-A3DB-8C32-8007-1C5E6652F226}"/>
              </a:ext>
            </a:extLst>
          </p:cNvPr>
          <p:cNvSpPr txBox="1"/>
          <p:nvPr/>
        </p:nvSpPr>
        <p:spPr>
          <a:xfrm>
            <a:off x="5949220" y="3604392"/>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48461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9194-85A3-D08B-CDCF-D401C7387431}"/>
              </a:ext>
            </a:extLst>
          </p:cNvPr>
          <p:cNvSpPr>
            <a:spLocks noGrp="1"/>
          </p:cNvSpPr>
          <p:nvPr>
            <p:ph type="title"/>
          </p:nvPr>
        </p:nvSpPr>
        <p:spPr/>
        <p:txBody>
          <a:bodyPr/>
          <a:lstStyle/>
          <a:p>
            <a:r>
              <a:rPr lang="en-US" dirty="0"/>
              <a:t>TABLE - Address </a:t>
            </a:r>
          </a:p>
        </p:txBody>
      </p:sp>
      <p:sp>
        <p:nvSpPr>
          <p:cNvPr id="4" name="Inhaltsplatzhalter 3">
            <a:extLst>
              <a:ext uri="{FF2B5EF4-FFF2-40B4-BE49-F238E27FC236}">
                <a16:creationId xmlns:a16="http://schemas.microsoft.com/office/drawing/2014/main" id="{EDB0FDE9-8D36-8390-04C1-4BEDF832A3D7}"/>
              </a:ext>
            </a:extLst>
          </p:cNvPr>
          <p:cNvSpPr>
            <a:spLocks noGrp="1"/>
          </p:cNvSpPr>
          <p:nvPr>
            <p:ph sz="half" idx="2"/>
          </p:nvPr>
        </p:nvSpPr>
        <p:spPr/>
        <p:txBody>
          <a:bodyPr>
            <a:normAutofit fontScale="92500" lnSpcReduction="20000"/>
          </a:bodyPr>
          <a:lstStyle/>
          <a:p>
            <a:r>
              <a:rPr lang="en-US" dirty="0"/>
              <a:t>The address attributes themselves are self-explanatory in meaning.</a:t>
            </a:r>
          </a:p>
          <a:p>
            <a:r>
              <a:rPr lang="en-US" dirty="0"/>
              <a:t>The reasoning for the selection of attributes is the categorization or search user flow on the AirBnB website.</a:t>
            </a:r>
          </a:p>
          <a:p>
            <a:r>
              <a:rPr lang="en-US" dirty="0"/>
              <a:t>An address can be used by either users, properties (listings) or banks.</a:t>
            </a:r>
          </a:p>
          <a:p>
            <a:r>
              <a:rPr lang="en-US" dirty="0"/>
              <a:t>This table is tested is a part of many other tables and is therefore already tested more than enough. There is still a simple select all test to check for completeness of content in the test.sql file.</a:t>
            </a:r>
          </a:p>
        </p:txBody>
      </p:sp>
      <p:pic>
        <p:nvPicPr>
          <p:cNvPr id="7" name="Grafik 6">
            <a:extLst>
              <a:ext uri="{FF2B5EF4-FFF2-40B4-BE49-F238E27FC236}">
                <a16:creationId xmlns:a16="http://schemas.microsoft.com/office/drawing/2014/main" id="{A570BA7D-D054-E840-D496-121928A42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6AC08763-1958-CBE3-D3E6-EB528FCA8F1F}"/>
              </a:ext>
            </a:extLst>
          </p:cNvPr>
          <p:cNvSpPr/>
          <p:nvPr/>
        </p:nvSpPr>
        <p:spPr>
          <a:xfrm>
            <a:off x="986588" y="5283134"/>
            <a:ext cx="4867097" cy="607596"/>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C7779F64-5D44-2924-2BF1-0B6F078B7B58}"/>
              </a:ext>
            </a:extLst>
          </p:cNvPr>
          <p:cNvSpPr txBox="1"/>
          <p:nvPr/>
        </p:nvSpPr>
        <p:spPr>
          <a:xfrm>
            <a:off x="986589" y="5308533"/>
            <a:ext cx="4867096" cy="584775"/>
          </a:xfrm>
          <a:prstGeom prst="rect">
            <a:avLst/>
          </a:prstGeom>
          <a:noFill/>
        </p:spPr>
        <p:txBody>
          <a:bodyPr wrap="square" rtlCol="0">
            <a:spAutoFit/>
          </a:bodyPr>
          <a:lstStyle/>
          <a:p>
            <a:pPr algn="ctr"/>
            <a:r>
              <a:rPr lang="en-US" sz="1600" dirty="0"/>
              <a:t>Tested and inserted via multiple other test cases.</a:t>
            </a:r>
          </a:p>
          <a:p>
            <a:pPr algn="ctr"/>
            <a:r>
              <a:rPr lang="en-US" sz="1600" dirty="0"/>
              <a:t>Please refer to one of the user classes for an example</a:t>
            </a:r>
          </a:p>
        </p:txBody>
      </p:sp>
      <p:pic>
        <p:nvPicPr>
          <p:cNvPr id="5" name="Grafik 4" descr="Ein Bild, das Text, Schrift, Screenshot, Zahl enthält.&#10;&#10;Automatisch generierte Beschreibung">
            <a:extLst>
              <a:ext uri="{FF2B5EF4-FFF2-40B4-BE49-F238E27FC236}">
                <a16:creationId xmlns:a16="http://schemas.microsoft.com/office/drawing/2014/main" id="{019DB626-9979-411D-C218-D2A8D5E68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2" y="406581"/>
            <a:ext cx="1734036" cy="607595"/>
          </a:xfrm>
          <a:prstGeom prst="rect">
            <a:avLst/>
          </a:prstGeom>
        </p:spPr>
      </p:pic>
      <p:sp>
        <p:nvSpPr>
          <p:cNvPr id="6" name="Rechteck 5">
            <a:extLst>
              <a:ext uri="{FF2B5EF4-FFF2-40B4-BE49-F238E27FC236}">
                <a16:creationId xmlns:a16="http://schemas.microsoft.com/office/drawing/2014/main" id="{85C2E75D-BA1E-7AA0-72FC-763375384F79}"/>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Textfeld 9">
            <a:extLst>
              <a:ext uri="{FF2B5EF4-FFF2-40B4-BE49-F238E27FC236}">
                <a16:creationId xmlns:a16="http://schemas.microsoft.com/office/drawing/2014/main" id="{958C9AC7-72F2-0F9D-77FD-A14C1F33C50E}"/>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Zahl enthält.&#10;&#10;Automatisch generierte Beschreibung">
            <a:extLst>
              <a:ext uri="{FF2B5EF4-FFF2-40B4-BE49-F238E27FC236}">
                <a16:creationId xmlns:a16="http://schemas.microsoft.com/office/drawing/2014/main" id="{E6568BA5-07D9-161C-A52D-88F129B0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588" y="2563276"/>
            <a:ext cx="4845970" cy="2273419"/>
          </a:xfrm>
          <a:prstGeom prst="rect">
            <a:avLst/>
          </a:prstGeom>
        </p:spPr>
      </p:pic>
      <p:pic>
        <p:nvPicPr>
          <p:cNvPr id="11" name="Inhaltsplatzhalter 10" descr="Ein Bild, das Text, Screenshot, Schrift, Zahl enthält.&#10;&#10;Automatisch generierte Beschreibung">
            <a:extLst>
              <a:ext uri="{FF2B5EF4-FFF2-40B4-BE49-F238E27FC236}">
                <a16:creationId xmlns:a16="http://schemas.microsoft.com/office/drawing/2014/main" id="{6C3AEB56-B09A-0EC0-B9F5-398750AF08E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694996" y="3027173"/>
            <a:ext cx="1158689" cy="1725301"/>
          </a:xfrm>
        </p:spPr>
      </p:pic>
      <p:sp>
        <p:nvSpPr>
          <p:cNvPr id="14" name="Rechteck 13">
            <a:extLst>
              <a:ext uri="{FF2B5EF4-FFF2-40B4-BE49-F238E27FC236}">
                <a16:creationId xmlns:a16="http://schemas.microsoft.com/office/drawing/2014/main" id="{EEC8DEE8-5790-1A93-CCA5-0CBAA44575AC}"/>
              </a:ext>
            </a:extLst>
          </p:cNvPr>
          <p:cNvSpPr/>
          <p:nvPr/>
        </p:nvSpPr>
        <p:spPr>
          <a:xfrm>
            <a:off x="986588" y="219674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Textfeld 14">
            <a:extLst>
              <a:ext uri="{FF2B5EF4-FFF2-40B4-BE49-F238E27FC236}">
                <a16:creationId xmlns:a16="http://schemas.microsoft.com/office/drawing/2014/main" id="{91F040F7-C9F1-3B8F-FECF-D2DC5B31CDF7}"/>
              </a:ext>
            </a:extLst>
          </p:cNvPr>
          <p:cNvSpPr txBox="1"/>
          <p:nvPr/>
        </p:nvSpPr>
        <p:spPr>
          <a:xfrm>
            <a:off x="986588" y="2222143"/>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12387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849A6-87A1-6920-221E-49C25DA49F0D}"/>
              </a:ext>
            </a:extLst>
          </p:cNvPr>
          <p:cNvSpPr>
            <a:spLocks noGrp="1"/>
          </p:cNvSpPr>
          <p:nvPr>
            <p:ph type="title"/>
          </p:nvPr>
        </p:nvSpPr>
        <p:spPr/>
        <p:txBody>
          <a:bodyPr/>
          <a:lstStyle/>
          <a:p>
            <a:r>
              <a:rPr lang="en-US" dirty="0"/>
              <a:t>Table - Image</a:t>
            </a:r>
          </a:p>
        </p:txBody>
      </p:sp>
      <p:sp>
        <p:nvSpPr>
          <p:cNvPr id="4" name="Inhaltsplatzhalter 3">
            <a:extLst>
              <a:ext uri="{FF2B5EF4-FFF2-40B4-BE49-F238E27FC236}">
                <a16:creationId xmlns:a16="http://schemas.microsoft.com/office/drawing/2014/main" id="{E3373B18-EDFB-7F33-4E92-B36BC9593CEB}"/>
              </a:ext>
            </a:extLst>
          </p:cNvPr>
          <p:cNvSpPr>
            <a:spLocks noGrp="1"/>
          </p:cNvSpPr>
          <p:nvPr>
            <p:ph sz="half" idx="2"/>
          </p:nvPr>
        </p:nvSpPr>
        <p:spPr>
          <a:xfrm>
            <a:off x="6338315" y="2638044"/>
            <a:ext cx="4270247" cy="3591306"/>
          </a:xfrm>
        </p:spPr>
        <p:txBody>
          <a:bodyPr>
            <a:normAutofit fontScale="85000" lnSpcReduction="20000"/>
          </a:bodyPr>
          <a:lstStyle/>
          <a:p>
            <a:r>
              <a:rPr lang="en-US" dirty="0"/>
              <a:t>This table assumes that the images themselves are stored by a cloud storage provider for example.</a:t>
            </a:r>
          </a:p>
          <a:p>
            <a:r>
              <a:rPr lang="en-US" dirty="0"/>
              <a:t>This means that the attribute itself can be of type VARCHAR instead of having to save the image as a BLOB, which is inefficient.</a:t>
            </a:r>
          </a:p>
          <a:p>
            <a:r>
              <a:rPr lang="en-US" dirty="0"/>
              <a:t>The Table also stores the id of the user that uploaded the image.</a:t>
            </a:r>
          </a:p>
          <a:p>
            <a:r>
              <a:rPr lang="en-US" dirty="0"/>
              <a:t>The ‘created’ attribute is defaulted to the current timestamp, meaning it shows the time the image was uploaded.</a:t>
            </a:r>
          </a:p>
          <a:p>
            <a:r>
              <a:rPr lang="en-US" dirty="0"/>
              <a:t>Like the ‘Address’ table, the ‘Image’ table is also part of many other tables, meaning that the relationships of this table are already thoroughly tested. There is, again, still a select all test to check for completeness of content.</a:t>
            </a:r>
          </a:p>
        </p:txBody>
      </p:sp>
      <p:pic>
        <p:nvPicPr>
          <p:cNvPr id="10" name="Grafik 9" descr="Ein Bild, das Text, Schrift, Screenshot, Zahl enthält.&#10;&#10;Automatisch generierte Beschreibung">
            <a:extLst>
              <a:ext uri="{FF2B5EF4-FFF2-40B4-BE49-F238E27FC236}">
                <a16:creationId xmlns:a16="http://schemas.microsoft.com/office/drawing/2014/main" id="{25A953A0-4DF0-5C2B-ED34-557AFC827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9" y="394491"/>
            <a:ext cx="1772155" cy="657174"/>
          </a:xfrm>
          <a:prstGeom prst="rect">
            <a:avLst/>
          </a:prstGeom>
        </p:spPr>
      </p:pic>
      <p:pic>
        <p:nvPicPr>
          <p:cNvPr id="7" name="Grafik 6">
            <a:extLst>
              <a:ext uri="{FF2B5EF4-FFF2-40B4-BE49-F238E27FC236}">
                <a16:creationId xmlns:a16="http://schemas.microsoft.com/office/drawing/2014/main" id="{4B2672D9-3211-727E-D392-1B379F78F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6" name="Rechteck 5">
            <a:extLst>
              <a:ext uri="{FF2B5EF4-FFF2-40B4-BE49-F238E27FC236}">
                <a16:creationId xmlns:a16="http://schemas.microsoft.com/office/drawing/2014/main" id="{F26812F7-04F3-94FD-6146-9E7C21B1AE14}"/>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8" name="Textfeld 7">
            <a:extLst>
              <a:ext uri="{FF2B5EF4-FFF2-40B4-BE49-F238E27FC236}">
                <a16:creationId xmlns:a16="http://schemas.microsoft.com/office/drawing/2014/main" id="{51F8D291-0511-2C71-4787-EC1615FA410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08AAD2E7-FBD7-F418-3698-0B1A997A2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588" y="3623817"/>
            <a:ext cx="4867097" cy="1427682"/>
          </a:xfrm>
          <a:prstGeom prst="rect">
            <a:avLst/>
          </a:prstGeom>
        </p:spPr>
      </p:pic>
      <p:sp>
        <p:nvSpPr>
          <p:cNvPr id="16" name="Rechteck 15">
            <a:extLst>
              <a:ext uri="{FF2B5EF4-FFF2-40B4-BE49-F238E27FC236}">
                <a16:creationId xmlns:a16="http://schemas.microsoft.com/office/drawing/2014/main" id="{DB95E301-0753-8FB4-7C4D-2F4727540A5B}"/>
              </a:ext>
            </a:extLst>
          </p:cNvPr>
          <p:cNvSpPr/>
          <p:nvPr/>
        </p:nvSpPr>
        <p:spPr>
          <a:xfrm>
            <a:off x="986588" y="5283134"/>
            <a:ext cx="4867097" cy="607596"/>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B3F89AF5-A0C2-31FC-7504-8BD6BD91D401}"/>
              </a:ext>
            </a:extLst>
          </p:cNvPr>
          <p:cNvSpPr txBox="1"/>
          <p:nvPr/>
        </p:nvSpPr>
        <p:spPr>
          <a:xfrm>
            <a:off x="986589" y="5308533"/>
            <a:ext cx="4867096" cy="584775"/>
          </a:xfrm>
          <a:prstGeom prst="rect">
            <a:avLst/>
          </a:prstGeom>
          <a:noFill/>
        </p:spPr>
        <p:txBody>
          <a:bodyPr wrap="square" rtlCol="0">
            <a:spAutoFit/>
          </a:bodyPr>
          <a:lstStyle/>
          <a:p>
            <a:pPr algn="ctr"/>
            <a:r>
              <a:rPr lang="en-US" sz="1600" dirty="0"/>
              <a:t>Tested and inserted via multiple other test cases.</a:t>
            </a:r>
          </a:p>
          <a:p>
            <a:pPr algn="ctr"/>
            <a:r>
              <a:rPr lang="en-US" sz="1600" dirty="0"/>
              <a:t>Please refer to one of the user classes for an example</a:t>
            </a:r>
          </a:p>
        </p:txBody>
      </p:sp>
      <p:pic>
        <p:nvPicPr>
          <p:cNvPr id="11" name="Inhaltsplatzhalter 10" descr="Ein Bild, das Text, Quittung, Screenshot, Schrift enthält.&#10;&#10;Automatisch generierte Beschreibung">
            <a:extLst>
              <a:ext uri="{FF2B5EF4-FFF2-40B4-BE49-F238E27FC236}">
                <a16:creationId xmlns:a16="http://schemas.microsoft.com/office/drawing/2014/main" id="{AE22C404-2E2E-FDCC-9117-F689FF01ECB9}"/>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605814" y="3196781"/>
            <a:ext cx="1247871" cy="1035322"/>
          </a:xfrm>
        </p:spPr>
      </p:pic>
      <p:sp>
        <p:nvSpPr>
          <p:cNvPr id="20" name="Rechteck 19">
            <a:extLst>
              <a:ext uri="{FF2B5EF4-FFF2-40B4-BE49-F238E27FC236}">
                <a16:creationId xmlns:a16="http://schemas.microsoft.com/office/drawing/2014/main" id="{7974E5CC-7066-42BB-19AE-EB14DC345A0C}"/>
              </a:ext>
            </a:extLst>
          </p:cNvPr>
          <p:cNvSpPr/>
          <p:nvPr/>
        </p:nvSpPr>
        <p:spPr>
          <a:xfrm>
            <a:off x="986588" y="326983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F4A78C51-E06E-D042-459C-8848A706C251}"/>
              </a:ext>
            </a:extLst>
          </p:cNvPr>
          <p:cNvSpPr txBox="1"/>
          <p:nvPr/>
        </p:nvSpPr>
        <p:spPr>
          <a:xfrm>
            <a:off x="986588" y="3295230"/>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35801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Text, Schrift, Screenshot enthält.&#10;&#10;Automatisch generierte Beschreibung">
            <a:extLst>
              <a:ext uri="{FF2B5EF4-FFF2-40B4-BE49-F238E27FC236}">
                <a16:creationId xmlns:a16="http://schemas.microsoft.com/office/drawing/2014/main" id="{53B1FC3B-1824-A06A-00DA-E9315C35F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46" y="419897"/>
            <a:ext cx="1738234" cy="606361"/>
          </a:xfrm>
          <a:prstGeom prst="rect">
            <a:avLst/>
          </a:prstGeom>
        </p:spPr>
      </p:pic>
      <p:sp>
        <p:nvSpPr>
          <p:cNvPr id="2" name="Titel 1">
            <a:extLst>
              <a:ext uri="{FF2B5EF4-FFF2-40B4-BE49-F238E27FC236}">
                <a16:creationId xmlns:a16="http://schemas.microsoft.com/office/drawing/2014/main" id="{AF2269E8-4D34-B1CA-F5CA-34D0E5963E37}"/>
              </a:ext>
            </a:extLst>
          </p:cNvPr>
          <p:cNvSpPr>
            <a:spLocks noGrp="1"/>
          </p:cNvSpPr>
          <p:nvPr>
            <p:ph type="title"/>
          </p:nvPr>
        </p:nvSpPr>
        <p:spPr/>
        <p:txBody>
          <a:bodyPr/>
          <a:lstStyle/>
          <a:p>
            <a:r>
              <a:rPr lang="en-US" dirty="0"/>
              <a:t>Table - Currency</a:t>
            </a:r>
          </a:p>
        </p:txBody>
      </p:sp>
      <p:sp>
        <p:nvSpPr>
          <p:cNvPr id="4" name="Inhaltsplatzhalter 3">
            <a:extLst>
              <a:ext uri="{FF2B5EF4-FFF2-40B4-BE49-F238E27FC236}">
                <a16:creationId xmlns:a16="http://schemas.microsoft.com/office/drawing/2014/main" id="{4CBD9536-6257-3D86-028D-E1DA528B96F9}"/>
              </a:ext>
            </a:extLst>
          </p:cNvPr>
          <p:cNvSpPr>
            <a:spLocks noGrp="1"/>
          </p:cNvSpPr>
          <p:nvPr>
            <p:ph sz="half" idx="2"/>
          </p:nvPr>
        </p:nvSpPr>
        <p:spPr>
          <a:xfrm>
            <a:off x="6338315" y="2638044"/>
            <a:ext cx="4270247" cy="3661156"/>
          </a:xfrm>
        </p:spPr>
        <p:txBody>
          <a:bodyPr>
            <a:normAutofit fontScale="92500" lnSpcReduction="10000"/>
          </a:bodyPr>
          <a:lstStyle/>
          <a:p>
            <a:r>
              <a:rPr lang="en-US" dirty="0"/>
              <a:t>The currency table represents all currencies available in the application.</a:t>
            </a:r>
          </a:p>
          <a:p>
            <a:r>
              <a:rPr lang="en-US" dirty="0"/>
              <a:t>Name represents the name of the currency while country represents the country it is used in.</a:t>
            </a:r>
          </a:p>
          <a:p>
            <a:r>
              <a:rPr lang="en-US" dirty="0"/>
              <a:t>Abbreviation is used for display purposes.</a:t>
            </a:r>
          </a:p>
          <a:p>
            <a:r>
              <a:rPr lang="en-US" dirty="0"/>
              <a:t>Currency is not a table that will see frequent changes and is rather used as a reference or lookup table.</a:t>
            </a:r>
          </a:p>
          <a:p>
            <a:r>
              <a:rPr lang="en-US" dirty="0"/>
              <a:t>This table is very simple and does not require complicated testing, a simple select all test can be found in the test.sql file.</a:t>
            </a:r>
          </a:p>
        </p:txBody>
      </p:sp>
      <p:pic>
        <p:nvPicPr>
          <p:cNvPr id="10" name="Grafik 9">
            <a:extLst>
              <a:ext uri="{FF2B5EF4-FFF2-40B4-BE49-F238E27FC236}">
                <a16:creationId xmlns:a16="http://schemas.microsoft.com/office/drawing/2014/main" id="{B0A5D7CF-2D3F-54D8-3D19-BFBB0D25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3" name="Rechteck 2">
            <a:extLst>
              <a:ext uri="{FF2B5EF4-FFF2-40B4-BE49-F238E27FC236}">
                <a16:creationId xmlns:a16="http://schemas.microsoft.com/office/drawing/2014/main" id="{ECAFBDAD-B853-FD0A-3524-39E2CACBF339}"/>
              </a:ext>
            </a:extLst>
          </p:cNvPr>
          <p:cNvSpPr/>
          <p:nvPr/>
        </p:nvSpPr>
        <p:spPr>
          <a:xfrm>
            <a:off x="2428081" y="5283133"/>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6784358B-94BE-389E-4235-A280EBAC5414}"/>
              </a:ext>
            </a:extLst>
          </p:cNvPr>
          <p:cNvSpPr txBox="1"/>
          <p:nvPr/>
        </p:nvSpPr>
        <p:spPr>
          <a:xfrm>
            <a:off x="2428081" y="5308533"/>
            <a:ext cx="2578100" cy="584775"/>
          </a:xfrm>
          <a:prstGeom prst="rect">
            <a:avLst/>
          </a:prstGeom>
          <a:noFill/>
        </p:spPr>
        <p:txBody>
          <a:bodyPr wrap="square" rtlCol="0">
            <a:spAutoFit/>
          </a:bodyPr>
          <a:lstStyle/>
          <a:p>
            <a:pPr algn="ctr"/>
            <a:r>
              <a:rPr lang="en-US" sz="1600" dirty="0"/>
              <a:t>‘Currency’ is a simple table, see test case in test.sql</a:t>
            </a:r>
          </a:p>
        </p:txBody>
      </p:sp>
      <p:sp>
        <p:nvSpPr>
          <p:cNvPr id="6" name="Rechteck 5">
            <a:extLst>
              <a:ext uri="{FF2B5EF4-FFF2-40B4-BE49-F238E27FC236}">
                <a16:creationId xmlns:a16="http://schemas.microsoft.com/office/drawing/2014/main" id="{33A87EE8-4734-2E25-B177-210300C9751D}"/>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Textfeld 6">
            <a:extLst>
              <a:ext uri="{FF2B5EF4-FFF2-40B4-BE49-F238E27FC236}">
                <a16:creationId xmlns:a16="http://schemas.microsoft.com/office/drawing/2014/main" id="{FC4BFCE9-5D2C-00AE-5877-AEB6708D8360}"/>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5" name="Grafik 14" descr="Ein Bild, das Text, Screenshot, Schrift enthält.&#10;&#10;Automatisch generierte Beschreibung">
            <a:extLst>
              <a:ext uri="{FF2B5EF4-FFF2-40B4-BE49-F238E27FC236}">
                <a16:creationId xmlns:a16="http://schemas.microsoft.com/office/drawing/2014/main" id="{784ABEF6-CC34-2CC4-1C2A-28E10D914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3" y="2864843"/>
            <a:ext cx="4639873" cy="1093685"/>
          </a:xfrm>
          <a:prstGeom prst="rect">
            <a:avLst/>
          </a:prstGeom>
        </p:spPr>
      </p:pic>
      <p:pic>
        <p:nvPicPr>
          <p:cNvPr id="11" name="Inhaltsplatzhalter 10" descr="Ein Bild, das Text, Screenshot, Quittung, Schrift enthält.&#10;&#10;Automatisch generierte Beschreibung">
            <a:extLst>
              <a:ext uri="{FF2B5EF4-FFF2-40B4-BE49-F238E27FC236}">
                <a16:creationId xmlns:a16="http://schemas.microsoft.com/office/drawing/2014/main" id="{0DA4E263-33CE-C66D-1A08-5B28762EE2B4}"/>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193329" y="3313626"/>
            <a:ext cx="1436308" cy="954908"/>
          </a:xfrm>
        </p:spPr>
      </p:pic>
      <p:sp>
        <p:nvSpPr>
          <p:cNvPr id="16" name="Rechteck 15">
            <a:extLst>
              <a:ext uri="{FF2B5EF4-FFF2-40B4-BE49-F238E27FC236}">
                <a16:creationId xmlns:a16="http://schemas.microsoft.com/office/drawing/2014/main" id="{950DD3E4-C11F-ABEF-659D-EB5F8CA9E1B0}"/>
              </a:ext>
            </a:extLst>
          </p:cNvPr>
          <p:cNvSpPr/>
          <p:nvPr/>
        </p:nvSpPr>
        <p:spPr>
          <a:xfrm>
            <a:off x="989763" y="250088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B1221D1F-8DF0-8B7E-1C90-081DEAD19839}"/>
              </a:ext>
            </a:extLst>
          </p:cNvPr>
          <p:cNvSpPr txBox="1"/>
          <p:nvPr/>
        </p:nvSpPr>
        <p:spPr>
          <a:xfrm>
            <a:off x="989763" y="2526287"/>
            <a:ext cx="1019969" cy="338554"/>
          </a:xfrm>
          <a:prstGeom prst="rect">
            <a:avLst/>
          </a:prstGeom>
          <a:noFill/>
        </p:spPr>
        <p:txBody>
          <a:bodyPr wrap="square" rtlCol="0">
            <a:spAutoFit/>
          </a:bodyPr>
          <a:lstStyle/>
          <a:p>
            <a:pPr algn="ctr"/>
            <a:r>
              <a:rPr lang="en-US" sz="1600" dirty="0"/>
              <a:t>CREATE</a:t>
            </a:r>
          </a:p>
        </p:txBody>
      </p:sp>
      <p:pic>
        <p:nvPicPr>
          <p:cNvPr id="19" name="Grafik 18">
            <a:extLst>
              <a:ext uri="{FF2B5EF4-FFF2-40B4-BE49-F238E27FC236}">
                <a16:creationId xmlns:a16="http://schemas.microsoft.com/office/drawing/2014/main" id="{0244B231-EAF9-C0E2-6DC3-CC0F70F144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763" y="4699106"/>
            <a:ext cx="4639873" cy="152810"/>
          </a:xfrm>
          <a:prstGeom prst="rect">
            <a:avLst/>
          </a:prstGeom>
        </p:spPr>
      </p:pic>
      <p:sp>
        <p:nvSpPr>
          <p:cNvPr id="20" name="Rechteck 19">
            <a:extLst>
              <a:ext uri="{FF2B5EF4-FFF2-40B4-BE49-F238E27FC236}">
                <a16:creationId xmlns:a16="http://schemas.microsoft.com/office/drawing/2014/main" id="{B69B6939-E961-3901-2F33-A8DA924C5AAE}"/>
              </a:ext>
            </a:extLst>
          </p:cNvPr>
          <p:cNvSpPr/>
          <p:nvPr/>
        </p:nvSpPr>
        <p:spPr>
          <a:xfrm>
            <a:off x="989763" y="43374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707C59BF-0DFD-F1B2-9293-A24CCA4BB605}"/>
              </a:ext>
            </a:extLst>
          </p:cNvPr>
          <p:cNvSpPr txBox="1"/>
          <p:nvPr/>
        </p:nvSpPr>
        <p:spPr>
          <a:xfrm>
            <a:off x="989763" y="4362835"/>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328093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F0F76-E733-2FB4-35A1-4C8A9CFA0E0E}"/>
              </a:ext>
            </a:extLst>
          </p:cNvPr>
          <p:cNvSpPr>
            <a:spLocks noGrp="1"/>
          </p:cNvSpPr>
          <p:nvPr>
            <p:ph type="title"/>
          </p:nvPr>
        </p:nvSpPr>
        <p:spPr/>
        <p:txBody>
          <a:bodyPr/>
          <a:lstStyle/>
          <a:p>
            <a:r>
              <a:rPr lang="en-US" dirty="0"/>
              <a:t>Table - Language</a:t>
            </a:r>
          </a:p>
        </p:txBody>
      </p:sp>
      <p:sp>
        <p:nvSpPr>
          <p:cNvPr id="4" name="Inhaltsplatzhalter 3">
            <a:extLst>
              <a:ext uri="{FF2B5EF4-FFF2-40B4-BE49-F238E27FC236}">
                <a16:creationId xmlns:a16="http://schemas.microsoft.com/office/drawing/2014/main" id="{7D01A2E6-C5EE-1946-A439-73562AE11E2D}"/>
              </a:ext>
            </a:extLst>
          </p:cNvPr>
          <p:cNvSpPr>
            <a:spLocks noGrp="1"/>
          </p:cNvSpPr>
          <p:nvPr>
            <p:ph sz="half" idx="2"/>
          </p:nvPr>
        </p:nvSpPr>
        <p:spPr>
          <a:xfrm>
            <a:off x="6338315" y="2638043"/>
            <a:ext cx="4270247" cy="3255265"/>
          </a:xfrm>
        </p:spPr>
        <p:txBody>
          <a:bodyPr>
            <a:normAutofit fontScale="85000" lnSpcReduction="20000"/>
          </a:bodyPr>
          <a:lstStyle/>
          <a:p>
            <a:r>
              <a:rPr lang="en-US" dirty="0"/>
              <a:t>The language table represents all languages available in the application.</a:t>
            </a:r>
          </a:p>
          <a:p>
            <a:r>
              <a:rPr lang="en-US" dirty="0"/>
              <a:t>Name represents the name of the language while country represents the country it is used in.</a:t>
            </a:r>
          </a:p>
          <a:p>
            <a:r>
              <a:rPr lang="en-US" dirty="0"/>
              <a:t>The reason for this is that Airbnb differentiates between, for example,  American and British English.</a:t>
            </a:r>
          </a:p>
          <a:p>
            <a:r>
              <a:rPr lang="en-US" dirty="0"/>
              <a:t>Language is not a table that will see frequent changes and is rather used as a reference or look up table.</a:t>
            </a:r>
          </a:p>
          <a:p>
            <a:r>
              <a:rPr lang="en-US" dirty="0"/>
              <a:t>Like the ‘Currency’, this table is also very simple, a test for content should suffice for this table, which can be found in the test.sql file.</a:t>
            </a:r>
          </a:p>
        </p:txBody>
      </p:sp>
      <p:pic>
        <p:nvPicPr>
          <p:cNvPr id="7" name="Grafik 6">
            <a:extLst>
              <a:ext uri="{FF2B5EF4-FFF2-40B4-BE49-F238E27FC236}">
                <a16:creationId xmlns:a16="http://schemas.microsoft.com/office/drawing/2014/main" id="{601DD153-6ACA-2A41-FCA4-E504EB240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10" name="Rechteck 9">
            <a:extLst>
              <a:ext uri="{FF2B5EF4-FFF2-40B4-BE49-F238E27FC236}">
                <a16:creationId xmlns:a16="http://schemas.microsoft.com/office/drawing/2014/main" id="{B1B7A7F8-9AA5-2CBD-7FC6-842C4F7143E8}"/>
              </a:ext>
            </a:extLst>
          </p:cNvPr>
          <p:cNvSpPr/>
          <p:nvPr/>
        </p:nvSpPr>
        <p:spPr>
          <a:xfrm>
            <a:off x="2428081" y="5283133"/>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8" name="Grafik 7" descr="Ein Bild, das Text, Schrift, Screenshot enthält.&#10;&#10;Automatisch generierte Beschreibung">
            <a:extLst>
              <a:ext uri="{FF2B5EF4-FFF2-40B4-BE49-F238E27FC236}">
                <a16:creationId xmlns:a16="http://schemas.microsoft.com/office/drawing/2014/main" id="{B10FF38D-AEBF-2335-D597-1B49C946A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2" y="407553"/>
            <a:ext cx="1863179" cy="609116"/>
          </a:xfrm>
          <a:prstGeom prst="rect">
            <a:avLst/>
          </a:prstGeom>
        </p:spPr>
      </p:pic>
      <p:sp>
        <p:nvSpPr>
          <p:cNvPr id="11" name="Textfeld 10">
            <a:extLst>
              <a:ext uri="{FF2B5EF4-FFF2-40B4-BE49-F238E27FC236}">
                <a16:creationId xmlns:a16="http://schemas.microsoft.com/office/drawing/2014/main" id="{CFE7A768-B194-ABC4-0133-4513BD84CE8C}"/>
              </a:ext>
            </a:extLst>
          </p:cNvPr>
          <p:cNvSpPr txBox="1"/>
          <p:nvPr/>
        </p:nvSpPr>
        <p:spPr>
          <a:xfrm>
            <a:off x="2428081" y="5308533"/>
            <a:ext cx="2578100" cy="584775"/>
          </a:xfrm>
          <a:prstGeom prst="rect">
            <a:avLst/>
          </a:prstGeom>
          <a:noFill/>
        </p:spPr>
        <p:txBody>
          <a:bodyPr wrap="square" rtlCol="0">
            <a:spAutoFit/>
          </a:bodyPr>
          <a:lstStyle/>
          <a:p>
            <a:pPr algn="ctr"/>
            <a:r>
              <a:rPr lang="en-US" sz="1600" dirty="0"/>
              <a:t>‘</a:t>
            </a:r>
            <a:r>
              <a:rPr lang="en-US" altLang="ja-JP" sz="1600" dirty="0"/>
              <a:t>Language</a:t>
            </a:r>
            <a:r>
              <a:rPr lang="en-US" sz="1600" dirty="0"/>
              <a:t>’ is a simple table, see test case in test.sql</a:t>
            </a:r>
          </a:p>
        </p:txBody>
      </p:sp>
      <p:sp>
        <p:nvSpPr>
          <p:cNvPr id="3" name="Rechteck 2">
            <a:extLst>
              <a:ext uri="{FF2B5EF4-FFF2-40B4-BE49-F238E27FC236}">
                <a16:creationId xmlns:a16="http://schemas.microsoft.com/office/drawing/2014/main" id="{D3E93045-EBBE-886C-CB5D-9FC5962CFA51}"/>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34CAC257-3FB3-4553-977C-AA4836A6827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a:extLst>
              <a:ext uri="{FF2B5EF4-FFF2-40B4-BE49-F238E27FC236}">
                <a16:creationId xmlns:a16="http://schemas.microsoft.com/office/drawing/2014/main" id="{CAFE1DF2-8011-49BB-EFCB-7B13B352F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4" y="4723258"/>
            <a:ext cx="4634422" cy="167143"/>
          </a:xfrm>
          <a:prstGeom prst="rect">
            <a:avLst/>
          </a:prstGeom>
        </p:spPr>
      </p:pic>
      <p:pic>
        <p:nvPicPr>
          <p:cNvPr id="15" name="Grafik 14" descr="Ein Bild, das Text, Screenshot, Schrift, Zahl enthält.&#10;&#10;Automatisch generierte Beschreibung">
            <a:extLst>
              <a:ext uri="{FF2B5EF4-FFF2-40B4-BE49-F238E27FC236}">
                <a16:creationId xmlns:a16="http://schemas.microsoft.com/office/drawing/2014/main" id="{4DCC94D3-0140-AD89-6786-97624B7ADF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231" y="2875330"/>
            <a:ext cx="4644954" cy="1086409"/>
          </a:xfrm>
          <a:prstGeom prst="rect">
            <a:avLst/>
          </a:prstGeom>
        </p:spPr>
      </p:pic>
      <p:sp>
        <p:nvSpPr>
          <p:cNvPr id="16" name="Rechteck 15">
            <a:extLst>
              <a:ext uri="{FF2B5EF4-FFF2-40B4-BE49-F238E27FC236}">
                <a16:creationId xmlns:a16="http://schemas.microsoft.com/office/drawing/2014/main" id="{F31DE9C0-9313-7B57-B534-09357D5281A5}"/>
              </a:ext>
            </a:extLst>
          </p:cNvPr>
          <p:cNvSpPr/>
          <p:nvPr/>
        </p:nvSpPr>
        <p:spPr>
          <a:xfrm>
            <a:off x="989763" y="250088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AB5B509E-B228-5B47-514F-079A94AC7826}"/>
              </a:ext>
            </a:extLst>
          </p:cNvPr>
          <p:cNvSpPr txBox="1"/>
          <p:nvPr/>
        </p:nvSpPr>
        <p:spPr>
          <a:xfrm>
            <a:off x="989763" y="2526287"/>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1DEA2AE0-7122-2705-35A9-BFE9E38829B3}"/>
              </a:ext>
            </a:extLst>
          </p:cNvPr>
          <p:cNvSpPr/>
          <p:nvPr/>
        </p:nvSpPr>
        <p:spPr>
          <a:xfrm>
            <a:off x="989763" y="43374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F3E06353-69E7-47FE-9D23-62B9CF992EFC}"/>
              </a:ext>
            </a:extLst>
          </p:cNvPr>
          <p:cNvSpPr txBox="1"/>
          <p:nvPr/>
        </p:nvSpPr>
        <p:spPr>
          <a:xfrm>
            <a:off x="989763" y="4362835"/>
            <a:ext cx="1019969" cy="338554"/>
          </a:xfrm>
          <a:prstGeom prst="rect">
            <a:avLst/>
          </a:prstGeom>
          <a:noFill/>
        </p:spPr>
        <p:txBody>
          <a:bodyPr wrap="square" rtlCol="0">
            <a:spAutoFit/>
          </a:bodyPr>
          <a:lstStyle/>
          <a:p>
            <a:pPr algn="ctr"/>
            <a:r>
              <a:rPr lang="en-US" sz="1600" dirty="0"/>
              <a:t>INSERT</a:t>
            </a:r>
          </a:p>
        </p:txBody>
      </p:sp>
      <p:pic>
        <p:nvPicPr>
          <p:cNvPr id="9" name="Inhaltsplatzhalter 8" descr="Ein Bild, das Text, Screenshot, Quittung, Schrift enthält.&#10;&#10;Automatisch generierte Beschreibung">
            <a:extLst>
              <a:ext uri="{FF2B5EF4-FFF2-40B4-BE49-F238E27FC236}">
                <a16:creationId xmlns:a16="http://schemas.microsoft.com/office/drawing/2014/main" id="{1CABA4CC-1013-29DF-D313-77146BC62E21}"/>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4286760" y="3415959"/>
            <a:ext cx="1337425" cy="889167"/>
          </a:xfrm>
        </p:spPr>
      </p:pic>
    </p:spTree>
    <p:extLst>
      <p:ext uri="{BB962C8B-B14F-4D97-AF65-F5344CB8AC3E}">
        <p14:creationId xmlns:p14="http://schemas.microsoft.com/office/powerpoint/2010/main" val="286730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D16C4-10D0-FFE9-DB95-988E476C029C}"/>
              </a:ext>
            </a:extLst>
          </p:cNvPr>
          <p:cNvSpPr>
            <a:spLocks noGrp="1"/>
          </p:cNvSpPr>
          <p:nvPr>
            <p:ph type="title"/>
          </p:nvPr>
        </p:nvSpPr>
        <p:spPr>
          <a:xfrm>
            <a:off x="2231136" y="128718"/>
            <a:ext cx="7729728" cy="1188720"/>
          </a:xfrm>
        </p:spPr>
        <p:txBody>
          <a:bodyPr/>
          <a:lstStyle/>
          <a:p>
            <a:r>
              <a:rPr lang="en-US" dirty="0"/>
              <a:t>Table - Chat</a:t>
            </a:r>
          </a:p>
        </p:txBody>
      </p:sp>
      <p:sp>
        <p:nvSpPr>
          <p:cNvPr id="4" name="Inhaltsplatzhalter 3">
            <a:extLst>
              <a:ext uri="{FF2B5EF4-FFF2-40B4-BE49-F238E27FC236}">
                <a16:creationId xmlns:a16="http://schemas.microsoft.com/office/drawing/2014/main" id="{4E3D4C6D-FF0B-FE16-44A3-1CDEC5535B35}"/>
              </a:ext>
            </a:extLst>
          </p:cNvPr>
          <p:cNvSpPr>
            <a:spLocks noGrp="1"/>
          </p:cNvSpPr>
          <p:nvPr>
            <p:ph sz="half" idx="2"/>
          </p:nvPr>
        </p:nvSpPr>
        <p:spPr>
          <a:xfrm>
            <a:off x="163998" y="1773453"/>
            <a:ext cx="7354222" cy="1578488"/>
          </a:xfrm>
        </p:spPr>
        <p:txBody>
          <a:bodyPr>
            <a:normAutofit fontScale="85000" lnSpcReduction="20000"/>
          </a:bodyPr>
          <a:lstStyle/>
          <a:p>
            <a:r>
              <a:rPr lang="en-US" dirty="0"/>
              <a:t>A chat is a collection of messages, in the next slide we will inspect the ‘message’ table.</a:t>
            </a:r>
          </a:p>
          <a:p>
            <a:r>
              <a:rPr lang="en-US" dirty="0"/>
              <a:t>These messages are linked to a chat by sharing the same chat id.</a:t>
            </a:r>
          </a:p>
          <a:p>
            <a:r>
              <a:rPr lang="en-US" dirty="0"/>
              <a:t>Other than the ‘created’ and ‘last_modified’ timestamps, the chats table also saves both chat participants.</a:t>
            </a:r>
          </a:p>
          <a:p>
            <a:r>
              <a:rPr lang="en-US" dirty="0"/>
              <a:t>The test case for this table works in combination with the message table (next slide). The first test case checks the general content of the chat table.</a:t>
            </a:r>
          </a:p>
        </p:txBody>
      </p:sp>
      <p:pic>
        <p:nvPicPr>
          <p:cNvPr id="7" name="Grafik 6">
            <a:extLst>
              <a:ext uri="{FF2B5EF4-FFF2-40B4-BE49-F238E27FC236}">
                <a16:creationId xmlns:a16="http://schemas.microsoft.com/office/drawing/2014/main" id="{C56F3D27-470C-D10B-47AF-F5D981C79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2DA030FD-8AF6-59ED-D1B7-F55F31B42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98" y="389519"/>
            <a:ext cx="1703875" cy="641719"/>
          </a:xfrm>
          <a:prstGeom prst="rect">
            <a:avLst/>
          </a:prstGeom>
        </p:spPr>
      </p:pic>
      <p:pic>
        <p:nvPicPr>
          <p:cNvPr id="17" name="Inhaltsplatzhalter 16" descr="Ein Bild, das Text, Screenshot, Software, Multimedia-Software enthält.&#10;&#10;Automatisch generierte Beschreibung">
            <a:extLst>
              <a:ext uri="{FF2B5EF4-FFF2-40B4-BE49-F238E27FC236}">
                <a16:creationId xmlns:a16="http://schemas.microsoft.com/office/drawing/2014/main" id="{E31779C2-DEDC-B50C-4B79-4BF9F2F235D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613650" y="1773453"/>
            <a:ext cx="4476750" cy="3846126"/>
          </a:xfrm>
        </p:spPr>
      </p:pic>
      <p:pic>
        <p:nvPicPr>
          <p:cNvPr id="13" name="Grafik 12" descr="Ein Bild, das Text, Screenshot, Quittung, Schrift enthält.&#10;&#10;Automatisch generierte Beschreibung">
            <a:extLst>
              <a:ext uri="{FF2B5EF4-FFF2-40B4-BE49-F238E27FC236}">
                <a16:creationId xmlns:a16="http://schemas.microsoft.com/office/drawing/2014/main" id="{7CC42FE0-63A7-7F83-D254-A4B5BFE799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5964" y="2562697"/>
            <a:ext cx="1345836" cy="1338441"/>
          </a:xfrm>
          <a:prstGeom prst="rect">
            <a:avLst/>
          </a:prstGeom>
        </p:spPr>
      </p:pic>
      <p:pic>
        <p:nvPicPr>
          <p:cNvPr id="19" name="Grafik 18">
            <a:extLst>
              <a:ext uri="{FF2B5EF4-FFF2-40B4-BE49-F238E27FC236}">
                <a16:creationId xmlns:a16="http://schemas.microsoft.com/office/drawing/2014/main" id="{335058CC-9361-3716-BE31-6904F6111C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2993" y="5701132"/>
            <a:ext cx="6831459" cy="530301"/>
          </a:xfrm>
          <a:prstGeom prst="rect">
            <a:avLst/>
          </a:prstGeom>
        </p:spPr>
      </p:pic>
      <p:sp>
        <p:nvSpPr>
          <p:cNvPr id="3" name="Rechteck 2">
            <a:extLst>
              <a:ext uri="{FF2B5EF4-FFF2-40B4-BE49-F238E27FC236}">
                <a16:creationId xmlns:a16="http://schemas.microsoft.com/office/drawing/2014/main" id="{953D1E29-9C85-A0E6-8B30-644988A6279C}"/>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5BBAD7E8-173B-0971-ADB4-1D79FD0FAAE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chrift enthält.&#10;&#10;Automatisch generierte Beschreibung">
            <a:extLst>
              <a:ext uri="{FF2B5EF4-FFF2-40B4-BE49-F238E27FC236}">
                <a16:creationId xmlns:a16="http://schemas.microsoft.com/office/drawing/2014/main" id="{946535A2-40FA-934E-F5B8-480FBE2452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998" y="4688683"/>
            <a:ext cx="5065963" cy="930896"/>
          </a:xfrm>
          <a:prstGeom prst="rect">
            <a:avLst/>
          </a:prstGeom>
        </p:spPr>
      </p:pic>
      <p:pic>
        <p:nvPicPr>
          <p:cNvPr id="12" name="Grafik 11" descr="Ein Bild, das Text, Screenshot, Schrift enthält.&#10;&#10;Automatisch generierte Beschreibung">
            <a:extLst>
              <a:ext uri="{FF2B5EF4-FFF2-40B4-BE49-F238E27FC236}">
                <a16:creationId xmlns:a16="http://schemas.microsoft.com/office/drawing/2014/main" id="{812BED8E-6AE5-4E04-01D7-03445A5C52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2993" y="3751636"/>
            <a:ext cx="2317625" cy="1867943"/>
          </a:xfrm>
          <a:prstGeom prst="rect">
            <a:avLst/>
          </a:prstGeom>
        </p:spPr>
      </p:pic>
      <p:pic>
        <p:nvPicPr>
          <p:cNvPr id="15" name="Grafik 14" descr="Ein Bild, das Screenshot, Text, Schrift enthält.&#10;&#10;Automatisch generierte Beschreibung">
            <a:extLst>
              <a:ext uri="{FF2B5EF4-FFF2-40B4-BE49-F238E27FC236}">
                <a16:creationId xmlns:a16="http://schemas.microsoft.com/office/drawing/2014/main" id="{21FFEB66-989A-ED31-C1EE-186782C74B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998" y="3751636"/>
            <a:ext cx="5065963" cy="901306"/>
          </a:xfrm>
          <a:prstGeom prst="rect">
            <a:avLst/>
          </a:prstGeom>
        </p:spPr>
      </p:pic>
      <p:sp>
        <p:nvSpPr>
          <p:cNvPr id="16" name="Rechteck 15">
            <a:extLst>
              <a:ext uri="{FF2B5EF4-FFF2-40B4-BE49-F238E27FC236}">
                <a16:creationId xmlns:a16="http://schemas.microsoft.com/office/drawing/2014/main" id="{AC71D69D-7040-340C-3D5E-6E5CFB33BAAF}"/>
              </a:ext>
            </a:extLst>
          </p:cNvPr>
          <p:cNvSpPr/>
          <p:nvPr/>
        </p:nvSpPr>
        <p:spPr>
          <a:xfrm>
            <a:off x="4529888" y="4843925"/>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Textfeld 17">
            <a:extLst>
              <a:ext uri="{FF2B5EF4-FFF2-40B4-BE49-F238E27FC236}">
                <a16:creationId xmlns:a16="http://schemas.microsoft.com/office/drawing/2014/main" id="{596BEA08-95F8-C990-52D7-380C5EB8AC5E}"/>
              </a:ext>
            </a:extLst>
          </p:cNvPr>
          <p:cNvSpPr txBox="1"/>
          <p:nvPr/>
        </p:nvSpPr>
        <p:spPr>
          <a:xfrm>
            <a:off x="4529888" y="4869324"/>
            <a:ext cx="1019969" cy="338554"/>
          </a:xfrm>
          <a:prstGeom prst="rect">
            <a:avLst/>
          </a:prstGeom>
          <a:noFill/>
        </p:spPr>
        <p:txBody>
          <a:bodyPr wrap="square" rtlCol="0">
            <a:spAutoFit/>
          </a:bodyPr>
          <a:lstStyle/>
          <a:p>
            <a:pPr algn="ctr"/>
            <a:r>
              <a:rPr lang="en-US" sz="1600" dirty="0"/>
              <a:t>CREATE</a:t>
            </a:r>
          </a:p>
        </p:txBody>
      </p:sp>
      <p:sp>
        <p:nvSpPr>
          <p:cNvPr id="20" name="Rechteck 19">
            <a:extLst>
              <a:ext uri="{FF2B5EF4-FFF2-40B4-BE49-F238E27FC236}">
                <a16:creationId xmlns:a16="http://schemas.microsoft.com/office/drawing/2014/main" id="{010D7E7A-8832-805A-8CB5-10AC473C4F2E}"/>
              </a:ext>
            </a:extLst>
          </p:cNvPr>
          <p:cNvSpPr/>
          <p:nvPr/>
        </p:nvSpPr>
        <p:spPr>
          <a:xfrm>
            <a:off x="163998" y="338768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B47CA766-ECF4-00C2-276A-19155C1EA2DB}"/>
              </a:ext>
            </a:extLst>
          </p:cNvPr>
          <p:cNvSpPr txBox="1"/>
          <p:nvPr/>
        </p:nvSpPr>
        <p:spPr>
          <a:xfrm>
            <a:off x="163998" y="3413081"/>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AA44F36D-0355-DE6F-099D-E24A07C6A45B}"/>
              </a:ext>
            </a:extLst>
          </p:cNvPr>
          <p:cNvSpPr/>
          <p:nvPr/>
        </p:nvSpPr>
        <p:spPr>
          <a:xfrm>
            <a:off x="8940895" y="149722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F5015AE2-8FFC-A7AC-F462-0B87DB979294}"/>
              </a:ext>
            </a:extLst>
          </p:cNvPr>
          <p:cNvSpPr txBox="1"/>
          <p:nvPr/>
        </p:nvSpPr>
        <p:spPr>
          <a:xfrm>
            <a:off x="8940895" y="1522623"/>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1625999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6" descr="Ein Bild, das Text, Screenshot, Software, Multimedia-Software enthält.&#10;&#10;Automatisch generierte Beschreibung">
            <a:extLst>
              <a:ext uri="{FF2B5EF4-FFF2-40B4-BE49-F238E27FC236}">
                <a16:creationId xmlns:a16="http://schemas.microsoft.com/office/drawing/2014/main" id="{0F58DAE8-591A-FC15-C972-5260FF5EF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189" y="1646314"/>
            <a:ext cx="5107728" cy="3805628"/>
          </a:xfrm>
          <a:prstGeom prst="rect">
            <a:avLst/>
          </a:prstGeom>
        </p:spPr>
      </p:pic>
      <p:sp>
        <p:nvSpPr>
          <p:cNvPr id="2" name="Titel 1">
            <a:extLst>
              <a:ext uri="{FF2B5EF4-FFF2-40B4-BE49-F238E27FC236}">
                <a16:creationId xmlns:a16="http://schemas.microsoft.com/office/drawing/2014/main" id="{4CC63477-8154-0AB8-1A45-18A8C93FC856}"/>
              </a:ext>
            </a:extLst>
          </p:cNvPr>
          <p:cNvSpPr>
            <a:spLocks noGrp="1"/>
          </p:cNvSpPr>
          <p:nvPr>
            <p:ph type="title"/>
          </p:nvPr>
        </p:nvSpPr>
        <p:spPr>
          <a:xfrm>
            <a:off x="2231136" y="110490"/>
            <a:ext cx="7729728" cy="1188720"/>
          </a:xfrm>
        </p:spPr>
        <p:txBody>
          <a:bodyPr/>
          <a:lstStyle/>
          <a:p>
            <a:r>
              <a:rPr lang="en-US" dirty="0"/>
              <a:t>Table - Message</a:t>
            </a:r>
          </a:p>
        </p:txBody>
      </p:sp>
      <p:pic>
        <p:nvPicPr>
          <p:cNvPr id="9" name="Grafik 8" descr="Ein Bild, das Text, Schrift, Screenshot enthält.&#10;&#10;Automatisch generierte Beschreibung">
            <a:extLst>
              <a:ext uri="{FF2B5EF4-FFF2-40B4-BE49-F238E27FC236}">
                <a16:creationId xmlns:a16="http://schemas.microsoft.com/office/drawing/2014/main" id="{60C12DD8-7973-C116-A404-1EB83026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9" y="383692"/>
            <a:ext cx="1772376" cy="644500"/>
          </a:xfrm>
          <a:prstGeom prst="rect">
            <a:avLst/>
          </a:prstGeom>
        </p:spPr>
      </p:pic>
      <p:pic>
        <p:nvPicPr>
          <p:cNvPr id="5" name="Grafik 4" descr="Ein Bild, das Text, Screenshot, Schrift, Quittung enthält.&#10;&#10;Automatisch generierte Beschreibung">
            <a:extLst>
              <a:ext uri="{FF2B5EF4-FFF2-40B4-BE49-F238E27FC236}">
                <a16:creationId xmlns:a16="http://schemas.microsoft.com/office/drawing/2014/main" id="{0415C353-7B75-98FE-C064-027769D47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7474" y="2515842"/>
            <a:ext cx="1319462" cy="1538157"/>
          </a:xfrm>
          <a:prstGeom prst="rect">
            <a:avLst/>
          </a:prstGeom>
        </p:spPr>
      </p:pic>
      <p:sp>
        <p:nvSpPr>
          <p:cNvPr id="4" name="Inhaltsplatzhalter 3">
            <a:extLst>
              <a:ext uri="{FF2B5EF4-FFF2-40B4-BE49-F238E27FC236}">
                <a16:creationId xmlns:a16="http://schemas.microsoft.com/office/drawing/2014/main" id="{54688B71-4AB8-4EC6-2A31-993E4DD6400C}"/>
              </a:ext>
            </a:extLst>
          </p:cNvPr>
          <p:cNvSpPr>
            <a:spLocks noGrp="1"/>
          </p:cNvSpPr>
          <p:nvPr>
            <p:ph sz="half" idx="2"/>
          </p:nvPr>
        </p:nvSpPr>
        <p:spPr>
          <a:xfrm>
            <a:off x="1158846" y="1646313"/>
            <a:ext cx="5682390" cy="2235810"/>
          </a:xfrm>
        </p:spPr>
        <p:txBody>
          <a:bodyPr>
            <a:normAutofit fontScale="77500" lnSpcReduction="20000"/>
          </a:bodyPr>
          <a:lstStyle/>
          <a:p>
            <a:r>
              <a:rPr lang="en-US" dirty="0"/>
              <a:t>The message is linked to the chat via the chat id, represented here as ‘owning_chat_id’. The ‘author_user_id’ attribute holds the author; Both id’s can be used to reconstruct a chat.</a:t>
            </a:r>
          </a:p>
          <a:p>
            <a:r>
              <a:rPr lang="en-US" dirty="0"/>
              <a:t>As Airbnb enables users to share images in chats, a message may contain an image instead of text. This necessitates the optional ‘image_id’ attribute.</a:t>
            </a:r>
          </a:p>
          <a:p>
            <a:r>
              <a:rPr lang="en-US" dirty="0"/>
              <a:t>The created timestamp is essentially the ‘sent’ timestamp of the message.</a:t>
            </a:r>
          </a:p>
          <a:p>
            <a:r>
              <a:rPr lang="en-US" dirty="0"/>
              <a:t>The second test case in the screenshot tests the relationship of ‘Chat’ and ‘Message’ tables by returning all data entries of messages for a given Chat.</a:t>
            </a:r>
          </a:p>
        </p:txBody>
      </p:sp>
      <p:pic>
        <p:nvPicPr>
          <p:cNvPr id="7" name="Grafik 6">
            <a:extLst>
              <a:ext uri="{FF2B5EF4-FFF2-40B4-BE49-F238E27FC236}">
                <a16:creationId xmlns:a16="http://schemas.microsoft.com/office/drawing/2014/main" id="{BD0EF9BF-A617-4A30-7FA7-F4764D9DE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8" name="Grafik 17" descr="Ein Bild, das Text, Screenshot, Schrift, Reihe enthält.&#10;&#10;Automatisch generierte Beschreibung">
            <a:extLst>
              <a:ext uri="{FF2B5EF4-FFF2-40B4-BE49-F238E27FC236}">
                <a16:creationId xmlns:a16="http://schemas.microsoft.com/office/drawing/2014/main" id="{9331A313-D8A4-889A-0AA9-6AE6750967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0188" y="5478503"/>
            <a:ext cx="5107727" cy="781779"/>
          </a:xfrm>
          <a:prstGeom prst="rect">
            <a:avLst/>
          </a:prstGeom>
        </p:spPr>
      </p:pic>
      <p:sp>
        <p:nvSpPr>
          <p:cNvPr id="3" name="Rechteck 2">
            <a:extLst>
              <a:ext uri="{FF2B5EF4-FFF2-40B4-BE49-F238E27FC236}">
                <a16:creationId xmlns:a16="http://schemas.microsoft.com/office/drawing/2014/main" id="{CCB7B2D4-AF26-EDA1-F510-6882176B0C5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62D96993-191A-FD58-250E-830BAF6D3B5B}"/>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1" name="Grafik 10">
            <a:extLst>
              <a:ext uri="{FF2B5EF4-FFF2-40B4-BE49-F238E27FC236}">
                <a16:creationId xmlns:a16="http://schemas.microsoft.com/office/drawing/2014/main" id="{69349EE1-CFD8-C62A-A6AF-1D6283D0BD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4862" y="3906185"/>
            <a:ext cx="5682390" cy="632797"/>
          </a:xfrm>
          <a:prstGeom prst="rect">
            <a:avLst/>
          </a:prstGeom>
        </p:spPr>
      </p:pic>
      <p:pic>
        <p:nvPicPr>
          <p:cNvPr id="13" name="Grafik 12">
            <a:extLst>
              <a:ext uri="{FF2B5EF4-FFF2-40B4-BE49-F238E27FC236}">
                <a16:creationId xmlns:a16="http://schemas.microsoft.com/office/drawing/2014/main" id="{2C0AE76E-E2E3-F705-C726-9AB302924F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0795" y="4563044"/>
            <a:ext cx="5680441" cy="697721"/>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B2D0F286-30D5-702D-5203-4496721B6D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847" y="5345637"/>
            <a:ext cx="2949937" cy="925389"/>
          </a:xfrm>
          <a:prstGeom prst="rect">
            <a:avLst/>
          </a:prstGeom>
        </p:spPr>
      </p:pic>
      <p:pic>
        <p:nvPicPr>
          <p:cNvPr id="19" name="Grafik 18" descr="Ein Bild, das Text, Schrift, Screenshot, Zahl enthält.&#10;&#10;Automatisch generierte Beschreibung">
            <a:extLst>
              <a:ext uri="{FF2B5EF4-FFF2-40B4-BE49-F238E27FC236}">
                <a16:creationId xmlns:a16="http://schemas.microsoft.com/office/drawing/2014/main" id="{C0F1A861-14E9-40DA-8634-7ED05E8A76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28891" y="5345637"/>
            <a:ext cx="2712346" cy="925389"/>
          </a:xfrm>
          <a:prstGeom prst="rect">
            <a:avLst/>
          </a:prstGeom>
        </p:spPr>
      </p:pic>
      <p:sp>
        <p:nvSpPr>
          <p:cNvPr id="20" name="Rechteck 19">
            <a:extLst>
              <a:ext uri="{FF2B5EF4-FFF2-40B4-BE49-F238E27FC236}">
                <a16:creationId xmlns:a16="http://schemas.microsoft.com/office/drawing/2014/main" id="{6F2B2397-E54E-FC8F-4280-31FDFAADBBB0}"/>
              </a:ext>
            </a:extLst>
          </p:cNvPr>
          <p:cNvSpPr/>
          <p:nvPr/>
        </p:nvSpPr>
        <p:spPr>
          <a:xfrm>
            <a:off x="488851" y="435700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E119084F-2ADD-4943-079B-1AC7BB80E838}"/>
              </a:ext>
            </a:extLst>
          </p:cNvPr>
          <p:cNvSpPr txBox="1"/>
          <p:nvPr/>
        </p:nvSpPr>
        <p:spPr>
          <a:xfrm>
            <a:off x="488851" y="4382403"/>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AC89730D-696B-4B21-4080-30B6D57F3D2B}"/>
              </a:ext>
            </a:extLst>
          </p:cNvPr>
          <p:cNvSpPr/>
          <p:nvPr/>
        </p:nvSpPr>
        <p:spPr>
          <a:xfrm>
            <a:off x="3404936" y="559589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2921011C-60D0-605D-6A74-E1F62593B910}"/>
              </a:ext>
            </a:extLst>
          </p:cNvPr>
          <p:cNvSpPr txBox="1"/>
          <p:nvPr/>
        </p:nvSpPr>
        <p:spPr>
          <a:xfrm>
            <a:off x="3404936" y="5621297"/>
            <a:ext cx="1019969" cy="338554"/>
          </a:xfrm>
          <a:prstGeom prst="rect">
            <a:avLst/>
          </a:prstGeom>
          <a:noFill/>
        </p:spPr>
        <p:txBody>
          <a:bodyPr wrap="square" rtlCol="0">
            <a:spAutoFit/>
          </a:bodyPr>
          <a:lstStyle/>
          <a:p>
            <a:pPr algn="ctr"/>
            <a:r>
              <a:rPr lang="en-US" sz="1600" dirty="0"/>
              <a:t>CREATE</a:t>
            </a:r>
          </a:p>
        </p:txBody>
      </p:sp>
      <p:sp>
        <p:nvSpPr>
          <p:cNvPr id="26" name="Rechteck 25">
            <a:extLst>
              <a:ext uri="{FF2B5EF4-FFF2-40B4-BE49-F238E27FC236}">
                <a16:creationId xmlns:a16="http://schemas.microsoft.com/office/drawing/2014/main" id="{5AA793EA-17FE-F62C-12DB-636ADC5E42B3}"/>
              </a:ext>
            </a:extLst>
          </p:cNvPr>
          <p:cNvSpPr/>
          <p:nvPr/>
        </p:nvSpPr>
        <p:spPr>
          <a:xfrm>
            <a:off x="8940895" y="138065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Textfeld 26">
            <a:extLst>
              <a:ext uri="{FF2B5EF4-FFF2-40B4-BE49-F238E27FC236}">
                <a16:creationId xmlns:a16="http://schemas.microsoft.com/office/drawing/2014/main" id="{9C2E2D40-0044-E55A-EA9C-A28993488C6F}"/>
              </a:ext>
            </a:extLst>
          </p:cNvPr>
          <p:cNvSpPr txBox="1"/>
          <p:nvPr/>
        </p:nvSpPr>
        <p:spPr>
          <a:xfrm>
            <a:off x="8940895" y="1406058"/>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8078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0621A-B26B-E68F-5EAC-CA341E16E1F0}"/>
              </a:ext>
            </a:extLst>
          </p:cNvPr>
          <p:cNvSpPr>
            <a:spLocks noGrp="1"/>
          </p:cNvSpPr>
          <p:nvPr>
            <p:ph type="title"/>
          </p:nvPr>
        </p:nvSpPr>
        <p:spPr/>
        <p:txBody>
          <a:bodyPr/>
          <a:lstStyle/>
          <a:p>
            <a:r>
              <a:rPr lang="en-US" dirty="0"/>
              <a:t>Table - EmergencyContact</a:t>
            </a:r>
          </a:p>
        </p:txBody>
      </p:sp>
      <p:sp>
        <p:nvSpPr>
          <p:cNvPr id="4" name="Inhaltsplatzhalter 3">
            <a:extLst>
              <a:ext uri="{FF2B5EF4-FFF2-40B4-BE49-F238E27FC236}">
                <a16:creationId xmlns:a16="http://schemas.microsoft.com/office/drawing/2014/main" id="{A2A3CC98-D2A3-AF61-72FA-E22C76C8FE12}"/>
              </a:ext>
            </a:extLst>
          </p:cNvPr>
          <p:cNvSpPr>
            <a:spLocks noGrp="1"/>
          </p:cNvSpPr>
          <p:nvPr>
            <p:ph sz="half" idx="2"/>
          </p:nvPr>
        </p:nvSpPr>
        <p:spPr>
          <a:xfrm>
            <a:off x="1195748" y="2468304"/>
            <a:ext cx="5889093" cy="2616423"/>
          </a:xfrm>
        </p:spPr>
        <p:txBody>
          <a:bodyPr>
            <a:normAutofit fontScale="92500" lnSpcReduction="10000"/>
          </a:bodyPr>
          <a:lstStyle/>
          <a:p>
            <a:r>
              <a:rPr lang="en-US" dirty="0"/>
              <a:t>The emergency contact is different to a user as it is only a collection of information relevant to the contact without any of the functionality of an actual account in the application.</a:t>
            </a:r>
          </a:p>
          <a:p>
            <a:r>
              <a:rPr lang="en-US" dirty="0"/>
              <a:t>All the information regarding the contact should be self-explanatory.</a:t>
            </a:r>
          </a:p>
          <a:p>
            <a:r>
              <a:rPr lang="en-US" dirty="0"/>
              <a:t>The ‘owning_user_id’ refers to the user that “owns” the entry.</a:t>
            </a:r>
          </a:p>
          <a:p>
            <a:r>
              <a:rPr lang="en-US" dirty="0"/>
              <a:t>This table is covered in the Guest user test cases, another simple select all statement is provided in the test.sql file to check for completeness of content.</a:t>
            </a:r>
          </a:p>
        </p:txBody>
      </p:sp>
      <p:pic>
        <p:nvPicPr>
          <p:cNvPr id="7" name="Grafik 6">
            <a:extLst>
              <a:ext uri="{FF2B5EF4-FFF2-40B4-BE49-F238E27FC236}">
                <a16:creationId xmlns:a16="http://schemas.microsoft.com/office/drawing/2014/main" id="{F9D50C90-3CDB-4920-6B44-44CB5F331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C9060093-F41C-F8DE-0741-1418DE8D7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4" y="426731"/>
            <a:ext cx="2033337" cy="567295"/>
          </a:xfrm>
          <a:prstGeom prst="rect">
            <a:avLst/>
          </a:prstGeom>
        </p:spPr>
      </p:pic>
      <p:sp>
        <p:nvSpPr>
          <p:cNvPr id="10" name="Rechteck 9">
            <a:extLst>
              <a:ext uri="{FF2B5EF4-FFF2-40B4-BE49-F238E27FC236}">
                <a16:creationId xmlns:a16="http://schemas.microsoft.com/office/drawing/2014/main" id="{EB9D4C04-40F6-EC2A-E7C7-FCE7F25D6797}"/>
              </a:ext>
            </a:extLst>
          </p:cNvPr>
          <p:cNvSpPr/>
          <p:nvPr/>
        </p:nvSpPr>
        <p:spPr>
          <a:xfrm>
            <a:off x="2231136" y="5689025"/>
            <a:ext cx="364629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98D0C36F-A29C-8A90-67E6-A857A80EEEBB}"/>
              </a:ext>
            </a:extLst>
          </p:cNvPr>
          <p:cNvSpPr txBox="1"/>
          <p:nvPr/>
        </p:nvSpPr>
        <p:spPr>
          <a:xfrm>
            <a:off x="2231135" y="5696803"/>
            <a:ext cx="3646289" cy="584775"/>
          </a:xfrm>
          <a:prstGeom prst="rect">
            <a:avLst/>
          </a:prstGeom>
          <a:noFill/>
        </p:spPr>
        <p:txBody>
          <a:bodyPr wrap="square" rtlCol="0">
            <a:spAutoFit/>
          </a:bodyPr>
          <a:lstStyle/>
          <a:p>
            <a:pPr algn="ctr"/>
            <a:r>
              <a:rPr lang="en-US" sz="1600" dirty="0"/>
              <a:t>‘</a:t>
            </a:r>
            <a:r>
              <a:rPr lang="en-US" altLang="ja-JP" sz="1600" dirty="0"/>
              <a:t>Language</a:t>
            </a:r>
            <a:r>
              <a:rPr lang="en-US" sz="1600" dirty="0"/>
              <a:t>’ is a simple table that gets added to during the guest transaction.</a:t>
            </a:r>
          </a:p>
        </p:txBody>
      </p:sp>
      <p:sp>
        <p:nvSpPr>
          <p:cNvPr id="3" name="Rechteck 2">
            <a:extLst>
              <a:ext uri="{FF2B5EF4-FFF2-40B4-BE49-F238E27FC236}">
                <a16:creationId xmlns:a16="http://schemas.microsoft.com/office/drawing/2014/main" id="{3D774736-355F-8C39-06DC-8CF3AC1A7C94}"/>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C5C7A6BB-50E7-A6F6-9270-8F4846A64885}"/>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A118EB54-EFCD-8F74-5040-1370926C0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798" y="3730217"/>
            <a:ext cx="2781066" cy="1906778"/>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7DF00751-3D7C-82D5-8357-29327F99D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9798" y="2468304"/>
            <a:ext cx="2781066" cy="1140354"/>
          </a:xfrm>
          <a:prstGeom prst="rect">
            <a:avLst/>
          </a:prstGeom>
        </p:spPr>
      </p:pic>
      <p:pic>
        <p:nvPicPr>
          <p:cNvPr id="17" name="Grafik 16">
            <a:extLst>
              <a:ext uri="{FF2B5EF4-FFF2-40B4-BE49-F238E27FC236}">
                <a16:creationId xmlns:a16="http://schemas.microsoft.com/office/drawing/2014/main" id="{E00B9809-5C2F-7DCA-0AD8-48E1931399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5748" y="5052220"/>
            <a:ext cx="5889094" cy="584775"/>
          </a:xfrm>
          <a:prstGeom prst="rect">
            <a:avLst/>
          </a:prstGeom>
        </p:spPr>
      </p:pic>
      <p:pic>
        <p:nvPicPr>
          <p:cNvPr id="9" name="Inhaltsplatzhalter 8" descr="Ein Bild, das Text, Screenshot, Schrift, Zahl enthält.&#10;&#10;Automatisch generierte Beschreibung">
            <a:extLst>
              <a:ext uri="{FF2B5EF4-FFF2-40B4-BE49-F238E27FC236}">
                <a16:creationId xmlns:a16="http://schemas.microsoft.com/office/drawing/2014/main" id="{9A019792-7DCC-6FCD-6DD7-F77CE1D19EDD}"/>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9915115" y="2791325"/>
            <a:ext cx="1450405" cy="2159669"/>
          </a:xfrm>
        </p:spPr>
      </p:pic>
      <p:sp>
        <p:nvSpPr>
          <p:cNvPr id="18" name="Rechteck 17">
            <a:extLst>
              <a:ext uri="{FF2B5EF4-FFF2-40B4-BE49-F238E27FC236}">
                <a16:creationId xmlns:a16="http://schemas.microsoft.com/office/drawing/2014/main" id="{BC5878E9-5C9D-595A-5031-693ACFAF33C3}"/>
              </a:ext>
            </a:extLst>
          </p:cNvPr>
          <p:cNvSpPr/>
          <p:nvPr/>
        </p:nvSpPr>
        <p:spPr>
          <a:xfrm>
            <a:off x="4766077" y="479773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09035C7-502D-F97E-AB8C-C60AD7ED0B64}"/>
              </a:ext>
            </a:extLst>
          </p:cNvPr>
          <p:cNvSpPr txBox="1"/>
          <p:nvPr/>
        </p:nvSpPr>
        <p:spPr>
          <a:xfrm>
            <a:off x="4766077" y="4823135"/>
            <a:ext cx="1019969" cy="338554"/>
          </a:xfrm>
          <a:prstGeom prst="rect">
            <a:avLst/>
          </a:prstGeom>
          <a:noFill/>
        </p:spPr>
        <p:txBody>
          <a:bodyPr wrap="square" rtlCol="0">
            <a:spAutoFit/>
          </a:bodyPr>
          <a:lstStyle/>
          <a:p>
            <a:pPr algn="ctr"/>
            <a:r>
              <a:rPr lang="en-US" sz="1600" dirty="0"/>
              <a:t>INSERT</a:t>
            </a:r>
          </a:p>
        </p:txBody>
      </p:sp>
      <p:sp>
        <p:nvSpPr>
          <p:cNvPr id="20" name="Rechteck 19">
            <a:extLst>
              <a:ext uri="{FF2B5EF4-FFF2-40B4-BE49-F238E27FC236}">
                <a16:creationId xmlns:a16="http://schemas.microsoft.com/office/drawing/2014/main" id="{E65F8CDB-91AE-8D60-DD57-A01750B3D4B6}"/>
              </a:ext>
            </a:extLst>
          </p:cNvPr>
          <p:cNvSpPr/>
          <p:nvPr/>
        </p:nvSpPr>
        <p:spPr>
          <a:xfrm>
            <a:off x="6574856" y="346206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AB485DA2-D5AD-0AA3-D16A-B8796F82125A}"/>
              </a:ext>
            </a:extLst>
          </p:cNvPr>
          <p:cNvSpPr txBox="1"/>
          <p:nvPr/>
        </p:nvSpPr>
        <p:spPr>
          <a:xfrm>
            <a:off x="6574856" y="3487461"/>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270681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84F0D-6E0B-E3AB-45D0-52DD711801BF}"/>
              </a:ext>
            </a:extLst>
          </p:cNvPr>
          <p:cNvSpPr>
            <a:spLocks noGrp="1"/>
          </p:cNvSpPr>
          <p:nvPr>
            <p:ph type="title"/>
          </p:nvPr>
        </p:nvSpPr>
        <p:spPr>
          <a:xfrm>
            <a:off x="2231136" y="128718"/>
            <a:ext cx="7729728" cy="1188720"/>
          </a:xfrm>
        </p:spPr>
        <p:txBody>
          <a:bodyPr/>
          <a:lstStyle/>
          <a:p>
            <a:r>
              <a:rPr lang="en-US" dirty="0"/>
              <a:t>Table - Wishlist</a:t>
            </a:r>
          </a:p>
        </p:txBody>
      </p:sp>
      <p:pic>
        <p:nvPicPr>
          <p:cNvPr id="19" name="Grafik 18" descr="Ein Bild, das Text, Screenshot, Software enthält.&#10;&#10;Automatisch generierte Beschreibung">
            <a:extLst>
              <a:ext uri="{FF2B5EF4-FFF2-40B4-BE49-F238E27FC236}">
                <a16:creationId xmlns:a16="http://schemas.microsoft.com/office/drawing/2014/main" id="{D4DB5899-55E5-4345-0A0C-A34185ECA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745" y="1932130"/>
            <a:ext cx="4944655" cy="3922925"/>
          </a:xfrm>
          <a:prstGeom prst="rect">
            <a:avLst/>
          </a:prstGeom>
        </p:spPr>
      </p:pic>
      <p:sp>
        <p:nvSpPr>
          <p:cNvPr id="4" name="Inhaltsplatzhalter 3">
            <a:extLst>
              <a:ext uri="{FF2B5EF4-FFF2-40B4-BE49-F238E27FC236}">
                <a16:creationId xmlns:a16="http://schemas.microsoft.com/office/drawing/2014/main" id="{33A9EC2F-39F7-3183-7D11-943BAD43254D}"/>
              </a:ext>
            </a:extLst>
          </p:cNvPr>
          <p:cNvSpPr>
            <a:spLocks noGrp="1"/>
          </p:cNvSpPr>
          <p:nvPr>
            <p:ph sz="half" idx="2"/>
          </p:nvPr>
        </p:nvSpPr>
        <p:spPr>
          <a:xfrm>
            <a:off x="537662" y="3239389"/>
            <a:ext cx="3859573" cy="1698991"/>
          </a:xfrm>
        </p:spPr>
        <p:txBody>
          <a:bodyPr>
            <a:normAutofit fontScale="85000" lnSpcReduction="20000"/>
          </a:bodyPr>
          <a:lstStyle/>
          <a:p>
            <a:r>
              <a:rPr lang="en-US" dirty="0"/>
              <a:t>The ‘wishlist_id’ is used in the next table to normalize the M:N relation.</a:t>
            </a:r>
          </a:p>
          <a:p>
            <a:r>
              <a:rPr lang="en-US" dirty="0"/>
              <a:t>The table works in close relation to the ‘wishlist_propertylisting’ table (next slide). This first test case checks for general data of the wishlist table and other related tables in conjunction. The second test checks the relation of a wishlist and its propertylistings.</a:t>
            </a:r>
          </a:p>
        </p:txBody>
      </p:sp>
      <p:pic>
        <p:nvPicPr>
          <p:cNvPr id="8" name="Grafik 7" descr="Ein Bild, das Text, Schrift, Screenshot, Zahl enthält.&#10;&#10;Automatisch generierte Beschreibung">
            <a:extLst>
              <a:ext uri="{FF2B5EF4-FFF2-40B4-BE49-F238E27FC236}">
                <a16:creationId xmlns:a16="http://schemas.microsoft.com/office/drawing/2014/main" id="{715E4596-B58B-8B23-8325-D3ADF3DC4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35" y="413779"/>
            <a:ext cx="1732942" cy="593199"/>
          </a:xfrm>
          <a:prstGeom prst="rect">
            <a:avLst/>
          </a:prstGeom>
        </p:spPr>
      </p:pic>
      <p:pic>
        <p:nvPicPr>
          <p:cNvPr id="7" name="Grafik 6">
            <a:extLst>
              <a:ext uri="{FF2B5EF4-FFF2-40B4-BE49-F238E27FC236}">
                <a16:creationId xmlns:a16="http://schemas.microsoft.com/office/drawing/2014/main" id="{52D78611-9C46-4330-1C0B-215CC8DB6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Grafik 10" descr="Ein Bild, das Text, Quittung, Screenshot, Schrift enthält.&#10;&#10;Automatisch generierte Beschreibung">
            <a:extLst>
              <a:ext uri="{FF2B5EF4-FFF2-40B4-BE49-F238E27FC236}">
                <a16:creationId xmlns:a16="http://schemas.microsoft.com/office/drawing/2014/main" id="{5EEFCFCE-09C5-E0AA-76D8-E86549ACEF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1316" y="2433322"/>
            <a:ext cx="1200089" cy="995678"/>
          </a:xfrm>
          <a:prstGeom prst="rect">
            <a:avLst/>
          </a:prstGeom>
        </p:spPr>
      </p:pic>
      <p:pic>
        <p:nvPicPr>
          <p:cNvPr id="21" name="Grafik 20" descr="Ein Bild, das Text, Screenshot, Schrift, Zahl enthält.&#10;&#10;Automatisch generierte Beschreibung">
            <a:extLst>
              <a:ext uri="{FF2B5EF4-FFF2-40B4-BE49-F238E27FC236}">
                <a16:creationId xmlns:a16="http://schemas.microsoft.com/office/drawing/2014/main" id="{D1F30D4E-2893-1262-4A48-694B11C8C4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3752" y="5916607"/>
            <a:ext cx="4800706" cy="839793"/>
          </a:xfrm>
          <a:prstGeom prst="rect">
            <a:avLst/>
          </a:prstGeom>
        </p:spPr>
      </p:pic>
      <p:sp>
        <p:nvSpPr>
          <p:cNvPr id="3" name="Rechteck 2">
            <a:extLst>
              <a:ext uri="{FF2B5EF4-FFF2-40B4-BE49-F238E27FC236}">
                <a16:creationId xmlns:a16="http://schemas.microsoft.com/office/drawing/2014/main" id="{306C7BF0-7751-FF78-5436-1F407BBBE05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27CACB7D-0036-121F-F636-3AF64DB6F356}"/>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a:extLst>
              <a:ext uri="{FF2B5EF4-FFF2-40B4-BE49-F238E27FC236}">
                <a16:creationId xmlns:a16="http://schemas.microsoft.com/office/drawing/2014/main" id="{B432B018-9E5B-A8F7-561D-F66B50E8F6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664" y="5127991"/>
            <a:ext cx="6543584" cy="727065"/>
          </a:xfrm>
          <a:prstGeom prst="rect">
            <a:avLst/>
          </a:prstGeom>
        </p:spPr>
      </p:pic>
      <p:pic>
        <p:nvPicPr>
          <p:cNvPr id="15" name="Grafik 14" descr="Ein Bild, das Text, Schrift, Screenshot, Zahl enthält.&#10;&#10;Automatisch generierte Beschreibung">
            <a:extLst>
              <a:ext uri="{FF2B5EF4-FFF2-40B4-BE49-F238E27FC236}">
                <a16:creationId xmlns:a16="http://schemas.microsoft.com/office/drawing/2014/main" id="{BF3CB162-08F4-202E-C18B-C680FF49ED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1735" y="4104449"/>
            <a:ext cx="2619512" cy="908810"/>
          </a:xfrm>
          <a:prstGeom prst="rect">
            <a:avLst/>
          </a:prstGeom>
        </p:spPr>
      </p:pic>
      <p:pic>
        <p:nvPicPr>
          <p:cNvPr id="17" name="Grafik 16" descr="Ein Bild, das Text, Screenshot, Schrift, Zahl enthält.&#10;&#10;Automatisch generierte Beschreibung">
            <a:extLst>
              <a:ext uri="{FF2B5EF4-FFF2-40B4-BE49-F238E27FC236}">
                <a16:creationId xmlns:a16="http://schemas.microsoft.com/office/drawing/2014/main" id="{63E52676-4404-000D-A21D-A38D7AB1D2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1734" y="3354121"/>
            <a:ext cx="2619512" cy="716126"/>
          </a:xfrm>
          <a:prstGeom prst="rect">
            <a:avLst/>
          </a:prstGeom>
        </p:spPr>
      </p:pic>
      <p:sp>
        <p:nvSpPr>
          <p:cNvPr id="18" name="Inhaltsplatzhalter 3">
            <a:extLst>
              <a:ext uri="{FF2B5EF4-FFF2-40B4-BE49-F238E27FC236}">
                <a16:creationId xmlns:a16="http://schemas.microsoft.com/office/drawing/2014/main" id="{C06CCC5A-4898-1649-287E-BABA06A70B26}"/>
              </a:ext>
            </a:extLst>
          </p:cNvPr>
          <p:cNvSpPr txBox="1">
            <a:spLocks/>
          </p:cNvSpPr>
          <p:nvPr/>
        </p:nvSpPr>
        <p:spPr>
          <a:xfrm>
            <a:off x="537662" y="1932131"/>
            <a:ext cx="6543584" cy="13072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Wishlists in the Airbnb application are a collection of property listings.</a:t>
            </a:r>
          </a:p>
          <a:p>
            <a:r>
              <a:rPr lang="en-US" dirty="0"/>
              <a:t>As this is a M:N relation it needs to be normalized. We achieve this by using this ‘wishlist’ and a ‘wishlist_propertylisting’ table (see next slide).</a:t>
            </a:r>
          </a:p>
          <a:p>
            <a:r>
              <a:rPr lang="en-US" dirty="0"/>
              <a:t>A user can have multiple Wishlists, hence the need for a name.</a:t>
            </a:r>
          </a:p>
        </p:txBody>
      </p:sp>
      <p:sp>
        <p:nvSpPr>
          <p:cNvPr id="20" name="Rechteck 19">
            <a:extLst>
              <a:ext uri="{FF2B5EF4-FFF2-40B4-BE49-F238E27FC236}">
                <a16:creationId xmlns:a16="http://schemas.microsoft.com/office/drawing/2014/main" id="{79766A60-F1A3-646F-688A-9CD2E72D66AC}"/>
              </a:ext>
            </a:extLst>
          </p:cNvPr>
          <p:cNvSpPr/>
          <p:nvPr/>
        </p:nvSpPr>
        <p:spPr>
          <a:xfrm>
            <a:off x="5996781" y="30650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Textfeld 21">
            <a:extLst>
              <a:ext uri="{FF2B5EF4-FFF2-40B4-BE49-F238E27FC236}">
                <a16:creationId xmlns:a16="http://schemas.microsoft.com/office/drawing/2014/main" id="{6D3C6044-2386-82B2-9359-59C86EE3FD9D}"/>
              </a:ext>
            </a:extLst>
          </p:cNvPr>
          <p:cNvSpPr txBox="1"/>
          <p:nvPr/>
        </p:nvSpPr>
        <p:spPr>
          <a:xfrm>
            <a:off x="5996781" y="3090445"/>
            <a:ext cx="1019969" cy="338554"/>
          </a:xfrm>
          <a:prstGeom prst="rect">
            <a:avLst/>
          </a:prstGeom>
          <a:noFill/>
        </p:spPr>
        <p:txBody>
          <a:bodyPr wrap="square" rtlCol="0">
            <a:spAutoFit/>
          </a:bodyPr>
          <a:lstStyle/>
          <a:p>
            <a:pPr algn="ctr"/>
            <a:r>
              <a:rPr lang="en-US" sz="1600" dirty="0"/>
              <a:t>CREATE</a:t>
            </a:r>
          </a:p>
        </p:txBody>
      </p:sp>
      <p:sp>
        <p:nvSpPr>
          <p:cNvPr id="23" name="Rechteck 22">
            <a:extLst>
              <a:ext uri="{FF2B5EF4-FFF2-40B4-BE49-F238E27FC236}">
                <a16:creationId xmlns:a16="http://schemas.microsoft.com/office/drawing/2014/main" id="{E7C486C3-2F03-0559-4427-4B0C0F5590C4}"/>
              </a:ext>
            </a:extLst>
          </p:cNvPr>
          <p:cNvSpPr/>
          <p:nvPr/>
        </p:nvSpPr>
        <p:spPr>
          <a:xfrm>
            <a:off x="1557527" y="487176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4" name="Textfeld 23">
            <a:extLst>
              <a:ext uri="{FF2B5EF4-FFF2-40B4-BE49-F238E27FC236}">
                <a16:creationId xmlns:a16="http://schemas.microsoft.com/office/drawing/2014/main" id="{705F68B0-3676-03A3-D061-A2C45A8CE342}"/>
              </a:ext>
            </a:extLst>
          </p:cNvPr>
          <p:cNvSpPr txBox="1"/>
          <p:nvPr/>
        </p:nvSpPr>
        <p:spPr>
          <a:xfrm>
            <a:off x="1557527" y="4897163"/>
            <a:ext cx="1019969" cy="338554"/>
          </a:xfrm>
          <a:prstGeom prst="rect">
            <a:avLst/>
          </a:prstGeom>
          <a:noFill/>
        </p:spPr>
        <p:txBody>
          <a:bodyPr wrap="square" rtlCol="0">
            <a:spAutoFit/>
          </a:bodyPr>
          <a:lstStyle/>
          <a:p>
            <a:pPr algn="ctr"/>
            <a:r>
              <a:rPr lang="en-US" sz="1600" dirty="0"/>
              <a:t>INSERT</a:t>
            </a:r>
          </a:p>
        </p:txBody>
      </p:sp>
      <p:sp>
        <p:nvSpPr>
          <p:cNvPr id="25" name="Rechteck 24">
            <a:extLst>
              <a:ext uri="{FF2B5EF4-FFF2-40B4-BE49-F238E27FC236}">
                <a16:creationId xmlns:a16="http://schemas.microsoft.com/office/drawing/2014/main" id="{A7BBD6CA-3BE3-775B-F266-2DF0D9D195A9}"/>
              </a:ext>
            </a:extLst>
          </p:cNvPr>
          <p:cNvSpPr/>
          <p:nvPr/>
        </p:nvSpPr>
        <p:spPr>
          <a:xfrm>
            <a:off x="8940895" y="16759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6" name="Textfeld 25">
            <a:extLst>
              <a:ext uri="{FF2B5EF4-FFF2-40B4-BE49-F238E27FC236}">
                <a16:creationId xmlns:a16="http://schemas.microsoft.com/office/drawing/2014/main" id="{0AF1E552-0C1B-2FF4-BE40-A263CE6E32D9}"/>
              </a:ext>
            </a:extLst>
          </p:cNvPr>
          <p:cNvSpPr txBox="1"/>
          <p:nvPr/>
        </p:nvSpPr>
        <p:spPr>
          <a:xfrm>
            <a:off x="8940895" y="1701301"/>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471109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Text, Screenshot, Software enthält.&#10;&#10;Automatisch generierte Beschreibung">
            <a:extLst>
              <a:ext uri="{FF2B5EF4-FFF2-40B4-BE49-F238E27FC236}">
                <a16:creationId xmlns:a16="http://schemas.microsoft.com/office/drawing/2014/main" id="{4388A9A4-ED0A-CC23-6F6F-50A1DFAF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019" y="2364567"/>
            <a:ext cx="4522381" cy="3505769"/>
          </a:xfrm>
          <a:prstGeom prst="rect">
            <a:avLst/>
          </a:prstGeom>
        </p:spPr>
      </p:pic>
      <p:sp>
        <p:nvSpPr>
          <p:cNvPr id="2" name="Titel 1">
            <a:extLst>
              <a:ext uri="{FF2B5EF4-FFF2-40B4-BE49-F238E27FC236}">
                <a16:creationId xmlns:a16="http://schemas.microsoft.com/office/drawing/2014/main" id="{A0F25EF5-F273-2C46-EE92-9D79CDFD3C6C}"/>
              </a:ext>
            </a:extLst>
          </p:cNvPr>
          <p:cNvSpPr>
            <a:spLocks noGrp="1"/>
          </p:cNvSpPr>
          <p:nvPr>
            <p:ph type="title"/>
          </p:nvPr>
        </p:nvSpPr>
        <p:spPr>
          <a:xfrm>
            <a:off x="2231136" y="616344"/>
            <a:ext cx="7729728" cy="1188720"/>
          </a:xfrm>
        </p:spPr>
        <p:txBody>
          <a:bodyPr/>
          <a:lstStyle/>
          <a:p>
            <a:r>
              <a:rPr lang="en-US" dirty="0"/>
              <a:t>Table – Wishlist_PropertyListing</a:t>
            </a:r>
          </a:p>
        </p:txBody>
      </p:sp>
      <p:sp>
        <p:nvSpPr>
          <p:cNvPr id="4" name="Inhaltsplatzhalter 3">
            <a:extLst>
              <a:ext uri="{FF2B5EF4-FFF2-40B4-BE49-F238E27FC236}">
                <a16:creationId xmlns:a16="http://schemas.microsoft.com/office/drawing/2014/main" id="{2E4C9F98-3FF2-16FF-3A71-4D87DEFAEB23}"/>
              </a:ext>
            </a:extLst>
          </p:cNvPr>
          <p:cNvSpPr>
            <a:spLocks noGrp="1"/>
          </p:cNvSpPr>
          <p:nvPr>
            <p:ph sz="half" idx="2"/>
          </p:nvPr>
        </p:nvSpPr>
        <p:spPr>
          <a:xfrm>
            <a:off x="559468" y="2364567"/>
            <a:ext cx="3865179" cy="2332591"/>
          </a:xfrm>
        </p:spPr>
        <p:txBody>
          <a:bodyPr>
            <a:noAutofit/>
          </a:bodyPr>
          <a:lstStyle/>
          <a:p>
            <a:r>
              <a:rPr lang="en-US" sz="1200" dirty="0"/>
              <a:t>This table, as mentioned, is used to normalize the wishlist – propertylisting relation.</a:t>
            </a:r>
          </a:p>
          <a:p>
            <a:r>
              <a:rPr lang="en-US" sz="1200" dirty="0"/>
              <a:t>The table matches Propertylistings to Wishlists using the two foreign key ids.</a:t>
            </a:r>
          </a:p>
          <a:p>
            <a:r>
              <a:rPr lang="en-US" sz="1200" dirty="0"/>
              <a:t>The propertylisting table will be introduced in the following slides.</a:t>
            </a:r>
          </a:p>
          <a:p>
            <a:r>
              <a:rPr lang="en-US" sz="1200" dirty="0"/>
              <a:t>As explained in the previous slide, this table stands in close relation to the wishlist table. The second test case demonstrates the relationship of a wishlist with the propertylisting table via the link of this table very well.</a:t>
            </a:r>
          </a:p>
        </p:txBody>
      </p:sp>
      <p:pic>
        <p:nvPicPr>
          <p:cNvPr id="7" name="Grafik 6">
            <a:extLst>
              <a:ext uri="{FF2B5EF4-FFF2-40B4-BE49-F238E27FC236}">
                <a16:creationId xmlns:a16="http://schemas.microsoft.com/office/drawing/2014/main" id="{B618C500-9648-B22D-2F28-9E24AB9C0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reenshot, Schrift enthält.&#10;&#10;Automatisch generierte Beschreibung">
            <a:extLst>
              <a:ext uri="{FF2B5EF4-FFF2-40B4-BE49-F238E27FC236}">
                <a16:creationId xmlns:a16="http://schemas.microsoft.com/office/drawing/2014/main" id="{298F1484-C002-553B-F476-CFB229194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0" y="435243"/>
            <a:ext cx="2146915" cy="505156"/>
          </a:xfrm>
          <a:prstGeom prst="rect">
            <a:avLst/>
          </a:prstGeom>
        </p:spPr>
      </p:pic>
      <p:pic>
        <p:nvPicPr>
          <p:cNvPr id="11" name="Grafik 10" descr="Ein Bild, das Text, Schrift, Screenshot, Quittung enthält.&#10;&#10;Automatisch generierte Beschreibung">
            <a:extLst>
              <a:ext uri="{FF2B5EF4-FFF2-40B4-BE49-F238E27FC236}">
                <a16:creationId xmlns:a16="http://schemas.microsoft.com/office/drawing/2014/main" id="{4A23B7E3-BAF9-8220-24CD-8387E4FFD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8794" y="2971473"/>
            <a:ext cx="1357265" cy="813015"/>
          </a:xfrm>
          <a:prstGeom prst="rect">
            <a:avLst/>
          </a:prstGeom>
        </p:spPr>
      </p:pic>
      <p:pic>
        <p:nvPicPr>
          <p:cNvPr id="16" name="Grafik 15">
            <a:extLst>
              <a:ext uri="{FF2B5EF4-FFF2-40B4-BE49-F238E27FC236}">
                <a16:creationId xmlns:a16="http://schemas.microsoft.com/office/drawing/2014/main" id="{978BC9D5-EEB4-9211-BD46-CAC9068FE4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110" y="6035254"/>
            <a:ext cx="9433812" cy="721146"/>
          </a:xfrm>
          <a:prstGeom prst="rect">
            <a:avLst/>
          </a:prstGeom>
        </p:spPr>
      </p:pic>
      <p:sp>
        <p:nvSpPr>
          <p:cNvPr id="3" name="Rechteck 2">
            <a:extLst>
              <a:ext uri="{FF2B5EF4-FFF2-40B4-BE49-F238E27FC236}">
                <a16:creationId xmlns:a16="http://schemas.microsoft.com/office/drawing/2014/main" id="{34E81147-CB02-9BF2-BBEC-F0D47F5D4F3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EC275F8F-5F06-F39C-4A9B-9ACE4935EE5C}"/>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descr="Ein Bild, das Text, Screenshot, Schrift enthält.&#10;&#10;Automatisch generierte Beschreibung">
            <a:extLst>
              <a:ext uri="{FF2B5EF4-FFF2-40B4-BE49-F238E27FC236}">
                <a16:creationId xmlns:a16="http://schemas.microsoft.com/office/drawing/2014/main" id="{4B617930-F3A7-9310-C58A-2A89FE1E27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7796" y="3154681"/>
            <a:ext cx="3077074" cy="1729450"/>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E5687466-78C5-34DD-A74C-E528D782B3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7796" y="2387212"/>
            <a:ext cx="3077074" cy="667577"/>
          </a:xfrm>
          <a:prstGeom prst="rect">
            <a:avLst/>
          </a:prstGeom>
        </p:spPr>
      </p:pic>
      <p:sp>
        <p:nvSpPr>
          <p:cNvPr id="22" name="Rechteck 21">
            <a:extLst>
              <a:ext uri="{FF2B5EF4-FFF2-40B4-BE49-F238E27FC236}">
                <a16:creationId xmlns:a16="http://schemas.microsoft.com/office/drawing/2014/main" id="{F4157871-3B84-C2CF-604D-9D6E6DF82288}"/>
              </a:ext>
            </a:extLst>
          </p:cNvPr>
          <p:cNvSpPr/>
          <p:nvPr/>
        </p:nvSpPr>
        <p:spPr>
          <a:xfrm>
            <a:off x="1028700" y="467176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130522A7-E5E8-468E-2C1C-074883DADDE4}"/>
              </a:ext>
            </a:extLst>
          </p:cNvPr>
          <p:cNvSpPr txBox="1"/>
          <p:nvPr/>
        </p:nvSpPr>
        <p:spPr>
          <a:xfrm>
            <a:off x="1028700" y="4697159"/>
            <a:ext cx="1019969" cy="338554"/>
          </a:xfrm>
          <a:prstGeom prst="rect">
            <a:avLst/>
          </a:prstGeom>
          <a:noFill/>
        </p:spPr>
        <p:txBody>
          <a:bodyPr wrap="square" rtlCol="0">
            <a:spAutoFit/>
          </a:bodyPr>
          <a:lstStyle/>
          <a:p>
            <a:pPr algn="ctr"/>
            <a:r>
              <a:rPr lang="en-US" sz="1600" dirty="0"/>
              <a:t>INSERT</a:t>
            </a:r>
          </a:p>
        </p:txBody>
      </p:sp>
      <p:grpSp>
        <p:nvGrpSpPr>
          <p:cNvPr id="25" name="Gruppieren 24">
            <a:extLst>
              <a:ext uri="{FF2B5EF4-FFF2-40B4-BE49-F238E27FC236}">
                <a16:creationId xmlns:a16="http://schemas.microsoft.com/office/drawing/2014/main" id="{E106F57C-60D0-9BE8-1BF4-2F974EDFECB9}"/>
              </a:ext>
            </a:extLst>
          </p:cNvPr>
          <p:cNvGrpSpPr/>
          <p:nvPr/>
        </p:nvGrpSpPr>
        <p:grpSpPr>
          <a:xfrm>
            <a:off x="1028700" y="5035714"/>
            <a:ext cx="6506170" cy="881887"/>
            <a:chOff x="1028700" y="5035714"/>
            <a:chExt cx="6506170" cy="881887"/>
          </a:xfrm>
        </p:grpSpPr>
        <p:pic>
          <p:nvPicPr>
            <p:cNvPr id="10" name="Grafik 9" descr="Ein Bild, das Text, Screenshot, Schrift enthält.&#10;&#10;Automatisch generierte Beschreibung">
              <a:extLst>
                <a:ext uri="{FF2B5EF4-FFF2-40B4-BE49-F238E27FC236}">
                  <a16:creationId xmlns:a16="http://schemas.microsoft.com/office/drawing/2014/main" id="{AB33C8EB-CAF5-DD99-09A4-6632D43B4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8700" y="5035714"/>
              <a:ext cx="6506170" cy="881887"/>
            </a:xfrm>
            <a:prstGeom prst="rect">
              <a:avLst/>
            </a:prstGeom>
          </p:spPr>
        </p:pic>
        <p:sp>
          <p:nvSpPr>
            <p:cNvPr id="24" name="Rechteck 23">
              <a:extLst>
                <a:ext uri="{FF2B5EF4-FFF2-40B4-BE49-F238E27FC236}">
                  <a16:creationId xmlns:a16="http://schemas.microsoft.com/office/drawing/2014/main" id="{447E6895-FB77-9DF9-C89C-88A55CDCED23}"/>
                </a:ext>
              </a:extLst>
            </p:cNvPr>
            <p:cNvSpPr/>
            <p:nvPr/>
          </p:nvSpPr>
          <p:spPr>
            <a:xfrm>
              <a:off x="5678905" y="5420226"/>
              <a:ext cx="348916" cy="156411"/>
            </a:xfrm>
            <a:prstGeom prst="rect">
              <a:avLst/>
            </a:prstGeom>
            <a:solidFill>
              <a:srgbClr val="1E1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hteck 25">
            <a:extLst>
              <a:ext uri="{FF2B5EF4-FFF2-40B4-BE49-F238E27FC236}">
                <a16:creationId xmlns:a16="http://schemas.microsoft.com/office/drawing/2014/main" id="{037EBEB7-64DA-2BDE-B63C-1B52ECCC7EBF}"/>
              </a:ext>
            </a:extLst>
          </p:cNvPr>
          <p:cNvSpPr/>
          <p:nvPr/>
        </p:nvSpPr>
        <p:spPr>
          <a:xfrm>
            <a:off x="5978734" y="280848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7" name="Textfeld 26">
            <a:extLst>
              <a:ext uri="{FF2B5EF4-FFF2-40B4-BE49-F238E27FC236}">
                <a16:creationId xmlns:a16="http://schemas.microsoft.com/office/drawing/2014/main" id="{A1BAAAF3-CEA4-2DD0-0AA4-1D5FB9EECE89}"/>
              </a:ext>
            </a:extLst>
          </p:cNvPr>
          <p:cNvSpPr txBox="1"/>
          <p:nvPr/>
        </p:nvSpPr>
        <p:spPr>
          <a:xfrm>
            <a:off x="5978734" y="2833888"/>
            <a:ext cx="1019969" cy="338554"/>
          </a:xfrm>
          <a:prstGeom prst="rect">
            <a:avLst/>
          </a:prstGeom>
          <a:noFill/>
        </p:spPr>
        <p:txBody>
          <a:bodyPr wrap="square" rtlCol="0">
            <a:spAutoFit/>
          </a:bodyPr>
          <a:lstStyle/>
          <a:p>
            <a:pPr algn="ctr"/>
            <a:r>
              <a:rPr lang="en-US" sz="1600" dirty="0"/>
              <a:t>CREATE</a:t>
            </a:r>
          </a:p>
        </p:txBody>
      </p:sp>
      <p:sp>
        <p:nvSpPr>
          <p:cNvPr id="28" name="Rechteck 27">
            <a:extLst>
              <a:ext uri="{FF2B5EF4-FFF2-40B4-BE49-F238E27FC236}">
                <a16:creationId xmlns:a16="http://schemas.microsoft.com/office/drawing/2014/main" id="{078FE9A9-F858-5231-87D0-FCA2DC2D952B}"/>
              </a:ext>
            </a:extLst>
          </p:cNvPr>
          <p:cNvSpPr/>
          <p:nvPr/>
        </p:nvSpPr>
        <p:spPr>
          <a:xfrm>
            <a:off x="8940895" y="207473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9" name="Textfeld 28">
            <a:extLst>
              <a:ext uri="{FF2B5EF4-FFF2-40B4-BE49-F238E27FC236}">
                <a16:creationId xmlns:a16="http://schemas.microsoft.com/office/drawing/2014/main" id="{5897BAFD-0061-DFCC-E1C1-854CEC72C044}"/>
              </a:ext>
            </a:extLst>
          </p:cNvPr>
          <p:cNvSpPr txBox="1"/>
          <p:nvPr/>
        </p:nvSpPr>
        <p:spPr>
          <a:xfrm>
            <a:off x="8940895" y="2100131"/>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28252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BD969-B9EA-238B-FC30-92B5BB7AC541}"/>
              </a:ext>
            </a:extLst>
          </p:cNvPr>
          <p:cNvSpPr>
            <a:spLocks noGrp="1"/>
          </p:cNvSpPr>
          <p:nvPr>
            <p:ph type="title"/>
          </p:nvPr>
        </p:nvSpPr>
        <p:spPr/>
        <p:txBody>
          <a:bodyPr/>
          <a:lstStyle/>
          <a:p>
            <a:r>
              <a:rPr lang="en-US" dirty="0"/>
              <a:t>Table of Contents</a:t>
            </a:r>
          </a:p>
        </p:txBody>
      </p:sp>
      <p:sp>
        <p:nvSpPr>
          <p:cNvPr id="3" name="Inhaltsplatzhalter 2">
            <a:extLst>
              <a:ext uri="{FF2B5EF4-FFF2-40B4-BE49-F238E27FC236}">
                <a16:creationId xmlns:a16="http://schemas.microsoft.com/office/drawing/2014/main" id="{A916D88E-D1E1-CD84-90DD-7C64F5C9D237}"/>
              </a:ext>
            </a:extLst>
          </p:cNvPr>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Changes compared to Phase 1</a:t>
            </a:r>
          </a:p>
          <a:p>
            <a:pPr marL="457200" indent="-457200">
              <a:buFont typeface="+mj-lt"/>
              <a:buAutoNum type="arabicPeriod"/>
            </a:pPr>
            <a:r>
              <a:rPr lang="en-US" dirty="0"/>
              <a:t>General Database Structure</a:t>
            </a:r>
          </a:p>
          <a:p>
            <a:pPr marL="457200" indent="-457200">
              <a:buFont typeface="+mj-lt"/>
              <a:buAutoNum type="arabicPeriod"/>
            </a:pPr>
            <a:r>
              <a:rPr lang="en-US" dirty="0"/>
              <a:t>Examining Individual Table</a:t>
            </a:r>
          </a:p>
          <a:p>
            <a:pPr marL="857250" lvl="1" indent="-457200">
              <a:buFont typeface="+mj-lt"/>
              <a:buAutoNum type="arabicPeriod"/>
            </a:pPr>
            <a:endParaRPr lang="en-US" dirty="0"/>
          </a:p>
        </p:txBody>
      </p:sp>
      <p:pic>
        <p:nvPicPr>
          <p:cNvPr id="4" name="Grafik 3">
            <a:extLst>
              <a:ext uri="{FF2B5EF4-FFF2-40B4-BE49-F238E27FC236}">
                <a16:creationId xmlns:a16="http://schemas.microsoft.com/office/drawing/2014/main" id="{A44A44BC-9D90-CA13-6F9A-880775F6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386475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E93F8-DD1F-2493-0922-B73C078C2754}"/>
              </a:ext>
            </a:extLst>
          </p:cNvPr>
          <p:cNvSpPr>
            <a:spLocks noGrp="1"/>
          </p:cNvSpPr>
          <p:nvPr>
            <p:ph type="title"/>
          </p:nvPr>
        </p:nvSpPr>
        <p:spPr>
          <a:xfrm>
            <a:off x="2089700" y="52105"/>
            <a:ext cx="7729728" cy="1188720"/>
          </a:xfrm>
        </p:spPr>
        <p:txBody>
          <a:bodyPr/>
          <a:lstStyle/>
          <a:p>
            <a:r>
              <a:rPr lang="en-US" dirty="0"/>
              <a:t>Table - propertyListing</a:t>
            </a:r>
          </a:p>
        </p:txBody>
      </p:sp>
      <p:sp>
        <p:nvSpPr>
          <p:cNvPr id="4" name="Inhaltsplatzhalter 3">
            <a:extLst>
              <a:ext uri="{FF2B5EF4-FFF2-40B4-BE49-F238E27FC236}">
                <a16:creationId xmlns:a16="http://schemas.microsoft.com/office/drawing/2014/main" id="{D3A8FCB3-64D0-78BB-EDB6-E3D4DD3B3DE1}"/>
              </a:ext>
            </a:extLst>
          </p:cNvPr>
          <p:cNvSpPr>
            <a:spLocks noGrp="1"/>
          </p:cNvSpPr>
          <p:nvPr>
            <p:ph sz="half" idx="2"/>
          </p:nvPr>
        </p:nvSpPr>
        <p:spPr>
          <a:xfrm>
            <a:off x="101600" y="1493520"/>
            <a:ext cx="6899291" cy="1603010"/>
          </a:xfrm>
        </p:spPr>
        <p:txBody>
          <a:bodyPr>
            <a:normAutofit fontScale="62500" lnSpcReduction="20000"/>
          </a:bodyPr>
          <a:lstStyle/>
          <a:p>
            <a:r>
              <a:rPr lang="en-US" dirty="0"/>
              <a:t>The ‘PropertyListing’ table marks the second important ‘block’ of data mentioned in the introduction.</a:t>
            </a:r>
          </a:p>
          <a:p>
            <a:r>
              <a:rPr lang="en-US" dirty="0"/>
              <a:t>This table holds all relevant information for the listings and has multiple M:N relations that are not shown in the table itself.</a:t>
            </a:r>
          </a:p>
          <a:p>
            <a:r>
              <a:rPr lang="en-US" dirty="0"/>
              <a:t>These relations rely on the ‘propertylisting_id’ and are introduced in the following slides.</a:t>
            </a:r>
          </a:p>
          <a:p>
            <a:r>
              <a:rPr lang="en-US" dirty="0"/>
              <a:t>Although many of the relations of this table have already been tested, this table is of great importance to the overall system. It is therefore reasonable to create a test case that generally tests all relationships of this table. Said test case can be seen here, it focuses on returning relevant data from all tables that have a relationship with the propertylisting table. (Either via property or host id)</a:t>
            </a:r>
          </a:p>
        </p:txBody>
      </p:sp>
      <p:pic>
        <p:nvPicPr>
          <p:cNvPr id="7" name="Grafik 6">
            <a:extLst>
              <a:ext uri="{FF2B5EF4-FFF2-40B4-BE49-F238E27FC236}">
                <a16:creationId xmlns:a16="http://schemas.microsoft.com/office/drawing/2014/main" id="{477593C2-A55C-900B-3879-6056F0089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F679971D-C0CB-147C-84B7-324D9B258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 y="412905"/>
            <a:ext cx="1891792" cy="555332"/>
          </a:xfrm>
          <a:prstGeom prst="rect">
            <a:avLst/>
          </a:prstGeom>
        </p:spPr>
      </p:pic>
      <p:pic>
        <p:nvPicPr>
          <p:cNvPr id="20" name="Inhaltsplatzhalter 19" descr="Ein Bild, das Text, Screenshot, Software, Multimedia-Software enthält.&#10;&#10;Automatisch generierte Beschreibung">
            <a:extLst>
              <a:ext uri="{FF2B5EF4-FFF2-40B4-BE49-F238E27FC236}">
                <a16:creationId xmlns:a16="http://schemas.microsoft.com/office/drawing/2014/main" id="{2716A5CB-430C-15CA-760E-E64295F2DF47}"/>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560423" y="1686770"/>
            <a:ext cx="4518009" cy="3343327"/>
          </a:xfrm>
        </p:spPr>
      </p:pic>
      <p:pic>
        <p:nvPicPr>
          <p:cNvPr id="11" name="Grafik 10" descr="Ein Bild, das Text, Screenshot, Zahl, Schrift enthält.&#10;&#10;Automatisch generierte Beschreibung">
            <a:extLst>
              <a:ext uri="{FF2B5EF4-FFF2-40B4-BE49-F238E27FC236}">
                <a16:creationId xmlns:a16="http://schemas.microsoft.com/office/drawing/2014/main" id="{816AC3BA-D019-A7AE-090A-EC2F07898D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8980" y="2283348"/>
            <a:ext cx="956641" cy="2533522"/>
          </a:xfrm>
          <a:prstGeom prst="rect">
            <a:avLst/>
          </a:prstGeom>
        </p:spPr>
      </p:pic>
      <p:sp>
        <p:nvSpPr>
          <p:cNvPr id="3" name="Rechteck 2">
            <a:extLst>
              <a:ext uri="{FF2B5EF4-FFF2-40B4-BE49-F238E27FC236}">
                <a16:creationId xmlns:a16="http://schemas.microsoft.com/office/drawing/2014/main" id="{9914EB1A-C085-9738-9C1C-6C0A1B6AB2E0}"/>
              </a:ext>
            </a:extLst>
          </p:cNvPr>
          <p:cNvSpPr/>
          <p:nvPr/>
        </p:nvSpPr>
        <p:spPr>
          <a:xfrm>
            <a:off x="811604"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8B5B4A01-8C40-035F-9BDC-3F3F1B0BEADB}"/>
              </a:ext>
            </a:extLst>
          </p:cNvPr>
          <p:cNvSpPr txBox="1"/>
          <p:nvPr/>
        </p:nvSpPr>
        <p:spPr>
          <a:xfrm>
            <a:off x="811604"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oftware enthält.&#10;&#10;Automatisch generierte Beschreibung">
            <a:extLst>
              <a:ext uri="{FF2B5EF4-FFF2-40B4-BE49-F238E27FC236}">
                <a16:creationId xmlns:a16="http://schemas.microsoft.com/office/drawing/2014/main" id="{8DF31336-3601-A2DF-7BCF-190F25482A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599" y="3130356"/>
            <a:ext cx="7395983" cy="2252649"/>
          </a:xfrm>
          <a:prstGeom prst="rect">
            <a:avLst/>
          </a:prstGeom>
        </p:spPr>
      </p:pic>
      <p:pic>
        <p:nvPicPr>
          <p:cNvPr id="13" name="Grafik 12" descr="Ein Bild, das Text, Screenshot, Schrift enthält.&#10;&#10;Automatisch generierte Beschreibung">
            <a:extLst>
              <a:ext uri="{FF2B5EF4-FFF2-40B4-BE49-F238E27FC236}">
                <a16:creationId xmlns:a16="http://schemas.microsoft.com/office/drawing/2014/main" id="{1887FE64-869A-B932-3FCF-7655AB7D97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0037" y="3039119"/>
            <a:ext cx="2187544" cy="1503936"/>
          </a:xfrm>
          <a:prstGeom prst="rect">
            <a:avLst/>
          </a:prstGeom>
        </p:spPr>
      </p:pic>
      <p:pic>
        <p:nvPicPr>
          <p:cNvPr id="15" name="Grafik 14" descr="Ein Bild, das Screenshot enthält.&#10;&#10;Automatisch generierte Beschreibung">
            <a:extLst>
              <a:ext uri="{FF2B5EF4-FFF2-40B4-BE49-F238E27FC236}">
                <a16:creationId xmlns:a16="http://schemas.microsoft.com/office/drawing/2014/main" id="{5FE4603C-A346-72D0-5E43-B2F145C8A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599" y="5416831"/>
            <a:ext cx="7395982" cy="1237730"/>
          </a:xfrm>
          <a:prstGeom prst="rect">
            <a:avLst/>
          </a:prstGeom>
        </p:spPr>
      </p:pic>
      <p:sp>
        <p:nvSpPr>
          <p:cNvPr id="16" name="Rechteck 15">
            <a:extLst>
              <a:ext uri="{FF2B5EF4-FFF2-40B4-BE49-F238E27FC236}">
                <a16:creationId xmlns:a16="http://schemas.microsoft.com/office/drawing/2014/main" id="{D2147D1D-7C0A-39E9-92F9-49396F41CDC3}"/>
              </a:ext>
            </a:extLst>
          </p:cNvPr>
          <p:cNvSpPr/>
          <p:nvPr/>
        </p:nvSpPr>
        <p:spPr>
          <a:xfrm>
            <a:off x="4125279" y="303899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3673C7FD-0623-7104-65CC-927C389D5256}"/>
              </a:ext>
            </a:extLst>
          </p:cNvPr>
          <p:cNvSpPr txBox="1"/>
          <p:nvPr/>
        </p:nvSpPr>
        <p:spPr>
          <a:xfrm>
            <a:off x="4125279" y="3064389"/>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A3A75ADF-F581-E964-F12B-64DB15476AAF}"/>
              </a:ext>
            </a:extLst>
          </p:cNvPr>
          <p:cNvSpPr/>
          <p:nvPr/>
        </p:nvSpPr>
        <p:spPr>
          <a:xfrm>
            <a:off x="5221706" y="541683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4E35669-B70F-81FB-486B-8E65161EF72F}"/>
              </a:ext>
            </a:extLst>
          </p:cNvPr>
          <p:cNvSpPr txBox="1"/>
          <p:nvPr/>
        </p:nvSpPr>
        <p:spPr>
          <a:xfrm>
            <a:off x="5221706" y="5442230"/>
            <a:ext cx="1019969" cy="338554"/>
          </a:xfrm>
          <a:prstGeom prst="rect">
            <a:avLst/>
          </a:prstGeom>
          <a:noFill/>
        </p:spPr>
        <p:txBody>
          <a:bodyPr wrap="square" rtlCol="0">
            <a:spAutoFit/>
          </a:bodyPr>
          <a:lstStyle/>
          <a:p>
            <a:pPr algn="ctr"/>
            <a:r>
              <a:rPr lang="en-US" sz="1600" dirty="0"/>
              <a:t>INSERT</a:t>
            </a:r>
          </a:p>
        </p:txBody>
      </p:sp>
      <p:sp>
        <p:nvSpPr>
          <p:cNvPr id="21" name="Rechteck 20">
            <a:extLst>
              <a:ext uri="{FF2B5EF4-FFF2-40B4-BE49-F238E27FC236}">
                <a16:creationId xmlns:a16="http://schemas.microsoft.com/office/drawing/2014/main" id="{EB40C6F2-E651-0100-1378-B450F8E3D5B1}"/>
              </a:ext>
            </a:extLst>
          </p:cNvPr>
          <p:cNvSpPr/>
          <p:nvPr/>
        </p:nvSpPr>
        <p:spPr>
          <a:xfrm>
            <a:off x="8799459" y="13294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508C3D83-76D0-81B8-7887-C50896E92D18}"/>
              </a:ext>
            </a:extLst>
          </p:cNvPr>
          <p:cNvSpPr txBox="1"/>
          <p:nvPr/>
        </p:nvSpPr>
        <p:spPr>
          <a:xfrm>
            <a:off x="8799459" y="1354845"/>
            <a:ext cx="1019969" cy="338554"/>
          </a:xfrm>
          <a:prstGeom prst="rect">
            <a:avLst/>
          </a:prstGeom>
          <a:noFill/>
        </p:spPr>
        <p:txBody>
          <a:bodyPr wrap="square" rtlCol="0">
            <a:spAutoFit/>
          </a:bodyPr>
          <a:lstStyle/>
          <a:p>
            <a:pPr algn="ctr"/>
            <a:r>
              <a:rPr lang="en-US" sz="1600" dirty="0"/>
              <a:t>Test Case</a:t>
            </a:r>
          </a:p>
        </p:txBody>
      </p:sp>
      <p:sp>
        <p:nvSpPr>
          <p:cNvPr id="24" name="Rechteck 23">
            <a:extLst>
              <a:ext uri="{FF2B5EF4-FFF2-40B4-BE49-F238E27FC236}">
                <a16:creationId xmlns:a16="http://schemas.microsoft.com/office/drawing/2014/main" id="{ED028A0D-0813-0647-1B7E-2C41EF65AEF3}"/>
              </a:ext>
            </a:extLst>
          </p:cNvPr>
          <p:cNvSpPr/>
          <p:nvPr/>
        </p:nvSpPr>
        <p:spPr>
          <a:xfrm>
            <a:off x="6430878" y="5083343"/>
            <a:ext cx="1401679" cy="1155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fik 21">
            <a:extLst>
              <a:ext uri="{FF2B5EF4-FFF2-40B4-BE49-F238E27FC236}">
                <a16:creationId xmlns:a16="http://schemas.microsoft.com/office/drawing/2014/main" id="{8427C8DD-220F-2932-C5D7-9653F6A8A6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6973" y="5126047"/>
            <a:ext cx="5611459" cy="1064200"/>
          </a:xfrm>
          <a:prstGeom prst="rect">
            <a:avLst/>
          </a:prstGeom>
        </p:spPr>
      </p:pic>
    </p:spTree>
    <p:extLst>
      <p:ext uri="{BB962C8B-B14F-4D97-AF65-F5344CB8AC3E}">
        <p14:creationId xmlns:p14="http://schemas.microsoft.com/office/powerpoint/2010/main" val="251804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223732F2-95FB-2C20-FE91-111844205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48" y="6243650"/>
            <a:ext cx="11202068" cy="512750"/>
          </a:xfrm>
          <a:prstGeom prst="rect">
            <a:avLst/>
          </a:prstGeom>
        </p:spPr>
      </p:pic>
      <p:sp>
        <p:nvSpPr>
          <p:cNvPr id="2" name="Titel 1">
            <a:extLst>
              <a:ext uri="{FF2B5EF4-FFF2-40B4-BE49-F238E27FC236}">
                <a16:creationId xmlns:a16="http://schemas.microsoft.com/office/drawing/2014/main" id="{F6540344-E980-EFC2-A1AC-AE48AEF0F80C}"/>
              </a:ext>
            </a:extLst>
          </p:cNvPr>
          <p:cNvSpPr>
            <a:spLocks noGrp="1"/>
          </p:cNvSpPr>
          <p:nvPr>
            <p:ph type="title"/>
          </p:nvPr>
        </p:nvSpPr>
        <p:spPr>
          <a:xfrm>
            <a:off x="2231136" y="158953"/>
            <a:ext cx="7729728" cy="1188720"/>
          </a:xfrm>
        </p:spPr>
        <p:txBody>
          <a:bodyPr/>
          <a:lstStyle/>
          <a:p>
            <a:r>
              <a:rPr lang="en-US" dirty="0"/>
              <a:t>Table - PropertyReview</a:t>
            </a:r>
          </a:p>
        </p:txBody>
      </p:sp>
      <p:sp>
        <p:nvSpPr>
          <p:cNvPr id="4" name="Inhaltsplatzhalter 3">
            <a:extLst>
              <a:ext uri="{FF2B5EF4-FFF2-40B4-BE49-F238E27FC236}">
                <a16:creationId xmlns:a16="http://schemas.microsoft.com/office/drawing/2014/main" id="{F7288F43-7D20-C531-80D6-EDFA2237D8C1}"/>
              </a:ext>
            </a:extLst>
          </p:cNvPr>
          <p:cNvSpPr>
            <a:spLocks noGrp="1"/>
          </p:cNvSpPr>
          <p:nvPr>
            <p:ph sz="half" idx="2"/>
          </p:nvPr>
        </p:nvSpPr>
        <p:spPr>
          <a:xfrm>
            <a:off x="348249" y="1652532"/>
            <a:ext cx="11202067" cy="1430159"/>
          </a:xfrm>
        </p:spPr>
        <p:txBody>
          <a:bodyPr>
            <a:normAutofit fontScale="85000" lnSpcReduction="20000"/>
          </a:bodyPr>
          <a:lstStyle/>
          <a:p>
            <a:r>
              <a:rPr lang="en-US" dirty="0"/>
              <a:t>Similar to a User Review this table holds the reviews given by guests to properties.</a:t>
            </a:r>
          </a:p>
          <a:p>
            <a:r>
              <a:rPr lang="en-US" dirty="0"/>
              <a:t>It holds multiple ratings/scores which are displayed on the listing page. These are represented as integers with values from 0 to 5. (Star rating). The application should make sure that the input is an integer within the given range before sending it to the DBMS.</a:t>
            </a:r>
          </a:p>
          <a:p>
            <a:r>
              <a:rPr lang="en-US" dirty="0"/>
              <a:t>Users can also add comments to the review.</a:t>
            </a:r>
          </a:p>
          <a:p>
            <a:r>
              <a:rPr lang="en-US" dirty="0"/>
              <a:t>The test case simple checks the relationship between propertylistings and reviews, as well as the review content.</a:t>
            </a:r>
          </a:p>
        </p:txBody>
      </p:sp>
      <p:pic>
        <p:nvPicPr>
          <p:cNvPr id="7" name="Grafik 6">
            <a:extLst>
              <a:ext uri="{FF2B5EF4-FFF2-40B4-BE49-F238E27FC236}">
                <a16:creationId xmlns:a16="http://schemas.microsoft.com/office/drawing/2014/main" id="{1FB17EF3-60A3-7C88-7042-89F68F3A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Grafik 8" descr="Ein Bild, das Text, Schrift, Screenshot enthält.&#10;&#10;Automatisch generierte Beschreibung">
            <a:extLst>
              <a:ext uri="{FF2B5EF4-FFF2-40B4-BE49-F238E27FC236}">
                <a16:creationId xmlns:a16="http://schemas.microsoft.com/office/drawing/2014/main" id="{4209D895-5EA2-FE38-EF5E-7D38D1D3F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 y="403058"/>
            <a:ext cx="2001000" cy="598306"/>
          </a:xfrm>
          <a:prstGeom prst="rect">
            <a:avLst/>
          </a:prstGeom>
        </p:spPr>
      </p:pic>
      <p:pic>
        <p:nvPicPr>
          <p:cNvPr id="14" name="Grafik 13" descr="Ein Bild, das Text, Screenshot, Software enthält.&#10;&#10;Automatisch generierte Beschreibung">
            <a:extLst>
              <a:ext uri="{FF2B5EF4-FFF2-40B4-BE49-F238E27FC236}">
                <a16:creationId xmlns:a16="http://schemas.microsoft.com/office/drawing/2014/main" id="{A7E42243-389A-7485-965E-D4527A218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364" y="3232895"/>
            <a:ext cx="5393875" cy="1697597"/>
          </a:xfrm>
          <a:prstGeom prst="rect">
            <a:avLst/>
          </a:prstGeom>
        </p:spPr>
      </p:pic>
      <p:pic>
        <p:nvPicPr>
          <p:cNvPr id="5" name="Grafik 4" descr="Ein Bild, das Text, Screenshot, Schrift, Zahl enthält.&#10;&#10;Automatisch generierte Beschreibung">
            <a:extLst>
              <a:ext uri="{FF2B5EF4-FFF2-40B4-BE49-F238E27FC236}">
                <a16:creationId xmlns:a16="http://schemas.microsoft.com/office/drawing/2014/main" id="{AD6BE72A-EB38-A5EC-1AFA-6376C1BCC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3965" y="4174069"/>
            <a:ext cx="1019969" cy="2034303"/>
          </a:xfrm>
          <a:prstGeom prst="rect">
            <a:avLst/>
          </a:prstGeom>
        </p:spPr>
      </p:pic>
      <p:sp>
        <p:nvSpPr>
          <p:cNvPr id="3" name="Rechteck 2">
            <a:extLst>
              <a:ext uri="{FF2B5EF4-FFF2-40B4-BE49-F238E27FC236}">
                <a16:creationId xmlns:a16="http://schemas.microsoft.com/office/drawing/2014/main" id="{4A58C79C-AEBE-0658-2C1F-130871179597}"/>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916BC8FB-6E08-1995-0371-07B4C4992BED}"/>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a:extLst>
              <a:ext uri="{FF2B5EF4-FFF2-40B4-BE49-F238E27FC236}">
                <a16:creationId xmlns:a16="http://schemas.microsoft.com/office/drawing/2014/main" id="{781AC8CD-D28A-010E-7F00-CA9440B7BF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248" y="5161418"/>
            <a:ext cx="8053611" cy="943269"/>
          </a:xfrm>
          <a:prstGeom prst="rect">
            <a:avLst/>
          </a:prstGeom>
        </p:spPr>
      </p:pic>
      <p:pic>
        <p:nvPicPr>
          <p:cNvPr id="15" name="Grafik 14" descr="Ein Bild, das Text, Screenshot, Schrift, Software enthält.&#10;&#10;Automatisch generierte Beschreibung">
            <a:extLst>
              <a:ext uri="{FF2B5EF4-FFF2-40B4-BE49-F238E27FC236}">
                <a16:creationId xmlns:a16="http://schemas.microsoft.com/office/drawing/2014/main" id="{7AE26F36-5C3D-23EA-ADDF-A602AAE25B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154" y="3232895"/>
            <a:ext cx="2949514" cy="1508205"/>
          </a:xfrm>
          <a:prstGeom prst="rect">
            <a:avLst/>
          </a:prstGeom>
        </p:spPr>
      </p:pic>
      <p:pic>
        <p:nvPicPr>
          <p:cNvPr id="17" name="Grafik 16" descr="Ein Bild, das Text, Screenshot, Schrift enthält.&#10;&#10;Automatisch generierte Beschreibung">
            <a:extLst>
              <a:ext uri="{FF2B5EF4-FFF2-40B4-BE49-F238E27FC236}">
                <a16:creationId xmlns:a16="http://schemas.microsoft.com/office/drawing/2014/main" id="{FCA1D993-6C8C-E00F-D520-FDA76C11E8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64032" y="3232895"/>
            <a:ext cx="2731968" cy="1508205"/>
          </a:xfrm>
          <a:prstGeom prst="rect">
            <a:avLst/>
          </a:prstGeom>
        </p:spPr>
      </p:pic>
      <p:sp>
        <p:nvSpPr>
          <p:cNvPr id="18" name="Rechteck 17">
            <a:extLst>
              <a:ext uri="{FF2B5EF4-FFF2-40B4-BE49-F238E27FC236}">
                <a16:creationId xmlns:a16="http://schemas.microsoft.com/office/drawing/2014/main" id="{05E827E3-C4DD-F4E9-0772-B9AB72884D77}"/>
              </a:ext>
            </a:extLst>
          </p:cNvPr>
          <p:cNvSpPr/>
          <p:nvPr/>
        </p:nvSpPr>
        <p:spPr>
          <a:xfrm>
            <a:off x="9450879" y="286894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152849EF-28F9-BB8E-AA9A-3871EB67483A}"/>
              </a:ext>
            </a:extLst>
          </p:cNvPr>
          <p:cNvSpPr txBox="1"/>
          <p:nvPr/>
        </p:nvSpPr>
        <p:spPr>
          <a:xfrm>
            <a:off x="9450879" y="2894341"/>
            <a:ext cx="1019969" cy="338554"/>
          </a:xfrm>
          <a:prstGeom prst="rect">
            <a:avLst/>
          </a:prstGeom>
          <a:noFill/>
        </p:spPr>
        <p:txBody>
          <a:bodyPr wrap="square" rtlCol="0">
            <a:spAutoFit/>
          </a:bodyPr>
          <a:lstStyle/>
          <a:p>
            <a:pPr algn="ctr"/>
            <a:r>
              <a:rPr lang="en-US" sz="1600" dirty="0"/>
              <a:t>Test Case</a:t>
            </a:r>
          </a:p>
        </p:txBody>
      </p:sp>
      <p:sp>
        <p:nvSpPr>
          <p:cNvPr id="20" name="Rechteck 19">
            <a:extLst>
              <a:ext uri="{FF2B5EF4-FFF2-40B4-BE49-F238E27FC236}">
                <a16:creationId xmlns:a16="http://schemas.microsoft.com/office/drawing/2014/main" id="{2B4F23EA-C8E0-A151-F682-2CE6F1E6A8B7}"/>
              </a:ext>
            </a:extLst>
          </p:cNvPr>
          <p:cNvSpPr/>
          <p:nvPr/>
        </p:nvSpPr>
        <p:spPr>
          <a:xfrm>
            <a:off x="348248" y="4797464"/>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9E9D0507-8906-E38D-E819-1390C9D256E3}"/>
              </a:ext>
            </a:extLst>
          </p:cNvPr>
          <p:cNvSpPr txBox="1"/>
          <p:nvPr/>
        </p:nvSpPr>
        <p:spPr>
          <a:xfrm>
            <a:off x="348248" y="4822863"/>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22D6DCEB-3B8F-6361-E1F6-2FAD0A593B99}"/>
              </a:ext>
            </a:extLst>
          </p:cNvPr>
          <p:cNvSpPr/>
          <p:nvPr/>
        </p:nvSpPr>
        <p:spPr>
          <a:xfrm>
            <a:off x="2567440" y="2966787"/>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AA25F2BC-D820-32B4-278C-25D23DCA1032}"/>
              </a:ext>
            </a:extLst>
          </p:cNvPr>
          <p:cNvSpPr txBox="1"/>
          <p:nvPr/>
        </p:nvSpPr>
        <p:spPr>
          <a:xfrm>
            <a:off x="2567440" y="2992186"/>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76520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DC931-985E-4DF0-E933-3ED9C50AB8C8}"/>
              </a:ext>
            </a:extLst>
          </p:cNvPr>
          <p:cNvSpPr>
            <a:spLocks noGrp="1"/>
          </p:cNvSpPr>
          <p:nvPr>
            <p:ph type="title"/>
          </p:nvPr>
        </p:nvSpPr>
        <p:spPr/>
        <p:txBody>
          <a:bodyPr/>
          <a:lstStyle/>
          <a:p>
            <a:r>
              <a:rPr lang="en-US" dirty="0"/>
              <a:t>Table – Property_X</a:t>
            </a:r>
          </a:p>
        </p:txBody>
      </p:sp>
      <p:pic>
        <p:nvPicPr>
          <p:cNvPr id="6" name="Inhaltsplatzhalter 5" descr="Ein Bild, das Text, Schrift, Quittung, Screenshot enthält.&#10;&#10;Automatisch generierte Beschreibung">
            <a:extLst>
              <a:ext uri="{FF2B5EF4-FFF2-40B4-BE49-F238E27FC236}">
                <a16:creationId xmlns:a16="http://schemas.microsoft.com/office/drawing/2014/main" id="{490C3ED4-A5D1-C6BC-E7B6-5781EAE544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54864" y="2396744"/>
            <a:ext cx="1724025" cy="1152525"/>
          </a:xfrm>
        </p:spPr>
      </p:pic>
      <p:sp>
        <p:nvSpPr>
          <p:cNvPr id="4" name="Inhaltsplatzhalter 3">
            <a:extLst>
              <a:ext uri="{FF2B5EF4-FFF2-40B4-BE49-F238E27FC236}">
                <a16:creationId xmlns:a16="http://schemas.microsoft.com/office/drawing/2014/main" id="{A4DDCF91-FABC-1934-A3D6-E15FA8F33F91}"/>
              </a:ext>
            </a:extLst>
          </p:cNvPr>
          <p:cNvSpPr>
            <a:spLocks noGrp="1"/>
          </p:cNvSpPr>
          <p:nvPr>
            <p:ph sz="half" idx="2"/>
          </p:nvPr>
        </p:nvSpPr>
        <p:spPr>
          <a:xfrm>
            <a:off x="96012" y="2390901"/>
            <a:ext cx="6075854" cy="2190668"/>
          </a:xfrm>
        </p:spPr>
        <p:txBody>
          <a:bodyPr>
            <a:normAutofit fontScale="70000" lnSpcReduction="20000"/>
          </a:bodyPr>
          <a:lstStyle/>
          <a:p>
            <a:r>
              <a:rPr lang="en-US" dirty="0"/>
              <a:t>Each table is used to normalize a relation between the PropertyListing and their respective table. I see these tables as one equivalence class.</a:t>
            </a:r>
          </a:p>
          <a:p>
            <a:r>
              <a:rPr lang="en-US" dirty="0"/>
              <a:t>The naming convention of these tables is meant to represent the link between ‘PropertyListing’ and ‘Amenity’, ‘Category’ or ‘HouseRule’ table.</a:t>
            </a:r>
          </a:p>
          <a:p>
            <a:r>
              <a:rPr lang="en-US" dirty="0"/>
              <a:t>The individual tables they are related to will be introduced in the following slide.</a:t>
            </a:r>
          </a:p>
          <a:p>
            <a:r>
              <a:rPr lang="en-US" dirty="0"/>
              <a:t>These table are used to link other tables and hence do not necessarily need an id attribute.</a:t>
            </a:r>
            <a:br>
              <a:rPr lang="en-US" dirty="0"/>
            </a:br>
            <a:r>
              <a:rPr lang="en-US" sz="1400" dirty="0">
                <a:solidFill>
                  <a:schemeClr val="tx1">
                    <a:lumMod val="50000"/>
                    <a:lumOff val="50000"/>
                  </a:schemeClr>
                </a:solidFill>
              </a:rPr>
              <a:t>(I am considering removing these ids for the finalization phase and would appreciate feedback regarding this)</a:t>
            </a:r>
          </a:p>
          <a:p>
            <a:r>
              <a:rPr lang="en-US" dirty="0">
                <a:solidFill>
                  <a:schemeClr val="tx1"/>
                </a:solidFill>
              </a:rPr>
              <a:t>The test case checks the link of the propertylisting to the respective table via the link of these tables by returning data of each data entry.</a:t>
            </a:r>
          </a:p>
        </p:txBody>
      </p:sp>
      <p:pic>
        <p:nvPicPr>
          <p:cNvPr id="7" name="Inhaltsplatzhalter 5" descr="Ein Bild, das Text, Schrift, Screenshot, Quittung enthält.&#10;&#10;Automatisch generierte Beschreibung">
            <a:extLst>
              <a:ext uri="{FF2B5EF4-FFF2-40B4-BE49-F238E27FC236}">
                <a16:creationId xmlns:a16="http://schemas.microsoft.com/office/drawing/2014/main" id="{39E24397-F6D1-8B4F-764D-548B3C8E7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5" y="2396744"/>
            <a:ext cx="1724025" cy="1152525"/>
          </a:xfrm>
          <a:prstGeom prst="rect">
            <a:avLst/>
          </a:prstGeom>
        </p:spPr>
      </p:pic>
      <p:pic>
        <p:nvPicPr>
          <p:cNvPr id="8" name="Inhaltsplatzhalter 5" descr="Ein Bild, das Text, Schrift, Quittung, Screenshot enthält.&#10;&#10;Automatisch generierte Beschreibung">
            <a:extLst>
              <a:ext uri="{FF2B5EF4-FFF2-40B4-BE49-F238E27FC236}">
                <a16:creationId xmlns:a16="http://schemas.microsoft.com/office/drawing/2014/main" id="{D57758C7-C841-DE01-A45E-B859A005F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353" y="2396744"/>
            <a:ext cx="1724025" cy="1152525"/>
          </a:xfrm>
          <a:prstGeom prst="rect">
            <a:avLst/>
          </a:prstGeom>
        </p:spPr>
      </p:pic>
      <p:pic>
        <p:nvPicPr>
          <p:cNvPr id="9" name="Grafik 8">
            <a:extLst>
              <a:ext uri="{FF2B5EF4-FFF2-40B4-BE49-F238E27FC236}">
                <a16:creationId xmlns:a16="http://schemas.microsoft.com/office/drawing/2014/main" id="{47FA2103-B528-E67D-ACA5-0B2336CC7F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1" name="Grafik 10" descr="Ein Bild, das Text, Screenshot, Schrift enthält.&#10;&#10;Automatisch generierte Beschreibung">
            <a:extLst>
              <a:ext uri="{FF2B5EF4-FFF2-40B4-BE49-F238E27FC236}">
                <a16:creationId xmlns:a16="http://schemas.microsoft.com/office/drawing/2014/main" id="{D7AABD4F-BADB-0519-75A0-013C9DB8E8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1352" y="3625954"/>
            <a:ext cx="5331047" cy="2190668"/>
          </a:xfrm>
          <a:prstGeom prst="rect">
            <a:avLst/>
          </a:prstGeom>
        </p:spPr>
      </p:pic>
      <p:sp>
        <p:nvSpPr>
          <p:cNvPr id="12" name="Textfeld 11">
            <a:extLst>
              <a:ext uri="{FF2B5EF4-FFF2-40B4-BE49-F238E27FC236}">
                <a16:creationId xmlns:a16="http://schemas.microsoft.com/office/drawing/2014/main" id="{0A6F23B3-E557-D1C5-0818-4F5ABF05757C}"/>
              </a:ext>
            </a:extLst>
          </p:cNvPr>
          <p:cNvSpPr txBox="1"/>
          <p:nvPr/>
        </p:nvSpPr>
        <p:spPr>
          <a:xfrm>
            <a:off x="7404100" y="2153412"/>
            <a:ext cx="2556764" cy="276999"/>
          </a:xfrm>
          <a:prstGeom prst="rect">
            <a:avLst/>
          </a:prstGeom>
          <a:noFill/>
        </p:spPr>
        <p:txBody>
          <a:bodyPr wrap="square" rtlCol="0">
            <a:spAutoFit/>
          </a:bodyPr>
          <a:lstStyle/>
          <a:p>
            <a:pPr algn="r"/>
            <a:r>
              <a:rPr lang="en-US" sz="1200" dirty="0">
                <a:solidFill>
                  <a:schemeClr val="tx1">
                    <a:lumMod val="50000"/>
                    <a:lumOff val="50000"/>
                  </a:schemeClr>
                </a:solidFill>
              </a:rPr>
              <a:t>*X = Category/Amenity/HouseRule</a:t>
            </a:r>
          </a:p>
        </p:txBody>
      </p:sp>
      <p:pic>
        <p:nvPicPr>
          <p:cNvPr id="14" name="Grafik 13" descr="Ein Bild, das Text, Screenshot, Schrift enthält.&#10;&#10;Automatisch generierte Beschreibung">
            <a:extLst>
              <a:ext uri="{FF2B5EF4-FFF2-40B4-BE49-F238E27FC236}">
                <a16:creationId xmlns:a16="http://schemas.microsoft.com/office/drawing/2014/main" id="{7F4B8A3B-8557-65E0-EABB-FA444C929B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1351" y="5893307"/>
            <a:ext cx="5331047" cy="863093"/>
          </a:xfrm>
          <a:prstGeom prst="rect">
            <a:avLst/>
          </a:prstGeom>
        </p:spPr>
      </p:pic>
      <p:pic>
        <p:nvPicPr>
          <p:cNvPr id="5" name="Grafik 4" descr="Ein Bild, das Text, Schrift, Screenshot enthält.&#10;&#10;Automatisch generierte Beschreibung">
            <a:extLst>
              <a:ext uri="{FF2B5EF4-FFF2-40B4-BE49-F238E27FC236}">
                <a16:creationId xmlns:a16="http://schemas.microsoft.com/office/drawing/2014/main" id="{F4F3633A-622A-4ED7-767B-B8EE4CE15D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11234"/>
            <a:ext cx="2110821" cy="598290"/>
          </a:xfrm>
          <a:prstGeom prst="rect">
            <a:avLst/>
          </a:prstGeom>
        </p:spPr>
      </p:pic>
      <p:sp>
        <p:nvSpPr>
          <p:cNvPr id="10" name="Rechteck 9">
            <a:extLst>
              <a:ext uri="{FF2B5EF4-FFF2-40B4-BE49-F238E27FC236}">
                <a16:creationId xmlns:a16="http://schemas.microsoft.com/office/drawing/2014/main" id="{C61172AE-B300-EBD1-D66C-0F3D5D21F088}"/>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3" name="Textfeld 12">
            <a:extLst>
              <a:ext uri="{FF2B5EF4-FFF2-40B4-BE49-F238E27FC236}">
                <a16:creationId xmlns:a16="http://schemas.microsoft.com/office/drawing/2014/main" id="{98607F83-CE71-91BA-D86C-752003BEC1CF}"/>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20" name="Grafik 19" descr="Ein Bild, das Text, Screenshot, Schrift enthält.&#10;&#10;Automatisch generierte Beschreibung">
            <a:extLst>
              <a:ext uri="{FF2B5EF4-FFF2-40B4-BE49-F238E27FC236}">
                <a16:creationId xmlns:a16="http://schemas.microsoft.com/office/drawing/2014/main" id="{53504D7B-5384-A015-05DF-88112175F4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12" y="4584656"/>
            <a:ext cx="3885160" cy="828512"/>
          </a:xfrm>
          <a:prstGeom prst="rect">
            <a:avLst/>
          </a:prstGeom>
        </p:spPr>
      </p:pic>
      <p:pic>
        <p:nvPicPr>
          <p:cNvPr id="22" name="Grafik 21" descr="Ein Bild, das Text, Screenshot, Schrift enthält.&#10;&#10;Automatisch generierte Beschreibung">
            <a:extLst>
              <a:ext uri="{FF2B5EF4-FFF2-40B4-BE49-F238E27FC236}">
                <a16:creationId xmlns:a16="http://schemas.microsoft.com/office/drawing/2014/main" id="{17C66D36-226A-0E39-A2BB-C4FF1A82B6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60658" y="4582252"/>
            <a:ext cx="2111208" cy="1184336"/>
          </a:xfrm>
          <a:prstGeom prst="rect">
            <a:avLst/>
          </a:prstGeom>
        </p:spPr>
      </p:pic>
      <p:pic>
        <p:nvPicPr>
          <p:cNvPr id="24" name="Grafik 23" descr="Ein Bild, das Text, Screenshot, Schrift enthält.&#10;&#10;Automatisch generierte Beschreibung">
            <a:extLst>
              <a:ext uri="{FF2B5EF4-FFF2-40B4-BE49-F238E27FC236}">
                <a16:creationId xmlns:a16="http://schemas.microsoft.com/office/drawing/2014/main" id="{213DCDD6-51DA-EB45-65DD-4CE00BE716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12" y="5814724"/>
            <a:ext cx="6075854" cy="941676"/>
          </a:xfrm>
          <a:prstGeom prst="rect">
            <a:avLst/>
          </a:prstGeom>
        </p:spPr>
      </p:pic>
      <p:sp>
        <p:nvSpPr>
          <p:cNvPr id="25" name="Rechteck 24">
            <a:extLst>
              <a:ext uri="{FF2B5EF4-FFF2-40B4-BE49-F238E27FC236}">
                <a16:creationId xmlns:a16="http://schemas.microsoft.com/office/drawing/2014/main" id="{089CFE85-5AE8-48A6-C018-08D9E58D5663}"/>
              </a:ext>
            </a:extLst>
          </p:cNvPr>
          <p:cNvSpPr/>
          <p:nvPr/>
        </p:nvSpPr>
        <p:spPr>
          <a:xfrm>
            <a:off x="10336558" y="4277427"/>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6" name="Textfeld 25">
            <a:extLst>
              <a:ext uri="{FF2B5EF4-FFF2-40B4-BE49-F238E27FC236}">
                <a16:creationId xmlns:a16="http://schemas.microsoft.com/office/drawing/2014/main" id="{6ECD2B1D-F34C-EE6D-A28E-1EC53F2598EF}"/>
              </a:ext>
            </a:extLst>
          </p:cNvPr>
          <p:cNvSpPr txBox="1"/>
          <p:nvPr/>
        </p:nvSpPr>
        <p:spPr>
          <a:xfrm>
            <a:off x="10336558" y="4302826"/>
            <a:ext cx="1019969" cy="338554"/>
          </a:xfrm>
          <a:prstGeom prst="rect">
            <a:avLst/>
          </a:prstGeom>
          <a:noFill/>
        </p:spPr>
        <p:txBody>
          <a:bodyPr wrap="square" rtlCol="0">
            <a:spAutoFit/>
          </a:bodyPr>
          <a:lstStyle/>
          <a:p>
            <a:pPr algn="ctr"/>
            <a:r>
              <a:rPr lang="en-US" sz="1600" dirty="0"/>
              <a:t>Test Case</a:t>
            </a:r>
          </a:p>
        </p:txBody>
      </p:sp>
      <p:sp>
        <p:nvSpPr>
          <p:cNvPr id="27" name="Rechteck 26">
            <a:extLst>
              <a:ext uri="{FF2B5EF4-FFF2-40B4-BE49-F238E27FC236}">
                <a16:creationId xmlns:a16="http://schemas.microsoft.com/office/drawing/2014/main" id="{D6697994-3CE8-9F1E-397F-92B9E33712A5}"/>
              </a:ext>
            </a:extLst>
          </p:cNvPr>
          <p:cNvSpPr/>
          <p:nvPr/>
        </p:nvSpPr>
        <p:spPr>
          <a:xfrm>
            <a:off x="3175484" y="499077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8" name="Textfeld 27">
            <a:extLst>
              <a:ext uri="{FF2B5EF4-FFF2-40B4-BE49-F238E27FC236}">
                <a16:creationId xmlns:a16="http://schemas.microsoft.com/office/drawing/2014/main" id="{CCFE0A55-23D1-5BDF-1588-7452564A7D8B}"/>
              </a:ext>
            </a:extLst>
          </p:cNvPr>
          <p:cNvSpPr txBox="1"/>
          <p:nvPr/>
        </p:nvSpPr>
        <p:spPr>
          <a:xfrm>
            <a:off x="3175484" y="5016169"/>
            <a:ext cx="1019969" cy="338554"/>
          </a:xfrm>
          <a:prstGeom prst="rect">
            <a:avLst/>
          </a:prstGeom>
          <a:noFill/>
        </p:spPr>
        <p:txBody>
          <a:bodyPr wrap="square" rtlCol="0">
            <a:spAutoFit/>
          </a:bodyPr>
          <a:lstStyle/>
          <a:p>
            <a:pPr algn="ctr"/>
            <a:r>
              <a:rPr lang="en-US" sz="1600" dirty="0"/>
              <a:t>CREATE</a:t>
            </a:r>
          </a:p>
        </p:txBody>
      </p:sp>
      <p:sp>
        <p:nvSpPr>
          <p:cNvPr id="29" name="Rechteck 28">
            <a:extLst>
              <a:ext uri="{FF2B5EF4-FFF2-40B4-BE49-F238E27FC236}">
                <a16:creationId xmlns:a16="http://schemas.microsoft.com/office/drawing/2014/main" id="{ED110DEA-F2F6-3FF6-DA4E-8E2B86DE5B93}"/>
              </a:ext>
            </a:extLst>
          </p:cNvPr>
          <p:cNvSpPr/>
          <p:nvPr/>
        </p:nvSpPr>
        <p:spPr>
          <a:xfrm>
            <a:off x="99616" y="545077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0" name="Textfeld 29">
            <a:extLst>
              <a:ext uri="{FF2B5EF4-FFF2-40B4-BE49-F238E27FC236}">
                <a16:creationId xmlns:a16="http://schemas.microsoft.com/office/drawing/2014/main" id="{E6D601C7-4D0E-C5B9-9E66-E40D9734947E}"/>
              </a:ext>
            </a:extLst>
          </p:cNvPr>
          <p:cNvSpPr txBox="1"/>
          <p:nvPr/>
        </p:nvSpPr>
        <p:spPr>
          <a:xfrm>
            <a:off x="99616" y="5476170"/>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597784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18BB3-69F8-EF32-67DB-53D8F4FCFB24}"/>
              </a:ext>
            </a:extLst>
          </p:cNvPr>
          <p:cNvSpPr>
            <a:spLocks noGrp="1"/>
          </p:cNvSpPr>
          <p:nvPr>
            <p:ph type="title"/>
          </p:nvPr>
        </p:nvSpPr>
        <p:spPr>
          <a:xfrm>
            <a:off x="2231136" y="297995"/>
            <a:ext cx="7729728" cy="1188720"/>
          </a:xfrm>
        </p:spPr>
        <p:txBody>
          <a:bodyPr/>
          <a:lstStyle/>
          <a:p>
            <a:r>
              <a:rPr lang="en-US" dirty="0"/>
              <a:t>Table – </a:t>
            </a:r>
            <a:r>
              <a:rPr lang="en-US" sz="2600" dirty="0"/>
              <a:t>Amenity/Category/HouseRule</a:t>
            </a:r>
          </a:p>
        </p:txBody>
      </p:sp>
      <p:pic>
        <p:nvPicPr>
          <p:cNvPr id="6" name="Inhaltsplatzhalter 5" descr="Ein Bild, das Text, Screenshot, Quittung, Schrift enthält.&#10;&#10;Automatisch generierte Beschreibung">
            <a:extLst>
              <a:ext uri="{FF2B5EF4-FFF2-40B4-BE49-F238E27FC236}">
                <a16:creationId xmlns:a16="http://schemas.microsoft.com/office/drawing/2014/main" id="{1172C875-2F82-0D49-D41D-2C6EDAFF70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82292" y="1834132"/>
            <a:ext cx="1199942" cy="1199942"/>
          </a:xfrm>
        </p:spPr>
      </p:pic>
      <p:sp>
        <p:nvSpPr>
          <p:cNvPr id="4" name="Inhaltsplatzhalter 3">
            <a:extLst>
              <a:ext uri="{FF2B5EF4-FFF2-40B4-BE49-F238E27FC236}">
                <a16:creationId xmlns:a16="http://schemas.microsoft.com/office/drawing/2014/main" id="{EBA52243-B659-F5B9-E1E6-4445EC75CD39}"/>
              </a:ext>
            </a:extLst>
          </p:cNvPr>
          <p:cNvSpPr>
            <a:spLocks noGrp="1"/>
          </p:cNvSpPr>
          <p:nvPr>
            <p:ph sz="half" idx="2"/>
          </p:nvPr>
        </p:nvSpPr>
        <p:spPr>
          <a:xfrm>
            <a:off x="545357" y="1846359"/>
            <a:ext cx="6872111" cy="1502893"/>
          </a:xfrm>
        </p:spPr>
        <p:txBody>
          <a:bodyPr>
            <a:normAutofit fontScale="77500" lnSpcReduction="20000"/>
          </a:bodyPr>
          <a:lstStyle/>
          <a:p>
            <a:r>
              <a:rPr lang="en-US" dirty="0"/>
              <a:t>These are the tables that are in a M:N relationship with the ‘PropertyListing’ table.</a:t>
            </a:r>
          </a:p>
          <a:p>
            <a:r>
              <a:rPr lang="en-US" dirty="0"/>
              <a:t>Like the tables in the last slide, I also consider these tables one equivalence class.</a:t>
            </a:r>
          </a:p>
          <a:p>
            <a:r>
              <a:rPr lang="en-US" dirty="0"/>
              <a:t>These table hold unexpectedly little information because they are only represented by their name and an icon in the application.</a:t>
            </a:r>
          </a:p>
          <a:p>
            <a:r>
              <a:rPr lang="en-US" dirty="0"/>
              <a:t>Relevant for test cases are the relationships of these tables; these are already tested via other test cases, resulting in these simple queries, which check for content.</a:t>
            </a:r>
          </a:p>
        </p:txBody>
      </p:sp>
      <p:pic>
        <p:nvPicPr>
          <p:cNvPr id="7" name="Inhaltsplatzhalter 5" descr="Ein Bild, das Text, Screenshot, Quittung, Schrift enthält.&#10;&#10;Automatisch generierte Beschreibung">
            <a:extLst>
              <a:ext uri="{FF2B5EF4-FFF2-40B4-BE49-F238E27FC236}">
                <a16:creationId xmlns:a16="http://schemas.microsoft.com/office/drawing/2014/main" id="{A0BC892B-B524-DDE3-FEC9-983692171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5933" y="1828678"/>
            <a:ext cx="1199942" cy="1199942"/>
          </a:xfrm>
          <a:prstGeom prst="rect">
            <a:avLst/>
          </a:prstGeom>
        </p:spPr>
      </p:pic>
      <p:pic>
        <p:nvPicPr>
          <p:cNvPr id="8" name="Inhaltsplatzhalter 5" descr="Ein Bild, das Text, Screenshot, Quittung, Schrift enthält.&#10;&#10;Automatisch generierte Beschreibung">
            <a:extLst>
              <a:ext uri="{FF2B5EF4-FFF2-40B4-BE49-F238E27FC236}">
                <a16:creationId xmlns:a16="http://schemas.microsoft.com/office/drawing/2014/main" id="{F3792F74-2008-738E-4937-5D9F37340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653" y="1828680"/>
            <a:ext cx="1199940" cy="1199940"/>
          </a:xfrm>
          <a:prstGeom prst="rect">
            <a:avLst/>
          </a:prstGeom>
        </p:spPr>
      </p:pic>
      <p:pic>
        <p:nvPicPr>
          <p:cNvPr id="9" name="Grafik 8">
            <a:extLst>
              <a:ext uri="{FF2B5EF4-FFF2-40B4-BE49-F238E27FC236}">
                <a16:creationId xmlns:a16="http://schemas.microsoft.com/office/drawing/2014/main" id="{BCFD314C-5D98-4183-0F82-AD095C046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5" name="Grafik 4" descr="Ein Bild, das Text, Screenshot, Schrift, Zahl enthält.&#10;&#10;Automatisch generierte Beschreibung">
            <a:extLst>
              <a:ext uri="{FF2B5EF4-FFF2-40B4-BE49-F238E27FC236}">
                <a16:creationId xmlns:a16="http://schemas.microsoft.com/office/drawing/2014/main" id="{C34B7707-3C59-12E8-1182-49FAC6F90C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8651" y="3128477"/>
            <a:ext cx="3827224" cy="2194385"/>
          </a:xfrm>
          <a:prstGeom prst="rect">
            <a:avLst/>
          </a:prstGeom>
        </p:spPr>
      </p:pic>
      <p:pic>
        <p:nvPicPr>
          <p:cNvPr id="14" name="Grafik 13" descr="Ein Bild, das Text, Schrift, Screenshot enthält.&#10;&#10;Automatisch generierte Beschreibung">
            <a:extLst>
              <a:ext uri="{FF2B5EF4-FFF2-40B4-BE49-F238E27FC236}">
                <a16:creationId xmlns:a16="http://schemas.microsoft.com/office/drawing/2014/main" id="{01B0E88B-E718-093D-EF4D-06BA76D94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843" y="375565"/>
            <a:ext cx="1896209" cy="695025"/>
          </a:xfrm>
          <a:prstGeom prst="rect">
            <a:avLst/>
          </a:prstGeom>
        </p:spPr>
      </p:pic>
      <p:sp>
        <p:nvSpPr>
          <p:cNvPr id="10" name="Rechteck 9">
            <a:extLst>
              <a:ext uri="{FF2B5EF4-FFF2-40B4-BE49-F238E27FC236}">
                <a16:creationId xmlns:a16="http://schemas.microsoft.com/office/drawing/2014/main" id="{2CF20BD5-74D3-5F5C-D486-7F1412BCB992}"/>
              </a:ext>
            </a:extLst>
          </p:cNvPr>
          <p:cNvSpPr/>
          <p:nvPr/>
        </p:nvSpPr>
        <p:spPr>
          <a:xfrm>
            <a:off x="7868653" y="5641137"/>
            <a:ext cx="3827223"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71CC41AF-DD77-218B-5C6B-65B5C4CCC064}"/>
              </a:ext>
            </a:extLst>
          </p:cNvPr>
          <p:cNvSpPr txBox="1"/>
          <p:nvPr/>
        </p:nvSpPr>
        <p:spPr>
          <a:xfrm>
            <a:off x="7868653" y="5666537"/>
            <a:ext cx="3827224" cy="584775"/>
          </a:xfrm>
          <a:prstGeom prst="rect">
            <a:avLst/>
          </a:prstGeom>
          <a:noFill/>
        </p:spPr>
        <p:txBody>
          <a:bodyPr wrap="square" rtlCol="0">
            <a:spAutoFit/>
          </a:bodyPr>
          <a:lstStyle/>
          <a:p>
            <a:pPr algn="ctr"/>
            <a:r>
              <a:rPr lang="en-US" sz="1600" dirty="0"/>
              <a:t>Simple tables,  which are tested in test case on previous slide.</a:t>
            </a:r>
          </a:p>
        </p:txBody>
      </p:sp>
      <p:sp>
        <p:nvSpPr>
          <p:cNvPr id="3" name="Rechteck 2">
            <a:extLst>
              <a:ext uri="{FF2B5EF4-FFF2-40B4-BE49-F238E27FC236}">
                <a16:creationId xmlns:a16="http://schemas.microsoft.com/office/drawing/2014/main" id="{9324B709-557A-BA86-7881-635AC5D32A4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feld 11">
            <a:extLst>
              <a:ext uri="{FF2B5EF4-FFF2-40B4-BE49-F238E27FC236}">
                <a16:creationId xmlns:a16="http://schemas.microsoft.com/office/drawing/2014/main" id="{9AA07F38-1D9A-1A7A-6845-9F34C8CCB8BA}"/>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6" name="Grafik 15" descr="Ein Bild, das Text, Screenshot, Schrift enthält.&#10;&#10;Automatisch generierte Beschreibung">
            <a:extLst>
              <a:ext uri="{FF2B5EF4-FFF2-40B4-BE49-F238E27FC236}">
                <a16:creationId xmlns:a16="http://schemas.microsoft.com/office/drawing/2014/main" id="{4BF05963-FEA5-32F5-A360-1FCDCC7FF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356" y="5322862"/>
            <a:ext cx="6872111" cy="928450"/>
          </a:xfrm>
          <a:prstGeom prst="rect">
            <a:avLst/>
          </a:prstGeom>
        </p:spPr>
      </p:pic>
      <p:pic>
        <p:nvPicPr>
          <p:cNvPr id="18" name="Grafik 17" descr="Ein Bild, das Text, Software, Multimedia-Software, Schrift enthält.&#10;&#10;Automatisch generierte Beschreibung">
            <a:extLst>
              <a:ext uri="{FF2B5EF4-FFF2-40B4-BE49-F238E27FC236}">
                <a16:creationId xmlns:a16="http://schemas.microsoft.com/office/drawing/2014/main" id="{F5CFC0C3-33BD-6F85-C1EB-64A255CE94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356" y="3722011"/>
            <a:ext cx="6872111" cy="1204921"/>
          </a:xfrm>
          <a:prstGeom prst="rect">
            <a:avLst/>
          </a:prstGeom>
        </p:spPr>
      </p:pic>
      <p:sp>
        <p:nvSpPr>
          <p:cNvPr id="19" name="Rechteck 18">
            <a:extLst>
              <a:ext uri="{FF2B5EF4-FFF2-40B4-BE49-F238E27FC236}">
                <a16:creationId xmlns:a16="http://schemas.microsoft.com/office/drawing/2014/main" id="{6551EA7E-B88B-3AA7-ED4C-BF659C9E1919}"/>
              </a:ext>
            </a:extLst>
          </p:cNvPr>
          <p:cNvSpPr/>
          <p:nvPr/>
        </p:nvSpPr>
        <p:spPr>
          <a:xfrm>
            <a:off x="545355" y="335805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0" name="Textfeld 19">
            <a:extLst>
              <a:ext uri="{FF2B5EF4-FFF2-40B4-BE49-F238E27FC236}">
                <a16:creationId xmlns:a16="http://schemas.microsoft.com/office/drawing/2014/main" id="{14E6D952-7A59-2C6B-4F7C-272CF8E21E73}"/>
              </a:ext>
            </a:extLst>
          </p:cNvPr>
          <p:cNvSpPr txBox="1"/>
          <p:nvPr/>
        </p:nvSpPr>
        <p:spPr>
          <a:xfrm>
            <a:off x="545355" y="3383455"/>
            <a:ext cx="1019969" cy="338554"/>
          </a:xfrm>
          <a:prstGeom prst="rect">
            <a:avLst/>
          </a:prstGeom>
          <a:noFill/>
        </p:spPr>
        <p:txBody>
          <a:bodyPr wrap="square" rtlCol="0">
            <a:spAutoFit/>
          </a:bodyPr>
          <a:lstStyle/>
          <a:p>
            <a:pPr algn="ctr"/>
            <a:r>
              <a:rPr lang="en-US" sz="1600" dirty="0"/>
              <a:t>CREATE</a:t>
            </a:r>
          </a:p>
        </p:txBody>
      </p:sp>
      <p:sp>
        <p:nvSpPr>
          <p:cNvPr id="21" name="Rechteck 20">
            <a:extLst>
              <a:ext uri="{FF2B5EF4-FFF2-40B4-BE49-F238E27FC236}">
                <a16:creationId xmlns:a16="http://schemas.microsoft.com/office/drawing/2014/main" id="{B21C00D3-121D-11CE-072D-7070DE0FC130}"/>
              </a:ext>
            </a:extLst>
          </p:cNvPr>
          <p:cNvSpPr/>
          <p:nvPr/>
        </p:nvSpPr>
        <p:spPr>
          <a:xfrm>
            <a:off x="545355" y="495890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Textfeld 21">
            <a:extLst>
              <a:ext uri="{FF2B5EF4-FFF2-40B4-BE49-F238E27FC236}">
                <a16:creationId xmlns:a16="http://schemas.microsoft.com/office/drawing/2014/main" id="{482BCAC6-8715-A900-E98D-2700CAA096A7}"/>
              </a:ext>
            </a:extLst>
          </p:cNvPr>
          <p:cNvSpPr txBox="1"/>
          <p:nvPr/>
        </p:nvSpPr>
        <p:spPr>
          <a:xfrm>
            <a:off x="545355" y="4984308"/>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107449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E6647-835C-E92D-D20F-61544D3DC320}"/>
              </a:ext>
            </a:extLst>
          </p:cNvPr>
          <p:cNvSpPr>
            <a:spLocks noGrp="1"/>
          </p:cNvSpPr>
          <p:nvPr>
            <p:ph type="title"/>
          </p:nvPr>
        </p:nvSpPr>
        <p:spPr>
          <a:xfrm>
            <a:off x="2231136" y="657112"/>
            <a:ext cx="7729728" cy="1188720"/>
          </a:xfrm>
        </p:spPr>
        <p:txBody>
          <a:bodyPr/>
          <a:lstStyle/>
          <a:p>
            <a:r>
              <a:rPr lang="en-US" dirty="0"/>
              <a:t>Table - PropertyType</a:t>
            </a:r>
          </a:p>
        </p:txBody>
      </p:sp>
      <p:sp>
        <p:nvSpPr>
          <p:cNvPr id="4" name="Inhaltsplatzhalter 3">
            <a:extLst>
              <a:ext uri="{FF2B5EF4-FFF2-40B4-BE49-F238E27FC236}">
                <a16:creationId xmlns:a16="http://schemas.microsoft.com/office/drawing/2014/main" id="{B9B95DDF-977A-9853-E008-0B7A9B0B9DE3}"/>
              </a:ext>
            </a:extLst>
          </p:cNvPr>
          <p:cNvSpPr>
            <a:spLocks noGrp="1"/>
          </p:cNvSpPr>
          <p:nvPr>
            <p:ph sz="half" idx="2"/>
          </p:nvPr>
        </p:nvSpPr>
        <p:spPr>
          <a:xfrm>
            <a:off x="7359527" y="2488763"/>
            <a:ext cx="4270247" cy="3305556"/>
          </a:xfrm>
        </p:spPr>
        <p:txBody>
          <a:bodyPr>
            <a:normAutofit fontScale="92500" lnSpcReduction="20000"/>
          </a:bodyPr>
          <a:lstStyle/>
          <a:p>
            <a:r>
              <a:rPr lang="en-US" dirty="0"/>
              <a:t>Different to the previous three tables, the ‘PrototypeType’ is not in a M:N relation with the PropertyListing table.</a:t>
            </a:r>
          </a:p>
          <a:p>
            <a:r>
              <a:rPr lang="en-US" dirty="0"/>
              <a:t>In the Airbnb application, each property is listed based on its type.</a:t>
            </a:r>
          </a:p>
          <a:p>
            <a:r>
              <a:rPr lang="en-US" dirty="0"/>
              <a:t>These types are not frequently changed, and if they are, then they are changed by an admin.</a:t>
            </a:r>
          </a:p>
          <a:p>
            <a:r>
              <a:rPr lang="en-US" dirty="0"/>
              <a:t>The relevant relationship of this table is already tested in the propertylisting test case, the content itself is once again tested via a simple select all statement at the end of the test.sql file.</a:t>
            </a:r>
          </a:p>
        </p:txBody>
      </p:sp>
      <p:pic>
        <p:nvPicPr>
          <p:cNvPr id="7" name="Grafik 6">
            <a:extLst>
              <a:ext uri="{FF2B5EF4-FFF2-40B4-BE49-F238E27FC236}">
                <a16:creationId xmlns:a16="http://schemas.microsoft.com/office/drawing/2014/main" id="{DB92CE3A-6A81-F3B7-7ACB-AF128973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enthält.&#10;&#10;Automatisch generierte Beschreibung">
            <a:extLst>
              <a:ext uri="{FF2B5EF4-FFF2-40B4-BE49-F238E27FC236}">
                <a16:creationId xmlns:a16="http://schemas.microsoft.com/office/drawing/2014/main" id="{B21955A0-9C78-8682-C644-B6AEE985B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4" y="409682"/>
            <a:ext cx="1968198" cy="601394"/>
          </a:xfrm>
          <a:prstGeom prst="rect">
            <a:avLst/>
          </a:prstGeom>
        </p:spPr>
      </p:pic>
      <p:sp>
        <p:nvSpPr>
          <p:cNvPr id="14" name="Rechteck 13">
            <a:extLst>
              <a:ext uri="{FF2B5EF4-FFF2-40B4-BE49-F238E27FC236}">
                <a16:creationId xmlns:a16="http://schemas.microsoft.com/office/drawing/2014/main" id="{DFE61FCB-A974-3DFF-FF92-E531E87B646B}"/>
              </a:ext>
            </a:extLst>
          </p:cNvPr>
          <p:cNvSpPr/>
          <p:nvPr/>
        </p:nvSpPr>
        <p:spPr>
          <a:xfrm>
            <a:off x="2027322" y="5358825"/>
            <a:ext cx="3788318"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5" name="Textfeld 14">
            <a:extLst>
              <a:ext uri="{FF2B5EF4-FFF2-40B4-BE49-F238E27FC236}">
                <a16:creationId xmlns:a16="http://schemas.microsoft.com/office/drawing/2014/main" id="{6D335EA4-CBD6-6D7E-0D4B-86F8A3227B5F}"/>
              </a:ext>
            </a:extLst>
          </p:cNvPr>
          <p:cNvSpPr txBox="1"/>
          <p:nvPr/>
        </p:nvSpPr>
        <p:spPr>
          <a:xfrm>
            <a:off x="2027322" y="5384225"/>
            <a:ext cx="3788318" cy="584775"/>
          </a:xfrm>
          <a:prstGeom prst="rect">
            <a:avLst/>
          </a:prstGeom>
          <a:noFill/>
        </p:spPr>
        <p:txBody>
          <a:bodyPr wrap="square" rtlCol="0">
            <a:spAutoFit/>
          </a:bodyPr>
          <a:lstStyle/>
          <a:p>
            <a:pPr algn="ctr"/>
            <a:r>
              <a:rPr lang="en-US" sz="1600" dirty="0"/>
              <a:t>‘</a:t>
            </a:r>
            <a:r>
              <a:rPr lang="en-US" altLang="ja-JP" sz="1600" dirty="0"/>
              <a:t>PropertyType</a:t>
            </a:r>
            <a:r>
              <a:rPr lang="en-US" sz="1600" dirty="0"/>
              <a:t>’ is tested via the ‘PropertyListing’ table test case.</a:t>
            </a:r>
          </a:p>
        </p:txBody>
      </p:sp>
      <p:sp>
        <p:nvSpPr>
          <p:cNvPr id="3" name="Rechteck 2">
            <a:extLst>
              <a:ext uri="{FF2B5EF4-FFF2-40B4-BE49-F238E27FC236}">
                <a16:creationId xmlns:a16="http://schemas.microsoft.com/office/drawing/2014/main" id="{70E52306-A686-BE72-1047-102E1FDCA5C5}"/>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2593E0C7-E6E2-F417-6ADE-3AB90BA59412}"/>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0" name="Grafik 9" descr="Ein Bild, das Text, Screenshot, Schrift enthält.&#10;&#10;Automatisch generierte Beschreibung">
            <a:extLst>
              <a:ext uri="{FF2B5EF4-FFF2-40B4-BE49-F238E27FC236}">
                <a16:creationId xmlns:a16="http://schemas.microsoft.com/office/drawing/2014/main" id="{70516A8B-66ED-5379-A9AF-1169955B4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66" y="2680588"/>
            <a:ext cx="6972801" cy="1266090"/>
          </a:xfrm>
          <a:prstGeom prst="rect">
            <a:avLst/>
          </a:prstGeom>
        </p:spPr>
      </p:pic>
      <p:pic>
        <p:nvPicPr>
          <p:cNvPr id="12" name="Grafik 11">
            <a:extLst>
              <a:ext uri="{FF2B5EF4-FFF2-40B4-BE49-F238E27FC236}">
                <a16:creationId xmlns:a16="http://schemas.microsoft.com/office/drawing/2014/main" id="{3BD06D76-C1AE-375A-98E0-7590010D4F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866" y="4397614"/>
            <a:ext cx="6972801" cy="678717"/>
          </a:xfrm>
          <a:prstGeom prst="rect">
            <a:avLst/>
          </a:prstGeom>
        </p:spPr>
      </p:pic>
      <p:pic>
        <p:nvPicPr>
          <p:cNvPr id="13" name="Inhaltsplatzhalter 12" descr="Ein Bild, das Text, Screenshot, Schrift, Quittung enthält.&#10;&#10;Automatisch generierte Beschreibung">
            <a:extLst>
              <a:ext uri="{FF2B5EF4-FFF2-40B4-BE49-F238E27FC236}">
                <a16:creationId xmlns:a16="http://schemas.microsoft.com/office/drawing/2014/main" id="{EB3BF591-A7B5-8E7D-F335-E8B4351AE062}"/>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6096000" y="2403540"/>
            <a:ext cx="1101711" cy="1101711"/>
          </a:xfrm>
        </p:spPr>
      </p:pic>
      <p:sp>
        <p:nvSpPr>
          <p:cNvPr id="16" name="Rechteck 15">
            <a:extLst>
              <a:ext uri="{FF2B5EF4-FFF2-40B4-BE49-F238E27FC236}">
                <a16:creationId xmlns:a16="http://schemas.microsoft.com/office/drawing/2014/main" id="{CB645082-860F-2F2D-1FAA-3BA8DFC66193}"/>
              </a:ext>
            </a:extLst>
          </p:cNvPr>
          <p:cNvSpPr/>
          <p:nvPr/>
        </p:nvSpPr>
        <p:spPr>
          <a:xfrm>
            <a:off x="281866" y="232127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4750BE52-2384-6DAA-893E-7DA10CBDA61B}"/>
              </a:ext>
            </a:extLst>
          </p:cNvPr>
          <p:cNvSpPr txBox="1"/>
          <p:nvPr/>
        </p:nvSpPr>
        <p:spPr>
          <a:xfrm>
            <a:off x="281866" y="2346671"/>
            <a:ext cx="1019969" cy="338554"/>
          </a:xfrm>
          <a:prstGeom prst="rect">
            <a:avLst/>
          </a:prstGeom>
          <a:noFill/>
        </p:spPr>
        <p:txBody>
          <a:bodyPr wrap="square" rtlCol="0">
            <a:spAutoFit/>
          </a:bodyPr>
          <a:lstStyle/>
          <a:p>
            <a:pPr algn="ctr"/>
            <a:r>
              <a:rPr lang="en-US" sz="1600" dirty="0"/>
              <a:t>CREATE</a:t>
            </a:r>
          </a:p>
        </p:txBody>
      </p:sp>
      <p:sp>
        <p:nvSpPr>
          <p:cNvPr id="18" name="Rechteck 17">
            <a:extLst>
              <a:ext uri="{FF2B5EF4-FFF2-40B4-BE49-F238E27FC236}">
                <a16:creationId xmlns:a16="http://schemas.microsoft.com/office/drawing/2014/main" id="{25B40B2F-D6A1-8E08-CF80-E67B8C665524}"/>
              </a:ext>
            </a:extLst>
          </p:cNvPr>
          <p:cNvSpPr/>
          <p:nvPr/>
        </p:nvSpPr>
        <p:spPr>
          <a:xfrm>
            <a:off x="281866" y="402905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8D03EA65-0A98-187A-178D-03B61F45D2AF}"/>
              </a:ext>
            </a:extLst>
          </p:cNvPr>
          <p:cNvSpPr txBox="1"/>
          <p:nvPr/>
        </p:nvSpPr>
        <p:spPr>
          <a:xfrm>
            <a:off x="281866" y="4054449"/>
            <a:ext cx="1019969" cy="338554"/>
          </a:xfrm>
          <a:prstGeom prst="rect">
            <a:avLst/>
          </a:prstGeom>
          <a:noFill/>
        </p:spPr>
        <p:txBody>
          <a:bodyPr wrap="square" rtlCol="0">
            <a:spAutoFit/>
          </a:bodyPr>
          <a:lstStyle/>
          <a:p>
            <a:pPr algn="ctr"/>
            <a:r>
              <a:rPr lang="en-US" sz="1600" dirty="0"/>
              <a:t>INSERT</a:t>
            </a:r>
          </a:p>
        </p:txBody>
      </p:sp>
      <p:sp>
        <p:nvSpPr>
          <p:cNvPr id="20" name="Ellipse 19">
            <a:extLst>
              <a:ext uri="{FF2B5EF4-FFF2-40B4-BE49-F238E27FC236}">
                <a16:creationId xmlns:a16="http://schemas.microsoft.com/office/drawing/2014/main" id="{376FE523-2DCC-0365-4CD5-F6AEA4BB462D}"/>
              </a:ext>
            </a:extLst>
          </p:cNvPr>
          <p:cNvSpPr/>
          <p:nvPr/>
        </p:nvSpPr>
        <p:spPr>
          <a:xfrm>
            <a:off x="415605" y="685800"/>
            <a:ext cx="185974" cy="1864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feld 20">
            <a:extLst>
              <a:ext uri="{FF2B5EF4-FFF2-40B4-BE49-F238E27FC236}">
                <a16:creationId xmlns:a16="http://schemas.microsoft.com/office/drawing/2014/main" id="{03B1042A-FCD2-6DBF-8973-37B7EEEF264E}"/>
              </a:ext>
            </a:extLst>
          </p:cNvPr>
          <p:cNvSpPr txBox="1"/>
          <p:nvPr/>
        </p:nvSpPr>
        <p:spPr>
          <a:xfrm>
            <a:off x="59124" y="1011076"/>
            <a:ext cx="1968198" cy="338554"/>
          </a:xfrm>
          <a:prstGeom prst="rect">
            <a:avLst/>
          </a:prstGeom>
          <a:noFill/>
        </p:spPr>
        <p:txBody>
          <a:bodyPr wrap="square" rtlCol="0">
            <a:spAutoFit/>
          </a:bodyPr>
          <a:lstStyle/>
          <a:p>
            <a:r>
              <a:rPr lang="en-US" sz="800" dirty="0">
                <a:solidFill>
                  <a:srgbClr val="FF0000"/>
                </a:solidFill>
              </a:rPr>
              <a:t>*explained in the comment of the insert statement (2</a:t>
            </a:r>
            <a:r>
              <a:rPr lang="en-US" sz="800" baseline="30000" dirty="0">
                <a:solidFill>
                  <a:srgbClr val="FF0000"/>
                </a:solidFill>
              </a:rPr>
              <a:t>nd</a:t>
            </a:r>
            <a:r>
              <a:rPr lang="en-US" sz="800" dirty="0">
                <a:solidFill>
                  <a:srgbClr val="FF0000"/>
                </a:solidFill>
              </a:rPr>
              <a:t> bullet point)</a:t>
            </a:r>
          </a:p>
        </p:txBody>
      </p:sp>
    </p:spTree>
    <p:extLst>
      <p:ext uri="{BB962C8B-B14F-4D97-AF65-F5344CB8AC3E}">
        <p14:creationId xmlns:p14="http://schemas.microsoft.com/office/powerpoint/2010/main" val="335368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5A51B-8277-EDB8-9A7F-0B5B2AE9D6AC}"/>
              </a:ext>
            </a:extLst>
          </p:cNvPr>
          <p:cNvSpPr>
            <a:spLocks noGrp="1"/>
          </p:cNvSpPr>
          <p:nvPr>
            <p:ph type="title"/>
          </p:nvPr>
        </p:nvSpPr>
        <p:spPr>
          <a:xfrm>
            <a:off x="2231136" y="128718"/>
            <a:ext cx="7729728" cy="1188720"/>
          </a:xfrm>
        </p:spPr>
        <p:txBody>
          <a:bodyPr/>
          <a:lstStyle/>
          <a:p>
            <a:r>
              <a:rPr lang="en-US" dirty="0"/>
              <a:t>Table - Booking</a:t>
            </a:r>
          </a:p>
        </p:txBody>
      </p:sp>
      <p:sp>
        <p:nvSpPr>
          <p:cNvPr id="4" name="Inhaltsplatzhalter 3">
            <a:extLst>
              <a:ext uri="{FF2B5EF4-FFF2-40B4-BE49-F238E27FC236}">
                <a16:creationId xmlns:a16="http://schemas.microsoft.com/office/drawing/2014/main" id="{32DF4958-1194-5740-695B-02D398FE8AB7}"/>
              </a:ext>
            </a:extLst>
          </p:cNvPr>
          <p:cNvSpPr>
            <a:spLocks noGrp="1"/>
          </p:cNvSpPr>
          <p:nvPr>
            <p:ph sz="half" idx="2"/>
          </p:nvPr>
        </p:nvSpPr>
        <p:spPr>
          <a:xfrm>
            <a:off x="192505" y="1651730"/>
            <a:ext cx="4353263" cy="4048579"/>
          </a:xfrm>
        </p:spPr>
        <p:txBody>
          <a:bodyPr>
            <a:normAutofit lnSpcReduction="10000"/>
          </a:bodyPr>
          <a:lstStyle/>
          <a:p>
            <a:r>
              <a:rPr lang="en-US" dirty="0"/>
              <a:t>Once a guest books a property, an entry in the ‘Booking’ table is made.</a:t>
            </a:r>
          </a:p>
          <a:p>
            <a:r>
              <a:rPr lang="en-US" dirty="0"/>
              <a:t>Most of the information listed is obvious and inferred by the attribute name.</a:t>
            </a:r>
          </a:p>
          <a:p>
            <a:r>
              <a:rPr lang="en-US" dirty="0"/>
              <a:t>The time frame is stated by the booking start and end dates.</a:t>
            </a:r>
          </a:p>
          <a:p>
            <a:r>
              <a:rPr lang="en-US" dirty="0"/>
              <a:t>The optional ‘cancelled’ Boolean and the relevant ‘refund_amount’ is only used in case the booking is cancelled.</a:t>
            </a:r>
          </a:p>
          <a:p>
            <a:r>
              <a:rPr lang="en-US" dirty="0"/>
              <a:t>The test case displays that the relationships work </a:t>
            </a:r>
            <a:r>
              <a:rPr lang="en-US" altLang="ja-JP" dirty="0"/>
              <a:t>as intended,</a:t>
            </a:r>
            <a:r>
              <a:rPr lang="en-US" dirty="0"/>
              <a:t> and the related data is properly drawn into one coherent data entry.</a:t>
            </a:r>
          </a:p>
          <a:p>
            <a:endParaRPr lang="en-US" dirty="0"/>
          </a:p>
        </p:txBody>
      </p:sp>
      <p:pic>
        <p:nvPicPr>
          <p:cNvPr id="8" name="Grafik 7" descr="Ein Bild, das Text, Schrift, Screenshot enthält.&#10;&#10;Automatisch generierte Beschreibung">
            <a:extLst>
              <a:ext uri="{FF2B5EF4-FFF2-40B4-BE49-F238E27FC236}">
                <a16:creationId xmlns:a16="http://schemas.microsoft.com/office/drawing/2014/main" id="{32A73854-FA6F-EE91-AD94-38368AE11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2" y="388452"/>
            <a:ext cx="1859260" cy="644153"/>
          </a:xfrm>
          <a:prstGeom prst="rect">
            <a:avLst/>
          </a:prstGeom>
        </p:spPr>
      </p:pic>
      <p:pic>
        <p:nvPicPr>
          <p:cNvPr id="7" name="Grafik 6">
            <a:extLst>
              <a:ext uri="{FF2B5EF4-FFF2-40B4-BE49-F238E27FC236}">
                <a16:creationId xmlns:a16="http://schemas.microsoft.com/office/drawing/2014/main" id="{BCCCA379-D298-86E5-D969-F375799BE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Inhaltsplatzhalter 8" descr="Ein Bild, das Text, Screenshot, Software, Multimedia-Software enthält.&#10;&#10;Automatisch generierte Beschreibung">
            <a:extLst>
              <a:ext uri="{FF2B5EF4-FFF2-40B4-BE49-F238E27FC236}">
                <a16:creationId xmlns:a16="http://schemas.microsoft.com/office/drawing/2014/main" id="{8794FD95-C70C-7222-92FB-82913905A61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952067" y="2647999"/>
            <a:ext cx="5138334" cy="2616684"/>
          </a:xfrm>
        </p:spPr>
      </p:pic>
      <p:pic>
        <p:nvPicPr>
          <p:cNvPr id="11" name="Grafik 10" descr="Ein Bild, das Text, Screenshot, Zahl, Schrift enthält.&#10;&#10;Automatisch generierte Beschreibung">
            <a:extLst>
              <a:ext uri="{FF2B5EF4-FFF2-40B4-BE49-F238E27FC236}">
                <a16:creationId xmlns:a16="http://schemas.microsoft.com/office/drawing/2014/main" id="{3B081226-A85F-3664-9DAE-D7D4CECF12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8894" y="2875611"/>
            <a:ext cx="816811" cy="2028565"/>
          </a:xfrm>
          <a:prstGeom prst="rect">
            <a:avLst/>
          </a:prstGeom>
        </p:spPr>
      </p:pic>
      <p:pic>
        <p:nvPicPr>
          <p:cNvPr id="17" name="Grafik 16">
            <a:extLst>
              <a:ext uri="{FF2B5EF4-FFF2-40B4-BE49-F238E27FC236}">
                <a16:creationId xmlns:a16="http://schemas.microsoft.com/office/drawing/2014/main" id="{AD215FA4-EDF6-4C25-B5CA-BDB4CA6E30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2067" y="5342465"/>
            <a:ext cx="5138334" cy="678702"/>
          </a:xfrm>
          <a:prstGeom prst="rect">
            <a:avLst/>
          </a:prstGeom>
        </p:spPr>
      </p:pic>
      <p:sp>
        <p:nvSpPr>
          <p:cNvPr id="3" name="Rechteck 2">
            <a:extLst>
              <a:ext uri="{FF2B5EF4-FFF2-40B4-BE49-F238E27FC236}">
                <a16:creationId xmlns:a16="http://schemas.microsoft.com/office/drawing/2014/main" id="{06AF9C23-50AB-5E8F-543F-593DF470AEA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D9EF8F72-76CA-6BF6-A79F-78F5B50644DC}"/>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a:extLst>
              <a:ext uri="{FF2B5EF4-FFF2-40B4-BE49-F238E27FC236}">
                <a16:creationId xmlns:a16="http://schemas.microsoft.com/office/drawing/2014/main" id="{DD9F62AB-C776-AD86-9855-7DAD93D07A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724" y="6060000"/>
            <a:ext cx="7664403" cy="692137"/>
          </a:xfrm>
          <a:prstGeom prst="rect">
            <a:avLst/>
          </a:prstGeom>
        </p:spPr>
      </p:pic>
      <p:pic>
        <p:nvPicPr>
          <p:cNvPr id="14" name="Grafik 13" descr="Ein Bild, das Text, Screenshot, Schrift, Software enthält.&#10;&#10;Automatisch generierte Beschreibung">
            <a:extLst>
              <a:ext uri="{FF2B5EF4-FFF2-40B4-BE49-F238E27FC236}">
                <a16:creationId xmlns:a16="http://schemas.microsoft.com/office/drawing/2014/main" id="{697671A8-0C6A-A80C-9732-B6BFA0A545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4320" y="1816186"/>
            <a:ext cx="2426504" cy="1424145"/>
          </a:xfrm>
          <a:prstGeom prst="rect">
            <a:avLst/>
          </a:prstGeom>
        </p:spPr>
      </p:pic>
      <p:pic>
        <p:nvPicPr>
          <p:cNvPr id="16" name="Grafik 15" descr="Ein Bild, das Text, Screenshot, Schrift enthält.&#10;&#10;Automatisch generierte Beschreibung">
            <a:extLst>
              <a:ext uri="{FF2B5EF4-FFF2-40B4-BE49-F238E27FC236}">
                <a16:creationId xmlns:a16="http://schemas.microsoft.com/office/drawing/2014/main" id="{DB93D27A-34BD-0707-34F8-AA029107C9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4320" y="3314331"/>
            <a:ext cx="2426504" cy="2720270"/>
          </a:xfrm>
          <a:prstGeom prst="rect">
            <a:avLst/>
          </a:prstGeom>
        </p:spPr>
      </p:pic>
      <p:sp>
        <p:nvSpPr>
          <p:cNvPr id="18" name="Rechteck 17">
            <a:extLst>
              <a:ext uri="{FF2B5EF4-FFF2-40B4-BE49-F238E27FC236}">
                <a16:creationId xmlns:a16="http://schemas.microsoft.com/office/drawing/2014/main" id="{C8645C68-7BEA-BE07-391F-646AA32994F6}"/>
              </a:ext>
            </a:extLst>
          </p:cNvPr>
          <p:cNvSpPr/>
          <p:nvPr/>
        </p:nvSpPr>
        <p:spPr>
          <a:xfrm>
            <a:off x="4434320" y="145223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252923C-9285-3494-56B7-E28E7D9ACA43}"/>
              </a:ext>
            </a:extLst>
          </p:cNvPr>
          <p:cNvSpPr txBox="1"/>
          <p:nvPr/>
        </p:nvSpPr>
        <p:spPr>
          <a:xfrm>
            <a:off x="4434320" y="1477632"/>
            <a:ext cx="1019969" cy="338554"/>
          </a:xfrm>
          <a:prstGeom prst="rect">
            <a:avLst/>
          </a:prstGeom>
          <a:noFill/>
        </p:spPr>
        <p:txBody>
          <a:bodyPr wrap="square" rtlCol="0">
            <a:spAutoFit/>
          </a:bodyPr>
          <a:lstStyle/>
          <a:p>
            <a:pPr algn="ctr"/>
            <a:r>
              <a:rPr lang="en-US" sz="1600" dirty="0"/>
              <a:t>CREATE</a:t>
            </a:r>
          </a:p>
        </p:txBody>
      </p:sp>
      <p:sp>
        <p:nvSpPr>
          <p:cNvPr id="20" name="Rechteck 19">
            <a:extLst>
              <a:ext uri="{FF2B5EF4-FFF2-40B4-BE49-F238E27FC236}">
                <a16:creationId xmlns:a16="http://schemas.microsoft.com/office/drawing/2014/main" id="{C7548B14-9FA5-7D0F-3301-08D076FAD738}"/>
              </a:ext>
            </a:extLst>
          </p:cNvPr>
          <p:cNvSpPr/>
          <p:nvPr/>
        </p:nvSpPr>
        <p:spPr>
          <a:xfrm>
            <a:off x="420724" y="56960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D8DCE7E0-76C6-E555-DEB6-42912F26F3BC}"/>
              </a:ext>
            </a:extLst>
          </p:cNvPr>
          <p:cNvSpPr txBox="1"/>
          <p:nvPr/>
        </p:nvSpPr>
        <p:spPr>
          <a:xfrm>
            <a:off x="420724" y="5721445"/>
            <a:ext cx="1019969" cy="338554"/>
          </a:xfrm>
          <a:prstGeom prst="rect">
            <a:avLst/>
          </a:prstGeom>
          <a:noFill/>
        </p:spPr>
        <p:txBody>
          <a:bodyPr wrap="square" rtlCol="0">
            <a:spAutoFit/>
          </a:bodyPr>
          <a:lstStyle/>
          <a:p>
            <a:pPr algn="ctr"/>
            <a:r>
              <a:rPr lang="en-US" sz="1600" dirty="0"/>
              <a:t>INSERT</a:t>
            </a:r>
          </a:p>
        </p:txBody>
      </p:sp>
      <p:sp>
        <p:nvSpPr>
          <p:cNvPr id="22" name="Rechteck 21">
            <a:extLst>
              <a:ext uri="{FF2B5EF4-FFF2-40B4-BE49-F238E27FC236}">
                <a16:creationId xmlns:a16="http://schemas.microsoft.com/office/drawing/2014/main" id="{7D5D9174-A220-542B-60BF-ABDC2521B83E}"/>
              </a:ext>
            </a:extLst>
          </p:cNvPr>
          <p:cNvSpPr/>
          <p:nvPr/>
        </p:nvSpPr>
        <p:spPr>
          <a:xfrm>
            <a:off x="6952067" y="227134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427461FA-4D44-5C05-C7FF-61DED79F8A89}"/>
              </a:ext>
            </a:extLst>
          </p:cNvPr>
          <p:cNvSpPr txBox="1"/>
          <p:nvPr/>
        </p:nvSpPr>
        <p:spPr>
          <a:xfrm>
            <a:off x="6952067" y="2296745"/>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249576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72631-BA41-5072-1CA4-4FA391D8471E}"/>
              </a:ext>
            </a:extLst>
          </p:cNvPr>
          <p:cNvSpPr>
            <a:spLocks noGrp="1"/>
          </p:cNvSpPr>
          <p:nvPr>
            <p:ph type="title"/>
          </p:nvPr>
        </p:nvSpPr>
        <p:spPr>
          <a:xfrm>
            <a:off x="2231136" y="550196"/>
            <a:ext cx="7729728" cy="1188720"/>
          </a:xfrm>
        </p:spPr>
        <p:txBody>
          <a:bodyPr/>
          <a:lstStyle/>
          <a:p>
            <a:r>
              <a:rPr lang="en-US" dirty="0"/>
              <a:t>Table - BankInformation</a:t>
            </a:r>
          </a:p>
        </p:txBody>
      </p:sp>
      <p:sp>
        <p:nvSpPr>
          <p:cNvPr id="4" name="Inhaltsplatzhalter 3">
            <a:extLst>
              <a:ext uri="{FF2B5EF4-FFF2-40B4-BE49-F238E27FC236}">
                <a16:creationId xmlns:a16="http://schemas.microsoft.com/office/drawing/2014/main" id="{C0FBF2E2-9AA8-07F8-D2A9-FC999528369E}"/>
              </a:ext>
            </a:extLst>
          </p:cNvPr>
          <p:cNvSpPr>
            <a:spLocks noGrp="1"/>
          </p:cNvSpPr>
          <p:nvPr>
            <p:ph sz="half" idx="2"/>
          </p:nvPr>
        </p:nvSpPr>
        <p:spPr>
          <a:xfrm>
            <a:off x="6172201" y="2063416"/>
            <a:ext cx="4436362" cy="3829892"/>
          </a:xfrm>
        </p:spPr>
        <p:txBody>
          <a:bodyPr>
            <a:normAutofit/>
          </a:bodyPr>
          <a:lstStyle/>
          <a:p>
            <a:r>
              <a:rPr lang="en-US" dirty="0"/>
              <a:t>As mentioned in the problem statement, Bank Information is only relevant for hosts.</a:t>
            </a:r>
          </a:p>
          <a:p>
            <a:r>
              <a:rPr lang="en-US" dirty="0"/>
              <a:t>The ‘BankInformation’ table references the bank address as well its owning host user via the respective foreign keys.</a:t>
            </a:r>
          </a:p>
          <a:p>
            <a:r>
              <a:rPr lang="en-US" dirty="0"/>
              <a:t>The rest of the information given in this table is example data relevant to Banks.</a:t>
            </a:r>
          </a:p>
          <a:p>
            <a:r>
              <a:rPr lang="en-US" dirty="0"/>
              <a:t>This tables relationships are tested via other test cases (such as Host), the content itself is tested once again via a select all query at the end of the test.sql file.</a:t>
            </a:r>
          </a:p>
        </p:txBody>
      </p:sp>
      <p:pic>
        <p:nvPicPr>
          <p:cNvPr id="11" name="Grafik 10" descr="Ein Bild, das Text, Schrift, Screenshot, Zahl enthält.&#10;&#10;Automatisch generierte Beschreibung">
            <a:extLst>
              <a:ext uri="{FF2B5EF4-FFF2-40B4-BE49-F238E27FC236}">
                <a16:creationId xmlns:a16="http://schemas.microsoft.com/office/drawing/2014/main" id="{77AB1245-FE56-A3E9-4131-6B86C288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423690"/>
            <a:ext cx="2015289" cy="586978"/>
          </a:xfrm>
          <a:prstGeom prst="rect">
            <a:avLst/>
          </a:prstGeom>
        </p:spPr>
      </p:pic>
      <p:pic>
        <p:nvPicPr>
          <p:cNvPr id="7" name="Grafik 6">
            <a:extLst>
              <a:ext uri="{FF2B5EF4-FFF2-40B4-BE49-F238E27FC236}">
                <a16:creationId xmlns:a16="http://schemas.microsoft.com/office/drawing/2014/main" id="{2D1067F6-6983-A6C1-3DB6-9109618BB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8DB64BE8-7BAA-F9E0-1525-82AE416905E5}"/>
              </a:ext>
            </a:extLst>
          </p:cNvPr>
          <p:cNvSpPr/>
          <p:nvPr/>
        </p:nvSpPr>
        <p:spPr>
          <a:xfrm>
            <a:off x="1492690" y="5283133"/>
            <a:ext cx="3819252"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C505DE39-8E4A-91AF-96FD-6B2AC6D1D9A1}"/>
              </a:ext>
            </a:extLst>
          </p:cNvPr>
          <p:cNvSpPr txBox="1"/>
          <p:nvPr/>
        </p:nvSpPr>
        <p:spPr>
          <a:xfrm flipH="1">
            <a:off x="1492690" y="5283133"/>
            <a:ext cx="3819252" cy="584775"/>
          </a:xfrm>
          <a:prstGeom prst="rect">
            <a:avLst/>
          </a:prstGeom>
          <a:noFill/>
        </p:spPr>
        <p:txBody>
          <a:bodyPr wrap="square" rtlCol="0">
            <a:spAutoFit/>
          </a:bodyPr>
          <a:lstStyle/>
          <a:p>
            <a:pPr algn="ctr"/>
            <a:r>
              <a:rPr lang="en-US" sz="1600" dirty="0"/>
              <a:t>Tested via multiple other test cases, insert statement happens in the ‘Host’ transaction.</a:t>
            </a:r>
          </a:p>
        </p:txBody>
      </p:sp>
      <p:sp>
        <p:nvSpPr>
          <p:cNvPr id="3" name="Rechteck 2">
            <a:extLst>
              <a:ext uri="{FF2B5EF4-FFF2-40B4-BE49-F238E27FC236}">
                <a16:creationId xmlns:a16="http://schemas.microsoft.com/office/drawing/2014/main" id="{CFCAD113-C378-4797-56F8-D67DF6D224B9}"/>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24EAB90C-B2D3-C9C2-7FA4-1DDCB70F2A9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18A1CA91-3E2D-60F3-748B-323062147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690" y="2323271"/>
            <a:ext cx="3819252" cy="1115419"/>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5B5251DB-B4CB-C9BC-A47C-9275F9443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690" y="3464090"/>
            <a:ext cx="2465699" cy="1704233"/>
          </a:xfrm>
          <a:prstGeom prst="rect">
            <a:avLst/>
          </a:prstGeom>
        </p:spPr>
      </p:pic>
      <p:pic>
        <p:nvPicPr>
          <p:cNvPr id="5" name="Grafik 4" descr="Ein Bild, das Text, Screenshot, Schrift, Quittung enthält.&#10;&#10;Automatisch generierte Beschreibung">
            <a:extLst>
              <a:ext uri="{FF2B5EF4-FFF2-40B4-BE49-F238E27FC236}">
                <a16:creationId xmlns:a16="http://schemas.microsoft.com/office/drawing/2014/main" id="{B0E803B0-12C6-070A-E4BD-8B12F302BA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889" y="3344757"/>
            <a:ext cx="1289050" cy="1502705"/>
          </a:xfrm>
          <a:prstGeom prst="rect">
            <a:avLst/>
          </a:prstGeom>
        </p:spPr>
      </p:pic>
      <p:sp>
        <p:nvSpPr>
          <p:cNvPr id="16" name="Rechteck 15">
            <a:extLst>
              <a:ext uri="{FF2B5EF4-FFF2-40B4-BE49-F238E27FC236}">
                <a16:creationId xmlns:a16="http://schemas.microsoft.com/office/drawing/2014/main" id="{BE5A6802-15BF-714C-8996-1378BA92B022}"/>
              </a:ext>
            </a:extLst>
          </p:cNvPr>
          <p:cNvSpPr/>
          <p:nvPr/>
        </p:nvSpPr>
        <p:spPr>
          <a:xfrm>
            <a:off x="1492690" y="195967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87182C7E-BD35-ED3F-B903-6780FE9DD321}"/>
              </a:ext>
            </a:extLst>
          </p:cNvPr>
          <p:cNvSpPr txBox="1"/>
          <p:nvPr/>
        </p:nvSpPr>
        <p:spPr>
          <a:xfrm>
            <a:off x="1492690" y="1985069"/>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1914408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3F11D-2BB5-F3FD-A883-A462051C0D0D}"/>
              </a:ext>
            </a:extLst>
          </p:cNvPr>
          <p:cNvSpPr>
            <a:spLocks noGrp="1"/>
          </p:cNvSpPr>
          <p:nvPr>
            <p:ph type="title"/>
          </p:nvPr>
        </p:nvSpPr>
        <p:spPr/>
        <p:txBody>
          <a:bodyPr/>
          <a:lstStyle/>
          <a:p>
            <a:r>
              <a:rPr lang="en-US" dirty="0"/>
              <a:t>Table - CreditCardInformation</a:t>
            </a:r>
          </a:p>
        </p:txBody>
      </p:sp>
      <p:sp>
        <p:nvSpPr>
          <p:cNvPr id="4" name="Inhaltsplatzhalter 3">
            <a:extLst>
              <a:ext uri="{FF2B5EF4-FFF2-40B4-BE49-F238E27FC236}">
                <a16:creationId xmlns:a16="http://schemas.microsoft.com/office/drawing/2014/main" id="{1D8DBA45-7C00-1DE4-B1FF-FC85D423B347}"/>
              </a:ext>
            </a:extLst>
          </p:cNvPr>
          <p:cNvSpPr>
            <a:spLocks noGrp="1"/>
          </p:cNvSpPr>
          <p:nvPr>
            <p:ph sz="half" idx="2"/>
          </p:nvPr>
        </p:nvSpPr>
        <p:spPr/>
        <p:txBody>
          <a:bodyPr>
            <a:normAutofit fontScale="85000" lnSpcReduction="10000"/>
          </a:bodyPr>
          <a:lstStyle/>
          <a:p>
            <a:r>
              <a:rPr lang="en-US" dirty="0"/>
              <a:t>As stated in the problem statement, Credit Card Information is only relevant for guests.</a:t>
            </a:r>
          </a:p>
          <a:p>
            <a:r>
              <a:rPr lang="en-US" dirty="0"/>
              <a:t>The ‘CreditCardInformation’ table references its owning host user via the foreign key.</a:t>
            </a:r>
          </a:p>
          <a:p>
            <a:r>
              <a:rPr lang="en-US" dirty="0"/>
              <a:t>The rest of the information given in this table is example data relevant to credit cards.</a:t>
            </a:r>
          </a:p>
          <a:p>
            <a:r>
              <a:rPr lang="en-US" dirty="0"/>
              <a:t>Counterpart to the previous table, it is likewise tested in the relevant user table, in this case ‘Guest’.</a:t>
            </a:r>
          </a:p>
          <a:p>
            <a:r>
              <a:rPr lang="en-US" dirty="0"/>
              <a:t>Both tables are also tested in the test cases of the ‘Transaction’ table in the following slide.</a:t>
            </a:r>
          </a:p>
        </p:txBody>
      </p:sp>
      <p:pic>
        <p:nvPicPr>
          <p:cNvPr id="7" name="Grafik 6">
            <a:extLst>
              <a:ext uri="{FF2B5EF4-FFF2-40B4-BE49-F238E27FC236}">
                <a16:creationId xmlns:a16="http://schemas.microsoft.com/office/drawing/2014/main" id="{259BE841-D7D7-D860-2629-794A061C0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10" name="Grafik 9" descr="Ein Bild, das Text, Screenshot, Schrift enthält.&#10;&#10;Automatisch generierte Beschreibung">
            <a:extLst>
              <a:ext uri="{FF2B5EF4-FFF2-40B4-BE49-F238E27FC236}">
                <a16:creationId xmlns:a16="http://schemas.microsoft.com/office/drawing/2014/main" id="{398CAF4B-FB7F-7F52-4B8D-D7ADF4D53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0" y="427121"/>
            <a:ext cx="2131958" cy="537571"/>
          </a:xfrm>
          <a:prstGeom prst="rect">
            <a:avLst/>
          </a:prstGeom>
        </p:spPr>
      </p:pic>
      <p:sp>
        <p:nvSpPr>
          <p:cNvPr id="3" name="Rechteck 2">
            <a:extLst>
              <a:ext uri="{FF2B5EF4-FFF2-40B4-BE49-F238E27FC236}">
                <a16:creationId xmlns:a16="http://schemas.microsoft.com/office/drawing/2014/main" id="{68C07C0A-1A05-5FE3-68B2-69537F803C0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E22FD57D-DEF8-3FF9-B72A-398378F1A241}"/>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20939B3F-23E9-5810-CF9E-E1204DA11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690" y="2851549"/>
            <a:ext cx="3949783" cy="1182660"/>
          </a:xfrm>
          <a:prstGeom prst="rect">
            <a:avLst/>
          </a:prstGeom>
        </p:spPr>
      </p:pic>
      <p:pic>
        <p:nvPicPr>
          <p:cNvPr id="15" name="Grafik 14" descr="Ein Bild, das Text, Schrift, Screenshot, Zahl enthält.&#10;&#10;Automatisch generierte Beschreibung">
            <a:extLst>
              <a:ext uri="{FF2B5EF4-FFF2-40B4-BE49-F238E27FC236}">
                <a16:creationId xmlns:a16="http://schemas.microsoft.com/office/drawing/2014/main" id="{B948A7BF-5192-9CE2-7316-AEAD61C98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2690" y="4069535"/>
            <a:ext cx="2736798" cy="879414"/>
          </a:xfrm>
          <a:prstGeom prst="rect">
            <a:avLst/>
          </a:prstGeom>
        </p:spPr>
      </p:pic>
      <p:pic>
        <p:nvPicPr>
          <p:cNvPr id="11" name="Inhaltsplatzhalter 10" descr="Ein Bild, das Text, Screenshot, Schrift enthält.&#10;&#10;Automatisch generierte Beschreibung">
            <a:extLst>
              <a:ext uri="{FF2B5EF4-FFF2-40B4-BE49-F238E27FC236}">
                <a16:creationId xmlns:a16="http://schemas.microsoft.com/office/drawing/2014/main" id="{AF742EBA-825C-288D-A75E-46B4CB441F24}"/>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4187254" y="3483099"/>
            <a:ext cx="1207731" cy="1327246"/>
          </a:xfrm>
        </p:spPr>
      </p:pic>
      <p:sp>
        <p:nvSpPr>
          <p:cNvPr id="17" name="Rechteck 16">
            <a:extLst>
              <a:ext uri="{FF2B5EF4-FFF2-40B4-BE49-F238E27FC236}">
                <a16:creationId xmlns:a16="http://schemas.microsoft.com/office/drawing/2014/main" id="{0AB69598-53A5-DB3E-707A-389AD16F4167}"/>
              </a:ext>
            </a:extLst>
          </p:cNvPr>
          <p:cNvSpPr/>
          <p:nvPr/>
        </p:nvSpPr>
        <p:spPr>
          <a:xfrm>
            <a:off x="1492690" y="5283133"/>
            <a:ext cx="3819252"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B0AABF4F-B152-9315-3369-7A900E249239}"/>
              </a:ext>
            </a:extLst>
          </p:cNvPr>
          <p:cNvSpPr txBox="1"/>
          <p:nvPr/>
        </p:nvSpPr>
        <p:spPr>
          <a:xfrm>
            <a:off x="1492690" y="5283133"/>
            <a:ext cx="3819252" cy="553998"/>
          </a:xfrm>
          <a:prstGeom prst="rect">
            <a:avLst/>
          </a:prstGeom>
          <a:noFill/>
        </p:spPr>
        <p:txBody>
          <a:bodyPr wrap="square" rtlCol="0">
            <a:spAutoFit/>
          </a:bodyPr>
          <a:lstStyle/>
          <a:p>
            <a:pPr algn="ctr"/>
            <a:r>
              <a:rPr lang="en-US" sz="1500" dirty="0"/>
              <a:t>Tested via multiple other test cases, insert statement happens in the ‘Guest’ transaction.</a:t>
            </a:r>
          </a:p>
        </p:txBody>
      </p:sp>
      <p:sp>
        <p:nvSpPr>
          <p:cNvPr id="18" name="Rechteck 17">
            <a:extLst>
              <a:ext uri="{FF2B5EF4-FFF2-40B4-BE49-F238E27FC236}">
                <a16:creationId xmlns:a16="http://schemas.microsoft.com/office/drawing/2014/main" id="{8432A344-9B3D-F242-BF31-EED17930F70A}"/>
              </a:ext>
            </a:extLst>
          </p:cNvPr>
          <p:cNvSpPr/>
          <p:nvPr/>
        </p:nvSpPr>
        <p:spPr>
          <a:xfrm>
            <a:off x="1492690" y="2487595"/>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92541068-4BF0-6F1A-3E0A-EA488618CE2C}"/>
              </a:ext>
            </a:extLst>
          </p:cNvPr>
          <p:cNvSpPr txBox="1"/>
          <p:nvPr/>
        </p:nvSpPr>
        <p:spPr>
          <a:xfrm>
            <a:off x="1492690" y="2512994"/>
            <a:ext cx="1019969" cy="338554"/>
          </a:xfrm>
          <a:prstGeom prst="rect">
            <a:avLst/>
          </a:prstGeom>
          <a:noFill/>
        </p:spPr>
        <p:txBody>
          <a:bodyPr wrap="square" rtlCol="0">
            <a:spAutoFit/>
          </a:bodyPr>
          <a:lstStyle/>
          <a:p>
            <a:pPr algn="ctr"/>
            <a:r>
              <a:rPr lang="en-US" sz="1600" dirty="0"/>
              <a:t>CREATE</a:t>
            </a:r>
          </a:p>
        </p:txBody>
      </p:sp>
    </p:spTree>
    <p:extLst>
      <p:ext uri="{BB962C8B-B14F-4D97-AF65-F5344CB8AC3E}">
        <p14:creationId xmlns:p14="http://schemas.microsoft.com/office/powerpoint/2010/main" val="582606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5A3A5E-BB58-B403-8811-B69FD856A747}"/>
              </a:ext>
            </a:extLst>
          </p:cNvPr>
          <p:cNvSpPr>
            <a:spLocks noGrp="1"/>
          </p:cNvSpPr>
          <p:nvPr>
            <p:ph type="title"/>
          </p:nvPr>
        </p:nvSpPr>
        <p:spPr>
          <a:xfrm>
            <a:off x="2231136" y="158623"/>
            <a:ext cx="7729728" cy="1188720"/>
          </a:xfrm>
        </p:spPr>
        <p:txBody>
          <a:bodyPr/>
          <a:lstStyle/>
          <a:p>
            <a:r>
              <a:rPr lang="en-US" dirty="0"/>
              <a:t>Table - Transaction</a:t>
            </a:r>
          </a:p>
        </p:txBody>
      </p:sp>
      <p:sp>
        <p:nvSpPr>
          <p:cNvPr id="4" name="Inhaltsplatzhalter 3">
            <a:extLst>
              <a:ext uri="{FF2B5EF4-FFF2-40B4-BE49-F238E27FC236}">
                <a16:creationId xmlns:a16="http://schemas.microsoft.com/office/drawing/2014/main" id="{0F9C065C-9135-A30F-FF49-363B692712D0}"/>
              </a:ext>
            </a:extLst>
          </p:cNvPr>
          <p:cNvSpPr>
            <a:spLocks noGrp="1"/>
          </p:cNvSpPr>
          <p:nvPr>
            <p:ph sz="half" idx="2"/>
          </p:nvPr>
        </p:nvSpPr>
        <p:spPr>
          <a:xfrm>
            <a:off x="489612" y="1490733"/>
            <a:ext cx="11397587" cy="1591563"/>
          </a:xfrm>
        </p:spPr>
        <p:txBody>
          <a:bodyPr>
            <a:normAutofit/>
          </a:bodyPr>
          <a:lstStyle/>
          <a:p>
            <a:r>
              <a:rPr lang="en-US" dirty="0"/>
              <a:t>The transaction holds relevant payment information for each booking.</a:t>
            </a:r>
          </a:p>
          <a:p>
            <a:r>
              <a:rPr lang="en-US" dirty="0"/>
              <a:t>The table references ‘BankInformation’ and ‘CreditCardInformation’, as well as the booking it was made for.</a:t>
            </a:r>
          </a:p>
          <a:p>
            <a:r>
              <a:rPr lang="en-US" dirty="0"/>
              <a:t>The test case can be used to check if the relationships of the transaction table and the respective payment information and ‘booking_id’ are plausible.</a:t>
            </a:r>
          </a:p>
        </p:txBody>
      </p:sp>
      <p:pic>
        <p:nvPicPr>
          <p:cNvPr id="11" name="Grafik 10">
            <a:extLst>
              <a:ext uri="{FF2B5EF4-FFF2-40B4-BE49-F238E27FC236}">
                <a16:creationId xmlns:a16="http://schemas.microsoft.com/office/drawing/2014/main" id="{1230B7FC-0718-F698-E5D2-35EA6BC1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Zahl enthält.&#10;&#10;Automatisch generierte Beschreibung">
            <a:extLst>
              <a:ext uri="{FF2B5EF4-FFF2-40B4-BE49-F238E27FC236}">
                <a16:creationId xmlns:a16="http://schemas.microsoft.com/office/drawing/2014/main" id="{8F5D04D0-E38D-339F-6C41-F1B399495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1" y="385012"/>
            <a:ext cx="2025623" cy="651348"/>
          </a:xfrm>
          <a:prstGeom prst="rect">
            <a:avLst/>
          </a:prstGeom>
        </p:spPr>
      </p:pic>
      <p:pic>
        <p:nvPicPr>
          <p:cNvPr id="7" name="Inhaltsplatzhalter 6" descr="Ein Bild, das Text, Screenshot, Software, Schrift enthält.&#10;&#10;Automatisch generierte Beschreibung">
            <a:extLst>
              <a:ext uri="{FF2B5EF4-FFF2-40B4-BE49-F238E27FC236}">
                <a16:creationId xmlns:a16="http://schemas.microsoft.com/office/drawing/2014/main" id="{9FA212C6-D246-5549-5A0C-82412419E58B}"/>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142893" y="3262574"/>
            <a:ext cx="4947507" cy="2781626"/>
          </a:xfrm>
        </p:spPr>
      </p:pic>
      <p:pic>
        <p:nvPicPr>
          <p:cNvPr id="9" name="Grafik 8" descr="Ein Bild, das Text, Screenshot, Schrift, Zahl enthält.&#10;&#10;Automatisch generierte Beschreibung">
            <a:extLst>
              <a:ext uri="{FF2B5EF4-FFF2-40B4-BE49-F238E27FC236}">
                <a16:creationId xmlns:a16="http://schemas.microsoft.com/office/drawing/2014/main" id="{E9090D60-EB46-58A5-4656-37BEFF7EC9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2400" y="3807996"/>
            <a:ext cx="1174169" cy="1361262"/>
          </a:xfrm>
          <a:prstGeom prst="rect">
            <a:avLst/>
          </a:prstGeom>
        </p:spPr>
      </p:pic>
      <p:pic>
        <p:nvPicPr>
          <p:cNvPr id="13" name="Grafik 12">
            <a:extLst>
              <a:ext uri="{FF2B5EF4-FFF2-40B4-BE49-F238E27FC236}">
                <a16:creationId xmlns:a16="http://schemas.microsoft.com/office/drawing/2014/main" id="{71C43FAA-4C2D-AA82-5B13-9DA1CA046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1526" y="6154892"/>
            <a:ext cx="10083546" cy="601508"/>
          </a:xfrm>
          <a:prstGeom prst="rect">
            <a:avLst/>
          </a:prstGeom>
        </p:spPr>
      </p:pic>
      <p:sp>
        <p:nvSpPr>
          <p:cNvPr id="3" name="Rechteck 2">
            <a:extLst>
              <a:ext uri="{FF2B5EF4-FFF2-40B4-BE49-F238E27FC236}">
                <a16:creationId xmlns:a16="http://schemas.microsoft.com/office/drawing/2014/main" id="{42B45D4B-1197-432B-A3EA-6B3CEB74207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Textfeld 4">
            <a:extLst>
              <a:ext uri="{FF2B5EF4-FFF2-40B4-BE49-F238E27FC236}">
                <a16:creationId xmlns:a16="http://schemas.microsoft.com/office/drawing/2014/main" id="{1D60F5DB-C80F-9578-28E3-FF94C9A83304}"/>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2" name="Grafik 11" descr="Ein Bild, das Text, Screenshot, Schrift enthält.&#10;&#10;Automatisch generierte Beschreibung">
            <a:extLst>
              <a:ext uri="{FF2B5EF4-FFF2-40B4-BE49-F238E27FC236}">
                <a16:creationId xmlns:a16="http://schemas.microsoft.com/office/drawing/2014/main" id="{A40DB9C0-B16E-B835-3CAC-BE3C9708AA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612" y="3262574"/>
            <a:ext cx="3937396" cy="819855"/>
          </a:xfrm>
          <a:prstGeom prst="rect">
            <a:avLst/>
          </a:prstGeom>
        </p:spPr>
      </p:pic>
      <p:pic>
        <p:nvPicPr>
          <p:cNvPr id="15" name="Grafik 14" descr="Ein Bild, das Text, Screenshot, Schrift, Software enthält.&#10;&#10;Automatisch generierte Beschreibung">
            <a:extLst>
              <a:ext uri="{FF2B5EF4-FFF2-40B4-BE49-F238E27FC236}">
                <a16:creationId xmlns:a16="http://schemas.microsoft.com/office/drawing/2014/main" id="{83F3B076-29DE-8255-4441-46713AB30B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1271" y="3262574"/>
            <a:ext cx="2627360" cy="1779158"/>
          </a:xfrm>
          <a:prstGeom prst="rect">
            <a:avLst/>
          </a:prstGeom>
        </p:spPr>
      </p:pic>
      <p:pic>
        <p:nvPicPr>
          <p:cNvPr id="17" name="Grafik 16">
            <a:extLst>
              <a:ext uri="{FF2B5EF4-FFF2-40B4-BE49-F238E27FC236}">
                <a16:creationId xmlns:a16="http://schemas.microsoft.com/office/drawing/2014/main" id="{60F6BCC7-69BC-49EC-82B4-222016B9F8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527" y="5279949"/>
            <a:ext cx="6591663" cy="764251"/>
          </a:xfrm>
          <a:prstGeom prst="rect">
            <a:avLst/>
          </a:prstGeom>
        </p:spPr>
      </p:pic>
      <p:sp>
        <p:nvSpPr>
          <p:cNvPr id="20" name="Rechteck 19">
            <a:extLst>
              <a:ext uri="{FF2B5EF4-FFF2-40B4-BE49-F238E27FC236}">
                <a16:creationId xmlns:a16="http://schemas.microsoft.com/office/drawing/2014/main" id="{420229B9-9B4F-8CD6-52CE-1F6A3C9D5CEC}"/>
              </a:ext>
            </a:extLst>
          </p:cNvPr>
          <p:cNvSpPr/>
          <p:nvPr/>
        </p:nvSpPr>
        <p:spPr>
          <a:xfrm>
            <a:off x="3646343" y="336699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C0E70FE6-A0E7-EB63-9A17-6937C6497723}"/>
              </a:ext>
            </a:extLst>
          </p:cNvPr>
          <p:cNvSpPr txBox="1"/>
          <p:nvPr/>
        </p:nvSpPr>
        <p:spPr>
          <a:xfrm>
            <a:off x="3646343" y="3392397"/>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05AB879A-EAF1-A142-239B-9544C34A30EF}"/>
              </a:ext>
            </a:extLst>
          </p:cNvPr>
          <p:cNvSpPr/>
          <p:nvPr/>
        </p:nvSpPr>
        <p:spPr>
          <a:xfrm>
            <a:off x="511527" y="491028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D14D733F-A62E-4602-C662-538A8FF7163F}"/>
              </a:ext>
            </a:extLst>
          </p:cNvPr>
          <p:cNvSpPr txBox="1"/>
          <p:nvPr/>
        </p:nvSpPr>
        <p:spPr>
          <a:xfrm>
            <a:off x="511527" y="4935679"/>
            <a:ext cx="1019969" cy="338554"/>
          </a:xfrm>
          <a:prstGeom prst="rect">
            <a:avLst/>
          </a:prstGeom>
          <a:noFill/>
        </p:spPr>
        <p:txBody>
          <a:bodyPr wrap="square" rtlCol="0">
            <a:spAutoFit/>
          </a:bodyPr>
          <a:lstStyle/>
          <a:p>
            <a:pPr algn="ctr"/>
            <a:r>
              <a:rPr lang="en-US" sz="1600" dirty="0"/>
              <a:t>INSERT</a:t>
            </a:r>
          </a:p>
        </p:txBody>
      </p:sp>
      <p:sp>
        <p:nvSpPr>
          <p:cNvPr id="24" name="Rechteck 23">
            <a:extLst>
              <a:ext uri="{FF2B5EF4-FFF2-40B4-BE49-F238E27FC236}">
                <a16:creationId xmlns:a16="http://schemas.microsoft.com/office/drawing/2014/main" id="{0F13945C-EF7C-550A-6C01-F8E7761CD834}"/>
              </a:ext>
            </a:extLst>
          </p:cNvPr>
          <p:cNvSpPr/>
          <p:nvPr/>
        </p:nvSpPr>
        <p:spPr>
          <a:xfrm>
            <a:off x="8940895" y="2887620"/>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5" name="Textfeld 24">
            <a:extLst>
              <a:ext uri="{FF2B5EF4-FFF2-40B4-BE49-F238E27FC236}">
                <a16:creationId xmlns:a16="http://schemas.microsoft.com/office/drawing/2014/main" id="{45743798-ED6F-C3BF-915A-11B6E58902E0}"/>
              </a:ext>
            </a:extLst>
          </p:cNvPr>
          <p:cNvSpPr txBox="1"/>
          <p:nvPr/>
        </p:nvSpPr>
        <p:spPr>
          <a:xfrm>
            <a:off x="8940895" y="2913019"/>
            <a:ext cx="1019969" cy="338554"/>
          </a:xfrm>
          <a:prstGeom prst="rect">
            <a:avLst/>
          </a:prstGeom>
          <a:noFill/>
        </p:spPr>
        <p:txBody>
          <a:bodyPr wrap="square" rtlCol="0">
            <a:spAutoFit/>
          </a:bodyPr>
          <a:lstStyle/>
          <a:p>
            <a:pPr algn="ctr"/>
            <a:r>
              <a:rPr lang="en-US" sz="1600" dirty="0"/>
              <a:t>Test Case</a:t>
            </a:r>
          </a:p>
        </p:txBody>
      </p:sp>
    </p:spTree>
    <p:extLst>
      <p:ext uri="{BB962C8B-B14F-4D97-AF65-F5344CB8AC3E}">
        <p14:creationId xmlns:p14="http://schemas.microsoft.com/office/powerpoint/2010/main" val="373567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002C7-26B3-A1F5-9F42-21701C0A196B}"/>
              </a:ext>
            </a:extLst>
          </p:cNvPr>
          <p:cNvSpPr>
            <a:spLocks noGrp="1"/>
          </p:cNvSpPr>
          <p:nvPr>
            <p:ph type="title"/>
          </p:nvPr>
        </p:nvSpPr>
        <p:spPr/>
        <p:txBody>
          <a:bodyPr/>
          <a:lstStyle/>
          <a:p>
            <a:r>
              <a:rPr lang="en-US" dirty="0"/>
              <a:t>Table - GiftCard</a:t>
            </a:r>
          </a:p>
        </p:txBody>
      </p:sp>
      <p:sp>
        <p:nvSpPr>
          <p:cNvPr id="4" name="Inhaltsplatzhalter 3">
            <a:extLst>
              <a:ext uri="{FF2B5EF4-FFF2-40B4-BE49-F238E27FC236}">
                <a16:creationId xmlns:a16="http://schemas.microsoft.com/office/drawing/2014/main" id="{C82C23C2-1D1E-590E-FB0B-0AC15D4C26F7}"/>
              </a:ext>
            </a:extLst>
          </p:cNvPr>
          <p:cNvSpPr>
            <a:spLocks noGrp="1"/>
          </p:cNvSpPr>
          <p:nvPr>
            <p:ph sz="half" idx="2"/>
          </p:nvPr>
        </p:nvSpPr>
        <p:spPr/>
        <p:txBody>
          <a:bodyPr>
            <a:normAutofit fontScale="92500" lnSpcReduction="10000"/>
          </a:bodyPr>
          <a:lstStyle/>
          <a:p>
            <a:r>
              <a:rPr lang="en-US" dirty="0"/>
              <a:t>The ‘GiftCard’ table contains information relevant to gift cards.</a:t>
            </a:r>
          </a:p>
          <a:p>
            <a:r>
              <a:rPr lang="en-US" dirty="0"/>
              <a:t>The ‘amount’ attribute in combination with the ‘currency_id’ attribute are used to store the value of the gift card.</a:t>
            </a:r>
          </a:p>
          <a:p>
            <a:r>
              <a:rPr lang="en-US" dirty="0"/>
              <a:t>The GiftCard table is quite simple and not as important as other tables to the functionality of the system and therefore does not warrant a complicated test case, content is checked again at the end of the test.sql file.</a:t>
            </a:r>
          </a:p>
        </p:txBody>
      </p:sp>
      <p:pic>
        <p:nvPicPr>
          <p:cNvPr id="7" name="Grafik 6">
            <a:extLst>
              <a:ext uri="{FF2B5EF4-FFF2-40B4-BE49-F238E27FC236}">
                <a16:creationId xmlns:a16="http://schemas.microsoft.com/office/drawing/2014/main" id="{29A0A2F2-6C8D-A19C-71B0-96C79D8F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9" name="Grafik 8" descr="Ein Bild, das Text, Schrift, Screenshot, Zahl enthält.&#10;&#10;Automatisch generierte Beschreibung">
            <a:extLst>
              <a:ext uri="{FF2B5EF4-FFF2-40B4-BE49-F238E27FC236}">
                <a16:creationId xmlns:a16="http://schemas.microsoft.com/office/drawing/2014/main" id="{B1D77F98-5DFC-2D96-247F-3B51257BC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39" y="388140"/>
            <a:ext cx="1863655" cy="642640"/>
          </a:xfrm>
          <a:prstGeom prst="rect">
            <a:avLst/>
          </a:prstGeom>
        </p:spPr>
      </p:pic>
      <p:sp>
        <p:nvSpPr>
          <p:cNvPr id="10" name="Rechteck 9">
            <a:extLst>
              <a:ext uri="{FF2B5EF4-FFF2-40B4-BE49-F238E27FC236}">
                <a16:creationId xmlns:a16="http://schemas.microsoft.com/office/drawing/2014/main" id="{C863E2DF-7FBF-1AD8-FFD4-870BE2F5F135}"/>
              </a:ext>
            </a:extLst>
          </p:cNvPr>
          <p:cNvSpPr/>
          <p:nvPr/>
        </p:nvSpPr>
        <p:spPr>
          <a:xfrm>
            <a:off x="2485231" y="5390488"/>
            <a:ext cx="2578100"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1" name="Textfeld 10">
            <a:extLst>
              <a:ext uri="{FF2B5EF4-FFF2-40B4-BE49-F238E27FC236}">
                <a16:creationId xmlns:a16="http://schemas.microsoft.com/office/drawing/2014/main" id="{90F34D5E-F526-2168-5F11-BE82A787854E}"/>
              </a:ext>
            </a:extLst>
          </p:cNvPr>
          <p:cNvSpPr txBox="1"/>
          <p:nvPr/>
        </p:nvSpPr>
        <p:spPr>
          <a:xfrm>
            <a:off x="2485231" y="5415888"/>
            <a:ext cx="2578100" cy="584775"/>
          </a:xfrm>
          <a:prstGeom prst="rect">
            <a:avLst/>
          </a:prstGeom>
          <a:noFill/>
        </p:spPr>
        <p:txBody>
          <a:bodyPr wrap="square" rtlCol="0">
            <a:spAutoFit/>
          </a:bodyPr>
          <a:lstStyle/>
          <a:p>
            <a:pPr algn="ctr"/>
            <a:r>
              <a:rPr lang="en-US" sz="1600" dirty="0"/>
              <a:t>‘</a:t>
            </a:r>
            <a:r>
              <a:rPr lang="en-US" altLang="ja-JP" sz="1600" dirty="0"/>
              <a:t>GiftCard</a:t>
            </a:r>
            <a:r>
              <a:rPr lang="en-US" sz="1600" dirty="0"/>
              <a:t>’ is a simple table, see content test in test.sql</a:t>
            </a:r>
          </a:p>
        </p:txBody>
      </p:sp>
      <p:sp>
        <p:nvSpPr>
          <p:cNvPr id="3" name="Rechteck 2">
            <a:extLst>
              <a:ext uri="{FF2B5EF4-FFF2-40B4-BE49-F238E27FC236}">
                <a16:creationId xmlns:a16="http://schemas.microsoft.com/office/drawing/2014/main" id="{D6792938-180F-04EA-5D76-4CB3B5E84F83}"/>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3A27CA1C-E0FE-C51D-1B13-B950C3B4ADC5}"/>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pic>
        <p:nvPicPr>
          <p:cNvPr id="13" name="Grafik 12" descr="Ein Bild, das Text, Screenshot, Schrift enthält.&#10;&#10;Automatisch generierte Beschreibung">
            <a:extLst>
              <a:ext uri="{FF2B5EF4-FFF2-40B4-BE49-F238E27FC236}">
                <a16:creationId xmlns:a16="http://schemas.microsoft.com/office/drawing/2014/main" id="{53F544AB-7AA7-637D-D691-7607F6977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52" y="2693521"/>
            <a:ext cx="3588859" cy="976111"/>
          </a:xfrm>
          <a:prstGeom prst="rect">
            <a:avLst/>
          </a:prstGeom>
        </p:spPr>
      </p:pic>
      <p:pic>
        <p:nvPicPr>
          <p:cNvPr id="15" name="Grafik 14">
            <a:extLst>
              <a:ext uri="{FF2B5EF4-FFF2-40B4-BE49-F238E27FC236}">
                <a16:creationId xmlns:a16="http://schemas.microsoft.com/office/drawing/2014/main" id="{FC7CF8F0-3362-D660-E88D-EDD989F8B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52" y="4443335"/>
            <a:ext cx="5329474" cy="363758"/>
          </a:xfrm>
          <a:prstGeom prst="rect">
            <a:avLst/>
          </a:prstGeom>
        </p:spPr>
      </p:pic>
      <p:sp>
        <p:nvSpPr>
          <p:cNvPr id="16" name="Rechteck 15">
            <a:extLst>
              <a:ext uri="{FF2B5EF4-FFF2-40B4-BE49-F238E27FC236}">
                <a16:creationId xmlns:a16="http://schemas.microsoft.com/office/drawing/2014/main" id="{E5D88B4C-5E0A-9E1A-C478-46F08A6C25F5}"/>
              </a:ext>
            </a:extLst>
          </p:cNvPr>
          <p:cNvSpPr/>
          <p:nvPr/>
        </p:nvSpPr>
        <p:spPr>
          <a:xfrm>
            <a:off x="890852" y="232956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7" name="Textfeld 16">
            <a:extLst>
              <a:ext uri="{FF2B5EF4-FFF2-40B4-BE49-F238E27FC236}">
                <a16:creationId xmlns:a16="http://schemas.microsoft.com/office/drawing/2014/main" id="{3283001C-5F60-EC0F-0B14-B2A12A749CE7}"/>
              </a:ext>
            </a:extLst>
          </p:cNvPr>
          <p:cNvSpPr txBox="1"/>
          <p:nvPr/>
        </p:nvSpPr>
        <p:spPr>
          <a:xfrm>
            <a:off x="890852" y="2354967"/>
            <a:ext cx="1019969" cy="338554"/>
          </a:xfrm>
          <a:prstGeom prst="rect">
            <a:avLst/>
          </a:prstGeom>
          <a:noFill/>
        </p:spPr>
        <p:txBody>
          <a:bodyPr wrap="square" rtlCol="0">
            <a:spAutoFit/>
          </a:bodyPr>
          <a:lstStyle/>
          <a:p>
            <a:pPr algn="ctr"/>
            <a:r>
              <a:rPr lang="en-US" sz="1600" dirty="0"/>
              <a:t>CREATE</a:t>
            </a:r>
          </a:p>
        </p:txBody>
      </p:sp>
      <p:pic>
        <p:nvPicPr>
          <p:cNvPr id="5" name="Grafik 4" descr="Ein Bild, das Text, Screenshot, Schrift, Quittung enthält.&#10;&#10;Automatisch generierte Beschreibung">
            <a:extLst>
              <a:ext uri="{FF2B5EF4-FFF2-40B4-BE49-F238E27FC236}">
                <a16:creationId xmlns:a16="http://schemas.microsoft.com/office/drawing/2014/main" id="{BAB94E85-4C18-D2E8-1A6C-7D434C97D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6571" y="2819477"/>
            <a:ext cx="1298123" cy="1298123"/>
          </a:xfrm>
          <a:prstGeom prst="rect">
            <a:avLst/>
          </a:prstGeom>
        </p:spPr>
      </p:pic>
      <p:sp>
        <p:nvSpPr>
          <p:cNvPr id="18" name="Rechteck 17">
            <a:extLst>
              <a:ext uri="{FF2B5EF4-FFF2-40B4-BE49-F238E27FC236}">
                <a16:creationId xmlns:a16="http://schemas.microsoft.com/office/drawing/2014/main" id="{CDAE563F-5584-974E-C5D2-CBF8D2D49E5D}"/>
              </a:ext>
            </a:extLst>
          </p:cNvPr>
          <p:cNvSpPr/>
          <p:nvPr/>
        </p:nvSpPr>
        <p:spPr>
          <a:xfrm>
            <a:off x="890852" y="407938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9" name="Textfeld 18">
            <a:extLst>
              <a:ext uri="{FF2B5EF4-FFF2-40B4-BE49-F238E27FC236}">
                <a16:creationId xmlns:a16="http://schemas.microsoft.com/office/drawing/2014/main" id="{A0BA4585-4500-B8EB-04C0-9D23C4D8D46D}"/>
              </a:ext>
            </a:extLst>
          </p:cNvPr>
          <p:cNvSpPr txBox="1"/>
          <p:nvPr/>
        </p:nvSpPr>
        <p:spPr>
          <a:xfrm>
            <a:off x="890852" y="4104780"/>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224132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11AB7A-91A9-195F-8C00-EA40D59B0A59}"/>
              </a:ext>
            </a:extLst>
          </p:cNvPr>
          <p:cNvSpPr>
            <a:spLocks noGrp="1"/>
          </p:cNvSpPr>
          <p:nvPr>
            <p:ph type="title"/>
          </p:nvPr>
        </p:nvSpPr>
        <p:spPr/>
        <p:txBody>
          <a:bodyPr/>
          <a:lstStyle/>
          <a:p>
            <a:r>
              <a:rPr lang="en-US" dirty="0"/>
              <a:t>introduction</a:t>
            </a:r>
          </a:p>
        </p:txBody>
      </p:sp>
      <p:sp>
        <p:nvSpPr>
          <p:cNvPr id="3" name="Inhaltsplatzhalter 2">
            <a:extLst>
              <a:ext uri="{FF2B5EF4-FFF2-40B4-BE49-F238E27FC236}">
                <a16:creationId xmlns:a16="http://schemas.microsoft.com/office/drawing/2014/main" id="{5DD55B63-09A3-83ED-8896-7C74D35F6E97}"/>
              </a:ext>
            </a:extLst>
          </p:cNvPr>
          <p:cNvSpPr>
            <a:spLocks noGrp="1"/>
          </p:cNvSpPr>
          <p:nvPr>
            <p:ph idx="1"/>
          </p:nvPr>
        </p:nvSpPr>
        <p:spPr/>
        <p:txBody>
          <a:bodyPr>
            <a:normAutofit fontScale="92500"/>
          </a:bodyPr>
          <a:lstStyle/>
          <a:p>
            <a:pPr marL="0" indent="0">
              <a:buNone/>
            </a:pPr>
            <a:r>
              <a:rPr lang="en-US" dirty="0"/>
              <a:t>This presentation is a part of phase 2 and intends to provide extensive documentation of the database structure, it’s tables, relationships and constraints, as well as explain the provided test cases, and their results.</a:t>
            </a:r>
          </a:p>
          <a:p>
            <a:pPr marL="0" indent="0">
              <a:buNone/>
            </a:pPr>
            <a:r>
              <a:rPr lang="en-US" dirty="0"/>
              <a:t>We will first explain the changes to the concept, the overall structure and elements of the database before examining each of the 27* tables that make up the database. </a:t>
            </a:r>
          </a:p>
          <a:p>
            <a:pPr marL="0" indent="0">
              <a:buNone/>
            </a:pPr>
            <a:r>
              <a:rPr lang="en-US" dirty="0">
                <a:solidFill>
                  <a:schemeClr val="tx2">
                    <a:lumMod val="60000"/>
                    <a:lumOff val="40000"/>
                  </a:schemeClr>
                </a:solidFill>
              </a:rPr>
              <a:t>*One table has been removed; all changes can be found on the following slide.</a:t>
            </a:r>
            <a:endParaRPr lang="en-US" dirty="0"/>
          </a:p>
          <a:p>
            <a:pPr marL="0" indent="0">
              <a:buNone/>
            </a:pPr>
            <a:r>
              <a:rPr lang="en-US" dirty="0"/>
              <a:t>I encourage the reader to run the test commands in their own environment for better readability, source code will be provided in phase 3..  any of the statements that are referred to but are not part of this presentation are very simple and are omitted without losing context. (usually simple select all test statements)</a:t>
            </a:r>
          </a:p>
        </p:txBody>
      </p:sp>
      <p:pic>
        <p:nvPicPr>
          <p:cNvPr id="4" name="Grafik 3">
            <a:extLst>
              <a:ext uri="{FF2B5EF4-FFF2-40B4-BE49-F238E27FC236}">
                <a16:creationId xmlns:a16="http://schemas.microsoft.com/office/drawing/2014/main" id="{72AB88F5-1E63-683B-9AC1-EB0836D17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1791438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F5473-52C8-64CB-8D93-5C58D5365530}"/>
              </a:ext>
            </a:extLst>
          </p:cNvPr>
          <p:cNvSpPr>
            <a:spLocks noGrp="1"/>
          </p:cNvSpPr>
          <p:nvPr>
            <p:ph type="title"/>
          </p:nvPr>
        </p:nvSpPr>
        <p:spPr/>
        <p:txBody>
          <a:bodyPr/>
          <a:lstStyle/>
          <a:p>
            <a:r>
              <a:rPr lang="en-US" dirty="0"/>
              <a:t>Thanks for reading</a:t>
            </a:r>
          </a:p>
        </p:txBody>
      </p:sp>
      <p:sp>
        <p:nvSpPr>
          <p:cNvPr id="3" name="Textplatzhalter 2">
            <a:extLst>
              <a:ext uri="{FF2B5EF4-FFF2-40B4-BE49-F238E27FC236}">
                <a16:creationId xmlns:a16="http://schemas.microsoft.com/office/drawing/2014/main" id="{E5B05392-C9E6-5C47-66BF-34E7E869418E}"/>
              </a:ext>
            </a:extLst>
          </p:cNvPr>
          <p:cNvSpPr>
            <a:spLocks noGrp="1"/>
          </p:cNvSpPr>
          <p:nvPr>
            <p:ph type="body" idx="1"/>
          </p:nvPr>
        </p:nvSpPr>
        <p:spPr/>
        <p:txBody>
          <a:bodyPr/>
          <a:lstStyle/>
          <a:p>
            <a:pPr algn="ctr"/>
            <a:r>
              <a:rPr lang="en-US" dirty="0"/>
              <a:t>I am looking forward to your feedback!</a:t>
            </a:r>
          </a:p>
        </p:txBody>
      </p:sp>
      <p:pic>
        <p:nvPicPr>
          <p:cNvPr id="4" name="Grafik 3">
            <a:extLst>
              <a:ext uri="{FF2B5EF4-FFF2-40B4-BE49-F238E27FC236}">
                <a16:creationId xmlns:a16="http://schemas.microsoft.com/office/drawing/2014/main" id="{9FA0FDAA-B5C5-2E0D-C0FD-65CE53FB2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74103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0C4D0F-EE18-C7A0-37AC-96F5A7D81B7E}"/>
              </a:ext>
            </a:extLst>
          </p:cNvPr>
          <p:cNvSpPr>
            <a:spLocks noGrp="1"/>
          </p:cNvSpPr>
          <p:nvPr>
            <p:ph type="title"/>
          </p:nvPr>
        </p:nvSpPr>
        <p:spPr/>
        <p:txBody>
          <a:bodyPr/>
          <a:lstStyle/>
          <a:p>
            <a:r>
              <a:rPr lang="en-US" dirty="0"/>
              <a:t>Changes</a:t>
            </a:r>
          </a:p>
        </p:txBody>
      </p:sp>
      <p:sp>
        <p:nvSpPr>
          <p:cNvPr id="3" name="Inhaltsplatzhalter 2">
            <a:extLst>
              <a:ext uri="{FF2B5EF4-FFF2-40B4-BE49-F238E27FC236}">
                <a16:creationId xmlns:a16="http://schemas.microsoft.com/office/drawing/2014/main" id="{5100F35A-0B39-5BDA-02DA-BC00A04FFDC1}"/>
              </a:ext>
            </a:extLst>
          </p:cNvPr>
          <p:cNvSpPr>
            <a:spLocks noGrp="1"/>
          </p:cNvSpPr>
          <p:nvPr>
            <p:ph idx="1"/>
          </p:nvPr>
        </p:nvSpPr>
        <p:spPr>
          <a:xfrm>
            <a:off x="2231136" y="2441194"/>
            <a:ext cx="7729728" cy="3965956"/>
          </a:xfrm>
        </p:spPr>
        <p:txBody>
          <a:bodyPr>
            <a:normAutofit fontScale="77500" lnSpcReduction="20000"/>
          </a:bodyPr>
          <a:lstStyle/>
          <a:p>
            <a:r>
              <a:rPr lang="en-US" dirty="0"/>
              <a:t>I have decided to remove the triphistory table.  The idea behind the table was to improve the access to the bookings of a guest for easier access. There is however not a significant enough improvement to justify the redundancy.</a:t>
            </a:r>
          </a:p>
          <a:p>
            <a:r>
              <a:rPr lang="en-US" dirty="0"/>
              <a:t>There have been some adjustments to the attribute distribution of the user, guest and host tables after reflecting the requirements/constraints of the individual attributes.</a:t>
            </a:r>
          </a:p>
          <a:p>
            <a:r>
              <a:rPr lang="en-US" dirty="0"/>
              <a:t>Small additional changes include:</a:t>
            </a:r>
          </a:p>
          <a:p>
            <a:pPr lvl="1"/>
            <a:r>
              <a:rPr lang="en-US" dirty="0"/>
              <a:t>The primary key’s now have more descriptive names.</a:t>
            </a:r>
          </a:p>
          <a:p>
            <a:pPr lvl="1"/>
            <a:r>
              <a:rPr lang="en-US" dirty="0"/>
              <a:t>Addresses now have an ‘address_type’ attribute</a:t>
            </a:r>
          </a:p>
          <a:p>
            <a:pPr lvl="1"/>
            <a:r>
              <a:rPr lang="en-US" dirty="0"/>
              <a:t>User attribute ‘</a:t>
            </a:r>
            <a:r>
              <a:rPr lang="en-US" sz="1600" dirty="0"/>
              <a:t>‘government_id’ was changed to ‘governmentid_image_id’</a:t>
            </a:r>
            <a:endParaRPr lang="en-US" dirty="0"/>
          </a:p>
          <a:p>
            <a:pPr lvl="1"/>
            <a:r>
              <a:rPr lang="en-US" dirty="0"/>
              <a:t>Messages now have an ‘author_user_id’ attribute</a:t>
            </a:r>
          </a:p>
          <a:p>
            <a:pPr lvl="1"/>
            <a:r>
              <a:rPr lang="en-US" dirty="0"/>
              <a:t>Bookings no longer have the ‘transaction_id’ attribute</a:t>
            </a:r>
          </a:p>
          <a:p>
            <a:pPr lvl="1"/>
            <a:r>
              <a:rPr lang="en-US" dirty="0"/>
              <a:t>PropertyListing now has the ‘owning_host_id’ attribute</a:t>
            </a:r>
          </a:p>
          <a:p>
            <a:pPr lvl="1"/>
            <a:r>
              <a:rPr lang="en-US" dirty="0"/>
              <a:t>PropertyReview attributes have changed to better align with the AirBnB app.</a:t>
            </a:r>
          </a:p>
          <a:p>
            <a:pPr lvl="1"/>
            <a:r>
              <a:rPr lang="en-US" dirty="0"/>
              <a:t>Currency attribute ‘amount_usd’ was changed to ‘amount’</a:t>
            </a:r>
          </a:p>
          <a:p>
            <a:pPr lvl="1"/>
            <a:r>
              <a:rPr lang="en-US" dirty="0"/>
              <a:t>BankInformation now has a ‘name’ attribute for the bank’s name</a:t>
            </a:r>
          </a:p>
        </p:txBody>
      </p:sp>
      <p:pic>
        <p:nvPicPr>
          <p:cNvPr id="4" name="Grafik 3">
            <a:extLst>
              <a:ext uri="{FF2B5EF4-FFF2-40B4-BE49-F238E27FC236}">
                <a16:creationId xmlns:a16="http://schemas.microsoft.com/office/drawing/2014/main" id="{A998EB67-5728-37A7-A3F3-1ADABA893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159199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1354D-B7DC-5D5B-520E-0D72F0528C48}"/>
              </a:ext>
            </a:extLst>
          </p:cNvPr>
          <p:cNvSpPr>
            <a:spLocks noGrp="1"/>
          </p:cNvSpPr>
          <p:nvPr>
            <p:ph type="title"/>
          </p:nvPr>
        </p:nvSpPr>
        <p:spPr>
          <a:xfrm>
            <a:off x="765449" y="884928"/>
            <a:ext cx="4494998" cy="1134640"/>
          </a:xfrm>
        </p:spPr>
        <p:txBody>
          <a:bodyPr/>
          <a:lstStyle/>
          <a:p>
            <a:r>
              <a:rPr lang="en-US" dirty="0"/>
              <a:t>Structure</a:t>
            </a:r>
          </a:p>
        </p:txBody>
      </p:sp>
      <p:sp>
        <p:nvSpPr>
          <p:cNvPr id="4" name="Textplatzhalter 3">
            <a:extLst>
              <a:ext uri="{FF2B5EF4-FFF2-40B4-BE49-F238E27FC236}">
                <a16:creationId xmlns:a16="http://schemas.microsoft.com/office/drawing/2014/main" id="{540EC13E-B084-BC8A-68D5-ACF4BB2C69BA}"/>
              </a:ext>
            </a:extLst>
          </p:cNvPr>
          <p:cNvSpPr>
            <a:spLocks noGrp="1"/>
          </p:cNvSpPr>
          <p:nvPr>
            <p:ph type="body" sz="half" idx="2"/>
          </p:nvPr>
        </p:nvSpPr>
        <p:spPr>
          <a:xfrm>
            <a:off x="1115568" y="2330450"/>
            <a:ext cx="3794760" cy="3860800"/>
          </a:xfrm>
        </p:spPr>
        <p:txBody>
          <a:bodyPr/>
          <a:lstStyle/>
          <a:p>
            <a:r>
              <a:rPr lang="en-US" dirty="0"/>
              <a:t>There are two main “blocks” of information the database needs to support: Users and Properties.</a:t>
            </a:r>
          </a:p>
          <a:p>
            <a:r>
              <a:rPr lang="en-US" dirty="0"/>
              <a:t>There are multiple tables facilitating each of these data sets, and their attributes.</a:t>
            </a:r>
          </a:p>
          <a:p>
            <a:r>
              <a:rPr lang="en-US" dirty="0"/>
              <a:t>The two categories of users,  ‘guest’ and ‘host’ share a base ‘user’ class, creating a joined subclass table strategy.</a:t>
            </a:r>
          </a:p>
          <a:p>
            <a:r>
              <a:rPr lang="en-US" dirty="0"/>
              <a:t>The ‘PropertyListing’ table includes relevant attributes for the properties offered on the page, multiple of which use N:M relations and therefore need to be normalized via additional tables.</a:t>
            </a:r>
          </a:p>
          <a:p>
            <a:endParaRPr lang="en-US" dirty="0"/>
          </a:p>
        </p:txBody>
      </p:sp>
      <p:pic>
        <p:nvPicPr>
          <p:cNvPr id="6" name="Grafik 5" descr="Ein Bild, das Text, Diagramm, Plan, parallel enthält.&#10;&#10;Automatisch generierte Beschreibung">
            <a:extLst>
              <a:ext uri="{FF2B5EF4-FFF2-40B4-BE49-F238E27FC236}">
                <a16:creationId xmlns:a16="http://schemas.microsoft.com/office/drawing/2014/main" id="{DCBE5939-0CCA-23A5-39B6-C0695F1DC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46470" cy="6858000"/>
          </a:xfrm>
          <a:prstGeom prst="rect">
            <a:avLst/>
          </a:prstGeom>
        </p:spPr>
      </p:pic>
      <p:pic>
        <p:nvPicPr>
          <p:cNvPr id="26" name="Grafik 25">
            <a:extLst>
              <a:ext uri="{FF2B5EF4-FFF2-40B4-BE49-F238E27FC236}">
                <a16:creationId xmlns:a16="http://schemas.microsoft.com/office/drawing/2014/main" id="{FADEB38D-BD98-1E57-78B5-562C49072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Tree>
    <p:extLst>
      <p:ext uri="{BB962C8B-B14F-4D97-AF65-F5344CB8AC3E}">
        <p14:creationId xmlns:p14="http://schemas.microsoft.com/office/powerpoint/2010/main" val="314412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Diagramm, Plan, parallel enthält.&#10;&#10;Automatisch generierte Beschreibung">
            <a:extLst>
              <a:ext uri="{FF2B5EF4-FFF2-40B4-BE49-F238E27FC236}">
                <a16:creationId xmlns:a16="http://schemas.microsoft.com/office/drawing/2014/main" id="{8088F99C-14CB-4D43-4E56-EBC089B2E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261" y="0"/>
            <a:ext cx="4650739" cy="6858000"/>
          </a:xfrm>
          <a:prstGeom prst="rect">
            <a:avLst/>
          </a:prstGeom>
        </p:spPr>
      </p:pic>
      <p:pic>
        <p:nvPicPr>
          <p:cNvPr id="7" name="Grafik 6" descr="Ein Bild, das Text, Diagramm, Plan, technische Zeichnung enthält.&#10;&#10;Automatisch generierte Beschreibung">
            <a:extLst>
              <a:ext uri="{FF2B5EF4-FFF2-40B4-BE49-F238E27FC236}">
                <a16:creationId xmlns:a16="http://schemas.microsoft.com/office/drawing/2014/main" id="{FE9E2B74-528C-3465-3A4C-35CA31AE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06158" cy="6858000"/>
          </a:xfrm>
          <a:prstGeom prst="rect">
            <a:avLst/>
          </a:prstGeom>
        </p:spPr>
      </p:pic>
      <p:sp>
        <p:nvSpPr>
          <p:cNvPr id="8" name="Pfeil: nach unten 7">
            <a:extLst>
              <a:ext uri="{FF2B5EF4-FFF2-40B4-BE49-F238E27FC236}">
                <a16:creationId xmlns:a16="http://schemas.microsoft.com/office/drawing/2014/main" id="{43158149-295C-4A90-4D52-1801AB0274CD}"/>
              </a:ext>
            </a:extLst>
          </p:cNvPr>
          <p:cNvSpPr/>
          <p:nvPr/>
        </p:nvSpPr>
        <p:spPr>
          <a:xfrm rot="16200000">
            <a:off x="4801423" y="2012732"/>
            <a:ext cx="2647142" cy="2832534"/>
          </a:xfrm>
          <a:prstGeom prst="downArrow">
            <a:avLst>
              <a:gd name="adj1" fmla="val 100000"/>
              <a:gd name="adj2" fmla="val 10004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B05F02C-EC23-A54F-504E-E2EE6FCDAF10}"/>
              </a:ext>
            </a:extLst>
          </p:cNvPr>
          <p:cNvSpPr>
            <a:spLocks noGrp="1"/>
          </p:cNvSpPr>
          <p:nvPr>
            <p:ph type="title"/>
          </p:nvPr>
        </p:nvSpPr>
        <p:spPr>
          <a:xfrm>
            <a:off x="5022850" y="0"/>
            <a:ext cx="2190750" cy="6857999"/>
          </a:xfrm>
        </p:spPr>
        <p:txBody>
          <a:bodyPr>
            <a:normAutofit/>
          </a:bodyPr>
          <a:lstStyle/>
          <a:p>
            <a:r>
              <a:rPr lang="en-US" sz="2200" dirty="0"/>
              <a:t>Structure Changes Overview</a:t>
            </a:r>
          </a:p>
        </p:txBody>
      </p:sp>
      <p:pic>
        <p:nvPicPr>
          <p:cNvPr id="9" name="Grafik 8">
            <a:extLst>
              <a:ext uri="{FF2B5EF4-FFF2-40B4-BE49-F238E27FC236}">
                <a16:creationId xmlns:a16="http://schemas.microsoft.com/office/drawing/2014/main" id="{A993257F-C99F-340F-8AD0-F6C51378F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3" name="Textfeld 2">
            <a:extLst>
              <a:ext uri="{FF2B5EF4-FFF2-40B4-BE49-F238E27FC236}">
                <a16:creationId xmlns:a16="http://schemas.microsoft.com/office/drawing/2014/main" id="{36A04CF2-B771-50A0-731E-E2EDE2316337}"/>
              </a:ext>
            </a:extLst>
          </p:cNvPr>
          <p:cNvSpPr txBox="1"/>
          <p:nvPr/>
        </p:nvSpPr>
        <p:spPr>
          <a:xfrm>
            <a:off x="0" y="0"/>
            <a:ext cx="685800" cy="369332"/>
          </a:xfrm>
          <a:prstGeom prst="rect">
            <a:avLst/>
          </a:prstGeom>
          <a:noFill/>
        </p:spPr>
        <p:txBody>
          <a:bodyPr wrap="square" rtlCol="0">
            <a:spAutoFit/>
          </a:bodyPr>
          <a:lstStyle/>
          <a:p>
            <a:r>
              <a:rPr lang="en-US" dirty="0"/>
              <a:t>OLD</a:t>
            </a:r>
          </a:p>
        </p:txBody>
      </p:sp>
      <p:sp>
        <p:nvSpPr>
          <p:cNvPr id="4" name="Textfeld 3">
            <a:extLst>
              <a:ext uri="{FF2B5EF4-FFF2-40B4-BE49-F238E27FC236}">
                <a16:creationId xmlns:a16="http://schemas.microsoft.com/office/drawing/2014/main" id="{22E86F42-8B28-EE25-0B15-3B34063D1F64}"/>
              </a:ext>
            </a:extLst>
          </p:cNvPr>
          <p:cNvSpPr txBox="1"/>
          <p:nvPr/>
        </p:nvSpPr>
        <p:spPr>
          <a:xfrm>
            <a:off x="7541261" y="0"/>
            <a:ext cx="802713" cy="369332"/>
          </a:xfrm>
          <a:prstGeom prst="rect">
            <a:avLst/>
          </a:prstGeom>
          <a:noFill/>
        </p:spPr>
        <p:txBody>
          <a:bodyPr wrap="square" rtlCol="0">
            <a:spAutoFit/>
          </a:bodyPr>
          <a:lstStyle/>
          <a:p>
            <a:r>
              <a:rPr lang="en-US" dirty="0"/>
              <a:t>NEW</a:t>
            </a:r>
          </a:p>
        </p:txBody>
      </p:sp>
    </p:spTree>
    <p:extLst>
      <p:ext uri="{BB962C8B-B14F-4D97-AF65-F5344CB8AC3E}">
        <p14:creationId xmlns:p14="http://schemas.microsoft.com/office/powerpoint/2010/main" val="10934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56153-167E-2013-F458-05D12AA01F87}"/>
              </a:ext>
            </a:extLst>
          </p:cNvPr>
          <p:cNvSpPr>
            <a:spLocks noGrp="1"/>
          </p:cNvSpPr>
          <p:nvPr>
            <p:ph type="title"/>
          </p:nvPr>
        </p:nvSpPr>
        <p:spPr/>
        <p:txBody>
          <a:bodyPr/>
          <a:lstStyle/>
          <a:p>
            <a:r>
              <a:rPr lang="en-US" dirty="0"/>
              <a:t>Table - User</a:t>
            </a:r>
          </a:p>
        </p:txBody>
      </p:sp>
      <p:sp>
        <p:nvSpPr>
          <p:cNvPr id="4" name="Inhaltsplatzhalter 3">
            <a:extLst>
              <a:ext uri="{FF2B5EF4-FFF2-40B4-BE49-F238E27FC236}">
                <a16:creationId xmlns:a16="http://schemas.microsoft.com/office/drawing/2014/main" id="{69FB1E1B-13A0-688B-6A17-DAF8C8F72D83}"/>
              </a:ext>
            </a:extLst>
          </p:cNvPr>
          <p:cNvSpPr>
            <a:spLocks noGrp="1"/>
          </p:cNvSpPr>
          <p:nvPr>
            <p:ph sz="half" idx="2"/>
          </p:nvPr>
        </p:nvSpPr>
        <p:spPr/>
        <p:txBody>
          <a:bodyPr>
            <a:normAutofit lnSpcReduction="10000"/>
          </a:bodyPr>
          <a:lstStyle/>
          <a:p>
            <a:r>
              <a:rPr lang="en-US" dirty="0"/>
              <a:t>The User is the base/super class for all users and holds attributes any user will have.</a:t>
            </a:r>
          </a:p>
          <a:p>
            <a:r>
              <a:rPr lang="en-US" dirty="0"/>
              <a:t>The ‘address_id’ is a foreign key that references the address table.</a:t>
            </a:r>
          </a:p>
          <a:p>
            <a:r>
              <a:rPr lang="en-US" dirty="0"/>
              <a:t>The ‘governmentid_image_id’ is a foreign key that references the image table.</a:t>
            </a:r>
          </a:p>
          <a:p>
            <a:r>
              <a:rPr lang="en-US" dirty="0"/>
              <a:t>This table is tested via the host and guest tables which can be seen in the following two slides.</a:t>
            </a:r>
          </a:p>
        </p:txBody>
      </p:sp>
      <p:pic>
        <p:nvPicPr>
          <p:cNvPr id="11" name="Grafik 10">
            <a:extLst>
              <a:ext uri="{FF2B5EF4-FFF2-40B4-BE49-F238E27FC236}">
                <a16:creationId xmlns:a16="http://schemas.microsoft.com/office/drawing/2014/main" id="{2EEE5CFB-3312-827E-CB2F-21E737D59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sp>
        <p:nvSpPr>
          <p:cNvPr id="8" name="Rechteck 7">
            <a:extLst>
              <a:ext uri="{FF2B5EF4-FFF2-40B4-BE49-F238E27FC236}">
                <a16:creationId xmlns:a16="http://schemas.microsoft.com/office/drawing/2014/main" id="{BC3B91E8-280F-8097-3629-82CA047EAEFC}"/>
              </a:ext>
            </a:extLst>
          </p:cNvPr>
          <p:cNvSpPr/>
          <p:nvPr/>
        </p:nvSpPr>
        <p:spPr>
          <a:xfrm>
            <a:off x="1118823" y="5283133"/>
            <a:ext cx="4852558" cy="610175"/>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9" name="Textfeld 8">
            <a:extLst>
              <a:ext uri="{FF2B5EF4-FFF2-40B4-BE49-F238E27FC236}">
                <a16:creationId xmlns:a16="http://schemas.microsoft.com/office/drawing/2014/main" id="{605D3E2F-A3DD-D489-3689-8526C5E0BAC1}"/>
              </a:ext>
            </a:extLst>
          </p:cNvPr>
          <p:cNvSpPr txBox="1"/>
          <p:nvPr/>
        </p:nvSpPr>
        <p:spPr>
          <a:xfrm>
            <a:off x="1118823" y="5296460"/>
            <a:ext cx="4852558" cy="584775"/>
          </a:xfrm>
          <a:prstGeom prst="rect">
            <a:avLst/>
          </a:prstGeom>
          <a:noFill/>
        </p:spPr>
        <p:txBody>
          <a:bodyPr wrap="square" rtlCol="0">
            <a:spAutoFit/>
          </a:bodyPr>
          <a:lstStyle/>
          <a:p>
            <a:pPr algn="ctr"/>
            <a:r>
              <a:rPr lang="en-US" sz="1600" dirty="0"/>
              <a:t>Tested via ‘Guest’ and ‘Host’ test cases</a:t>
            </a:r>
          </a:p>
          <a:p>
            <a:pPr algn="ctr"/>
            <a:r>
              <a:rPr lang="en-US" sz="1600" dirty="0"/>
              <a:t>Insert statements are part of ‘Guest’/’Host’ transaction.</a:t>
            </a:r>
          </a:p>
        </p:txBody>
      </p:sp>
      <p:pic>
        <p:nvPicPr>
          <p:cNvPr id="5" name="Grafik 4" descr="Ein Bild, das Text, Screenshot, Schrift enthält.&#10;&#10;Automatisch generierte Beschreibung">
            <a:extLst>
              <a:ext uri="{FF2B5EF4-FFF2-40B4-BE49-F238E27FC236}">
                <a16:creationId xmlns:a16="http://schemas.microsoft.com/office/drawing/2014/main" id="{6AA29785-B3EA-BD89-63F4-3079650F0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23" y="2507301"/>
            <a:ext cx="3639058" cy="1286054"/>
          </a:xfrm>
          <a:prstGeom prst="rect">
            <a:avLst/>
          </a:prstGeom>
        </p:spPr>
      </p:pic>
      <p:pic>
        <p:nvPicPr>
          <p:cNvPr id="10" name="Grafik 9" descr="Ein Bild, das Text, Schrift, Screenshot, Zahl enthält.&#10;&#10;Automatisch generierte Beschreibung">
            <a:extLst>
              <a:ext uri="{FF2B5EF4-FFF2-40B4-BE49-F238E27FC236}">
                <a16:creationId xmlns:a16="http://schemas.microsoft.com/office/drawing/2014/main" id="{9C006E4F-C417-F16F-2F79-F30DBA75F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823" y="3811483"/>
            <a:ext cx="3248478" cy="1143160"/>
          </a:xfrm>
          <a:prstGeom prst="rect">
            <a:avLst/>
          </a:prstGeom>
        </p:spPr>
      </p:pic>
      <p:pic>
        <p:nvPicPr>
          <p:cNvPr id="7" name="Inhaltsplatzhalter 6" descr="Ein Bild, das Text, Screenshot, Quittung, Schrift enthält.&#10;&#10;Automatisch generierte Beschreibung">
            <a:extLst>
              <a:ext uri="{FF2B5EF4-FFF2-40B4-BE49-F238E27FC236}">
                <a16:creationId xmlns:a16="http://schemas.microsoft.com/office/drawing/2014/main" id="{C1DF98B6-FB2E-5676-FF93-A8588944E7B4}"/>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237831" y="2862924"/>
            <a:ext cx="1733550" cy="1724025"/>
          </a:xfrm>
        </p:spPr>
      </p:pic>
      <p:pic>
        <p:nvPicPr>
          <p:cNvPr id="15" name="Grafik 14" descr="Ein Bild, das Text, Schrift, Screenshot, Zahl enthält.&#10;&#10;Automatisch generierte Beschreibung">
            <a:extLst>
              <a:ext uri="{FF2B5EF4-FFF2-40B4-BE49-F238E27FC236}">
                <a16:creationId xmlns:a16="http://schemas.microsoft.com/office/drawing/2014/main" id="{9098FD04-536C-78AD-C7BD-5A692893C5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044" y="388768"/>
            <a:ext cx="1653996" cy="643221"/>
          </a:xfrm>
          <a:prstGeom prst="rect">
            <a:avLst/>
          </a:prstGeom>
        </p:spPr>
      </p:pic>
      <p:sp>
        <p:nvSpPr>
          <p:cNvPr id="18" name="Textfeld 17">
            <a:extLst>
              <a:ext uri="{FF2B5EF4-FFF2-40B4-BE49-F238E27FC236}">
                <a16:creationId xmlns:a16="http://schemas.microsoft.com/office/drawing/2014/main" id="{A00EF40E-A93B-AAF5-9577-AEA4B542A8FB}"/>
              </a:ext>
            </a:extLst>
          </p:cNvPr>
          <p:cNvSpPr txBox="1"/>
          <p:nvPr/>
        </p:nvSpPr>
        <p:spPr>
          <a:xfrm>
            <a:off x="1045193" y="4915439"/>
            <a:ext cx="4260850" cy="215444"/>
          </a:xfrm>
          <a:prstGeom prst="rect">
            <a:avLst/>
          </a:prstGeom>
          <a:noFill/>
        </p:spPr>
        <p:txBody>
          <a:bodyPr wrap="square" rtlCol="0">
            <a:spAutoFit/>
          </a:bodyPr>
          <a:lstStyle/>
          <a:p>
            <a:r>
              <a:rPr lang="en-US" sz="800" dirty="0">
                <a:solidFill>
                  <a:schemeClr val="tx2">
                    <a:lumMod val="60000"/>
                    <a:lumOff val="40000"/>
                  </a:schemeClr>
                </a:solidFill>
              </a:rPr>
              <a:t>*code line indicator in screenshots may differ slightly compared to the source file.</a:t>
            </a:r>
          </a:p>
        </p:txBody>
      </p:sp>
      <p:sp>
        <p:nvSpPr>
          <p:cNvPr id="3" name="Rechteck 2">
            <a:extLst>
              <a:ext uri="{FF2B5EF4-FFF2-40B4-BE49-F238E27FC236}">
                <a16:creationId xmlns:a16="http://schemas.microsoft.com/office/drawing/2014/main" id="{7FAE670E-BBC8-60A3-9E3C-C0E2D5146B6B}"/>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D9AE82ED-4C1B-4A32-7546-5F1A423CE577}"/>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spTree>
    <p:extLst>
      <p:ext uri="{BB962C8B-B14F-4D97-AF65-F5344CB8AC3E}">
        <p14:creationId xmlns:p14="http://schemas.microsoft.com/office/powerpoint/2010/main" val="422298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fik 24" descr="Ein Bild, das Text, Screenshot, Schrift enthält.&#10;&#10;Automatisch generierte Beschreibung">
            <a:extLst>
              <a:ext uri="{FF2B5EF4-FFF2-40B4-BE49-F238E27FC236}">
                <a16:creationId xmlns:a16="http://schemas.microsoft.com/office/drawing/2014/main" id="{02B4858D-E67E-A734-1A1D-EEEAE1972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420" y="3189350"/>
            <a:ext cx="2466553" cy="875435"/>
          </a:xfrm>
          <a:prstGeom prst="rect">
            <a:avLst/>
          </a:prstGeom>
        </p:spPr>
      </p:pic>
      <p:sp>
        <p:nvSpPr>
          <p:cNvPr id="2" name="Titel 1">
            <a:extLst>
              <a:ext uri="{FF2B5EF4-FFF2-40B4-BE49-F238E27FC236}">
                <a16:creationId xmlns:a16="http://schemas.microsoft.com/office/drawing/2014/main" id="{A996C1DA-0628-61EE-7EEB-177A18D5AE80}"/>
              </a:ext>
            </a:extLst>
          </p:cNvPr>
          <p:cNvSpPr>
            <a:spLocks noGrp="1"/>
          </p:cNvSpPr>
          <p:nvPr>
            <p:ph type="title"/>
          </p:nvPr>
        </p:nvSpPr>
        <p:spPr>
          <a:xfrm>
            <a:off x="2231136" y="15334"/>
            <a:ext cx="7729728" cy="1188720"/>
          </a:xfrm>
        </p:spPr>
        <p:txBody>
          <a:bodyPr/>
          <a:lstStyle/>
          <a:p>
            <a:r>
              <a:rPr lang="en-US" dirty="0"/>
              <a:t>Table - Guest</a:t>
            </a:r>
          </a:p>
        </p:txBody>
      </p:sp>
      <p:sp>
        <p:nvSpPr>
          <p:cNvPr id="4" name="Inhaltsplatzhalter 3">
            <a:extLst>
              <a:ext uri="{FF2B5EF4-FFF2-40B4-BE49-F238E27FC236}">
                <a16:creationId xmlns:a16="http://schemas.microsoft.com/office/drawing/2014/main" id="{63CB7BB2-78D9-EB3E-A05F-0C2B2483F6F2}"/>
              </a:ext>
            </a:extLst>
          </p:cNvPr>
          <p:cNvSpPr>
            <a:spLocks noGrp="1"/>
          </p:cNvSpPr>
          <p:nvPr>
            <p:ph sz="half" idx="2"/>
          </p:nvPr>
        </p:nvSpPr>
        <p:spPr>
          <a:xfrm>
            <a:off x="4387882" y="1358049"/>
            <a:ext cx="3879092" cy="1780344"/>
          </a:xfrm>
        </p:spPr>
        <p:txBody>
          <a:bodyPr>
            <a:normAutofit fontScale="77500" lnSpcReduction="20000"/>
          </a:bodyPr>
          <a:lstStyle/>
          <a:p>
            <a:r>
              <a:rPr lang="en-US" dirty="0"/>
              <a:t>The ‘user_id’ attribute refers to the base class.</a:t>
            </a:r>
          </a:p>
          <a:p>
            <a:r>
              <a:rPr lang="en-US" dirty="0"/>
              <a:t>‘profile_image_id’ references the id of an image that can be loaded to display the users profile image. It refers to the image table.</a:t>
            </a:r>
          </a:p>
          <a:p>
            <a:r>
              <a:rPr lang="en-US" dirty="0"/>
              <a:t>The test case is meant to test the relationship between the ‘Guest’ table/class and its super class ‘User’.  As well as testing other relevant relationships via all the foreign keys.</a:t>
            </a:r>
          </a:p>
        </p:txBody>
      </p:sp>
      <p:pic>
        <p:nvPicPr>
          <p:cNvPr id="5" name="Grafik 4">
            <a:extLst>
              <a:ext uri="{FF2B5EF4-FFF2-40B4-BE49-F238E27FC236}">
                <a16:creationId xmlns:a16="http://schemas.microsoft.com/office/drawing/2014/main" id="{044E302F-2B3E-280D-7A62-D44C801E8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Inhaltsplatzhalter 7" descr="Ein Bild, das Text, Screenshot, Software enthält.&#10;&#10;Automatisch generierte Beschreibung">
            <a:extLst>
              <a:ext uri="{FF2B5EF4-FFF2-40B4-BE49-F238E27FC236}">
                <a16:creationId xmlns:a16="http://schemas.microsoft.com/office/drawing/2014/main" id="{5D6E7314-E2B7-4FCD-E294-2CF2C4E7C7E9}"/>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8308751" y="2195865"/>
            <a:ext cx="3791193" cy="3540573"/>
          </a:xfrm>
        </p:spPr>
      </p:pic>
      <p:pic>
        <p:nvPicPr>
          <p:cNvPr id="20" name="Grafik 19">
            <a:extLst>
              <a:ext uri="{FF2B5EF4-FFF2-40B4-BE49-F238E27FC236}">
                <a16:creationId xmlns:a16="http://schemas.microsoft.com/office/drawing/2014/main" id="{E09C1193-5A40-86DC-AE8D-BB1FD6F871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6662" y="5877263"/>
            <a:ext cx="7493282" cy="879137"/>
          </a:xfrm>
          <a:prstGeom prst="rect">
            <a:avLst/>
          </a:prstGeom>
        </p:spPr>
      </p:pic>
      <p:pic>
        <p:nvPicPr>
          <p:cNvPr id="9" name="Grafik 8" descr="Ein Bild, das Text, Screenshot, Schrift enthält.&#10;&#10;Automatisch generierte Beschreibung">
            <a:extLst>
              <a:ext uri="{FF2B5EF4-FFF2-40B4-BE49-F238E27FC236}">
                <a16:creationId xmlns:a16="http://schemas.microsoft.com/office/drawing/2014/main" id="{626D7E71-C096-7C98-1D69-7C87A6B4C6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9221" y="4115742"/>
            <a:ext cx="2467752" cy="1635767"/>
          </a:xfrm>
          <a:prstGeom prst="rect">
            <a:avLst/>
          </a:prstGeom>
        </p:spPr>
      </p:pic>
      <p:pic>
        <p:nvPicPr>
          <p:cNvPr id="11" name="Grafik 10" descr="Ein Bild, das Text, Screenshot, Quittung, Schrift enthält.&#10;&#10;Automatisch generierte Beschreibung">
            <a:extLst>
              <a:ext uri="{FF2B5EF4-FFF2-40B4-BE49-F238E27FC236}">
                <a16:creationId xmlns:a16="http://schemas.microsoft.com/office/drawing/2014/main" id="{B82D5D80-1347-6E5A-68C5-45AA9D28A6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6292" y="2721742"/>
            <a:ext cx="1491491" cy="1483296"/>
          </a:xfrm>
          <a:prstGeom prst="rect">
            <a:avLst/>
          </a:prstGeom>
        </p:spPr>
      </p:pic>
      <p:pic>
        <p:nvPicPr>
          <p:cNvPr id="19" name="Grafik 18" descr="Ein Bild, das Text, Screenshot enthält.&#10;&#10;Automatisch generierte Beschreibung">
            <a:extLst>
              <a:ext uri="{FF2B5EF4-FFF2-40B4-BE49-F238E27FC236}">
                <a16:creationId xmlns:a16="http://schemas.microsoft.com/office/drawing/2014/main" id="{DC086237-90F3-BD53-C336-72CCECB5AB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600" y="2205927"/>
            <a:ext cx="4137109" cy="4536015"/>
          </a:xfrm>
          <a:prstGeom prst="rect">
            <a:avLst/>
          </a:prstGeom>
        </p:spPr>
      </p:pic>
      <p:sp>
        <p:nvSpPr>
          <p:cNvPr id="10" name="Rechteck 9">
            <a:extLst>
              <a:ext uri="{FF2B5EF4-FFF2-40B4-BE49-F238E27FC236}">
                <a16:creationId xmlns:a16="http://schemas.microsoft.com/office/drawing/2014/main" id="{3B422318-77B0-169E-8D15-C0E1119BE3BA}"/>
              </a:ext>
            </a:extLst>
          </p:cNvPr>
          <p:cNvSpPr/>
          <p:nvPr/>
        </p:nvSpPr>
        <p:spPr>
          <a:xfrm>
            <a:off x="250772" y="1893921"/>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feld 11">
            <a:extLst>
              <a:ext uri="{FF2B5EF4-FFF2-40B4-BE49-F238E27FC236}">
                <a16:creationId xmlns:a16="http://schemas.microsoft.com/office/drawing/2014/main" id="{AA04B23A-EDEF-942C-08C7-4A693B1AB8C8}"/>
              </a:ext>
            </a:extLst>
          </p:cNvPr>
          <p:cNvSpPr txBox="1"/>
          <p:nvPr/>
        </p:nvSpPr>
        <p:spPr>
          <a:xfrm>
            <a:off x="250772" y="1919320"/>
            <a:ext cx="1019969" cy="338554"/>
          </a:xfrm>
          <a:prstGeom prst="rect">
            <a:avLst/>
          </a:prstGeom>
          <a:noFill/>
        </p:spPr>
        <p:txBody>
          <a:bodyPr wrap="square" rtlCol="0">
            <a:spAutoFit/>
          </a:bodyPr>
          <a:lstStyle/>
          <a:p>
            <a:pPr algn="ctr"/>
            <a:r>
              <a:rPr lang="en-US" sz="1600" dirty="0"/>
              <a:t>INSERT</a:t>
            </a:r>
          </a:p>
        </p:txBody>
      </p:sp>
      <p:sp>
        <p:nvSpPr>
          <p:cNvPr id="13" name="Rechteck 12">
            <a:extLst>
              <a:ext uri="{FF2B5EF4-FFF2-40B4-BE49-F238E27FC236}">
                <a16:creationId xmlns:a16="http://schemas.microsoft.com/office/drawing/2014/main" id="{96545716-6114-4021-3851-CA4260798146}"/>
              </a:ext>
            </a:extLst>
          </p:cNvPr>
          <p:cNvSpPr/>
          <p:nvPr/>
        </p:nvSpPr>
        <p:spPr>
          <a:xfrm>
            <a:off x="10713725" y="188202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feld 13">
            <a:extLst>
              <a:ext uri="{FF2B5EF4-FFF2-40B4-BE49-F238E27FC236}">
                <a16:creationId xmlns:a16="http://schemas.microsoft.com/office/drawing/2014/main" id="{9DEB88FC-16F3-0A3A-D1CC-63597A8D00A4}"/>
              </a:ext>
            </a:extLst>
          </p:cNvPr>
          <p:cNvSpPr txBox="1"/>
          <p:nvPr/>
        </p:nvSpPr>
        <p:spPr>
          <a:xfrm>
            <a:off x="10713725" y="1907425"/>
            <a:ext cx="1019969" cy="338554"/>
          </a:xfrm>
          <a:prstGeom prst="rect">
            <a:avLst/>
          </a:prstGeom>
          <a:noFill/>
        </p:spPr>
        <p:txBody>
          <a:bodyPr wrap="square" rtlCol="0">
            <a:spAutoFit/>
          </a:bodyPr>
          <a:lstStyle/>
          <a:p>
            <a:pPr algn="ctr"/>
            <a:r>
              <a:rPr lang="en-US" sz="1600" dirty="0"/>
              <a:t>Test Case</a:t>
            </a:r>
          </a:p>
        </p:txBody>
      </p:sp>
      <p:sp>
        <p:nvSpPr>
          <p:cNvPr id="15" name="Rechteck 14">
            <a:extLst>
              <a:ext uri="{FF2B5EF4-FFF2-40B4-BE49-F238E27FC236}">
                <a16:creationId xmlns:a16="http://schemas.microsoft.com/office/drawing/2014/main" id="{69EC975C-DD90-27FB-53C6-DF2043AC239D}"/>
              </a:ext>
            </a:extLst>
          </p:cNvPr>
          <p:cNvSpPr/>
          <p:nvPr/>
        </p:nvSpPr>
        <p:spPr>
          <a:xfrm>
            <a:off x="4952794" y="3936348"/>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6" name="Textfeld 15">
            <a:extLst>
              <a:ext uri="{FF2B5EF4-FFF2-40B4-BE49-F238E27FC236}">
                <a16:creationId xmlns:a16="http://schemas.microsoft.com/office/drawing/2014/main" id="{850ADBC9-325C-ABF3-E766-8A0A75A7FAA9}"/>
              </a:ext>
            </a:extLst>
          </p:cNvPr>
          <p:cNvSpPr txBox="1"/>
          <p:nvPr/>
        </p:nvSpPr>
        <p:spPr>
          <a:xfrm>
            <a:off x="4952794" y="3961747"/>
            <a:ext cx="1019969" cy="338554"/>
          </a:xfrm>
          <a:prstGeom prst="rect">
            <a:avLst/>
          </a:prstGeom>
          <a:noFill/>
        </p:spPr>
        <p:txBody>
          <a:bodyPr wrap="square" rtlCol="0">
            <a:spAutoFit/>
          </a:bodyPr>
          <a:lstStyle/>
          <a:p>
            <a:pPr algn="ctr"/>
            <a:r>
              <a:rPr lang="en-US" sz="1600" dirty="0"/>
              <a:t>CREATE</a:t>
            </a:r>
          </a:p>
        </p:txBody>
      </p:sp>
      <p:pic>
        <p:nvPicPr>
          <p:cNvPr id="7" name="Grafik 6" descr="Ein Bild, das Text, Schrift, Screenshot, Zahl enthält.&#10;&#10;Automatisch generierte Beschreibung">
            <a:extLst>
              <a:ext uri="{FF2B5EF4-FFF2-40B4-BE49-F238E27FC236}">
                <a16:creationId xmlns:a16="http://schemas.microsoft.com/office/drawing/2014/main" id="{D8F4DB85-4381-BE92-BB08-7A049A4A52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600" y="408738"/>
            <a:ext cx="1623567" cy="591006"/>
          </a:xfrm>
          <a:prstGeom prst="rect">
            <a:avLst/>
          </a:prstGeom>
        </p:spPr>
      </p:pic>
      <p:sp>
        <p:nvSpPr>
          <p:cNvPr id="17" name="Rechteck 16">
            <a:extLst>
              <a:ext uri="{FF2B5EF4-FFF2-40B4-BE49-F238E27FC236}">
                <a16:creationId xmlns:a16="http://schemas.microsoft.com/office/drawing/2014/main" id="{308F9BDB-C616-273B-270D-56EAC229EC5A}"/>
              </a:ext>
            </a:extLst>
          </p:cNvPr>
          <p:cNvSpPr/>
          <p:nvPr/>
        </p:nvSpPr>
        <p:spPr>
          <a:xfrm>
            <a:off x="890852" y="52840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Textfeld 17">
            <a:extLst>
              <a:ext uri="{FF2B5EF4-FFF2-40B4-BE49-F238E27FC236}">
                <a16:creationId xmlns:a16="http://schemas.microsoft.com/office/drawing/2014/main" id="{44770639-B35F-0C20-14C3-60208E3AE71E}"/>
              </a:ext>
            </a:extLst>
          </p:cNvPr>
          <p:cNvSpPr txBox="1"/>
          <p:nvPr/>
        </p:nvSpPr>
        <p:spPr>
          <a:xfrm>
            <a:off x="890852" y="553801"/>
            <a:ext cx="1019969" cy="338554"/>
          </a:xfrm>
          <a:prstGeom prst="rect">
            <a:avLst/>
          </a:prstGeom>
          <a:noFill/>
        </p:spPr>
        <p:txBody>
          <a:bodyPr wrap="square" rtlCol="0">
            <a:spAutoFit/>
          </a:bodyPr>
          <a:lstStyle/>
          <a:p>
            <a:pPr algn="ctr"/>
            <a:r>
              <a:rPr lang="en-US" sz="1600" dirty="0"/>
              <a:t>COUNT</a:t>
            </a:r>
          </a:p>
        </p:txBody>
      </p:sp>
    </p:spTree>
    <p:extLst>
      <p:ext uri="{BB962C8B-B14F-4D97-AF65-F5344CB8AC3E}">
        <p14:creationId xmlns:p14="http://schemas.microsoft.com/office/powerpoint/2010/main" val="312333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D5F1B-77C2-2505-8E23-952370186244}"/>
              </a:ext>
            </a:extLst>
          </p:cNvPr>
          <p:cNvSpPr>
            <a:spLocks noGrp="1"/>
          </p:cNvSpPr>
          <p:nvPr>
            <p:ph type="title"/>
          </p:nvPr>
        </p:nvSpPr>
        <p:spPr>
          <a:xfrm>
            <a:off x="2231136" y="24408"/>
            <a:ext cx="7729728" cy="1188720"/>
          </a:xfrm>
        </p:spPr>
        <p:txBody>
          <a:bodyPr/>
          <a:lstStyle/>
          <a:p>
            <a:r>
              <a:rPr lang="en-US" dirty="0"/>
              <a:t>Table - Host</a:t>
            </a:r>
          </a:p>
        </p:txBody>
      </p:sp>
      <p:pic>
        <p:nvPicPr>
          <p:cNvPr id="17" name="Inhaltsplatzhalter 16" descr="Ein Bild, das Text, Screenshot, Software enthält.&#10;&#10;Automatisch generierte Beschreibung">
            <a:extLst>
              <a:ext uri="{FF2B5EF4-FFF2-40B4-BE49-F238E27FC236}">
                <a16:creationId xmlns:a16="http://schemas.microsoft.com/office/drawing/2014/main" id="{2ECA2B6B-F279-FBD8-1096-079951C0EF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14636" y="1959088"/>
            <a:ext cx="4075764" cy="3307659"/>
          </a:xfrm>
        </p:spPr>
      </p:pic>
      <p:sp>
        <p:nvSpPr>
          <p:cNvPr id="4" name="Inhaltsplatzhalter 3">
            <a:extLst>
              <a:ext uri="{FF2B5EF4-FFF2-40B4-BE49-F238E27FC236}">
                <a16:creationId xmlns:a16="http://schemas.microsoft.com/office/drawing/2014/main" id="{C26E891E-9E25-DD3C-9EF6-0C1E15B080A9}"/>
              </a:ext>
            </a:extLst>
          </p:cNvPr>
          <p:cNvSpPr>
            <a:spLocks noGrp="1"/>
          </p:cNvSpPr>
          <p:nvPr>
            <p:ph sz="half" idx="2"/>
          </p:nvPr>
        </p:nvSpPr>
        <p:spPr>
          <a:xfrm>
            <a:off x="148152" y="1314479"/>
            <a:ext cx="7729727" cy="1141787"/>
          </a:xfrm>
        </p:spPr>
        <p:txBody>
          <a:bodyPr>
            <a:normAutofit fontScale="62500" lnSpcReduction="20000"/>
          </a:bodyPr>
          <a:lstStyle/>
          <a:p>
            <a:r>
              <a:rPr lang="en-US" dirty="0"/>
              <a:t>The ‘user_id’ attribute refers back to the base class.</a:t>
            </a:r>
          </a:p>
          <a:p>
            <a:r>
              <a:rPr lang="en-US" dirty="0"/>
              <a:t>‘profile_image_id’ references the id of an image that can be loaded to display the users profile image.</a:t>
            </a:r>
          </a:p>
          <a:p>
            <a:pPr lvl="1"/>
            <a:r>
              <a:rPr lang="en-US" dirty="0"/>
              <a:t>The reasoning for having this attribute in both subclasses is that it is only required, or ‘NOT NULL’ for Hosts.</a:t>
            </a:r>
          </a:p>
          <a:p>
            <a:r>
              <a:rPr lang="en-US" dirty="0"/>
              <a:t>The test case is very similar to that of the previous guest class, adjusting where relevant relationships change compared to the previous slide. This should ensure that all the data for single user that is stored in multiple tables is properly connected.</a:t>
            </a:r>
          </a:p>
        </p:txBody>
      </p:sp>
      <p:pic>
        <p:nvPicPr>
          <p:cNvPr id="3" name="Grafik 2">
            <a:extLst>
              <a:ext uri="{FF2B5EF4-FFF2-40B4-BE49-F238E27FC236}">
                <a16:creationId xmlns:a16="http://schemas.microsoft.com/office/drawing/2014/main" id="{FBDC77C1-6632-4157-ECB7-6666DF80C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3200" y="6299200"/>
            <a:ext cx="457200" cy="457200"/>
          </a:xfrm>
          <a:prstGeom prst="rect">
            <a:avLst/>
          </a:prstGeom>
        </p:spPr>
      </p:pic>
      <p:pic>
        <p:nvPicPr>
          <p:cNvPr id="8" name="Grafik 7" descr="Ein Bild, das Text, Schrift, Screenshot, Zahl enthält.&#10;&#10;Automatisch generierte Beschreibung">
            <a:extLst>
              <a:ext uri="{FF2B5EF4-FFF2-40B4-BE49-F238E27FC236}">
                <a16:creationId xmlns:a16="http://schemas.microsoft.com/office/drawing/2014/main" id="{A6489EBC-AA0C-FAC4-5EA0-B39C91F12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19" y="287061"/>
            <a:ext cx="1688910" cy="669740"/>
          </a:xfrm>
          <a:prstGeom prst="rect">
            <a:avLst/>
          </a:prstGeom>
        </p:spPr>
      </p:pic>
      <p:pic>
        <p:nvPicPr>
          <p:cNvPr id="11" name="Grafik 10" descr="Ein Bild, das Text, Screenshot, Schrift, Quittung enthält.&#10;&#10;Automatisch generierte Beschreibung">
            <a:extLst>
              <a:ext uri="{FF2B5EF4-FFF2-40B4-BE49-F238E27FC236}">
                <a16:creationId xmlns:a16="http://schemas.microsoft.com/office/drawing/2014/main" id="{0B4EC0D8-C434-31BB-4C92-6029B8E48E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5364" y="2596749"/>
            <a:ext cx="1568784" cy="1560164"/>
          </a:xfrm>
          <a:prstGeom prst="rect">
            <a:avLst/>
          </a:prstGeom>
        </p:spPr>
      </p:pic>
      <p:pic>
        <p:nvPicPr>
          <p:cNvPr id="19" name="Grafik 18" descr="Ein Bild, das Screenshot, Text, Schrift enthält.&#10;&#10;Automatisch generierte Beschreibung">
            <a:extLst>
              <a:ext uri="{FF2B5EF4-FFF2-40B4-BE49-F238E27FC236}">
                <a16:creationId xmlns:a16="http://schemas.microsoft.com/office/drawing/2014/main" id="{BB1E3549-BDF0-C76D-2A67-5C514C9522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4468" y="5552747"/>
            <a:ext cx="5815931" cy="1188720"/>
          </a:xfrm>
          <a:prstGeom prst="rect">
            <a:avLst/>
          </a:prstGeom>
        </p:spPr>
      </p:pic>
      <p:sp>
        <p:nvSpPr>
          <p:cNvPr id="5" name="Rechteck 4">
            <a:extLst>
              <a:ext uri="{FF2B5EF4-FFF2-40B4-BE49-F238E27FC236}">
                <a16:creationId xmlns:a16="http://schemas.microsoft.com/office/drawing/2014/main" id="{35A76114-A565-715C-C329-A2F14761439F}"/>
              </a:ext>
            </a:extLst>
          </p:cNvPr>
          <p:cNvSpPr/>
          <p:nvPr/>
        </p:nvSpPr>
        <p:spPr>
          <a:xfrm>
            <a:off x="890852" y="424092"/>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feld 5">
            <a:extLst>
              <a:ext uri="{FF2B5EF4-FFF2-40B4-BE49-F238E27FC236}">
                <a16:creationId xmlns:a16="http://schemas.microsoft.com/office/drawing/2014/main" id="{EDE464FD-125D-41A5-2BA8-948699EFFECB}"/>
              </a:ext>
            </a:extLst>
          </p:cNvPr>
          <p:cNvSpPr txBox="1"/>
          <p:nvPr/>
        </p:nvSpPr>
        <p:spPr>
          <a:xfrm>
            <a:off x="890852" y="449491"/>
            <a:ext cx="1019969" cy="338554"/>
          </a:xfrm>
          <a:prstGeom prst="rect">
            <a:avLst/>
          </a:prstGeom>
          <a:noFill/>
        </p:spPr>
        <p:txBody>
          <a:bodyPr wrap="square" rtlCol="0">
            <a:spAutoFit/>
          </a:bodyPr>
          <a:lstStyle/>
          <a:p>
            <a:pPr algn="ctr"/>
            <a:r>
              <a:rPr lang="en-US" sz="1600" dirty="0"/>
              <a:t>COUNT</a:t>
            </a:r>
          </a:p>
        </p:txBody>
      </p:sp>
      <p:sp>
        <p:nvSpPr>
          <p:cNvPr id="9" name="Rechteck 8">
            <a:extLst>
              <a:ext uri="{FF2B5EF4-FFF2-40B4-BE49-F238E27FC236}">
                <a16:creationId xmlns:a16="http://schemas.microsoft.com/office/drawing/2014/main" id="{BD634888-14F9-04DA-7DAA-F7556C275C19}"/>
              </a:ext>
            </a:extLst>
          </p:cNvPr>
          <p:cNvSpPr/>
          <p:nvPr/>
        </p:nvSpPr>
        <p:spPr>
          <a:xfrm>
            <a:off x="10612125" y="1692963"/>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Textfeld 9">
            <a:extLst>
              <a:ext uri="{FF2B5EF4-FFF2-40B4-BE49-F238E27FC236}">
                <a16:creationId xmlns:a16="http://schemas.microsoft.com/office/drawing/2014/main" id="{B96BED40-485F-7052-3067-05F899320727}"/>
              </a:ext>
            </a:extLst>
          </p:cNvPr>
          <p:cNvSpPr txBox="1"/>
          <p:nvPr/>
        </p:nvSpPr>
        <p:spPr>
          <a:xfrm>
            <a:off x="10612125" y="1718362"/>
            <a:ext cx="1019969" cy="338554"/>
          </a:xfrm>
          <a:prstGeom prst="rect">
            <a:avLst/>
          </a:prstGeom>
          <a:noFill/>
        </p:spPr>
        <p:txBody>
          <a:bodyPr wrap="square" rtlCol="0">
            <a:spAutoFit/>
          </a:bodyPr>
          <a:lstStyle/>
          <a:p>
            <a:pPr algn="ctr"/>
            <a:r>
              <a:rPr lang="en-US" sz="1600" dirty="0"/>
              <a:t>Test Case</a:t>
            </a:r>
          </a:p>
        </p:txBody>
      </p:sp>
      <p:pic>
        <p:nvPicPr>
          <p:cNvPr id="13" name="Grafik 12" descr="Ein Bild, das Text, Screenshot, Software enthält.&#10;&#10;Automatisch generierte Beschreibung">
            <a:extLst>
              <a:ext uri="{FF2B5EF4-FFF2-40B4-BE49-F238E27FC236}">
                <a16:creationId xmlns:a16="http://schemas.microsoft.com/office/drawing/2014/main" id="{50B3CF52-817E-B2C6-9FC4-E73003DB0F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219" y="2660702"/>
            <a:ext cx="4923890" cy="4080765"/>
          </a:xfrm>
          <a:prstGeom prst="rect">
            <a:avLst/>
          </a:prstGeom>
        </p:spPr>
      </p:pic>
      <p:pic>
        <p:nvPicPr>
          <p:cNvPr id="15" name="Grafik 14" descr="Ein Bild, das Text, Screenshot, Schrift enthält.&#10;&#10;Automatisch generierte Beschreibung">
            <a:extLst>
              <a:ext uri="{FF2B5EF4-FFF2-40B4-BE49-F238E27FC236}">
                <a16:creationId xmlns:a16="http://schemas.microsoft.com/office/drawing/2014/main" id="{FF86FAC9-3395-E902-67FD-AEFB4F66DC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7318" y="3012145"/>
            <a:ext cx="2420561" cy="781760"/>
          </a:xfrm>
          <a:prstGeom prst="rect">
            <a:avLst/>
          </a:prstGeom>
        </p:spPr>
      </p:pic>
      <p:pic>
        <p:nvPicPr>
          <p:cNvPr id="18" name="Grafik 17" descr="Ein Bild, das Text, Screenshot, Schrift enthält.&#10;&#10;Automatisch generierte Beschreibung">
            <a:extLst>
              <a:ext uri="{FF2B5EF4-FFF2-40B4-BE49-F238E27FC236}">
                <a16:creationId xmlns:a16="http://schemas.microsoft.com/office/drawing/2014/main" id="{D684C672-672F-015B-A9E6-C6895CD6BB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57319" y="3801371"/>
            <a:ext cx="2420560" cy="1639507"/>
          </a:xfrm>
          <a:prstGeom prst="rect">
            <a:avLst/>
          </a:prstGeom>
        </p:spPr>
      </p:pic>
      <p:sp>
        <p:nvSpPr>
          <p:cNvPr id="20" name="Rechteck 19">
            <a:extLst>
              <a:ext uri="{FF2B5EF4-FFF2-40B4-BE49-F238E27FC236}">
                <a16:creationId xmlns:a16="http://schemas.microsoft.com/office/drawing/2014/main" id="{E1C10370-0B1D-2E02-1AE5-2AEF148FCBFD}"/>
              </a:ext>
            </a:extLst>
          </p:cNvPr>
          <p:cNvSpPr/>
          <p:nvPr/>
        </p:nvSpPr>
        <p:spPr>
          <a:xfrm>
            <a:off x="4824023" y="3138806"/>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1" name="Textfeld 20">
            <a:extLst>
              <a:ext uri="{FF2B5EF4-FFF2-40B4-BE49-F238E27FC236}">
                <a16:creationId xmlns:a16="http://schemas.microsoft.com/office/drawing/2014/main" id="{6B7DB4C4-8CF7-F2FC-56E3-10BBF82894B5}"/>
              </a:ext>
            </a:extLst>
          </p:cNvPr>
          <p:cNvSpPr txBox="1"/>
          <p:nvPr/>
        </p:nvSpPr>
        <p:spPr>
          <a:xfrm>
            <a:off x="4824023" y="3164205"/>
            <a:ext cx="1019969" cy="338554"/>
          </a:xfrm>
          <a:prstGeom prst="rect">
            <a:avLst/>
          </a:prstGeom>
          <a:noFill/>
        </p:spPr>
        <p:txBody>
          <a:bodyPr wrap="square" rtlCol="0">
            <a:spAutoFit/>
          </a:bodyPr>
          <a:lstStyle/>
          <a:p>
            <a:pPr algn="ctr"/>
            <a:r>
              <a:rPr lang="en-US" sz="1600" dirty="0"/>
              <a:t>CREATE</a:t>
            </a:r>
          </a:p>
        </p:txBody>
      </p:sp>
      <p:sp>
        <p:nvSpPr>
          <p:cNvPr id="22" name="Rechteck 21">
            <a:extLst>
              <a:ext uri="{FF2B5EF4-FFF2-40B4-BE49-F238E27FC236}">
                <a16:creationId xmlns:a16="http://schemas.microsoft.com/office/drawing/2014/main" id="{9CF6AE01-8B66-C757-FC7A-E672D09722E6}"/>
              </a:ext>
            </a:extLst>
          </p:cNvPr>
          <p:cNvSpPr/>
          <p:nvPr/>
        </p:nvSpPr>
        <p:spPr>
          <a:xfrm>
            <a:off x="2545915" y="2532219"/>
            <a:ext cx="1019969" cy="363954"/>
          </a:xfrm>
          <a:prstGeom prst="rect">
            <a:avLst/>
          </a:prstGeom>
          <a:solidFill>
            <a:schemeClr val="bg1"/>
          </a:solidFill>
          <a:ln w="1905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feld 22">
            <a:extLst>
              <a:ext uri="{FF2B5EF4-FFF2-40B4-BE49-F238E27FC236}">
                <a16:creationId xmlns:a16="http://schemas.microsoft.com/office/drawing/2014/main" id="{0100B5AA-C406-CC9F-8634-2639348D442F}"/>
              </a:ext>
            </a:extLst>
          </p:cNvPr>
          <p:cNvSpPr txBox="1"/>
          <p:nvPr/>
        </p:nvSpPr>
        <p:spPr>
          <a:xfrm>
            <a:off x="2545915" y="2557618"/>
            <a:ext cx="1019969" cy="338554"/>
          </a:xfrm>
          <a:prstGeom prst="rect">
            <a:avLst/>
          </a:prstGeom>
          <a:noFill/>
        </p:spPr>
        <p:txBody>
          <a:bodyPr wrap="square" rtlCol="0">
            <a:spAutoFit/>
          </a:bodyPr>
          <a:lstStyle/>
          <a:p>
            <a:pPr algn="ctr"/>
            <a:r>
              <a:rPr lang="en-US" sz="1600" dirty="0"/>
              <a:t>INSERT</a:t>
            </a:r>
          </a:p>
        </p:txBody>
      </p:sp>
    </p:spTree>
    <p:extLst>
      <p:ext uri="{BB962C8B-B14F-4D97-AF65-F5344CB8AC3E}">
        <p14:creationId xmlns:p14="http://schemas.microsoft.com/office/powerpoint/2010/main" val="4095095417"/>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TM10001115[[fn=Paket]]</Template>
  <TotalTime>0</TotalTime>
  <Words>3160</Words>
  <Application>Microsoft Office PowerPoint</Application>
  <PresentationFormat>Breitbild</PresentationFormat>
  <Paragraphs>253</Paragraphs>
  <Slides>30</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Calibri</vt:lpstr>
      <vt:lpstr>Gill Sans MT</vt:lpstr>
      <vt:lpstr>Paket</vt:lpstr>
      <vt:lpstr>Airbnb Database Presentation Phase 2 - Implementation</vt:lpstr>
      <vt:lpstr>Table of Contents</vt:lpstr>
      <vt:lpstr>introduction</vt:lpstr>
      <vt:lpstr>Changes</vt:lpstr>
      <vt:lpstr>Structure</vt:lpstr>
      <vt:lpstr>Structure Changes Overview</vt:lpstr>
      <vt:lpstr>Table - User</vt:lpstr>
      <vt:lpstr>Table - Guest</vt:lpstr>
      <vt:lpstr>Table - Host</vt:lpstr>
      <vt:lpstr>Table - UserReview</vt:lpstr>
      <vt:lpstr>TABLE - Address </vt:lpstr>
      <vt:lpstr>Table - Image</vt:lpstr>
      <vt:lpstr>Table - Currency</vt:lpstr>
      <vt:lpstr>Table - Language</vt:lpstr>
      <vt:lpstr>Table - Chat</vt:lpstr>
      <vt:lpstr>Table - Message</vt:lpstr>
      <vt:lpstr>Table - EmergencyContact</vt:lpstr>
      <vt:lpstr>Table - Wishlist</vt:lpstr>
      <vt:lpstr>Table – Wishlist_PropertyListing</vt:lpstr>
      <vt:lpstr>Table - propertyListing</vt:lpstr>
      <vt:lpstr>Table - PropertyReview</vt:lpstr>
      <vt:lpstr>Table – Property_X</vt:lpstr>
      <vt:lpstr>Table – Amenity/Category/HouseRule</vt:lpstr>
      <vt:lpstr>Table - PropertyType</vt:lpstr>
      <vt:lpstr>Table - Booking</vt:lpstr>
      <vt:lpstr>Table - BankInformation</vt:lpstr>
      <vt:lpstr>Table - CreditCardInformation</vt:lpstr>
      <vt:lpstr>Table - Transaction</vt:lpstr>
      <vt:lpstr>Table - GiftCard</vt:lpstr>
      <vt:lpstr>Thanks for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Database Presentation</dc:title>
  <dc:creator>Schmaeling, Tom</dc:creator>
  <cp:lastModifiedBy>Schmaeling, Tom</cp:lastModifiedBy>
  <cp:revision>35</cp:revision>
  <dcterms:created xsi:type="dcterms:W3CDTF">2023-11-22T08:41:10Z</dcterms:created>
  <dcterms:modified xsi:type="dcterms:W3CDTF">2024-01-30T02:46:14Z</dcterms:modified>
</cp:coreProperties>
</file>