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2"/>
  </p:notesMasterIdLst>
  <p:sldIdLst>
    <p:sldId id="256" r:id="rId2"/>
    <p:sldId id="257" r:id="rId3"/>
    <p:sldId id="258" r:id="rId4"/>
    <p:sldId id="291" r:id="rId5"/>
    <p:sldId id="259" r:id="rId6"/>
    <p:sldId id="293" r:id="rId7"/>
    <p:sldId id="261" r:id="rId8"/>
    <p:sldId id="262" r:id="rId9"/>
    <p:sldId id="263" r:id="rId10"/>
    <p:sldId id="265" r:id="rId11"/>
    <p:sldId id="264" r:id="rId12"/>
    <p:sldId id="266" r:id="rId13"/>
    <p:sldId id="275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77E8-A891-4900-BB83-4982DD9F05E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AA5A-1450-4FA9-BE3A-B219650983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AA5A-1450-4FA9-BE3A-B21965098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83DC1-968A-B929-DB49-29A882FE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Database Presentation</a:t>
            </a:r>
            <a:br>
              <a:rPr lang="en-US" dirty="0"/>
            </a:br>
            <a:r>
              <a:rPr lang="en-US" sz="1800" dirty="0">
                <a:solidFill>
                  <a:srgbClr val="9BAFB5"/>
                </a:solidFill>
              </a:rPr>
              <a:t>Phase 2 - Implementation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A17AC-A3F5-25DE-8DF9-A5FA5CA3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Tom Schmaeling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EC4BA-6191-28FC-5211-288874EF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A2B8-621E-1FC5-787E-22CC392B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FEEC5E-EE3E-6A43-EEBD-38EB94A57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490451"/>
            <a:ext cx="4270247" cy="3534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‘UserReview’ table holds all the reviews given </a:t>
            </a:r>
            <a:r>
              <a:rPr lang="en-US" u="sng" dirty="0"/>
              <a:t>on</a:t>
            </a:r>
            <a:r>
              <a:rPr lang="en-US" dirty="0"/>
              <a:t> users.</a:t>
            </a:r>
          </a:p>
          <a:p>
            <a:r>
              <a:rPr lang="en-US" dirty="0"/>
              <a:t>These are comments left by hosts on the guest pages and are different from reviews left by guests on the property listing.</a:t>
            </a:r>
          </a:p>
          <a:p>
            <a:r>
              <a:rPr lang="en-US" dirty="0"/>
              <a:t>The comment attribute holds the user created written text</a:t>
            </a:r>
          </a:p>
          <a:p>
            <a:r>
              <a:rPr lang="en-US" dirty="0"/>
              <a:t>User and author_user ids and timestamps are also saved</a:t>
            </a:r>
          </a:p>
          <a:p>
            <a:r>
              <a:rPr lang="en-US" dirty="0"/>
              <a:t>The test case tests the content and relationship of user reviews and users by returning all data entries of user reviews for a given user.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5160D6-0D8A-9AC3-9C4C-4B54FD6A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576E20E-93EB-363E-B527-9243C177E0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2989262"/>
            <a:ext cx="5382578" cy="1963738"/>
          </a:xfrm>
        </p:spPr>
      </p:pic>
      <p:pic>
        <p:nvPicPr>
          <p:cNvPr id="13" name="Grafik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773877CB-C571-D1BA-61B7-B4E2D5193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93" y="3429000"/>
            <a:ext cx="1533631" cy="17780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EB1A78-F5C0-58C2-F3B8-29F2DA545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5842453"/>
            <a:ext cx="9855935" cy="6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9194-85A3-D08B-CDCF-D401C73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Address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0FDE9-8D36-8390-04C1-4BEDF832A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address attributes themselves are self-explanatory in meaning.</a:t>
            </a:r>
          </a:p>
          <a:p>
            <a:r>
              <a:rPr lang="en-US" dirty="0"/>
              <a:t>The reasoning for the selection of attributes is the categorization or search user flow on the website.</a:t>
            </a:r>
          </a:p>
          <a:p>
            <a:r>
              <a:rPr lang="en-US" dirty="0"/>
              <a:t>An address can be used by either users, properties (listings) or banks.</a:t>
            </a:r>
          </a:p>
          <a:p>
            <a:r>
              <a:rPr lang="en-US" dirty="0"/>
              <a:t>This table is tested is a part of many other tables and is therefore already tested more than enough. There is still a simple select all test to check for completeness of content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70BA7D-D054-E840-D496-121928A4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C3AEB56-B09A-0EC0-B9F5-398750AF0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638044"/>
            <a:ext cx="1733550" cy="25812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AC08763-1958-CBE3-D3E6-EB528FCA8F1F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779F64-5D44-2924-2BF1-0B6F078B7B58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2387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849A6-87A1-6920-221E-49C25DA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Image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73B18-EDFB-7F33-4E92-B36BC959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table assumes that the images themselves are stored by a cloud storage provider for example.</a:t>
            </a:r>
          </a:p>
          <a:p>
            <a:r>
              <a:rPr lang="en-US" dirty="0"/>
              <a:t>This means that the attribute itself can be of type VARCHAR instead of having to save the image as a BLOB, which is inefficient.</a:t>
            </a:r>
          </a:p>
          <a:p>
            <a:r>
              <a:rPr lang="en-US" dirty="0"/>
              <a:t>The Table also stores the id of the user that uploaded the image.</a:t>
            </a:r>
          </a:p>
          <a:p>
            <a:r>
              <a:rPr lang="en-US" dirty="0"/>
              <a:t>The ‘created’ attribute is defaulted to the current timestamp, meaning it shows the time the image was uploaded.</a:t>
            </a:r>
          </a:p>
          <a:p>
            <a:r>
              <a:rPr lang="en-US" dirty="0"/>
              <a:t>Like the ‘Address’ table, the ‘Image’ table is also part of many other tables, meaning that the relationships of this table are already thoroughly tested. There is, again, still a select all test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2672D9-3211-727E-D392-1B379F78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9CE2BF6-A022-B9E4-8962-66659C5F67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CF1F12-98FD-466F-A63D-6D37F4E98183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  <p:pic>
        <p:nvPicPr>
          <p:cNvPr id="11" name="Inhaltsplatzhalter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AE22C404-2E2E-FDCC-9117-F689FF01E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470275"/>
            <a:ext cx="1733550" cy="1438275"/>
          </a:xfrm>
        </p:spPr>
      </p:pic>
    </p:spTree>
    <p:extLst>
      <p:ext uri="{BB962C8B-B14F-4D97-AF65-F5344CB8AC3E}">
        <p14:creationId xmlns:p14="http://schemas.microsoft.com/office/powerpoint/2010/main" val="35801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69E8-4D34-B1CA-F5CA-34D0E596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Currency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D9536-6257-3D86-028D-E1DA528B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currency table represents all currencies available in the application.</a:t>
            </a:r>
          </a:p>
          <a:p>
            <a:r>
              <a:rPr lang="en-US" dirty="0"/>
              <a:t>Name represents the name of the currency while country represents the country it is used in.</a:t>
            </a:r>
          </a:p>
          <a:p>
            <a:r>
              <a:rPr lang="en-US" dirty="0"/>
              <a:t>Abbreviation is used for display purposes.</a:t>
            </a:r>
          </a:p>
          <a:p>
            <a:r>
              <a:rPr lang="en-US" dirty="0"/>
              <a:t>Currency is not a table that will see frequent changes and is rather used as a reference.</a:t>
            </a:r>
          </a:p>
          <a:p>
            <a:r>
              <a:rPr lang="en-US" dirty="0"/>
              <a:t>This table is very simple and does not require complicated testing, a simple select all test can be found in the test.sql file.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A5D7CF-2D3F-54D8-3D19-BFBB0D25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AFBDAD-B853-FD0A-3524-39E2CACBF339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84358B-94BE-389E-4235-A280EBAC5414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‘Currency’ is a simple table, see test case in </a:t>
            </a:r>
            <a:r>
              <a:rPr lang="en-US" sz="1600" dirty="0" err="1"/>
              <a:t>test.sql</a:t>
            </a:r>
            <a:endParaRPr lang="en-US" sz="1600" dirty="0"/>
          </a:p>
        </p:txBody>
      </p:sp>
      <p:pic>
        <p:nvPicPr>
          <p:cNvPr id="11" name="Inhaltsplatzhalter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0DA4E263-33CE-C66D-1A08-5B28762EE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</p:spTree>
    <p:extLst>
      <p:ext uri="{BB962C8B-B14F-4D97-AF65-F5344CB8AC3E}">
        <p14:creationId xmlns:p14="http://schemas.microsoft.com/office/powerpoint/2010/main" val="328093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0F76-E733-2FB4-35A1-4C8A9CF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Language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1A2E6-C5EE-1946-A439-73562AE11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language table represents all languages available in the application.</a:t>
            </a:r>
          </a:p>
          <a:p>
            <a:r>
              <a:rPr lang="en-US" dirty="0"/>
              <a:t>Name represents the name of the language while country represents the country it is used in.</a:t>
            </a:r>
          </a:p>
          <a:p>
            <a:r>
              <a:rPr lang="en-US" dirty="0"/>
              <a:t>The reason for this is that Airbnb differentiates between, for example, American and British English.</a:t>
            </a:r>
          </a:p>
          <a:p>
            <a:r>
              <a:rPr lang="en-US" dirty="0"/>
              <a:t>Language is not a table that will see frequent changes and is rather used as a reference.</a:t>
            </a:r>
          </a:p>
          <a:p>
            <a:r>
              <a:rPr lang="en-US" dirty="0"/>
              <a:t>Like the ‘Currency’, this table is also very simple, a test for content should suffice for this table, which can be found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DD153-6ACA-2A41-FCA4-E504EB24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CABA4CC-1013-29DF-D313-77146BC62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1B7A7F8-9AA5-2CBD-7FC6-842C4F7143E8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E7A768-B194-ABC4-0133-4513BD84CE8C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8673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16C4-10D0-FFE9-DB95-988E476C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Chat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D4C6D-FF0B-FE16-44A3-1CDEC553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133" y="2511552"/>
            <a:ext cx="4270247" cy="3381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 is a collection of messages, in the next slide we will inspect the ‘message’ table.</a:t>
            </a:r>
          </a:p>
          <a:p>
            <a:r>
              <a:rPr lang="en-US" dirty="0"/>
              <a:t>These messages are linked to a chat by sharing the same chat id.</a:t>
            </a:r>
          </a:p>
          <a:p>
            <a:r>
              <a:rPr lang="en-US" dirty="0"/>
              <a:t>Other than the ‘created’ and ‘last_modified’ timestamps, the chats table also holds both chat participants.</a:t>
            </a:r>
          </a:p>
          <a:p>
            <a:r>
              <a:rPr lang="en-US" dirty="0"/>
              <a:t>The test case for this table works in combination with the message table (next slide). The first test case checks the general content of the chat table.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6F3D27-470C-D10B-47AF-F5D981C7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7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31779C2-DEDC-B50C-4B79-4BF9F2F23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56662"/>
            <a:ext cx="4476750" cy="3335504"/>
          </a:xfrm>
        </p:spPr>
      </p:pic>
      <p:pic>
        <p:nvPicPr>
          <p:cNvPr id="13" name="Grafik 12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7CC42FE0-63A7-7F83-D254-A4B5BFE79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516312"/>
            <a:ext cx="1733550" cy="17240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35058CC-9361-3716-BE31-6904F6111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5869710"/>
            <a:ext cx="944948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F58DAE8-591A-FC15-C972-5260FF5E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2294668"/>
            <a:ext cx="4744692" cy="3535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63477-8154-0AB8-1A45-18A8C93F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Message</a:t>
            </a:r>
          </a:p>
        </p:txBody>
      </p:sp>
      <p:pic>
        <p:nvPicPr>
          <p:cNvPr id="5" name="Grafik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0415C353-7B75-98FE-C064-027769D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3373436"/>
            <a:ext cx="1724025" cy="200977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88B71-4AB8-4EC6-2A31-993E4DD6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7" y="2511552"/>
            <a:ext cx="4270247" cy="36415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message is linked to the chat via the chat id, represented here as ‘owning_chat_id’. The ‘author_user_id’ attribute holds the author; Both id’s can be used to reconstruct a chat.</a:t>
            </a:r>
          </a:p>
          <a:p>
            <a:r>
              <a:rPr lang="en-US" dirty="0"/>
              <a:t>As Airbnb enables users to share images in chats, a message may contain an image instead of text. This necessitates the optional ‘image_id’ attribute. </a:t>
            </a:r>
          </a:p>
          <a:p>
            <a:r>
              <a:rPr lang="en-US" dirty="0"/>
              <a:t>The created timestamp is essentially the ‘sent’ timestamp of the message.</a:t>
            </a:r>
          </a:p>
          <a:p>
            <a:r>
              <a:rPr lang="en-US" dirty="0"/>
              <a:t>The second test case in the screenshot test the relationship of ‘Chat’ and ‘Message’ tables by returning all data entries of messages for a given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0EF9BF-A617-4A30-7FA7-F4764D9DE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8" name="Grafik 1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9331A313-D8A4-889A-0AA9-6AE675096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5893308"/>
            <a:ext cx="4744692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0621A-B26B-E68F-5EAC-CA341E1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EmergencyContact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3CC98-D2A3-AF61-72FA-E22C76C8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659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emergency contact different to a user as it is only a collection of information relevant to the contact without any of the functionality of an actual account.</a:t>
            </a:r>
          </a:p>
          <a:p>
            <a:r>
              <a:rPr lang="en-US" dirty="0"/>
              <a:t>All the information regarding the contact should be self-explanatory.</a:t>
            </a:r>
          </a:p>
          <a:p>
            <a:r>
              <a:rPr lang="en-US" dirty="0"/>
              <a:t>The ‘owning_user_id’ refers to the user that owns it.</a:t>
            </a:r>
          </a:p>
          <a:p>
            <a:r>
              <a:rPr lang="en-US" dirty="0"/>
              <a:t>This table is covered in the Guest user test cases, another simple select all statement is provided in the test.sql file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D50C90-3CDB-4920-6B44-44CB5F33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A019792-7DCC-6FCD-6DD7-F77CE1D19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898775"/>
            <a:ext cx="1733550" cy="25812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9D4C04-40F6-EC2A-E7C7-FCE7F25D6797}"/>
              </a:ext>
            </a:extLst>
          </p:cNvPr>
          <p:cNvSpPr/>
          <p:nvPr/>
        </p:nvSpPr>
        <p:spPr>
          <a:xfrm>
            <a:off x="2497931" y="56890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D0C36F-A29C-8A90-67E6-A857A80EEEBB}"/>
              </a:ext>
            </a:extLst>
          </p:cNvPr>
          <p:cNvSpPr txBox="1"/>
          <p:nvPr/>
        </p:nvSpPr>
        <p:spPr>
          <a:xfrm>
            <a:off x="2497931" y="57144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70681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84F0D-6E0B-E3AB-45D0-52DD711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Wishlist</a:t>
            </a:r>
          </a:p>
        </p:txBody>
      </p:sp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D4DB5899-55E5-4345-0A0C-A34185EC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328101"/>
            <a:ext cx="5270093" cy="408539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A9EC2F-39F7-3183-7D11-943BAD432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Wishlists in the Airbnb application are a collection of property listings.</a:t>
            </a:r>
          </a:p>
          <a:p>
            <a:r>
              <a:rPr lang="en-US" dirty="0"/>
              <a:t>As this is a M:N relation it needs to be normalized, we achieve this by using this ‘wishlist’ and a ‘wishlist_propertylisting’ table (see next slide).</a:t>
            </a:r>
          </a:p>
          <a:p>
            <a:r>
              <a:rPr lang="en-US" dirty="0"/>
              <a:t>A user can have multiple </a:t>
            </a:r>
            <a:r>
              <a:rPr lang="en-US" dirty="0" err="1"/>
              <a:t>wishlists</a:t>
            </a:r>
            <a:r>
              <a:rPr lang="en-US" dirty="0"/>
              <a:t>, hence the need for a name.</a:t>
            </a:r>
          </a:p>
          <a:p>
            <a:r>
              <a:rPr lang="en-US" dirty="0"/>
              <a:t>The ‘wishlist_id’ is used in the next table to normalize the M:N relation.</a:t>
            </a:r>
          </a:p>
          <a:p>
            <a:r>
              <a:rPr lang="en-US" dirty="0"/>
              <a:t>The table works in close relation to the ‘wishlist_propertylisting’ table (next slide). This first test case checks for general data of the chat table and other related tables in conjunction. The second test checks the relation of a chat and its messages.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D78611-9C46-4330-1C0B-215CC8DB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5EEFCFCE-09C5-E0AA-76D8-E86549AC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25" y="2750760"/>
            <a:ext cx="1733550" cy="1438275"/>
          </a:xfrm>
          <a:prstGeom prst="rect">
            <a:avLst/>
          </a:prstGeom>
        </p:spPr>
      </p:pic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1F30D4E-2893-1262-4A48-694B11C8C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86" y="5740026"/>
            <a:ext cx="5093820" cy="8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4388A9A4-ED0A-CC23-6F6F-50A1DFAF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328101"/>
            <a:ext cx="4522381" cy="3505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F25EF5-F273-2C46-EE92-9D79CDF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Wishlist_PropertyListing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C9F98-3FF2-16FF-3A71-4D87DEFA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849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table, as mentioned, is used to normalize the wishlist – propertylisting relation.</a:t>
            </a:r>
          </a:p>
          <a:p>
            <a:r>
              <a:rPr lang="en-US" dirty="0"/>
              <a:t>The table matches Propertylistings to Wishlists using the two foreign key ids.</a:t>
            </a:r>
          </a:p>
          <a:p>
            <a:r>
              <a:rPr lang="en-US" dirty="0"/>
              <a:t>The propertylisting table will be introduced in the following slides.</a:t>
            </a:r>
          </a:p>
          <a:p>
            <a:r>
              <a:rPr lang="en-US" dirty="0"/>
              <a:t>As explained in the previous slide, this table stands in close relation to the wishlist table. The second test case demonstrates the relationship of a wishlist with the propertylisting table via the link of this table very well.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8C500-9648-B22D-2F28-9E24AB9C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4A23B7E3-BAF9-8220-24CD-8387E4FFD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1" y="2700337"/>
            <a:ext cx="1841894" cy="1103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78BC9D5-EEB4-9211-BD46-CAC9068F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5885243"/>
            <a:ext cx="9433812" cy="7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D969-B9EA-238B-FC30-92B5BB7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6D88E-D1E1-CD84-90DD-7C64F5C9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and Presentation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 compared to Phase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Database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Examining Individual Table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4A44BC-9D90-CA13-6F9A-880775F6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E93F8-DD1F-2493-0922-B73C078C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8FCB3-64D0-78BB-EDB6-E3D4DD3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888" y="2440704"/>
            <a:ext cx="4270247" cy="4024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‘PropertyListing’ table marks the second important ‘block’ of data mentioned in the introduction.</a:t>
            </a:r>
          </a:p>
          <a:p>
            <a:r>
              <a:rPr lang="en-US" dirty="0"/>
              <a:t>This table holds all relevant information for the listings and has multiple M:N relations that are not shown in the table itself.</a:t>
            </a:r>
          </a:p>
          <a:p>
            <a:r>
              <a:rPr lang="en-US" dirty="0"/>
              <a:t>These relations rely on the ‘propertylisting_id’ and are introduced in the following slides.</a:t>
            </a:r>
          </a:p>
          <a:p>
            <a:r>
              <a:rPr lang="en-US" dirty="0"/>
              <a:t>Although many of the relations of this table have already been tested, this table of great importance to the overall system. It is therefore reasonable to create a test case that generally tests all relationships of this table. Said test case can be seen here, it focuses on returning relevant from all tables that have a relationship with the propertylisting table. (Either via property or host id)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7593C2-A55C-900B-3879-6056F008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20" name="Inhaltsplatzhalter 1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716A5CB-430C-15CA-760E-E64295F2D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2" y="2638425"/>
            <a:ext cx="4191858" cy="3101975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16AC3BA-D019-A7AE-090A-EC2F0789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5" y="3050414"/>
            <a:ext cx="1249211" cy="33083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427C8DD-220F-2932-C5D7-9653F6A8A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" y="5779273"/>
            <a:ext cx="4518009" cy="8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23732F2-95FB-2C20-FE91-11184420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20594"/>
            <a:ext cx="10775950" cy="4932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540344-E980-EFC2-A1AC-AE48AEF0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88F43-7D20-C531-80D6-EDFA2237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391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a User Review this table holds the reviews given by guests to properties.</a:t>
            </a:r>
          </a:p>
          <a:p>
            <a:r>
              <a:rPr lang="en-US" dirty="0"/>
              <a:t>It holds multiple ratings/scores which are displayed on the listing page. These are represented as integers with values from 0 to 5. (Star rating)</a:t>
            </a:r>
          </a:p>
          <a:p>
            <a:r>
              <a:rPr lang="en-US" dirty="0"/>
              <a:t>Users can also add comments to the review.</a:t>
            </a:r>
          </a:p>
          <a:p>
            <a:r>
              <a:rPr lang="en-US" dirty="0"/>
              <a:t>The test case simple checks the relationship between propertylistings and reviews, as well as the review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17EF3-60A3-7C88-7042-89F68F3A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A7E42243-389A-7485-965E-D4527A218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659606"/>
            <a:ext cx="4932364" cy="1552347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D6BE72A-EB38-A5EC-1AFA-6376C1BCC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62" y="2762937"/>
            <a:ext cx="1332053" cy="26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DC931-985E-4DF0-E933-3ED9C5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Property_X</a:t>
            </a:r>
          </a:p>
        </p:txBody>
      </p:sp>
      <p:pic>
        <p:nvPicPr>
          <p:cNvPr id="6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490C3ED4-A5D1-C6BC-E7B6-5781EAE54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4" y="2396744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DCF91-FABC-1934-A3D6-E15FA8F3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024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table is used to normalize a relation between the PropertyListing and their respective table. I see these tables as one equivalence class.</a:t>
            </a:r>
          </a:p>
          <a:p>
            <a:r>
              <a:rPr lang="en-US" dirty="0"/>
              <a:t>The naming convention of these tables is meant to represent the link between ‘PropertyListing’ and ‘Amenity’, ‘Category’ or ‘HouseRule’ table.</a:t>
            </a:r>
          </a:p>
          <a:p>
            <a:r>
              <a:rPr lang="en-US" dirty="0"/>
              <a:t>The individual tables they are related to will be introduced in the following slide.</a:t>
            </a:r>
          </a:p>
          <a:p>
            <a:r>
              <a:rPr lang="en-US" dirty="0"/>
              <a:t>These table are used to link other tables and hence do not necessarily need an id attribute.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 am considering removing these for the finalization phase and would appreciate feedback regarding this)</a:t>
            </a:r>
          </a:p>
          <a:p>
            <a:r>
              <a:rPr lang="en-US" dirty="0">
                <a:solidFill>
                  <a:schemeClr val="tx1"/>
                </a:solidFill>
              </a:rPr>
              <a:t>The test case checks the link of the propertylisting to the respective table via the link of these tables by returning data of each data entry.</a:t>
            </a:r>
          </a:p>
        </p:txBody>
      </p:sp>
      <p:pic>
        <p:nvPicPr>
          <p:cNvPr id="7" name="Inhaltsplatzhalter 5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39E24397-F6D1-8B4F-764D-548B3C8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396744"/>
            <a:ext cx="1724025" cy="1152525"/>
          </a:xfrm>
          <a:prstGeom prst="rect">
            <a:avLst/>
          </a:prstGeom>
        </p:spPr>
      </p:pic>
      <p:pic>
        <p:nvPicPr>
          <p:cNvPr id="8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D57758C7-C841-DE01-A45E-B859A005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" y="2396744"/>
            <a:ext cx="1724025" cy="115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FA2103-B528-E67D-ACA5-0B2336CC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7AABD4F-BADB-0519-75A0-013C9DB8E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" y="3625954"/>
            <a:ext cx="5331047" cy="21906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6F23B3-E557-D1C5-0818-4F5ABF05757C}"/>
              </a:ext>
            </a:extLst>
          </p:cNvPr>
          <p:cNvSpPr txBox="1"/>
          <p:nvPr/>
        </p:nvSpPr>
        <p:spPr>
          <a:xfrm>
            <a:off x="7404100" y="2153412"/>
            <a:ext cx="255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*X = Category/Amenity/HouseRule</a:t>
            </a:r>
          </a:p>
        </p:txBody>
      </p:sp>
      <p:pic>
        <p:nvPicPr>
          <p:cNvPr id="14" name="Grafik 1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F4B8A3B-8557-65E0-EABB-FA444C929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1" y="5893307"/>
            <a:ext cx="5331047" cy="8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BB3-69F8-EF32-67DB-53D8F4F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</a:t>
            </a:r>
            <a:r>
              <a:rPr lang="en-US" sz="2600" dirty="0"/>
              <a:t>Amenity/Category/HouseRule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172C875-2F82-0D49-D41D-2C6EDAFF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2566987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52243-B659-F5B9-E1E6-4445EC75C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the tables that are in a M:N relationship with the ‘PropertyListing’ table.</a:t>
            </a:r>
          </a:p>
          <a:p>
            <a:r>
              <a:rPr lang="en-US" dirty="0"/>
              <a:t>Like the tables in the last slide, I also consider these tables one equivalence class.</a:t>
            </a:r>
          </a:p>
          <a:p>
            <a:r>
              <a:rPr lang="en-US" dirty="0"/>
              <a:t>These table hold unexpectedly little information because they are only represented by their name and an icon in the application.</a:t>
            </a:r>
          </a:p>
          <a:p>
            <a:r>
              <a:rPr lang="en-US" dirty="0"/>
              <a:t>Relevant for test cases are the relationships of these tables, these are already tested other test cases, resulting in these simple queries, which check for content.</a:t>
            </a:r>
          </a:p>
        </p:txBody>
      </p:sp>
      <p:pic>
        <p:nvPicPr>
          <p:cNvPr id="7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A0BC892B-B524-DDE3-FEC9-98369217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0" y="2566609"/>
            <a:ext cx="1724025" cy="1724025"/>
          </a:xfrm>
          <a:prstGeom prst="rect">
            <a:avLst/>
          </a:prstGeom>
        </p:spPr>
      </p:pic>
      <p:pic>
        <p:nvPicPr>
          <p:cNvPr id="8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3792F74-2008-738E-4937-5D9F3734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2566609"/>
            <a:ext cx="1724025" cy="1724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FD314C-5D98-4183-0F82-AD095C04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34B7707-3C59-12E8-1182-49FAC6F9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4416727"/>
            <a:ext cx="2734057" cy="147658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CF20BD5-74D3-5F5C-D486-7F1412BCB992}"/>
              </a:ext>
            </a:extLst>
          </p:cNvPr>
          <p:cNvSpPr/>
          <p:nvPr/>
        </p:nvSpPr>
        <p:spPr>
          <a:xfrm>
            <a:off x="3760215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CC41AF-DD77-218B-5C6B-65B5C4CCC064}"/>
              </a:ext>
            </a:extLst>
          </p:cNvPr>
          <p:cNvSpPr txBox="1"/>
          <p:nvPr/>
        </p:nvSpPr>
        <p:spPr>
          <a:xfrm>
            <a:off x="3760215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Simple tables,  which are tested in previous test case.</a:t>
            </a:r>
          </a:p>
        </p:txBody>
      </p:sp>
    </p:spTree>
    <p:extLst>
      <p:ext uri="{BB962C8B-B14F-4D97-AF65-F5344CB8AC3E}">
        <p14:creationId xmlns:p14="http://schemas.microsoft.com/office/powerpoint/2010/main" val="107449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E6647-835C-E92D-D20F-61544D3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PropertyType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5DDF-977A-9853-E008-0B7A9B0B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3055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to the previous three tables, the ‘PrototypeType’ is not in a M:N relation with the PropertyListing table.</a:t>
            </a:r>
          </a:p>
          <a:p>
            <a:r>
              <a:rPr lang="en-US" dirty="0"/>
              <a:t>In the Airbnb application, each property is listed based on its type.</a:t>
            </a:r>
          </a:p>
          <a:p>
            <a:r>
              <a:rPr lang="en-US" dirty="0"/>
              <a:t>These types are not frequently changed, and if they are, then they are changed by an admin.</a:t>
            </a:r>
          </a:p>
          <a:p>
            <a:r>
              <a:rPr lang="en-US" dirty="0"/>
              <a:t>The relevant relationship of this table is already table is already tested in the propertylisting test case, the content itself is once again tested via a simple select all statement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92CE3A-6A81-F3B7-7ACB-AF128973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3" name="Inhaltsplatzhalter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EB3BF591-A7B5-8E7D-F335-E8B4351AE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2637"/>
            <a:ext cx="1733550" cy="1733550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FE61FCB-A974-3DFF-FF92-E531E87B646B}"/>
              </a:ext>
            </a:extLst>
          </p:cNvPr>
          <p:cNvSpPr/>
          <p:nvPr/>
        </p:nvSpPr>
        <p:spPr>
          <a:xfrm>
            <a:off x="2377281" y="53334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335EA4-CBD6-6D7E-0D4B-86F8A3227B5F}"/>
              </a:ext>
            </a:extLst>
          </p:cNvPr>
          <p:cNvSpPr txBox="1"/>
          <p:nvPr/>
        </p:nvSpPr>
        <p:spPr>
          <a:xfrm>
            <a:off x="2377281" y="53588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PropertyType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335368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5A51B-8277-EDB8-9A7F-0B5B2AE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Booking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DF4958-1194-5740-695B-02D398FE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guest books a property, an entry in the ‘Booking’ table is made.</a:t>
            </a:r>
          </a:p>
          <a:p>
            <a:r>
              <a:rPr lang="en-US" dirty="0"/>
              <a:t>Most of the information listed is obvious and inferred by the attribute name.</a:t>
            </a:r>
          </a:p>
          <a:p>
            <a:r>
              <a:rPr lang="en-US" dirty="0"/>
              <a:t>The time frame is stated by the booking start and end dates.</a:t>
            </a:r>
          </a:p>
          <a:p>
            <a:r>
              <a:rPr lang="en-US" dirty="0"/>
              <a:t>The optional ‘cancelled’ Boolean and the relevant ‘refund_amount’ is only used in case the booking is cancelled.</a:t>
            </a:r>
          </a:p>
          <a:p>
            <a:r>
              <a:rPr lang="en-US" dirty="0"/>
              <a:t>The test cases displays that the relationships work </a:t>
            </a:r>
            <a:r>
              <a:rPr lang="en-US" altLang="ja-JP" dirty="0"/>
              <a:t>as intended,</a:t>
            </a:r>
            <a:r>
              <a:rPr lang="en-US" dirty="0"/>
              <a:t> and the related data is properly drawn into one coherent data entry.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CCA379-D298-86E5-D969-F375799B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8794FD95-C70C-7222-92FB-82913905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2638044"/>
            <a:ext cx="4913314" cy="2502093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3B081226-A85F-3664-9DAE-D7D4CECF1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62" y="2888488"/>
            <a:ext cx="1508853" cy="374726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215FA4-EDF6-4C25-B5CA-BDB4CA6E3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5296733"/>
            <a:ext cx="4516567" cy="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72631-BA41-5072-1CA4-4FA391D8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BankInformation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BF2E2-9AA8-07F8-D2A9-FC999528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stated in the problem statement, Bank Information is only relevant for hosts.</a:t>
            </a:r>
          </a:p>
          <a:p>
            <a:r>
              <a:rPr lang="en-US" dirty="0"/>
              <a:t>The ‘BankInformation’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This tables relationships are tested via other test cases, the content itself is tested once again via a select all query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067F6-6983-A6C1-3DB6-9109618B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5" name="Grafik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B0E803B0-12C6-070A-E4BD-8B12F302B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041650"/>
            <a:ext cx="1724025" cy="20097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B64BE8-7BAA-F9E0-1525-82AE416905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05DE39-8E4A-91AF-96FD-6B2AC6D1D9A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91440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F11D-2BB5-F3FD-A883-A462051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CreditCardInformation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DBA45-7C00-1DE4-B1FF-FC85D423B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stated in the problem statement, Credit Card Information is only relevant for guests.</a:t>
            </a:r>
          </a:p>
          <a:p>
            <a:r>
              <a:rPr lang="en-US" dirty="0"/>
              <a:t>The ‘CreditCardInformation’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Counterpart to the previous table, both are also tested in the test cases of the ‘Transaction’ table in the following slide.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9BE841-D7D7-D860-2629-794A061C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F742EBA-825C-288D-A75E-46B4CB441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1" y="3184525"/>
            <a:ext cx="1828800" cy="20097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35F7718-A496-20FA-0A38-60FA43721F2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AABF4F-B152-9315-3369-7A900E249239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58260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A3A5E-BB58-B403-8811-B69FD85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Transaction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C065C-9135-A30F-FF49-363B69271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transaction holds relevant payment information for each booking.</a:t>
            </a:r>
          </a:p>
          <a:p>
            <a:r>
              <a:rPr lang="en-US" dirty="0"/>
              <a:t>The table references ‘BankInformation’ and ‘CreditCardInformation’, as well as the booking it was made for.</a:t>
            </a:r>
          </a:p>
          <a:p>
            <a:r>
              <a:rPr lang="en-US" dirty="0"/>
              <a:t>The test case can be used to check if the relationships of the transaction table and the respective payment information and ‘booking_id’ are plausible.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30B7FC-0718-F698-E5D2-35EA6BC1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FA212C6-D246-5549-5A0C-82412419E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2474309"/>
            <a:ext cx="4832539" cy="2312914"/>
          </a:xfrm>
        </p:spPr>
      </p:pic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9090D60-EB46-58A5-4656-37BEFF7E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2" y="3155202"/>
            <a:ext cx="1561662" cy="18104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C43FAA-4C2D-AA82-5B13-9DA1CA046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5789013"/>
            <a:ext cx="10083546" cy="6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02C7-26B3-A1F5-9F42-21701C0A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GiftCard</a:t>
            </a:r>
          </a:p>
        </p:txBody>
      </p:sp>
      <p:pic>
        <p:nvPicPr>
          <p:cNvPr id="5" name="Grafik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BAB94E85-4C18-D2E8-1A6C-7D434C97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022"/>
            <a:ext cx="1724025" cy="172402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C23C2-1D1E-590E-FB0B-0AC15D4C2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‘GiftCard’ table contains information relevant to gift cards.</a:t>
            </a:r>
          </a:p>
          <a:p>
            <a:r>
              <a:rPr lang="en-US" dirty="0"/>
              <a:t>The ‘amount’ attribute saves the value of gift card in us dollars.</a:t>
            </a:r>
          </a:p>
          <a:p>
            <a:r>
              <a:rPr lang="en-US" dirty="0"/>
              <a:t>The ‘currency_id’ attribute can then be used to convert it, if necessary</a:t>
            </a:r>
          </a:p>
          <a:p>
            <a:r>
              <a:rPr lang="en-US" dirty="0"/>
              <a:t>The GiftCard table is a very simple, which is not as important as other tables to the functionality of the system and therefore does not warrant a complicated test case, content is checked again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A0A2F2-6C8D-A19C-71B0-96C79D8F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863E2DF-7FBF-1AD8-FFD4-870BE2F5F135}"/>
              </a:ext>
            </a:extLst>
          </p:cNvPr>
          <p:cNvSpPr/>
          <p:nvPr/>
        </p:nvSpPr>
        <p:spPr>
          <a:xfrm>
            <a:off x="2485231" y="5390488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F34D5E-F526-2168-5F11-BE82A787854E}"/>
              </a:ext>
            </a:extLst>
          </p:cNvPr>
          <p:cNvSpPr txBox="1"/>
          <p:nvPr/>
        </p:nvSpPr>
        <p:spPr>
          <a:xfrm>
            <a:off x="2485231" y="5415888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GiftCard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2413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AB7A-91A9-195F-8C00-EA40D59B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55B63-09A3-83ED-8896-7C74D35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presentation is a part of phase 2 and intends to provide extensive documentation of the database structure, it’s tables, relationships and constraints, as well as explain the provided test cases, and their results.</a:t>
            </a:r>
          </a:p>
          <a:p>
            <a:pPr marL="0" indent="0">
              <a:buNone/>
            </a:pPr>
            <a:r>
              <a:rPr lang="en-US" dirty="0"/>
              <a:t>We will first explain the changes to the concept, the overall structure and elements of the database before examining each of the 27* tables that make up the database.</a:t>
            </a:r>
          </a:p>
          <a:p>
            <a:pPr marL="0" indent="0">
              <a:buNone/>
            </a:pPr>
            <a:r>
              <a:rPr lang="en-US" dirty="0"/>
              <a:t>- I encourage the reader to run the test commands in their own environment for better readability.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*One table has been removed; all changes can be found on the following slide.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B88F5-1E63-683B-9AC1-EB0836D1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F5473-52C8-64CB-8D93-5C58D536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reading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05392-C9E6-5C47-66BF-34E7E8694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Additional information is given in the Pebble Pad submission as well as in code via comments.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0FDAA-B5C5-2E0D-C0FD-65CE53FB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4D0F-EE18-C7A0-37AC-96F5A7D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0F35A-0B39-5BDA-02DA-BC00A04F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1194"/>
            <a:ext cx="7729728" cy="39659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have decided to remove the triphistory table.  The idea behind the table was to improve the access to the bookings of a guest for easier access. There is however not a significant enough improvement to justify the redundancy.</a:t>
            </a:r>
          </a:p>
          <a:p>
            <a:r>
              <a:rPr lang="en-US" dirty="0"/>
              <a:t>There have been some adjustments to the attribute distribution of the user, guest and host tables after reflecting the requirements/constraints of the individual attributes.</a:t>
            </a:r>
          </a:p>
          <a:p>
            <a:r>
              <a:rPr lang="en-US" dirty="0"/>
              <a:t>The primary key’s now have more descriptive names.</a:t>
            </a:r>
          </a:p>
          <a:p>
            <a:r>
              <a:rPr lang="en-US" dirty="0"/>
              <a:t>Small additional changes include:</a:t>
            </a:r>
          </a:p>
          <a:p>
            <a:pPr lvl="1"/>
            <a:r>
              <a:rPr lang="en-US" dirty="0"/>
              <a:t>Addresses now have an ‘address_type’ attribute</a:t>
            </a:r>
          </a:p>
          <a:p>
            <a:pPr lvl="1"/>
            <a:r>
              <a:rPr lang="en-US" dirty="0"/>
              <a:t>User attribute ‘</a:t>
            </a:r>
            <a:r>
              <a:rPr lang="en-US" sz="1600" dirty="0"/>
              <a:t>‘government_id’ was changed to ‘governmentid_image_id’</a:t>
            </a:r>
            <a:endParaRPr lang="en-US" dirty="0"/>
          </a:p>
          <a:p>
            <a:pPr lvl="1"/>
            <a:r>
              <a:rPr lang="en-US" dirty="0"/>
              <a:t>Messages now have an ‘author_user_id’ attribute</a:t>
            </a:r>
          </a:p>
          <a:p>
            <a:pPr lvl="1"/>
            <a:r>
              <a:rPr lang="en-US" dirty="0"/>
              <a:t>Bookings no longer have the ‘transaction_id’ attribute</a:t>
            </a:r>
          </a:p>
          <a:p>
            <a:pPr lvl="1"/>
            <a:r>
              <a:rPr lang="en-US" dirty="0"/>
              <a:t>PropertyListing now has the ‘owning_host_id’ attribute</a:t>
            </a:r>
          </a:p>
          <a:p>
            <a:pPr lvl="1"/>
            <a:r>
              <a:rPr lang="en-US" dirty="0"/>
              <a:t>PropertyReview attributes have changed to better align with the AirBnB app.</a:t>
            </a:r>
          </a:p>
          <a:p>
            <a:pPr lvl="1"/>
            <a:r>
              <a:rPr lang="en-US" dirty="0"/>
              <a:t>Currency attribute ‘amount_usd’ was changed to ‘amount’</a:t>
            </a:r>
          </a:p>
          <a:p>
            <a:pPr lvl="1"/>
            <a:r>
              <a:rPr lang="en-US" dirty="0"/>
              <a:t>BankInformation now has a ‘name’ attribute for the bank’s name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98EB67-5728-37A7-A3F3-1ADABA89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354D-B7DC-5D5B-520E-0D72F05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884928"/>
            <a:ext cx="4494998" cy="113464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EC13E-B084-BC8A-68D5-ACF4BB2C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0450"/>
            <a:ext cx="3794760" cy="3860800"/>
          </a:xfrm>
        </p:spPr>
        <p:txBody>
          <a:bodyPr/>
          <a:lstStyle/>
          <a:p>
            <a:r>
              <a:rPr lang="en-US" dirty="0"/>
              <a:t>There are two main “blocks” of information the database needs to support: Users and Properties.</a:t>
            </a:r>
          </a:p>
          <a:p>
            <a:r>
              <a:rPr lang="en-US" dirty="0"/>
              <a:t>There are multiple tables facilitating each of these data sets, and their attributes.</a:t>
            </a:r>
          </a:p>
          <a:p>
            <a:r>
              <a:rPr lang="en-US" dirty="0"/>
              <a:t>The two categories of users, ‘guest’ and ‘host’ share a base ‘user’ class creating a joined subclass table strategy.</a:t>
            </a:r>
          </a:p>
          <a:p>
            <a:r>
              <a:rPr lang="en-US" dirty="0"/>
              <a:t>The ‘PropertyListing’ table includes relevant attributes for the properties offered on the page, multiple of which use N:M relations and therefore need to be normalized via additional tables.</a:t>
            </a:r>
          </a:p>
          <a:p>
            <a:endParaRPr lang="en-US" dirty="0"/>
          </a:p>
        </p:txBody>
      </p:sp>
      <p:pic>
        <p:nvPicPr>
          <p:cNvPr id="6" name="Grafik 5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DCBE5939-0CCA-23A5-39B6-C0695F1D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46470" cy="685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ADEB38D-BD98-1E57-78B5-562C4907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8088F99C-14CB-4D43-4E56-EBC089B2E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61" y="0"/>
            <a:ext cx="4650739" cy="6858000"/>
          </a:xfrm>
          <a:prstGeom prst="rect">
            <a:avLst/>
          </a:prstGeom>
        </p:spPr>
      </p:pic>
      <p:pic>
        <p:nvPicPr>
          <p:cNvPr id="7" name="Grafik 6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FE9E2B74-528C-3465-3A4C-35CA31AEF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158" cy="6858000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3158149-295C-4A90-4D52-1801AB0274CD}"/>
              </a:ext>
            </a:extLst>
          </p:cNvPr>
          <p:cNvSpPr/>
          <p:nvPr/>
        </p:nvSpPr>
        <p:spPr>
          <a:xfrm rot="16200000">
            <a:off x="4801423" y="2012732"/>
            <a:ext cx="2647142" cy="2832534"/>
          </a:xfrm>
          <a:prstGeom prst="downArrow">
            <a:avLst>
              <a:gd name="adj1" fmla="val 100000"/>
              <a:gd name="adj2" fmla="val 1000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05F02C-EC23-A54F-504E-E2EE6FCD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50" y="0"/>
            <a:ext cx="2190750" cy="6857999"/>
          </a:xfrm>
        </p:spPr>
        <p:txBody>
          <a:bodyPr>
            <a:normAutofit/>
          </a:bodyPr>
          <a:lstStyle/>
          <a:p>
            <a:r>
              <a:rPr lang="en-US" sz="2200" dirty="0"/>
              <a:t>Structure Changes Overview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93257F-C99F-340F-8AD0-F6C51378F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6153-167E-2013-F458-05D12AA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1E1B-13A0-688B-6A17-DAF8C8F72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User is the base/super class for all users and holds attributes any user will have</a:t>
            </a:r>
          </a:p>
          <a:p>
            <a:r>
              <a:rPr lang="en-US" dirty="0"/>
              <a:t>The ‘address_id’ is a foreign key that references the address table</a:t>
            </a:r>
          </a:p>
          <a:p>
            <a:r>
              <a:rPr lang="en-US" dirty="0"/>
              <a:t>The ‘governmentid_image_id’ is a foreign key that references the image table.</a:t>
            </a:r>
          </a:p>
          <a:p>
            <a:r>
              <a:rPr lang="en-US" dirty="0"/>
              <a:t>This table is tested via the host and guest tables which can be seen in the following two slides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EE5CFB-3312-827E-CB2F-21E737D59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C1DF98B6-FB2E-5676-FF93-A8588944E7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C3B91E8-280F-8097-3629-82CA047EAEF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5D3E2F-A3DD-D489-3689-8526C5E0BAC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‘Guest’ and ‘Host’ test cases</a:t>
            </a:r>
          </a:p>
        </p:txBody>
      </p:sp>
    </p:spTree>
    <p:extLst>
      <p:ext uri="{BB962C8B-B14F-4D97-AF65-F5344CB8AC3E}">
        <p14:creationId xmlns:p14="http://schemas.microsoft.com/office/powerpoint/2010/main" val="422298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C1DA-0628-61EE-7EEB-177A18D5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Guest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B7BB2-78D9-EB3E-A05F-0C2B2483F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r>
              <a:rPr lang="en-US" dirty="0"/>
              <a:t>The test case is meant to test the relationship between the ‘Guest’ table/class and its super class ‘User’. As well as testing other relevant relationships.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E302F-2B3E-280D-7A62-D44C801E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8" name="Inhaltsplatzhalter 7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D6E7314-E2B7-4FCD-E294-2CF2C4E7C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2200050"/>
            <a:ext cx="3791193" cy="3540573"/>
          </a:xfrm>
        </p:spPr>
      </p:pic>
      <p:pic>
        <p:nvPicPr>
          <p:cNvPr id="11" name="Grafik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B82D5D80-1347-6E5A-68C5-45AA9D28A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5" y="3054350"/>
            <a:ext cx="1733550" cy="172402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00EF40E-A93B-AAF5-9577-AEA4B542A8FB}"/>
              </a:ext>
            </a:extLst>
          </p:cNvPr>
          <p:cNvSpPr txBox="1"/>
          <p:nvPr/>
        </p:nvSpPr>
        <p:spPr>
          <a:xfrm>
            <a:off x="4651993" y="2180284"/>
            <a:ext cx="426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*code line indicator in screenshots may differ slightly compared to the file.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9C1193-5A40-86DC-AE8D-BB1FD6F87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5787262"/>
            <a:ext cx="9747762" cy="1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D5F1B-77C2-2505-8E23-9523701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Host</a:t>
            </a:r>
          </a:p>
        </p:txBody>
      </p:sp>
      <p:pic>
        <p:nvPicPr>
          <p:cNvPr id="17" name="Inhaltsplatzhalter 1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2ECA2B6B-F279-FBD8-1096-079951C0E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2201974"/>
            <a:ext cx="4075764" cy="330765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891E-9E25-DD3C-9EF6-0C1E15B08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pPr lvl="1"/>
            <a:r>
              <a:rPr lang="en-US" dirty="0"/>
              <a:t>The reasoning for having this attribute in both subclasses is that it is only required for </a:t>
            </a:r>
          </a:p>
          <a:p>
            <a:r>
              <a:rPr lang="en-US" dirty="0"/>
              <a:t>The ‘triphistory_id’ is used to link together</a:t>
            </a:r>
          </a:p>
          <a:p>
            <a:r>
              <a:rPr lang="en-US" dirty="0"/>
              <a:t>The test case is very similar to that of the previous guest class, adjusting where relevant relationships change compared to the previous slide.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DC77C1-6632-4157-ECB7-6666DF8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0B4EC0D8-C434-31BB-4C92-6029B8E48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36" y="2993790"/>
            <a:ext cx="1733550" cy="1724025"/>
          </a:xfrm>
          <a:prstGeom prst="rect">
            <a:avLst/>
          </a:prstGeom>
        </p:spPr>
      </p:pic>
      <p:pic>
        <p:nvPicPr>
          <p:cNvPr id="19" name="Grafik 18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BB1E3549-BDF0-C76D-2A67-5C514C952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5534750"/>
            <a:ext cx="5573234" cy="12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54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2784</Words>
  <Application>Microsoft Office PowerPoint</Application>
  <PresentationFormat>Breitbild</PresentationFormat>
  <Paragraphs>168</Paragraphs>
  <Slides>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Paket</vt:lpstr>
      <vt:lpstr>Airbnb Database Presentation Phase 2 - Implementation</vt:lpstr>
      <vt:lpstr>Table of Contents</vt:lpstr>
      <vt:lpstr>introduction</vt:lpstr>
      <vt:lpstr>Changes</vt:lpstr>
      <vt:lpstr>Structure</vt:lpstr>
      <vt:lpstr>Structure Changes Overview</vt:lpstr>
      <vt:lpstr>Table - User</vt:lpstr>
      <vt:lpstr>Table - Guest</vt:lpstr>
      <vt:lpstr>Table - Host</vt:lpstr>
      <vt:lpstr>Table - UserReview</vt:lpstr>
      <vt:lpstr>TABLE - Address </vt:lpstr>
      <vt:lpstr>Table - Image</vt:lpstr>
      <vt:lpstr>Table - Currency</vt:lpstr>
      <vt:lpstr>Table - Language</vt:lpstr>
      <vt:lpstr>Table - Chat</vt:lpstr>
      <vt:lpstr>Table - Message</vt:lpstr>
      <vt:lpstr>Table - EmergencyContact</vt:lpstr>
      <vt:lpstr>Table - Wishlist</vt:lpstr>
      <vt:lpstr>Table – Wishlist_PropertyListing</vt:lpstr>
      <vt:lpstr>Table - propertyListing</vt:lpstr>
      <vt:lpstr>Table - PropertyReview</vt:lpstr>
      <vt:lpstr>Table – Property_X</vt:lpstr>
      <vt:lpstr>Table – Amenity/Category/HouseRule</vt:lpstr>
      <vt:lpstr>Table - PropertyType</vt:lpstr>
      <vt:lpstr>Table - Booking</vt:lpstr>
      <vt:lpstr>Table - BankInformation</vt:lpstr>
      <vt:lpstr>Table - CreditCardInformation</vt:lpstr>
      <vt:lpstr>Table - Transaction</vt:lpstr>
      <vt:lpstr>Table - GiftCard</vt:lpstr>
      <vt:lpstr>Thanks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Database Presentation</dc:title>
  <dc:creator>Schmaeling, Tom</dc:creator>
  <cp:lastModifiedBy>Schmaeling, Tom</cp:lastModifiedBy>
  <cp:revision>24</cp:revision>
  <dcterms:created xsi:type="dcterms:W3CDTF">2023-11-22T08:41:10Z</dcterms:created>
  <dcterms:modified xsi:type="dcterms:W3CDTF">2024-01-18T22:46:17Z</dcterms:modified>
</cp:coreProperties>
</file>