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74" r:id="rId4"/>
    <p:sldId id="275" r:id="rId5"/>
    <p:sldId id="276" r:id="rId6"/>
    <p:sldId id="273" r:id="rId7"/>
    <p:sldId id="260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9906FC-BA30-492D-B775-E425CCEBE6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2255E0-3BE5-4C22-BB76-BF6A84F09B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8C36CD-434A-477D-A15D-B5289C5C2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0E41F-0E9C-42F6-965C-1FA4BEA737A1}" type="datetimeFigureOut">
              <a:rPr lang="ko-KR" altLang="en-US" smtClean="0"/>
              <a:t>2020-05-18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435214-C573-4A93-93CB-D58AF3930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4EDD86-FD8C-487A-8829-18468E200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31E91-D073-4503-852B-6C1A9F674C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842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10D569-120B-4B48-AC9C-E1B19FCCF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B61D573-F3F7-418F-A825-89794720BE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004D7E-401B-4ED8-A7F6-2B784997D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0E41F-0E9C-42F6-965C-1FA4BEA737A1}" type="datetimeFigureOut">
              <a:rPr lang="ko-KR" altLang="en-US" smtClean="0"/>
              <a:t>2020-05-18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117871-CD8A-436B-85A2-B5E946073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FF1821-2AEE-4D22-B7B0-A3819DCA5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31E91-D073-4503-852B-6C1A9F674C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241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E3D9B98-4000-43A5-BFE0-FAABAB13A9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2836D2E-4744-4F8C-B9E0-E1DEF8094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4E82A0-377C-4E56-B5A3-BD8D5D6A5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0E41F-0E9C-42F6-965C-1FA4BEA737A1}" type="datetimeFigureOut">
              <a:rPr lang="ko-KR" altLang="en-US" smtClean="0"/>
              <a:t>2020-05-18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454849-A7AD-4A49-B363-AA620CBD2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75A2E4-9DBE-4CBB-BD69-586F5661F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31E91-D073-4503-852B-6C1A9F674C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53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F2F383-C3D4-4D89-B675-AEFEF9755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365FBD-492D-423A-9A07-879BD1DB6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1A134C-818A-464C-BCE0-9AF1AC86B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0E41F-0E9C-42F6-965C-1FA4BEA737A1}" type="datetimeFigureOut">
              <a:rPr lang="ko-KR" altLang="en-US" smtClean="0"/>
              <a:t>2020-05-18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FFB107-F9D9-4A4C-9BE1-5B4948F08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5757EA-DFE8-47D1-9368-DA6067D23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31E91-D073-4503-852B-6C1A9F674C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7267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1D99B1-65C7-4E31-AFDF-309661CA3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F62D5D-1635-4E39-92A7-89DAD0389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1FD39F-D96A-4DDC-B87D-D2737776C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0E41F-0E9C-42F6-965C-1FA4BEA737A1}" type="datetimeFigureOut">
              <a:rPr lang="ko-KR" altLang="en-US" smtClean="0"/>
              <a:t>2020-05-18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F87CF0-0A30-4610-BE7C-11E6BBF01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F7F508-C339-4286-A3AA-DB60B5E61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31E91-D073-4503-852B-6C1A9F674C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4608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2B2120-925E-4CA1-BECD-A9DCDDDA1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939EE0-8598-4805-9547-A17352F6EA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1A95235-B545-44B2-86BB-94C58CC3F2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B2EEC5-4852-4579-BF57-53F1DC416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0E41F-0E9C-42F6-965C-1FA4BEA737A1}" type="datetimeFigureOut">
              <a:rPr lang="ko-KR" altLang="en-US" smtClean="0"/>
              <a:t>2020-05-18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773792-5670-4E99-9144-99989AE96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BA9ED3-2D3E-4B04-86E2-12EA94ECE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31E91-D073-4503-852B-6C1A9F674C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200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EED7B6-E5E3-4172-A01B-764F1894F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4D8129-A8D2-4F56-9ECB-1BC3D07D4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D20B8CF-949A-4DF9-8184-62B9A4AFA4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4B71EF4-DA2A-4610-9E22-E7A1E45F86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93ED813-C50E-443F-A2EF-781B52D044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DEA4D3D-8D6C-4AB6-8690-5F1873870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0E41F-0E9C-42F6-965C-1FA4BEA737A1}" type="datetimeFigureOut">
              <a:rPr lang="ko-KR" altLang="en-US" smtClean="0"/>
              <a:t>2020-05-18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1A52201-A22A-4561-9D4D-6027DCBD5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B7E9D0A-C1BA-4D8D-A1CE-B9108B358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31E91-D073-4503-852B-6C1A9F674C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86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6D6EF2-B7DA-4619-8AF0-4AED91DBA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CFA6A7C-4893-44DD-AD98-FA525F7F4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0E41F-0E9C-42F6-965C-1FA4BEA737A1}" type="datetimeFigureOut">
              <a:rPr lang="ko-KR" altLang="en-US" smtClean="0"/>
              <a:t>2020-05-18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FC030C9-4C39-496E-A040-B08682377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0E868B-69EA-48E2-B2D2-4E656D796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31E91-D073-4503-852B-6C1A9F674C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505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74D7303-E110-4519-871A-024734702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0E41F-0E9C-42F6-965C-1FA4BEA737A1}" type="datetimeFigureOut">
              <a:rPr lang="ko-KR" altLang="en-US" smtClean="0"/>
              <a:t>2020-05-18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D39376B-067B-43A5-8CD2-948D0E249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319286-64D6-4760-87CA-46AA43476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31E91-D073-4503-852B-6C1A9F674C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2082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B56D40-AFFE-4613-96AF-8C7BA0AC0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DDF06A-0DF0-460B-85B5-97278FAF2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3012D1E-4F9C-4F34-8B74-0C87CFECAA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BB31D3-5C97-4B42-A6C8-FBD8BD7C8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0E41F-0E9C-42F6-965C-1FA4BEA737A1}" type="datetimeFigureOut">
              <a:rPr lang="ko-KR" altLang="en-US" smtClean="0"/>
              <a:t>2020-05-18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9740B7-5B3C-4120-B84D-B84E4A0FF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3ADD00-65EB-46E3-9BEC-0F20E1AB7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31E91-D073-4503-852B-6C1A9F674C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3726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D78E82-6BDA-421D-ADD4-C33EC1E3C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3A8E8B5-4B09-4DF1-89B3-8180CFE411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A0328B6-BD48-4621-95CD-917A30FA5B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22E6CF-8ECD-4AC0-9059-46CB7FA52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0E41F-0E9C-42F6-965C-1FA4BEA737A1}" type="datetimeFigureOut">
              <a:rPr lang="ko-KR" altLang="en-US" smtClean="0"/>
              <a:t>2020-05-18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57C20B-C29F-4C30-88B6-9DCA9294C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4CB9BB-7B6C-4796-9A21-BF0309ACF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31E91-D073-4503-852B-6C1A9F674C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933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1FDFAF3-CB1D-4D85-BF93-4E7BC5E77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6561D6-928D-41E9-812C-616A81CC9E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77636B-3F2B-40A1-9831-C7D23371A8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0E41F-0E9C-42F6-965C-1FA4BEA737A1}" type="datetimeFigureOut">
              <a:rPr lang="ko-KR" altLang="en-US" smtClean="0"/>
              <a:t>2020-05-18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9484A0-FB4A-45C6-AD6B-C726DB3C33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768D40-4BE1-4410-BB34-BB9395B32C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31E91-D073-4503-852B-6C1A9F674C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0139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833945B-4AFC-4678-B5F5-5F15CEB6113A}"/>
              </a:ext>
            </a:extLst>
          </p:cNvPr>
          <p:cNvSpPr txBox="1"/>
          <p:nvPr/>
        </p:nvSpPr>
        <p:spPr>
          <a:xfrm>
            <a:off x="299207" y="889233"/>
            <a:ext cx="115935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AutoNum type="arabicPeriod"/>
            </a:pPr>
            <a:r>
              <a:rPr lang="en-US" altLang="ko-KR" sz="4000" dirty="0"/>
              <a:t>Contents</a:t>
            </a:r>
            <a:endParaRPr lang="ko-KR" altLang="en-US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1FEB4B-D895-464E-924F-3D787A23AABB}"/>
              </a:ext>
            </a:extLst>
          </p:cNvPr>
          <p:cNvSpPr txBox="1"/>
          <p:nvPr/>
        </p:nvSpPr>
        <p:spPr>
          <a:xfrm>
            <a:off x="813732" y="2209515"/>
            <a:ext cx="1072113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2400" dirty="0"/>
              <a:t>RDB latency</a:t>
            </a:r>
          </a:p>
          <a:p>
            <a:pPr marL="342900" indent="-342900">
              <a:buAutoNum type="arabicPeriod"/>
            </a:pPr>
            <a:endParaRPr lang="en-US" altLang="ko-KR" sz="2400" dirty="0"/>
          </a:p>
          <a:p>
            <a:pPr marL="342900" indent="-342900">
              <a:buAutoNum type="arabicPeriod"/>
            </a:pPr>
            <a:r>
              <a:rPr lang="en-US" altLang="ko-KR" sz="2400" dirty="0"/>
              <a:t>RDB to AOF, AOF to RDB</a:t>
            </a:r>
          </a:p>
          <a:p>
            <a:pPr marL="342900" indent="-342900">
              <a:buAutoNum type="arabicPeriod"/>
            </a:pPr>
            <a:endParaRPr lang="en-US" altLang="ko-KR" sz="2400" dirty="0"/>
          </a:p>
          <a:p>
            <a:pPr marL="342900" indent="-342900">
              <a:buAutoNum type="arabicPeriod"/>
            </a:pPr>
            <a:r>
              <a:rPr lang="en-US" altLang="ko-KR" sz="2400" dirty="0"/>
              <a:t>Partial Sync</a:t>
            </a:r>
          </a:p>
          <a:p>
            <a:pPr marL="342900" indent="-342900">
              <a:buAutoNum type="arabicPeriod"/>
            </a:pPr>
            <a:endParaRPr lang="en-US" altLang="ko-KR" sz="2400" dirty="0"/>
          </a:p>
          <a:p>
            <a:pPr marL="342900" indent="-342900">
              <a:buAutoNum type="arabicPeriod"/>
            </a:pPr>
            <a:r>
              <a:rPr lang="en-US" altLang="ko-KR" sz="2400" dirty="0"/>
              <a:t>Cluster Communication and </a:t>
            </a:r>
            <a:r>
              <a:rPr lang="en-US" altLang="ko-KR" sz="2400" dirty="0" err="1"/>
              <a:t>Reshard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470144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9884B5DC-48DA-40D1-A47C-6C82104027CC}"/>
              </a:ext>
            </a:extLst>
          </p:cNvPr>
          <p:cNvSpPr/>
          <p:nvPr/>
        </p:nvSpPr>
        <p:spPr>
          <a:xfrm>
            <a:off x="7558639" y="1092169"/>
            <a:ext cx="3105006" cy="159877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33945B-4AFC-4678-B5F5-5F15CEB6113A}"/>
              </a:ext>
            </a:extLst>
          </p:cNvPr>
          <p:cNvSpPr txBox="1"/>
          <p:nvPr/>
        </p:nvSpPr>
        <p:spPr>
          <a:xfrm>
            <a:off x="306677" y="142716"/>
            <a:ext cx="115935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/>
              <a:t>RDB + AOF</a:t>
            </a:r>
            <a:endParaRPr lang="ko-KR" altLang="en-US" sz="40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7142443-DCC7-4254-BDB5-3992258CD979}"/>
              </a:ext>
            </a:extLst>
          </p:cNvPr>
          <p:cNvSpPr/>
          <p:nvPr/>
        </p:nvSpPr>
        <p:spPr>
          <a:xfrm>
            <a:off x="604845" y="1092170"/>
            <a:ext cx="3105006" cy="159877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F4FF4E-DF9E-454C-AB68-E9020254AA8B}"/>
              </a:ext>
            </a:extLst>
          </p:cNvPr>
          <p:cNvSpPr txBox="1"/>
          <p:nvPr/>
        </p:nvSpPr>
        <p:spPr>
          <a:xfrm>
            <a:off x="7743736" y="1706892"/>
            <a:ext cx="2734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All keys &amp; values dump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093025-8C5A-454A-87C4-98EFBD0F8933}"/>
              </a:ext>
            </a:extLst>
          </p:cNvPr>
          <p:cNvSpPr txBox="1"/>
          <p:nvPr/>
        </p:nvSpPr>
        <p:spPr>
          <a:xfrm>
            <a:off x="789942" y="1726107"/>
            <a:ext cx="2734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RDB File</a:t>
            </a:r>
            <a:endParaRPr lang="ko-KR" altLang="en-US" dirty="0"/>
          </a:p>
        </p:txBody>
      </p:sp>
      <p:cxnSp>
        <p:nvCxnSpPr>
          <p:cNvPr id="7" name="연결선: 구부러짐 6">
            <a:extLst>
              <a:ext uri="{FF2B5EF4-FFF2-40B4-BE49-F238E27FC236}">
                <a16:creationId xmlns:a16="http://schemas.microsoft.com/office/drawing/2014/main" id="{4DF6F6BD-4101-4026-B9A9-E1CAF97235E0}"/>
              </a:ext>
            </a:extLst>
          </p:cNvPr>
          <p:cNvCxnSpPr>
            <a:stCxn id="2" idx="3"/>
            <a:endCxn id="14" idx="1"/>
          </p:cNvCxnSpPr>
          <p:nvPr/>
        </p:nvCxnSpPr>
        <p:spPr>
          <a:xfrm flipV="1">
            <a:off x="3709851" y="1891559"/>
            <a:ext cx="3848788" cy="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417B3E6-5F9C-437B-9196-EE79D8B4018D}"/>
              </a:ext>
            </a:extLst>
          </p:cNvPr>
          <p:cNvSpPr/>
          <p:nvPr/>
        </p:nvSpPr>
        <p:spPr>
          <a:xfrm>
            <a:off x="604845" y="3682970"/>
            <a:ext cx="3105006" cy="159877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D1A4D9D-E689-4FAF-886A-EFF841302BDF}"/>
              </a:ext>
            </a:extLst>
          </p:cNvPr>
          <p:cNvSpPr txBox="1"/>
          <p:nvPr/>
        </p:nvSpPr>
        <p:spPr>
          <a:xfrm>
            <a:off x="789942" y="4297693"/>
            <a:ext cx="2734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AOF file</a:t>
            </a:r>
            <a:endParaRPr lang="ko-KR" altLang="en-US" dirty="0"/>
          </a:p>
        </p:txBody>
      </p:sp>
      <p:cxnSp>
        <p:nvCxnSpPr>
          <p:cNvPr id="11" name="연결선: 구부러짐 10">
            <a:extLst>
              <a:ext uri="{FF2B5EF4-FFF2-40B4-BE49-F238E27FC236}">
                <a16:creationId xmlns:a16="http://schemas.microsoft.com/office/drawing/2014/main" id="{F048BED9-5F3A-4ECE-8FE5-578EA8D1DFD3}"/>
              </a:ext>
            </a:extLst>
          </p:cNvPr>
          <p:cNvCxnSpPr>
            <a:stCxn id="18" idx="3"/>
          </p:cNvCxnSpPr>
          <p:nvPr/>
        </p:nvCxnSpPr>
        <p:spPr>
          <a:xfrm flipV="1">
            <a:off x="3709851" y="1910773"/>
            <a:ext cx="1802675" cy="257158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532228BC-6D37-44FC-8568-9BA09533A54A}"/>
              </a:ext>
            </a:extLst>
          </p:cNvPr>
          <p:cNvSpPr/>
          <p:nvPr/>
        </p:nvSpPr>
        <p:spPr>
          <a:xfrm>
            <a:off x="4611188" y="3713060"/>
            <a:ext cx="7289074" cy="19079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Using AOF file, </a:t>
            </a:r>
          </a:p>
          <a:p>
            <a:pPr algn="ctr"/>
            <a:r>
              <a:rPr lang="en-US" altLang="ko-KR" dirty="0"/>
              <a:t>Not full dump, but partial dump by using file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9394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833945B-4AFC-4678-B5F5-5F15CEB6113A}"/>
              </a:ext>
            </a:extLst>
          </p:cNvPr>
          <p:cNvSpPr txBox="1"/>
          <p:nvPr/>
        </p:nvSpPr>
        <p:spPr>
          <a:xfrm>
            <a:off x="704675" y="116495"/>
            <a:ext cx="115935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/>
              <a:t>RDB 1.version(main server)</a:t>
            </a:r>
            <a:endParaRPr lang="ko-KR" altLang="en-US" sz="40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7142443-DCC7-4254-BDB5-3992258CD979}"/>
              </a:ext>
            </a:extLst>
          </p:cNvPr>
          <p:cNvSpPr/>
          <p:nvPr/>
        </p:nvSpPr>
        <p:spPr>
          <a:xfrm>
            <a:off x="704675" y="2264229"/>
            <a:ext cx="2936147" cy="390489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F4FF4E-DF9E-454C-AB68-E9020254AA8B}"/>
              </a:ext>
            </a:extLst>
          </p:cNvPr>
          <p:cNvSpPr txBox="1"/>
          <p:nvPr/>
        </p:nvSpPr>
        <p:spPr>
          <a:xfrm>
            <a:off x="797472" y="4134394"/>
            <a:ext cx="2734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Main Server</a:t>
            </a:r>
            <a:endParaRPr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588F521A-27B7-495D-8C1C-C17A916E7093}"/>
              </a:ext>
            </a:extLst>
          </p:cNvPr>
          <p:cNvSpPr/>
          <p:nvPr/>
        </p:nvSpPr>
        <p:spPr>
          <a:xfrm>
            <a:off x="5164182" y="3276012"/>
            <a:ext cx="5686697" cy="1344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RDB FILE</a:t>
            </a:r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91D1D16-0429-43B2-888C-58AA8FD40475}"/>
              </a:ext>
            </a:extLst>
          </p:cNvPr>
          <p:cNvSpPr/>
          <p:nvPr/>
        </p:nvSpPr>
        <p:spPr>
          <a:xfrm>
            <a:off x="5164183" y="1629679"/>
            <a:ext cx="5686697" cy="1344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AOF FILE</a:t>
            </a:r>
            <a:endParaRPr lang="ko-KR" altLang="en-US" dirty="0"/>
          </a:p>
        </p:txBody>
      </p:sp>
      <p:cxnSp>
        <p:nvCxnSpPr>
          <p:cNvPr id="6" name="연결선: 구부러짐 5">
            <a:extLst>
              <a:ext uri="{FF2B5EF4-FFF2-40B4-BE49-F238E27FC236}">
                <a16:creationId xmlns:a16="http://schemas.microsoft.com/office/drawing/2014/main" id="{44924BC9-1A87-4460-852D-A37B4488DAB4}"/>
              </a:ext>
            </a:extLst>
          </p:cNvPr>
          <p:cNvCxnSpPr>
            <a:cxnSpLocks/>
            <a:stCxn id="2" idx="3"/>
            <a:endCxn id="15" idx="0"/>
          </p:cNvCxnSpPr>
          <p:nvPr/>
        </p:nvCxnSpPr>
        <p:spPr>
          <a:xfrm flipV="1">
            <a:off x="3640822" y="1629679"/>
            <a:ext cx="4366710" cy="2586995"/>
          </a:xfrm>
          <a:prstGeom prst="curvedConnector4">
            <a:avLst>
              <a:gd name="adj1" fmla="val 17443"/>
              <a:gd name="adj2" fmla="val 1088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연결선: 구부러짐 9">
            <a:extLst>
              <a:ext uri="{FF2B5EF4-FFF2-40B4-BE49-F238E27FC236}">
                <a16:creationId xmlns:a16="http://schemas.microsoft.com/office/drawing/2014/main" id="{847F167B-121A-4FDA-8355-75FDCBAE5BEF}"/>
              </a:ext>
            </a:extLst>
          </p:cNvPr>
          <p:cNvCxnSpPr>
            <a:stCxn id="15" idx="4"/>
            <a:endCxn id="3" idx="0"/>
          </p:cNvCxnSpPr>
          <p:nvPr/>
        </p:nvCxnSpPr>
        <p:spPr>
          <a:xfrm rot="5400000">
            <a:off x="7856515" y="3124994"/>
            <a:ext cx="302035" cy="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941BEAEE-9077-4AC0-967E-3A9261A7AD57}"/>
              </a:ext>
            </a:extLst>
          </p:cNvPr>
          <p:cNvSpPr/>
          <p:nvPr/>
        </p:nvSpPr>
        <p:spPr>
          <a:xfrm>
            <a:off x="5164181" y="5033827"/>
            <a:ext cx="5686697" cy="1344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DISK</a:t>
            </a:r>
            <a:endParaRPr lang="ko-KR" altLang="en-US" dirty="0"/>
          </a:p>
        </p:txBody>
      </p:sp>
      <p:cxnSp>
        <p:nvCxnSpPr>
          <p:cNvPr id="22" name="연결선: 구부러짐 21">
            <a:extLst>
              <a:ext uri="{FF2B5EF4-FFF2-40B4-BE49-F238E27FC236}">
                <a16:creationId xmlns:a16="http://schemas.microsoft.com/office/drawing/2014/main" id="{8B08BB3E-D6BE-4E0B-89D1-CE52BB61AD43}"/>
              </a:ext>
            </a:extLst>
          </p:cNvPr>
          <p:cNvCxnSpPr>
            <a:stCxn id="3" idx="4"/>
            <a:endCxn id="20" idx="0"/>
          </p:cNvCxnSpPr>
          <p:nvPr/>
        </p:nvCxnSpPr>
        <p:spPr>
          <a:xfrm rot="5400000">
            <a:off x="7800773" y="4827068"/>
            <a:ext cx="413517" cy="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04A0F5EE-7212-47DD-86E2-3E9D06EF2D43}"/>
              </a:ext>
            </a:extLst>
          </p:cNvPr>
          <p:cNvCxnSpPr>
            <a:cxnSpLocks/>
            <a:stCxn id="20" idx="4"/>
            <a:endCxn id="2" idx="3"/>
          </p:cNvCxnSpPr>
          <p:nvPr/>
        </p:nvCxnSpPr>
        <p:spPr>
          <a:xfrm rot="5400000" flipH="1">
            <a:off x="4743450" y="3114046"/>
            <a:ext cx="2161451" cy="4366708"/>
          </a:xfrm>
          <a:prstGeom prst="curvedConnector4">
            <a:avLst>
              <a:gd name="adj1" fmla="val -10576"/>
              <a:gd name="adj2" fmla="val 825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>
            <a:extLst>
              <a:ext uri="{FF2B5EF4-FFF2-40B4-BE49-F238E27FC236}">
                <a16:creationId xmlns:a16="http://schemas.microsoft.com/office/drawing/2014/main" id="{B4B39967-96E6-43AC-A5BB-B5F8AC17B52E}"/>
              </a:ext>
            </a:extLst>
          </p:cNvPr>
          <p:cNvSpPr/>
          <p:nvPr/>
        </p:nvSpPr>
        <p:spPr>
          <a:xfrm>
            <a:off x="562241" y="560809"/>
            <a:ext cx="3205274" cy="1344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Client</a:t>
            </a:r>
            <a:endParaRPr lang="ko-KR" altLang="en-US" dirty="0"/>
          </a:p>
        </p:txBody>
      </p:sp>
      <p:cxnSp>
        <p:nvCxnSpPr>
          <p:cNvPr id="29" name="연결선: 구부러짐 28">
            <a:extLst>
              <a:ext uri="{FF2B5EF4-FFF2-40B4-BE49-F238E27FC236}">
                <a16:creationId xmlns:a16="http://schemas.microsoft.com/office/drawing/2014/main" id="{C2D85A9C-5E31-4038-84C8-7C35D25AAF2C}"/>
              </a:ext>
            </a:extLst>
          </p:cNvPr>
          <p:cNvCxnSpPr>
            <a:stCxn id="27" idx="4"/>
            <a:endCxn id="2" idx="0"/>
          </p:cNvCxnSpPr>
          <p:nvPr/>
        </p:nvCxnSpPr>
        <p:spPr>
          <a:xfrm rot="16200000" flipH="1">
            <a:off x="1989252" y="2080732"/>
            <a:ext cx="359122" cy="787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6059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833945B-4AFC-4678-B5F5-5F15CEB6113A}"/>
              </a:ext>
            </a:extLst>
          </p:cNvPr>
          <p:cNvSpPr txBox="1"/>
          <p:nvPr/>
        </p:nvSpPr>
        <p:spPr>
          <a:xfrm>
            <a:off x="220830" y="216516"/>
            <a:ext cx="115935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/>
              <a:t>RDB 2.version(Child Process)</a:t>
            </a:r>
            <a:endParaRPr lang="ko-KR" altLang="en-US" sz="40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7142443-DCC7-4254-BDB5-3992258CD979}"/>
              </a:ext>
            </a:extLst>
          </p:cNvPr>
          <p:cNvSpPr/>
          <p:nvPr/>
        </p:nvSpPr>
        <p:spPr>
          <a:xfrm>
            <a:off x="220830" y="2272937"/>
            <a:ext cx="1895347" cy="389618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F4FF4E-DF9E-454C-AB68-E9020254AA8B}"/>
              </a:ext>
            </a:extLst>
          </p:cNvPr>
          <p:cNvSpPr txBox="1"/>
          <p:nvPr/>
        </p:nvSpPr>
        <p:spPr>
          <a:xfrm>
            <a:off x="-199231" y="3897861"/>
            <a:ext cx="2734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Main Server</a:t>
            </a:r>
          </a:p>
          <a:p>
            <a:pPr algn="ctr"/>
            <a:r>
              <a:rPr lang="en-US" altLang="ko-KR" dirty="0"/>
              <a:t>- Query exec</a:t>
            </a:r>
            <a:endParaRPr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588F521A-27B7-495D-8C1C-C17A916E7093}"/>
              </a:ext>
            </a:extLst>
          </p:cNvPr>
          <p:cNvSpPr/>
          <p:nvPr/>
        </p:nvSpPr>
        <p:spPr>
          <a:xfrm>
            <a:off x="5164182" y="3276012"/>
            <a:ext cx="5686697" cy="1344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RDB FILE</a:t>
            </a:r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91D1D16-0429-43B2-888C-58AA8FD40475}"/>
              </a:ext>
            </a:extLst>
          </p:cNvPr>
          <p:cNvSpPr/>
          <p:nvPr/>
        </p:nvSpPr>
        <p:spPr>
          <a:xfrm>
            <a:off x="5164183" y="1629679"/>
            <a:ext cx="5686697" cy="1344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AOF FILE</a:t>
            </a:r>
            <a:endParaRPr lang="ko-KR" altLang="en-US" dirty="0"/>
          </a:p>
        </p:txBody>
      </p:sp>
      <p:cxnSp>
        <p:nvCxnSpPr>
          <p:cNvPr id="10" name="연결선: 구부러짐 9">
            <a:extLst>
              <a:ext uri="{FF2B5EF4-FFF2-40B4-BE49-F238E27FC236}">
                <a16:creationId xmlns:a16="http://schemas.microsoft.com/office/drawing/2014/main" id="{847F167B-121A-4FDA-8355-75FDCBAE5BEF}"/>
              </a:ext>
            </a:extLst>
          </p:cNvPr>
          <p:cNvCxnSpPr>
            <a:stCxn id="15" idx="4"/>
            <a:endCxn id="3" idx="0"/>
          </p:cNvCxnSpPr>
          <p:nvPr/>
        </p:nvCxnSpPr>
        <p:spPr>
          <a:xfrm rot="5400000">
            <a:off x="7856515" y="3124994"/>
            <a:ext cx="302035" cy="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941BEAEE-9077-4AC0-967E-3A9261A7AD57}"/>
              </a:ext>
            </a:extLst>
          </p:cNvPr>
          <p:cNvSpPr/>
          <p:nvPr/>
        </p:nvSpPr>
        <p:spPr>
          <a:xfrm>
            <a:off x="5164181" y="5033827"/>
            <a:ext cx="5686697" cy="1344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DISK</a:t>
            </a:r>
            <a:endParaRPr lang="ko-KR" altLang="en-US" dirty="0"/>
          </a:p>
        </p:txBody>
      </p:sp>
      <p:cxnSp>
        <p:nvCxnSpPr>
          <p:cNvPr id="22" name="연결선: 구부러짐 21">
            <a:extLst>
              <a:ext uri="{FF2B5EF4-FFF2-40B4-BE49-F238E27FC236}">
                <a16:creationId xmlns:a16="http://schemas.microsoft.com/office/drawing/2014/main" id="{8B08BB3E-D6BE-4E0B-89D1-CE52BB61AD43}"/>
              </a:ext>
            </a:extLst>
          </p:cNvPr>
          <p:cNvCxnSpPr>
            <a:stCxn id="3" idx="4"/>
            <a:endCxn id="20" idx="0"/>
          </p:cNvCxnSpPr>
          <p:nvPr/>
        </p:nvCxnSpPr>
        <p:spPr>
          <a:xfrm rot="5400000">
            <a:off x="7800773" y="4827068"/>
            <a:ext cx="413517" cy="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2834AC1-FD75-49D0-B01F-C6D9C4692BFD}"/>
              </a:ext>
            </a:extLst>
          </p:cNvPr>
          <p:cNvSpPr/>
          <p:nvPr/>
        </p:nvSpPr>
        <p:spPr>
          <a:xfrm>
            <a:off x="2218505" y="2272937"/>
            <a:ext cx="1895347" cy="389618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C693778-EE8B-4090-9C57-186C06FFB11E}"/>
              </a:ext>
            </a:extLst>
          </p:cNvPr>
          <p:cNvSpPr txBox="1"/>
          <p:nvPr/>
        </p:nvSpPr>
        <p:spPr>
          <a:xfrm>
            <a:off x="1798774" y="3909596"/>
            <a:ext cx="2734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Child process</a:t>
            </a:r>
          </a:p>
          <a:p>
            <a:pPr algn="ctr"/>
            <a:r>
              <a:rPr lang="en-US" altLang="ko-KR" dirty="0"/>
              <a:t>- RDB process</a:t>
            </a:r>
            <a:endParaRPr lang="ko-KR" altLang="en-US" dirty="0"/>
          </a:p>
        </p:txBody>
      </p:sp>
      <p:cxnSp>
        <p:nvCxnSpPr>
          <p:cNvPr id="13" name="연결선: 구부러짐 12">
            <a:extLst>
              <a:ext uri="{FF2B5EF4-FFF2-40B4-BE49-F238E27FC236}">
                <a16:creationId xmlns:a16="http://schemas.microsoft.com/office/drawing/2014/main" id="{C9EF512B-7B30-49C8-A8EB-A1F463979D52}"/>
              </a:ext>
            </a:extLst>
          </p:cNvPr>
          <p:cNvCxnSpPr>
            <a:endCxn id="15" idx="0"/>
          </p:cNvCxnSpPr>
          <p:nvPr/>
        </p:nvCxnSpPr>
        <p:spPr>
          <a:xfrm flipV="1">
            <a:off x="4113853" y="1629679"/>
            <a:ext cx="3893679" cy="1959825"/>
          </a:xfrm>
          <a:prstGeom prst="curvedConnector4">
            <a:avLst>
              <a:gd name="adj1" fmla="val 13488"/>
              <a:gd name="adj2" fmla="val 1116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구부러짐 18">
            <a:extLst>
              <a:ext uri="{FF2B5EF4-FFF2-40B4-BE49-F238E27FC236}">
                <a16:creationId xmlns:a16="http://schemas.microsoft.com/office/drawing/2014/main" id="{CB8B734A-B1E8-4BA0-91B6-AC90F377CBA5}"/>
              </a:ext>
            </a:extLst>
          </p:cNvPr>
          <p:cNvCxnSpPr>
            <a:stCxn id="20" idx="4"/>
          </p:cNvCxnSpPr>
          <p:nvPr/>
        </p:nvCxnSpPr>
        <p:spPr>
          <a:xfrm rot="5400000" flipH="1">
            <a:off x="4670456" y="3041052"/>
            <a:ext cx="2780471" cy="3893677"/>
          </a:xfrm>
          <a:prstGeom prst="curvedConnector4">
            <a:avLst>
              <a:gd name="adj1" fmla="val -8222"/>
              <a:gd name="adj2" fmla="val 865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1BB03083-43B9-419B-BABF-9906E9E53F80}"/>
              </a:ext>
            </a:extLst>
          </p:cNvPr>
          <p:cNvSpPr/>
          <p:nvPr/>
        </p:nvSpPr>
        <p:spPr>
          <a:xfrm>
            <a:off x="220501" y="491203"/>
            <a:ext cx="1895347" cy="1344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Client</a:t>
            </a:r>
            <a:endParaRPr lang="ko-KR" altLang="en-US" dirty="0"/>
          </a:p>
        </p:txBody>
      </p:sp>
      <p:cxnSp>
        <p:nvCxnSpPr>
          <p:cNvPr id="25" name="연결선: 구부러짐 24">
            <a:extLst>
              <a:ext uri="{FF2B5EF4-FFF2-40B4-BE49-F238E27FC236}">
                <a16:creationId xmlns:a16="http://schemas.microsoft.com/office/drawing/2014/main" id="{D75B1506-8209-4BE0-83B0-47F2F16A63F5}"/>
              </a:ext>
            </a:extLst>
          </p:cNvPr>
          <p:cNvCxnSpPr>
            <a:stCxn id="23" idx="4"/>
            <a:endCxn id="2" idx="0"/>
          </p:cNvCxnSpPr>
          <p:nvPr/>
        </p:nvCxnSpPr>
        <p:spPr>
          <a:xfrm rot="16200000" flipH="1">
            <a:off x="949621" y="2054054"/>
            <a:ext cx="437436" cy="32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1594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833945B-4AFC-4678-B5F5-5F15CEB6113A}"/>
              </a:ext>
            </a:extLst>
          </p:cNvPr>
          <p:cNvSpPr txBox="1"/>
          <p:nvPr/>
        </p:nvSpPr>
        <p:spPr>
          <a:xfrm>
            <a:off x="299207" y="260059"/>
            <a:ext cx="115935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/>
              <a:t>RDB</a:t>
            </a:r>
            <a:endParaRPr lang="ko-KR" altLang="en-US" sz="40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7142443-DCC7-4254-BDB5-3992258CD979}"/>
              </a:ext>
            </a:extLst>
          </p:cNvPr>
          <p:cNvSpPr/>
          <p:nvPr/>
        </p:nvSpPr>
        <p:spPr>
          <a:xfrm>
            <a:off x="696285" y="1593109"/>
            <a:ext cx="2936147" cy="447094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2C2A2FC-95E8-48BF-B80B-276B765BB099}"/>
              </a:ext>
            </a:extLst>
          </p:cNvPr>
          <p:cNvCxnSpPr>
            <a:cxnSpLocks/>
            <a:stCxn id="2" idx="1"/>
            <a:endCxn id="2" idx="3"/>
          </p:cNvCxnSpPr>
          <p:nvPr/>
        </p:nvCxnSpPr>
        <p:spPr>
          <a:xfrm>
            <a:off x="696285" y="3828583"/>
            <a:ext cx="2936147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3F4FF4E-DF9E-454C-AB68-E9020254AA8B}"/>
              </a:ext>
            </a:extLst>
          </p:cNvPr>
          <p:cNvSpPr txBox="1"/>
          <p:nvPr/>
        </p:nvSpPr>
        <p:spPr>
          <a:xfrm>
            <a:off x="748716" y="2526180"/>
            <a:ext cx="2734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Old Value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2B69FA-587F-4769-90A5-4F4DAFBABF0C}"/>
              </a:ext>
            </a:extLst>
          </p:cNvPr>
          <p:cNvSpPr txBox="1"/>
          <p:nvPr/>
        </p:nvSpPr>
        <p:spPr>
          <a:xfrm>
            <a:off x="796953" y="4694646"/>
            <a:ext cx="2734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New Value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E6192E4-FA7F-4F0C-A80F-849A321E88E5}"/>
              </a:ext>
            </a:extLst>
          </p:cNvPr>
          <p:cNvSpPr/>
          <p:nvPr/>
        </p:nvSpPr>
        <p:spPr>
          <a:xfrm>
            <a:off x="4756559" y="2813529"/>
            <a:ext cx="2080470" cy="101505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Hash table(Key)</a:t>
            </a:r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066EEDE-081E-4554-A11A-DB486970E38D}"/>
              </a:ext>
            </a:extLst>
          </p:cNvPr>
          <p:cNvCxnSpPr>
            <a:cxnSpLocks/>
          </p:cNvCxnSpPr>
          <p:nvPr/>
        </p:nvCxnSpPr>
        <p:spPr>
          <a:xfrm flipH="1" flipV="1">
            <a:off x="3640822" y="2257751"/>
            <a:ext cx="1115736" cy="106330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곱하기 기호 15">
            <a:extLst>
              <a:ext uri="{FF2B5EF4-FFF2-40B4-BE49-F238E27FC236}">
                <a16:creationId xmlns:a16="http://schemas.microsoft.com/office/drawing/2014/main" id="{A4B7108D-E711-415A-83EF-661289499D99}"/>
              </a:ext>
            </a:extLst>
          </p:cNvPr>
          <p:cNvSpPr/>
          <p:nvPr/>
        </p:nvSpPr>
        <p:spPr>
          <a:xfrm>
            <a:off x="4030911" y="2395300"/>
            <a:ext cx="536895" cy="1015054"/>
          </a:xfrm>
          <a:prstGeom prst="mathMultiply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617A2BB-59D5-4EAB-A591-77FEA698939C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3640825" y="3321056"/>
            <a:ext cx="1115734" cy="155825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091A8BA-377E-4491-BE07-F092CFB74138}"/>
              </a:ext>
            </a:extLst>
          </p:cNvPr>
          <p:cNvSpPr txBox="1"/>
          <p:nvPr/>
        </p:nvSpPr>
        <p:spPr>
          <a:xfrm>
            <a:off x="7164198" y="2166894"/>
            <a:ext cx="47873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Redis only copy page table which point the instance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Later Redis switch the pointer to point the new Value (</a:t>
            </a:r>
            <a:r>
              <a:rPr lang="en-US" altLang="ko-KR" dirty="0" err="1"/>
              <a:t>robj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In this think, </a:t>
            </a:r>
            <a:r>
              <a:rPr lang="en-US" altLang="ko-KR" dirty="0" err="1"/>
              <a:t>rdb</a:t>
            </a:r>
            <a:r>
              <a:rPr lang="en-US" altLang="ko-KR" dirty="0"/>
              <a:t>-latency is regardless of data size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7623AF-D9EF-4A26-97FD-BC67AEAB8242}"/>
              </a:ext>
            </a:extLst>
          </p:cNvPr>
          <p:cNvSpPr txBox="1"/>
          <p:nvPr/>
        </p:nvSpPr>
        <p:spPr>
          <a:xfrm>
            <a:off x="696285" y="1098652"/>
            <a:ext cx="2734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Child Process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8022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57A35F0-450B-47E8-AA3C-E74032B97EF2}"/>
              </a:ext>
            </a:extLst>
          </p:cNvPr>
          <p:cNvSpPr txBox="1"/>
          <p:nvPr/>
        </p:nvSpPr>
        <p:spPr>
          <a:xfrm>
            <a:off x="2454088" y="697731"/>
            <a:ext cx="7283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err="1"/>
              <a:t>Memtier_Benchmark</a:t>
            </a:r>
            <a:r>
              <a:rPr lang="en-US" altLang="ko-KR" sz="2400" b="1" dirty="0"/>
              <a:t> (1) </a:t>
            </a:r>
          </a:p>
          <a:p>
            <a:pPr algn="ctr"/>
            <a:r>
              <a:rPr lang="en-US" altLang="ko-KR" sz="2400" b="1" dirty="0"/>
              <a:t>Configuration ( T 1 / C 1 / D 100KB / N 210000) </a:t>
            </a:r>
            <a:endParaRPr lang="ko-KR" altLang="en-US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2CF345-5F16-4D84-BB36-722E8F16286E}"/>
              </a:ext>
            </a:extLst>
          </p:cNvPr>
          <p:cNvSpPr txBox="1"/>
          <p:nvPr/>
        </p:nvSpPr>
        <p:spPr>
          <a:xfrm>
            <a:off x="2673630" y="5686425"/>
            <a:ext cx="1171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NO_RDB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B1609E-45AC-4532-8E7F-5CF6291BCC65}"/>
              </a:ext>
            </a:extLst>
          </p:cNvPr>
          <p:cNvSpPr txBox="1"/>
          <p:nvPr/>
        </p:nvSpPr>
        <p:spPr>
          <a:xfrm>
            <a:off x="8218206" y="5686425"/>
            <a:ext cx="1459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WITH_RDB</a:t>
            </a:r>
            <a:endParaRPr lang="ko-KR" altLang="en-US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2595C9A-2A75-485C-94A9-CDF32B4B22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880" y="1869466"/>
            <a:ext cx="4613073" cy="3459805"/>
          </a:xfrm>
          <a:prstGeom prst="rect">
            <a:avLst/>
          </a:prstGeom>
        </p:spPr>
      </p:pic>
      <p:pic>
        <p:nvPicPr>
          <p:cNvPr id="9" name="그림 8" descr="지도, 스크린샷이(가) 표시된 사진&#10;&#10;자동 생성된 설명">
            <a:extLst>
              <a:ext uri="{FF2B5EF4-FFF2-40B4-BE49-F238E27FC236}">
                <a16:creationId xmlns:a16="http://schemas.microsoft.com/office/drawing/2014/main" id="{F2B186E0-99CC-4577-A43E-09B25377B6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047" y="1877674"/>
            <a:ext cx="4613073" cy="3459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453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833945B-4AFC-4678-B5F5-5F15CEB6113A}"/>
              </a:ext>
            </a:extLst>
          </p:cNvPr>
          <p:cNvSpPr txBox="1"/>
          <p:nvPr/>
        </p:nvSpPr>
        <p:spPr>
          <a:xfrm>
            <a:off x="299207" y="516558"/>
            <a:ext cx="115935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/>
              <a:t>RDB to AOF &amp;&amp; AOF to RDB</a:t>
            </a:r>
            <a:endParaRPr lang="ko-KR" altLang="en-US" sz="4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529EF58-EA24-40DF-807B-B94A13556A6E}"/>
              </a:ext>
            </a:extLst>
          </p:cNvPr>
          <p:cNvSpPr txBox="1"/>
          <p:nvPr/>
        </p:nvSpPr>
        <p:spPr>
          <a:xfrm>
            <a:off x="637563" y="1713888"/>
            <a:ext cx="47873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AOF is slower recovery than RDB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RDB is faster and lighter than AOF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 startAt="3"/>
            </a:pPr>
            <a:r>
              <a:rPr lang="en-US" altLang="ko-KR" dirty="0"/>
              <a:t>Redis prioritizes the RDB over the AOF</a:t>
            </a:r>
          </a:p>
          <a:p>
            <a:pPr marL="342900" indent="-342900">
              <a:buAutoNum type="arabicPeriod" startAt="3"/>
            </a:pPr>
            <a:endParaRPr lang="en-US" altLang="ko-KR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5B3DB78-FA5C-4977-B226-A969E6777739}"/>
              </a:ext>
            </a:extLst>
          </p:cNvPr>
          <p:cNvSpPr txBox="1"/>
          <p:nvPr/>
        </p:nvSpPr>
        <p:spPr>
          <a:xfrm>
            <a:off x="5798191" y="1713888"/>
            <a:ext cx="50403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Why AOF cannot change to RDB?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Because while replaying the AOF file, Server cannot execute the commands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Because Redis must keep the latest version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CB23483-97BD-4708-8339-6057BCC3E196}"/>
              </a:ext>
            </a:extLst>
          </p:cNvPr>
          <p:cNvSpPr txBox="1"/>
          <p:nvPr/>
        </p:nvSpPr>
        <p:spPr>
          <a:xfrm>
            <a:off x="4697835" y="3712951"/>
            <a:ext cx="614074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Why RDB cannot change to AOF?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RDB files are compressed and stored as key value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They need to be uncompressed and again compressed in AOF way 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To save as an AOF file, it must be blown in the form of command (must stop the server with same reason above)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1C92A690-E4D5-4A07-AB97-F742BCCB43BC}"/>
              </a:ext>
            </a:extLst>
          </p:cNvPr>
          <p:cNvSpPr/>
          <p:nvPr/>
        </p:nvSpPr>
        <p:spPr>
          <a:xfrm>
            <a:off x="486561" y="1610686"/>
            <a:ext cx="5040385" cy="21022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RDB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Binary file of Key Value Pair</a:t>
            </a:r>
          </a:p>
          <a:p>
            <a:pPr algn="ctr"/>
            <a:r>
              <a:rPr lang="en-US" altLang="ko-KR" dirty="0"/>
              <a:t>Magic</a:t>
            </a:r>
          </a:p>
          <a:p>
            <a:pPr algn="ctr"/>
            <a:r>
              <a:rPr lang="en-US" altLang="ko-KR" dirty="0"/>
              <a:t>Compressed</a:t>
            </a:r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A4528B6F-9BB1-4D98-BB08-73FC30B28717}"/>
              </a:ext>
            </a:extLst>
          </p:cNvPr>
          <p:cNvSpPr/>
          <p:nvPr/>
        </p:nvSpPr>
        <p:spPr>
          <a:xfrm>
            <a:off x="486560" y="4016779"/>
            <a:ext cx="5040385" cy="21022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AOF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Example:</a:t>
            </a:r>
          </a:p>
          <a:p>
            <a:pPr algn="ctr"/>
            <a:r>
              <a:rPr lang="en-US" altLang="ko-KR" dirty="0"/>
              <a:t>Set key value</a:t>
            </a:r>
          </a:p>
          <a:p>
            <a:pPr algn="ctr"/>
            <a:r>
              <a:rPr lang="en-US" altLang="ko-KR" dirty="0" err="1"/>
              <a:t>Lpop</a:t>
            </a:r>
            <a:r>
              <a:rPr lang="en-US" altLang="ko-KR" dirty="0"/>
              <a:t> key value</a:t>
            </a:r>
          </a:p>
          <a:p>
            <a:pPr algn="ctr"/>
            <a:r>
              <a:rPr lang="en-US" altLang="ko-KR" dirty="0" err="1"/>
              <a:t>Rpush</a:t>
            </a:r>
            <a:r>
              <a:rPr lang="en-US" altLang="ko-KR" dirty="0"/>
              <a:t> key value</a:t>
            </a:r>
          </a:p>
          <a:p>
            <a:pPr algn="ctr"/>
            <a:r>
              <a:rPr lang="en-US" altLang="ko-KR" dirty="0" err="1"/>
              <a:t>Ziplist</a:t>
            </a:r>
            <a:r>
              <a:rPr lang="en-US" altLang="ko-KR" dirty="0"/>
              <a:t> key value</a:t>
            </a:r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9450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  <p:bldP spid="31" grpId="0"/>
      <p:bldP spid="3" grpId="0" animBg="1"/>
      <p:bldP spid="33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913</TotalTime>
  <Words>282</Words>
  <Application>Microsoft Office PowerPoint</Application>
  <PresentationFormat>와이드스크린</PresentationFormat>
  <Paragraphs>73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bong won</dc:creator>
  <cp:lastModifiedBy>lee bong won</cp:lastModifiedBy>
  <cp:revision>69</cp:revision>
  <dcterms:created xsi:type="dcterms:W3CDTF">2020-04-23T15:20:09Z</dcterms:created>
  <dcterms:modified xsi:type="dcterms:W3CDTF">2020-05-18T13:36:46Z</dcterms:modified>
</cp:coreProperties>
</file>