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8" r:id="rId8"/>
    <p:sldId id="261" r:id="rId9"/>
    <p:sldId id="262" r:id="rId10"/>
    <p:sldId id="267" r:id="rId11"/>
    <p:sldId id="272" r:id="rId12"/>
    <p:sldId id="264" r:id="rId13"/>
    <p:sldId id="265" r:id="rId14"/>
    <p:sldId id="263" r:id="rId15"/>
    <p:sldId id="266" r:id="rId16"/>
    <p:sldId id="274" r:id="rId17"/>
    <p:sldId id="271" r:id="rId18"/>
    <p:sldId id="269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906FC-BA30-492D-B775-E425CCEB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255E0-3BE5-4C22-BB76-BF6A84F09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C36CD-434A-477D-A15D-B5289C5C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35214-C573-4A93-93CB-D58AF393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DD86-FD8C-487A-8829-18468E20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4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0D569-120B-4B48-AC9C-E1B19FCC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61D573-F3F7-418F-A825-89794720B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04D7E-401B-4ED8-A7F6-2B784997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17871-CD8A-436B-85A2-B5E94607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F1821-2AEE-4D22-B7B0-A3819DCA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24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3D9B98-4000-43A5-BFE0-FAABAB13A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36D2E-4744-4F8C-B9E0-E1DEF8094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E82A0-377C-4E56-B5A3-BD8D5D6A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54849-A7AD-4A49-B363-AA620CBD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5A2E4-9DBE-4CBB-BD69-586F5661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3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2F383-C3D4-4D89-B675-AEFEF975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65FBD-492D-423A-9A07-879BD1DB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A134C-818A-464C-BCE0-9AF1AC8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FB107-F9D9-4A4C-9BE1-5B4948F0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757EA-DFE8-47D1-9368-DA6067D2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6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99B1-65C7-4E31-AFDF-309661CA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62D5D-1635-4E39-92A7-89DAD038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FD39F-D96A-4DDC-B87D-D2737776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87CF0-0A30-4610-BE7C-11E6BBF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7F508-C339-4286-A3AA-DB60B5E6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0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B2120-925E-4CA1-BECD-A9DCDDDA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39EE0-8598-4805-9547-A17352F6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95235-B545-44B2-86BB-94C58CC3F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2EEC5-4852-4579-BF57-53F1DC41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73792-5670-4E99-9144-99989AE9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A9ED3-2D3E-4B04-86E2-12EA94EC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0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ED7B6-E5E3-4172-A01B-764F1894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4D8129-A8D2-4F56-9ECB-1BC3D07D4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0B8CF-949A-4DF9-8184-62B9A4AFA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B71EF4-DA2A-4610-9E22-E7A1E45F8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3ED813-C50E-443F-A2EF-781B52D04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EA4D3D-8D6C-4AB6-8690-5F187387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A52201-A22A-4561-9D4D-6027DCBD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E9D0A-C1BA-4D8D-A1CE-B9108B35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8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6EF2-B7DA-4619-8AF0-4AED91DB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A6A7C-4893-44DD-AD98-FA525F7F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C030C9-4C39-496E-A040-B0868237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0E868B-69EA-48E2-B2D2-4E656D79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0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4D7303-E110-4519-871A-02473470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9376B-067B-43A5-8CD2-948D0E24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319286-64D6-4760-87CA-46AA434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8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56D40-AFFE-4613-96AF-8C7BA0AC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DF06A-0DF0-460B-85B5-97278FAF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012D1E-4F9C-4F34-8B74-0C87CFECA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BB31D3-5C97-4B42-A6C8-FBD8BD7C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740B7-5B3C-4120-B84D-B84E4A0F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3ADD00-65EB-46E3-9BEC-0F20E1AB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2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78E82-6BDA-421D-ADD4-C33EC1E3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A8E8B5-4B09-4DF1-89B3-8180CFE41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0328B6-BD48-4621-95CD-917A30FA5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2E6CF-8ECD-4AC0-9059-46CB7FA5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57C20B-C29F-4C30-88B6-9DCA9294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CB9BB-7B6C-4796-9A21-BF0309AC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3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FDFAF3-CB1D-4D85-BF93-4E7BC5E7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561D6-928D-41E9-812C-616A81CC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7636B-3F2B-40A1-9831-C7D23371A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0E41F-0E9C-42F6-965C-1FA4BEA737A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484A0-FB4A-45C6-AD6B-C726DB3C3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68D40-4BE1-4410-BB34-BB9395B32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13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3945B-4AFC-4678-B5F5-5F15CEB6113A}"/>
              </a:ext>
            </a:extLst>
          </p:cNvPr>
          <p:cNvSpPr txBox="1"/>
          <p:nvPr/>
        </p:nvSpPr>
        <p:spPr>
          <a:xfrm>
            <a:off x="299207" y="889233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4000" dirty="0"/>
              <a:t>Contents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FEB4B-D895-464E-924F-3D787A23AABB}"/>
              </a:ext>
            </a:extLst>
          </p:cNvPr>
          <p:cNvSpPr txBox="1"/>
          <p:nvPr/>
        </p:nvSpPr>
        <p:spPr>
          <a:xfrm>
            <a:off x="813732" y="2209515"/>
            <a:ext cx="107211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RDB latency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RDB to AOF, AOF to RDB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Partial Sync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Cluster Communication and </a:t>
            </a:r>
            <a:r>
              <a:rPr lang="en-US" altLang="ko-KR" sz="2400" dirty="0" err="1"/>
              <a:t>Reshard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7014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3945B-4AFC-4678-B5F5-5F15CEB6113A}"/>
              </a:ext>
            </a:extLst>
          </p:cNvPr>
          <p:cNvSpPr txBox="1"/>
          <p:nvPr/>
        </p:nvSpPr>
        <p:spPr>
          <a:xfrm>
            <a:off x="299207" y="576887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/>
              <a:t>PartialSync</a:t>
            </a:r>
            <a:endParaRPr lang="ko-KR" altLang="en-US" sz="40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144088-9100-43D6-B117-D92B596DC698}"/>
              </a:ext>
            </a:extLst>
          </p:cNvPr>
          <p:cNvSpPr/>
          <p:nvPr/>
        </p:nvSpPr>
        <p:spPr>
          <a:xfrm>
            <a:off x="1089865" y="3322037"/>
            <a:ext cx="247474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Slave 1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63BD670-4AE1-4569-814F-BEC58D38D33F}"/>
              </a:ext>
            </a:extLst>
          </p:cNvPr>
          <p:cNvSpPr/>
          <p:nvPr/>
        </p:nvSpPr>
        <p:spPr>
          <a:xfrm>
            <a:off x="4858627" y="1474467"/>
            <a:ext cx="2474743" cy="1252055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08F3F7E-53C4-4B05-8488-96119633D1D9}"/>
              </a:ext>
            </a:extLst>
          </p:cNvPr>
          <p:cNvSpPr/>
          <p:nvPr/>
        </p:nvSpPr>
        <p:spPr>
          <a:xfrm>
            <a:off x="4858626" y="3328328"/>
            <a:ext cx="247474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Slave 2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DCD552-F3A4-47DA-B2F1-493193EE01B0}"/>
              </a:ext>
            </a:extLst>
          </p:cNvPr>
          <p:cNvSpPr/>
          <p:nvPr/>
        </p:nvSpPr>
        <p:spPr>
          <a:xfrm>
            <a:off x="8734337" y="3322036"/>
            <a:ext cx="247474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Slave 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C30BC0-7E0D-4955-9043-F5A404C53296}"/>
              </a:ext>
            </a:extLst>
          </p:cNvPr>
          <p:cNvSpPr/>
          <p:nvPr/>
        </p:nvSpPr>
        <p:spPr>
          <a:xfrm>
            <a:off x="781573" y="5480809"/>
            <a:ext cx="10964411" cy="5620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 Output Buffer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51637F3-0C40-48EC-99DD-6C8B6F815777}"/>
              </a:ext>
            </a:extLst>
          </p:cNvPr>
          <p:cNvCxnSpPr/>
          <p:nvPr/>
        </p:nvCxnSpPr>
        <p:spPr>
          <a:xfrm>
            <a:off x="9362114" y="4790114"/>
            <a:ext cx="0" cy="69069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DBC4BB-CC07-42B3-A77B-2BA0F24D782E}"/>
              </a:ext>
            </a:extLst>
          </p:cNvPr>
          <p:cNvSpPr/>
          <p:nvPr/>
        </p:nvSpPr>
        <p:spPr>
          <a:xfrm>
            <a:off x="9588617" y="4915949"/>
            <a:ext cx="1856762" cy="461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1, 3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E4900A-E9C4-4549-ABB9-95068DFD70BB}"/>
              </a:ext>
            </a:extLst>
          </p:cNvPr>
          <p:cNvCxnSpPr/>
          <p:nvPr/>
        </p:nvCxnSpPr>
        <p:spPr>
          <a:xfrm>
            <a:off x="4086837" y="4790114"/>
            <a:ext cx="0" cy="69069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E2EC2F3-4DD7-4AEA-AE70-4B4F016F2675}"/>
              </a:ext>
            </a:extLst>
          </p:cNvPr>
          <p:cNvSpPr/>
          <p:nvPr/>
        </p:nvSpPr>
        <p:spPr>
          <a:xfrm>
            <a:off x="4239238" y="4887638"/>
            <a:ext cx="1856762" cy="461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2</a:t>
            </a:r>
            <a:endParaRPr lang="ko-KR" altLang="en-US" dirty="0"/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D37310F6-86F3-4DF1-A7AF-EAAEC331F342}"/>
              </a:ext>
            </a:extLst>
          </p:cNvPr>
          <p:cNvSpPr/>
          <p:nvPr/>
        </p:nvSpPr>
        <p:spPr>
          <a:xfrm>
            <a:off x="4913149" y="2888842"/>
            <a:ext cx="2365695" cy="2063694"/>
          </a:xfrm>
          <a:prstGeom prst="mathMultiply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6D2841CD-5769-4D0A-8EFC-014753F4121A}"/>
              </a:ext>
            </a:extLst>
          </p:cNvPr>
          <p:cNvSpPr/>
          <p:nvPr/>
        </p:nvSpPr>
        <p:spPr>
          <a:xfrm>
            <a:off x="5080930" y="4742703"/>
            <a:ext cx="2365695" cy="2063694"/>
          </a:xfrm>
          <a:prstGeom prst="mathMultiply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별: 꼭짓점 10개 12">
            <a:extLst>
              <a:ext uri="{FF2B5EF4-FFF2-40B4-BE49-F238E27FC236}">
                <a16:creationId xmlns:a16="http://schemas.microsoft.com/office/drawing/2014/main" id="{CBDDE611-5138-49BB-A3B3-4C946ADAF5A6}"/>
              </a:ext>
            </a:extLst>
          </p:cNvPr>
          <p:cNvSpPr/>
          <p:nvPr/>
        </p:nvSpPr>
        <p:spPr>
          <a:xfrm>
            <a:off x="855677" y="822121"/>
            <a:ext cx="3456257" cy="190440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DISCONNECT </a:t>
            </a:r>
          </a:p>
          <a:p>
            <a:pPr algn="ctr"/>
            <a:r>
              <a:rPr lang="en-US" altLang="ko-KR" dirty="0"/>
              <a:t>ALL FULL SYNC</a:t>
            </a:r>
            <a:endParaRPr lang="ko-KR" altLang="en-US" dirty="0"/>
          </a:p>
        </p:txBody>
      </p:sp>
      <p:sp>
        <p:nvSpPr>
          <p:cNvPr id="17" name="별: 꼭짓점 8개 16">
            <a:extLst>
              <a:ext uri="{FF2B5EF4-FFF2-40B4-BE49-F238E27FC236}">
                <a16:creationId xmlns:a16="http://schemas.microsoft.com/office/drawing/2014/main" id="{B2E73252-486E-4E21-9989-433B20BCCB13}"/>
              </a:ext>
            </a:extLst>
          </p:cNvPr>
          <p:cNvSpPr/>
          <p:nvPr/>
        </p:nvSpPr>
        <p:spPr>
          <a:xfrm>
            <a:off x="6096000" y="427839"/>
            <a:ext cx="5883479" cy="235753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Question. What happens if the incoming command size exceeds the buffer size while syncing?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4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2" grpId="0" animBg="1"/>
      <p:bldP spid="13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3945B-4AFC-4678-B5F5-5F15CEB6113A}"/>
              </a:ext>
            </a:extLst>
          </p:cNvPr>
          <p:cNvSpPr txBox="1"/>
          <p:nvPr/>
        </p:nvSpPr>
        <p:spPr>
          <a:xfrm>
            <a:off x="299207" y="576887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/>
              <a:t>PartialSync</a:t>
            </a:r>
            <a:endParaRPr lang="ko-KR" altLang="en-US" sz="4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63BD670-4AE1-4569-814F-BEC58D38D33F}"/>
              </a:ext>
            </a:extLst>
          </p:cNvPr>
          <p:cNvSpPr/>
          <p:nvPr/>
        </p:nvSpPr>
        <p:spPr>
          <a:xfrm>
            <a:off x="1041635" y="2624769"/>
            <a:ext cx="2474743" cy="984695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DCD552-F3A4-47DA-B2F1-493193EE01B0}"/>
              </a:ext>
            </a:extLst>
          </p:cNvPr>
          <p:cNvSpPr/>
          <p:nvPr/>
        </p:nvSpPr>
        <p:spPr>
          <a:xfrm>
            <a:off x="7882859" y="2749594"/>
            <a:ext cx="2474743" cy="193304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Slave </a:t>
            </a:r>
            <a:endParaRPr lang="ko-KR" altLang="en-US" dirty="0"/>
          </a:p>
        </p:txBody>
      </p:sp>
      <p:sp>
        <p:nvSpPr>
          <p:cNvPr id="3" name="화살표: 위로 구부러짐 2">
            <a:extLst>
              <a:ext uri="{FF2B5EF4-FFF2-40B4-BE49-F238E27FC236}">
                <a16:creationId xmlns:a16="http://schemas.microsoft.com/office/drawing/2014/main" id="{E41D956A-E6D7-4CAF-88E6-E467819CC46A}"/>
              </a:ext>
            </a:extLst>
          </p:cNvPr>
          <p:cNvSpPr/>
          <p:nvPr/>
        </p:nvSpPr>
        <p:spPr>
          <a:xfrm>
            <a:off x="2734811" y="4802061"/>
            <a:ext cx="6526635" cy="111573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위로 구부러짐 18">
            <a:extLst>
              <a:ext uri="{FF2B5EF4-FFF2-40B4-BE49-F238E27FC236}">
                <a16:creationId xmlns:a16="http://schemas.microsoft.com/office/drawing/2014/main" id="{3337B706-52E5-4CD6-B471-5741D9F8AFBB}"/>
              </a:ext>
            </a:extLst>
          </p:cNvPr>
          <p:cNvSpPr/>
          <p:nvPr/>
        </p:nvSpPr>
        <p:spPr>
          <a:xfrm rot="10800000">
            <a:off x="2450983" y="1459315"/>
            <a:ext cx="6526635" cy="111573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4EDFE0-7014-40DF-ACEB-DC83A3A24189}"/>
              </a:ext>
            </a:extLst>
          </p:cNvPr>
          <p:cNvSpPr/>
          <p:nvPr/>
        </p:nvSpPr>
        <p:spPr>
          <a:xfrm>
            <a:off x="450207" y="687855"/>
            <a:ext cx="3657600" cy="8673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Make the Slave writeable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(use the switch configuration)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E05C1B-75FE-44DD-9B0D-FEC543DF07F1}"/>
              </a:ext>
            </a:extLst>
          </p:cNvPr>
          <p:cNvSpPr/>
          <p:nvPr/>
        </p:nvSpPr>
        <p:spPr>
          <a:xfrm>
            <a:off x="450207" y="5673525"/>
            <a:ext cx="3657600" cy="8673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Slave write the commands in buffer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0C72E8-6879-47AD-9553-DB774E322438}"/>
              </a:ext>
            </a:extLst>
          </p:cNvPr>
          <p:cNvSpPr/>
          <p:nvPr/>
        </p:nvSpPr>
        <p:spPr>
          <a:xfrm>
            <a:off x="1033246" y="3697944"/>
            <a:ext cx="2474743" cy="984695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46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17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144088-9100-43D6-B117-D92B596DC698}"/>
              </a:ext>
            </a:extLst>
          </p:cNvPr>
          <p:cNvSpPr/>
          <p:nvPr/>
        </p:nvSpPr>
        <p:spPr>
          <a:xfrm>
            <a:off x="234188" y="2617364"/>
            <a:ext cx="1988895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ClusterState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1DB5CC5-E9E1-46B6-9DA0-EE855710017B}"/>
              </a:ext>
            </a:extLst>
          </p:cNvPr>
          <p:cNvSpPr/>
          <p:nvPr/>
        </p:nvSpPr>
        <p:spPr>
          <a:xfrm>
            <a:off x="2365694" y="1791749"/>
            <a:ext cx="2122416" cy="478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slots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C5195B1-6ACD-4B72-A42E-8FD7B6F798A8}"/>
              </a:ext>
            </a:extLst>
          </p:cNvPr>
          <p:cNvCxnSpPr>
            <a:cxnSpLocks/>
          </p:cNvCxnSpPr>
          <p:nvPr/>
        </p:nvCxnSpPr>
        <p:spPr>
          <a:xfrm>
            <a:off x="2365694" y="3187817"/>
            <a:ext cx="902655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7C1260-5D5F-4CED-A507-5095E777DDB3}"/>
              </a:ext>
            </a:extLst>
          </p:cNvPr>
          <p:cNvCxnSpPr>
            <a:cxnSpLocks/>
          </p:cNvCxnSpPr>
          <p:nvPr/>
        </p:nvCxnSpPr>
        <p:spPr>
          <a:xfrm>
            <a:off x="2407640" y="4783123"/>
            <a:ext cx="917755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D01F87A-8C66-43F9-8C8A-78CCC88D69C4}"/>
              </a:ext>
            </a:extLst>
          </p:cNvPr>
          <p:cNvSpPr/>
          <p:nvPr/>
        </p:nvSpPr>
        <p:spPr>
          <a:xfrm>
            <a:off x="5155034" y="1791749"/>
            <a:ext cx="1921079" cy="1216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ClusterNode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CED79D-AE91-420A-9D4F-B0480D5EA935}"/>
              </a:ext>
            </a:extLst>
          </p:cNvPr>
          <p:cNvSpPr/>
          <p:nvPr/>
        </p:nvSpPr>
        <p:spPr>
          <a:xfrm>
            <a:off x="5135457" y="3407327"/>
            <a:ext cx="1921079" cy="1216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ClusterNode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BBDE9BA-4AB4-4FF7-BD89-98F4C7530C03}"/>
              </a:ext>
            </a:extLst>
          </p:cNvPr>
          <p:cNvSpPr/>
          <p:nvPr/>
        </p:nvSpPr>
        <p:spPr>
          <a:xfrm>
            <a:off x="5135458" y="4984457"/>
            <a:ext cx="1921079" cy="1216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ClusterNode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B27813A-3EBC-4DE6-AC22-2C3E4EB9E8C4}"/>
              </a:ext>
            </a:extLst>
          </p:cNvPr>
          <p:cNvSpPr/>
          <p:nvPr/>
        </p:nvSpPr>
        <p:spPr>
          <a:xfrm>
            <a:off x="8045041" y="1856767"/>
            <a:ext cx="3103927" cy="112971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Slots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9957A9E-569F-4853-88F5-4F55C778F136}"/>
              </a:ext>
            </a:extLst>
          </p:cNvPr>
          <p:cNvSpPr/>
          <p:nvPr/>
        </p:nvSpPr>
        <p:spPr>
          <a:xfrm>
            <a:off x="8120542" y="3429000"/>
            <a:ext cx="3103927" cy="112971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Slots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AD110D3-DBD5-4FCF-9BA7-A3B481599B60}"/>
              </a:ext>
            </a:extLst>
          </p:cNvPr>
          <p:cNvSpPr/>
          <p:nvPr/>
        </p:nvSpPr>
        <p:spPr>
          <a:xfrm>
            <a:off x="8120542" y="5027801"/>
            <a:ext cx="3103927" cy="112971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Slots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D0016C-7F94-4E08-8934-6E59D81A1A5E}"/>
              </a:ext>
            </a:extLst>
          </p:cNvPr>
          <p:cNvSpPr txBox="1"/>
          <p:nvPr/>
        </p:nvSpPr>
        <p:spPr>
          <a:xfrm>
            <a:off x="2615963" y="573958"/>
            <a:ext cx="6960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Cluster communication and </a:t>
            </a:r>
            <a:r>
              <a:rPr lang="en-US" altLang="ko-KR" sz="3200" dirty="0" err="1"/>
              <a:t>Reshard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7325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13" grpId="0" animBg="1"/>
      <p:bldP spid="16" grpId="0" animBg="1"/>
      <p:bldP spid="17" grpId="0" animBg="1"/>
      <p:bldP spid="14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5DACF8-D111-4244-9057-87A091E28D23}"/>
              </a:ext>
            </a:extLst>
          </p:cNvPr>
          <p:cNvSpPr txBox="1"/>
          <p:nvPr/>
        </p:nvSpPr>
        <p:spPr>
          <a:xfrm>
            <a:off x="5410899" y="1637161"/>
            <a:ext cx="6065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When </a:t>
            </a:r>
            <a:r>
              <a:rPr lang="en-US" altLang="ko-KR" dirty="0" err="1"/>
              <a:t>reshard</a:t>
            </a:r>
            <a:r>
              <a:rPr lang="en-US" altLang="ko-KR" dirty="0"/>
              <a:t> is needed, slots of </a:t>
            </a:r>
            <a:r>
              <a:rPr lang="en-US" altLang="ko-KR" dirty="0" err="1"/>
              <a:t>clusterNodes</a:t>
            </a:r>
            <a:r>
              <a:rPr lang="en-US" altLang="ko-KR" dirty="0"/>
              <a:t> in each server are fetched through bit operation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For a simple example, if 1, the slot is allocated in this Node. If 0, the slot is allocated to another node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This means that each node must hold an array corresponding to that slot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When node is master (have not slave), and node is down, is the existing data not preserved?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 the event of failure, will the other node store the command in the buffer and send it to new Node?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D36E1BA-B6C0-4D83-A728-7E018C67E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283"/>
            <a:ext cx="4488110" cy="6199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CAD93D-95E0-4C07-8F8C-6FD9377FB8DD}"/>
              </a:ext>
            </a:extLst>
          </p:cNvPr>
          <p:cNvSpPr txBox="1"/>
          <p:nvPr/>
        </p:nvSpPr>
        <p:spPr>
          <a:xfrm>
            <a:off x="4823670" y="481254"/>
            <a:ext cx="6960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Cluster communication and </a:t>
            </a:r>
            <a:r>
              <a:rPr lang="en-US" altLang="ko-KR" sz="3200" dirty="0" err="1"/>
              <a:t>Reshard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1057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144088-9100-43D6-B117-D92B596DC698}"/>
              </a:ext>
            </a:extLst>
          </p:cNvPr>
          <p:cNvSpPr/>
          <p:nvPr/>
        </p:nvSpPr>
        <p:spPr>
          <a:xfrm>
            <a:off x="4294459" y="1893467"/>
            <a:ext cx="247474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08F3F7E-53C4-4B05-8488-96119633D1D9}"/>
              </a:ext>
            </a:extLst>
          </p:cNvPr>
          <p:cNvSpPr/>
          <p:nvPr/>
        </p:nvSpPr>
        <p:spPr>
          <a:xfrm>
            <a:off x="8196053" y="1893465"/>
            <a:ext cx="247474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AA0BA-5880-48C5-BDFA-744C428202BA}"/>
              </a:ext>
            </a:extLst>
          </p:cNvPr>
          <p:cNvSpPr txBox="1"/>
          <p:nvPr/>
        </p:nvSpPr>
        <p:spPr>
          <a:xfrm>
            <a:off x="299207" y="380587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Cluster communication and </a:t>
            </a:r>
            <a:r>
              <a:rPr lang="en-US" altLang="ko-KR" sz="4000" dirty="0" err="1"/>
              <a:t>Reshard</a:t>
            </a:r>
            <a:endParaRPr lang="ko-KR" altLang="en-US" sz="40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02BB02-F30A-49E3-9B94-9ED1C997CF03}"/>
              </a:ext>
            </a:extLst>
          </p:cNvPr>
          <p:cNvSpPr/>
          <p:nvPr/>
        </p:nvSpPr>
        <p:spPr>
          <a:xfrm>
            <a:off x="604701" y="1893466"/>
            <a:ext cx="247474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" name="화살표: 위로 구부러짐 2">
            <a:extLst>
              <a:ext uri="{FF2B5EF4-FFF2-40B4-BE49-F238E27FC236}">
                <a16:creationId xmlns:a16="http://schemas.microsoft.com/office/drawing/2014/main" id="{5C9B9DAA-27D0-44C8-BE8B-5EE06F32EC74}"/>
              </a:ext>
            </a:extLst>
          </p:cNvPr>
          <p:cNvSpPr/>
          <p:nvPr/>
        </p:nvSpPr>
        <p:spPr>
          <a:xfrm>
            <a:off x="1602297" y="3338818"/>
            <a:ext cx="3858936" cy="7078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위로 구부러짐 12">
            <a:extLst>
              <a:ext uri="{FF2B5EF4-FFF2-40B4-BE49-F238E27FC236}">
                <a16:creationId xmlns:a16="http://schemas.microsoft.com/office/drawing/2014/main" id="{83AFF2F2-31D1-490A-87A1-08E37AAEA1FE}"/>
              </a:ext>
            </a:extLst>
          </p:cNvPr>
          <p:cNvSpPr/>
          <p:nvPr/>
        </p:nvSpPr>
        <p:spPr>
          <a:xfrm>
            <a:off x="1602297" y="3768961"/>
            <a:ext cx="8246378" cy="7078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A3E33-AD9F-44BD-97A3-2FE2DF4F2C92}"/>
              </a:ext>
            </a:extLst>
          </p:cNvPr>
          <p:cNvSpPr txBox="1"/>
          <p:nvPr/>
        </p:nvSpPr>
        <p:spPr>
          <a:xfrm>
            <a:off x="604701" y="5295090"/>
            <a:ext cx="596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getNodeByQuery</a:t>
            </a:r>
            <a:r>
              <a:rPr lang="en-US" altLang="ko-KR" dirty="0"/>
              <a:t> -&gt; obtain slot and </a:t>
            </a:r>
            <a:r>
              <a:rPr lang="en-US" altLang="ko-KR" dirty="0" err="1"/>
              <a:t>clusterNode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2555C-1193-41B2-A8C9-60DC0D96BCAC}"/>
              </a:ext>
            </a:extLst>
          </p:cNvPr>
          <p:cNvSpPr txBox="1"/>
          <p:nvPr/>
        </p:nvSpPr>
        <p:spPr>
          <a:xfrm>
            <a:off x="604701" y="5785741"/>
            <a:ext cx="616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ClusterWriteHandler</a:t>
            </a:r>
            <a:r>
              <a:rPr lang="en-US" altLang="ko-KR" dirty="0"/>
              <a:t> -&gt; Commands Node (using Socket)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3234FB-5B69-40B0-B113-C593B57C8F65}"/>
              </a:ext>
            </a:extLst>
          </p:cNvPr>
          <p:cNvSpPr/>
          <p:nvPr/>
        </p:nvSpPr>
        <p:spPr>
          <a:xfrm>
            <a:off x="5531830" y="3684333"/>
            <a:ext cx="1778485" cy="574931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8FA6EDB-5A63-40A0-84D5-4D09B351393D}"/>
              </a:ext>
            </a:extLst>
          </p:cNvPr>
          <p:cNvSpPr/>
          <p:nvPr/>
        </p:nvSpPr>
        <p:spPr>
          <a:xfrm>
            <a:off x="7690252" y="3684332"/>
            <a:ext cx="1778485" cy="574931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PING &amp; PONG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3DCCC6B-9A8C-4226-8E37-CB41BB0FE539}"/>
              </a:ext>
            </a:extLst>
          </p:cNvPr>
          <p:cNvSpPr/>
          <p:nvPr/>
        </p:nvSpPr>
        <p:spPr>
          <a:xfrm>
            <a:off x="7690252" y="4404480"/>
            <a:ext cx="1778485" cy="574931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REDIRECT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18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12" grpId="0" animBg="1"/>
      <p:bldP spid="3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858258-8C6E-4DE4-AFA6-8A799E9B270C}"/>
              </a:ext>
            </a:extLst>
          </p:cNvPr>
          <p:cNvSpPr/>
          <p:nvPr/>
        </p:nvSpPr>
        <p:spPr>
          <a:xfrm>
            <a:off x="2840020" y="3487127"/>
            <a:ext cx="1383489" cy="1252055"/>
          </a:xfrm>
          <a:prstGeom prst="round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RDB</a:t>
            </a:r>
          </a:p>
          <a:p>
            <a:pPr algn="ctr"/>
            <a:r>
              <a:rPr lang="en-US" altLang="ko-KR" dirty="0"/>
              <a:t>AOF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144088-9100-43D6-B117-D92B596DC698}"/>
              </a:ext>
            </a:extLst>
          </p:cNvPr>
          <p:cNvSpPr/>
          <p:nvPr/>
        </p:nvSpPr>
        <p:spPr>
          <a:xfrm>
            <a:off x="4294459" y="1893467"/>
            <a:ext cx="247474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08F3F7E-53C4-4B05-8488-96119633D1D9}"/>
              </a:ext>
            </a:extLst>
          </p:cNvPr>
          <p:cNvSpPr/>
          <p:nvPr/>
        </p:nvSpPr>
        <p:spPr>
          <a:xfrm>
            <a:off x="8196053" y="1893465"/>
            <a:ext cx="247474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AA0BA-5880-48C5-BDFA-744C428202BA}"/>
              </a:ext>
            </a:extLst>
          </p:cNvPr>
          <p:cNvSpPr txBox="1"/>
          <p:nvPr/>
        </p:nvSpPr>
        <p:spPr>
          <a:xfrm>
            <a:off x="299207" y="380587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Cluster communication and </a:t>
            </a:r>
            <a:r>
              <a:rPr lang="en-US" altLang="ko-KR" sz="4000" dirty="0" err="1"/>
              <a:t>Reshard</a:t>
            </a:r>
            <a:endParaRPr lang="ko-KR" altLang="en-US" sz="40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02BB02-F30A-49E3-9B94-9ED1C997CF03}"/>
              </a:ext>
            </a:extLst>
          </p:cNvPr>
          <p:cNvSpPr/>
          <p:nvPr/>
        </p:nvSpPr>
        <p:spPr>
          <a:xfrm>
            <a:off x="604701" y="1893466"/>
            <a:ext cx="247474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" name="화살표: 위로 구부러짐 2">
            <a:extLst>
              <a:ext uri="{FF2B5EF4-FFF2-40B4-BE49-F238E27FC236}">
                <a16:creationId xmlns:a16="http://schemas.microsoft.com/office/drawing/2014/main" id="{5C9B9DAA-27D0-44C8-BE8B-5EE06F32EC74}"/>
              </a:ext>
            </a:extLst>
          </p:cNvPr>
          <p:cNvSpPr/>
          <p:nvPr/>
        </p:nvSpPr>
        <p:spPr>
          <a:xfrm>
            <a:off x="1602297" y="3338818"/>
            <a:ext cx="3858936" cy="7078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위로 구부러짐 12">
            <a:extLst>
              <a:ext uri="{FF2B5EF4-FFF2-40B4-BE49-F238E27FC236}">
                <a16:creationId xmlns:a16="http://schemas.microsoft.com/office/drawing/2014/main" id="{83AFF2F2-31D1-490A-87A1-08E37AAEA1FE}"/>
              </a:ext>
            </a:extLst>
          </p:cNvPr>
          <p:cNvSpPr/>
          <p:nvPr/>
        </p:nvSpPr>
        <p:spPr>
          <a:xfrm>
            <a:off x="1602297" y="3768961"/>
            <a:ext cx="8246378" cy="7078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4379F7-ADD7-4E29-8AB6-3C89DFB50EAF}"/>
              </a:ext>
            </a:extLst>
          </p:cNvPr>
          <p:cNvSpPr/>
          <p:nvPr/>
        </p:nvSpPr>
        <p:spPr>
          <a:xfrm>
            <a:off x="5531830" y="3684333"/>
            <a:ext cx="1778485" cy="574931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6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144088-9100-43D6-B117-D92B596DC698}"/>
              </a:ext>
            </a:extLst>
          </p:cNvPr>
          <p:cNvSpPr/>
          <p:nvPr/>
        </p:nvSpPr>
        <p:spPr>
          <a:xfrm>
            <a:off x="3447171" y="1893465"/>
            <a:ext cx="167011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08F3F7E-53C4-4B05-8488-96119633D1D9}"/>
              </a:ext>
            </a:extLst>
          </p:cNvPr>
          <p:cNvSpPr/>
          <p:nvPr/>
        </p:nvSpPr>
        <p:spPr>
          <a:xfrm>
            <a:off x="6308530" y="1893464"/>
            <a:ext cx="167011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AA0BA-5880-48C5-BDFA-744C428202BA}"/>
              </a:ext>
            </a:extLst>
          </p:cNvPr>
          <p:cNvSpPr txBox="1"/>
          <p:nvPr/>
        </p:nvSpPr>
        <p:spPr>
          <a:xfrm>
            <a:off x="299207" y="380587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Cluster communication and </a:t>
            </a:r>
            <a:r>
              <a:rPr lang="en-US" altLang="ko-KR" sz="4000" dirty="0" err="1"/>
              <a:t>Reshard</a:t>
            </a:r>
            <a:endParaRPr lang="ko-KR" altLang="en-US" sz="40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02BB02-F30A-49E3-9B94-9ED1C997CF03}"/>
              </a:ext>
            </a:extLst>
          </p:cNvPr>
          <p:cNvSpPr/>
          <p:nvPr/>
        </p:nvSpPr>
        <p:spPr>
          <a:xfrm>
            <a:off x="604701" y="1893466"/>
            <a:ext cx="1752605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5011528-55C0-4225-B646-A060EBA88CFC}"/>
              </a:ext>
            </a:extLst>
          </p:cNvPr>
          <p:cNvSpPr/>
          <p:nvPr/>
        </p:nvSpPr>
        <p:spPr>
          <a:xfrm>
            <a:off x="604701" y="3712480"/>
            <a:ext cx="1903607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BIO_CLOSE_FILE Thread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E0688C2-180F-4689-936D-3174F4568455}"/>
              </a:ext>
            </a:extLst>
          </p:cNvPr>
          <p:cNvSpPr/>
          <p:nvPr/>
        </p:nvSpPr>
        <p:spPr>
          <a:xfrm>
            <a:off x="3447171" y="3712479"/>
            <a:ext cx="1752605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BIO_AOF_SYNC Thread</a:t>
            </a:r>
            <a:endParaRPr lang="ko-KR" altLang="en-US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FEB93A-D3D8-48EE-9FE8-03EBB8621F1A}"/>
              </a:ext>
            </a:extLst>
          </p:cNvPr>
          <p:cNvSpPr/>
          <p:nvPr/>
        </p:nvSpPr>
        <p:spPr>
          <a:xfrm>
            <a:off x="6095999" y="3712478"/>
            <a:ext cx="2005682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BIO_LAZY_FREE Thread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16A2F1A-0D41-452E-B816-C52E51639064}"/>
              </a:ext>
            </a:extLst>
          </p:cNvPr>
          <p:cNvSpPr/>
          <p:nvPr/>
        </p:nvSpPr>
        <p:spPr>
          <a:xfrm>
            <a:off x="9237001" y="1893463"/>
            <a:ext cx="167011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6303FE4-D09C-4158-9B17-88C025F0D4BD}"/>
              </a:ext>
            </a:extLst>
          </p:cNvPr>
          <p:cNvSpPr/>
          <p:nvPr/>
        </p:nvSpPr>
        <p:spPr>
          <a:xfrm>
            <a:off x="9237001" y="3620199"/>
            <a:ext cx="167011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JEMALLOC Thread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57FDED5-0C75-48E8-ACD7-08A4A0561C71}"/>
              </a:ext>
            </a:extLst>
          </p:cNvPr>
          <p:cNvSpPr/>
          <p:nvPr/>
        </p:nvSpPr>
        <p:spPr>
          <a:xfrm>
            <a:off x="604701" y="5335398"/>
            <a:ext cx="7641677" cy="8556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 jobs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2447F19-2F01-4B01-A27E-8C25909C108B}"/>
              </a:ext>
            </a:extLst>
          </p:cNvPr>
          <p:cNvSpPr/>
          <p:nvPr/>
        </p:nvSpPr>
        <p:spPr>
          <a:xfrm>
            <a:off x="9237001" y="5335397"/>
            <a:ext cx="1752606" cy="8556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Malloc</a:t>
            </a:r>
          </a:p>
        </p:txBody>
      </p:sp>
    </p:spTree>
    <p:extLst>
      <p:ext uri="{BB962C8B-B14F-4D97-AF65-F5344CB8AC3E}">
        <p14:creationId xmlns:p14="http://schemas.microsoft.com/office/powerpoint/2010/main" val="402107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144088-9100-43D6-B117-D92B596DC698}"/>
              </a:ext>
            </a:extLst>
          </p:cNvPr>
          <p:cNvSpPr/>
          <p:nvPr/>
        </p:nvSpPr>
        <p:spPr>
          <a:xfrm>
            <a:off x="4294459" y="1893467"/>
            <a:ext cx="247474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08F3F7E-53C4-4B05-8488-96119633D1D9}"/>
              </a:ext>
            </a:extLst>
          </p:cNvPr>
          <p:cNvSpPr/>
          <p:nvPr/>
        </p:nvSpPr>
        <p:spPr>
          <a:xfrm>
            <a:off x="8196053" y="1893465"/>
            <a:ext cx="247474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AA0BA-5880-48C5-BDFA-744C428202BA}"/>
              </a:ext>
            </a:extLst>
          </p:cNvPr>
          <p:cNvSpPr txBox="1"/>
          <p:nvPr/>
        </p:nvSpPr>
        <p:spPr>
          <a:xfrm>
            <a:off x="299207" y="380587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Cluster communication and </a:t>
            </a:r>
            <a:r>
              <a:rPr lang="en-US" altLang="ko-KR" sz="4000" dirty="0" err="1"/>
              <a:t>Reshard</a:t>
            </a:r>
            <a:endParaRPr lang="ko-KR" altLang="en-US" sz="40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02BB02-F30A-49E3-9B94-9ED1C997CF03}"/>
              </a:ext>
            </a:extLst>
          </p:cNvPr>
          <p:cNvSpPr/>
          <p:nvPr/>
        </p:nvSpPr>
        <p:spPr>
          <a:xfrm>
            <a:off x="604701" y="1893466"/>
            <a:ext cx="247474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" name="화살표: 위로 구부러짐 2">
            <a:extLst>
              <a:ext uri="{FF2B5EF4-FFF2-40B4-BE49-F238E27FC236}">
                <a16:creationId xmlns:a16="http://schemas.microsoft.com/office/drawing/2014/main" id="{5C9B9DAA-27D0-44C8-BE8B-5EE06F32EC74}"/>
              </a:ext>
            </a:extLst>
          </p:cNvPr>
          <p:cNvSpPr/>
          <p:nvPr/>
        </p:nvSpPr>
        <p:spPr>
          <a:xfrm>
            <a:off x="1602297" y="3338818"/>
            <a:ext cx="3858936" cy="7078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위로 구부러짐 12">
            <a:extLst>
              <a:ext uri="{FF2B5EF4-FFF2-40B4-BE49-F238E27FC236}">
                <a16:creationId xmlns:a16="http://schemas.microsoft.com/office/drawing/2014/main" id="{83AFF2F2-31D1-490A-87A1-08E37AAEA1FE}"/>
              </a:ext>
            </a:extLst>
          </p:cNvPr>
          <p:cNvSpPr/>
          <p:nvPr/>
        </p:nvSpPr>
        <p:spPr>
          <a:xfrm>
            <a:off x="1602297" y="3768961"/>
            <a:ext cx="8246378" cy="7078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4379F7-ADD7-4E29-8AB6-3C89DFB50EAF}"/>
              </a:ext>
            </a:extLst>
          </p:cNvPr>
          <p:cNvSpPr/>
          <p:nvPr/>
        </p:nvSpPr>
        <p:spPr>
          <a:xfrm>
            <a:off x="5531830" y="3684333"/>
            <a:ext cx="1778485" cy="574931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98A11484-0021-4A19-843D-013DBBBDDB86}"/>
              </a:ext>
            </a:extLst>
          </p:cNvPr>
          <p:cNvSpPr/>
          <p:nvPr/>
        </p:nvSpPr>
        <p:spPr>
          <a:xfrm>
            <a:off x="4310553" y="1487645"/>
            <a:ext cx="2365695" cy="2063694"/>
          </a:xfrm>
          <a:prstGeom prst="mathMultiply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별: 꼭짓점 8개 1">
            <a:extLst>
              <a:ext uri="{FF2B5EF4-FFF2-40B4-BE49-F238E27FC236}">
                <a16:creationId xmlns:a16="http://schemas.microsoft.com/office/drawing/2014/main" id="{E5D1AECC-F957-43C9-AD64-B1A36E240FF2}"/>
              </a:ext>
            </a:extLst>
          </p:cNvPr>
          <p:cNvSpPr/>
          <p:nvPr/>
        </p:nvSpPr>
        <p:spPr>
          <a:xfrm>
            <a:off x="1247161" y="4962270"/>
            <a:ext cx="9764785" cy="2037785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Why there is no automatic </a:t>
            </a:r>
            <a:r>
              <a:rPr lang="en-US" altLang="ko-KR" sz="3200" dirty="0" err="1"/>
              <a:t>reshard</a:t>
            </a:r>
            <a:r>
              <a:rPr lang="en-US" altLang="ko-KR" sz="3200" dirty="0"/>
              <a:t>?</a:t>
            </a:r>
          </a:p>
        </p:txBody>
      </p:sp>
      <p:sp>
        <p:nvSpPr>
          <p:cNvPr id="4" name="별: 꼭짓점 8개 3">
            <a:extLst>
              <a:ext uri="{FF2B5EF4-FFF2-40B4-BE49-F238E27FC236}">
                <a16:creationId xmlns:a16="http://schemas.microsoft.com/office/drawing/2014/main" id="{202E2314-F76F-4333-BF89-375955B334F7}"/>
              </a:ext>
            </a:extLst>
          </p:cNvPr>
          <p:cNvSpPr/>
          <p:nvPr/>
        </p:nvSpPr>
        <p:spPr>
          <a:xfrm>
            <a:off x="1319865" y="3900238"/>
            <a:ext cx="9831897" cy="200056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How to minimize data loss? </a:t>
            </a:r>
            <a:endParaRPr lang="ko-KR" altLang="en-US" sz="3200" dirty="0"/>
          </a:p>
        </p:txBody>
      </p:sp>
      <p:sp>
        <p:nvSpPr>
          <p:cNvPr id="16" name="별: 꼭짓점 8개 15">
            <a:extLst>
              <a:ext uri="{FF2B5EF4-FFF2-40B4-BE49-F238E27FC236}">
                <a16:creationId xmlns:a16="http://schemas.microsoft.com/office/drawing/2014/main" id="{0875E6A0-CF46-4234-B7AA-BDEAC13633CF}"/>
              </a:ext>
            </a:extLst>
          </p:cNvPr>
          <p:cNvSpPr/>
          <p:nvPr/>
        </p:nvSpPr>
        <p:spPr>
          <a:xfrm>
            <a:off x="1247161" y="648838"/>
            <a:ext cx="9831897" cy="200056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/>
                </a:solidFill>
              </a:rPr>
              <a:t>In the event of failure, will the other node store the command in the buffer and send it to new Node?</a:t>
            </a:r>
          </a:p>
        </p:txBody>
      </p:sp>
      <p:sp>
        <p:nvSpPr>
          <p:cNvPr id="17" name="별: 꼭짓점 8개 16">
            <a:extLst>
              <a:ext uri="{FF2B5EF4-FFF2-40B4-BE49-F238E27FC236}">
                <a16:creationId xmlns:a16="http://schemas.microsoft.com/office/drawing/2014/main" id="{0763A8EE-C8D7-415C-A7FE-F434B46FF34A}"/>
              </a:ext>
            </a:extLst>
          </p:cNvPr>
          <p:cNvSpPr/>
          <p:nvPr/>
        </p:nvSpPr>
        <p:spPr>
          <a:xfrm>
            <a:off x="1319865" y="2242366"/>
            <a:ext cx="9764785" cy="2037785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FailOver</a:t>
            </a:r>
            <a:r>
              <a:rPr lang="en-US" altLang="ko-KR" sz="2400" dirty="0"/>
              <a:t> Master dataset is </a:t>
            </a:r>
            <a:r>
              <a:rPr lang="en-US" altLang="ko-KR" sz="2400" dirty="0" err="1"/>
              <a:t>overwritted</a:t>
            </a:r>
            <a:r>
              <a:rPr lang="en-US" altLang="ko-KR" sz="2400" dirty="0"/>
              <a:t> by the other master</a:t>
            </a:r>
          </a:p>
        </p:txBody>
      </p:sp>
    </p:spTree>
    <p:extLst>
      <p:ext uri="{BB962C8B-B14F-4D97-AF65-F5344CB8AC3E}">
        <p14:creationId xmlns:p14="http://schemas.microsoft.com/office/powerpoint/2010/main" val="1833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4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144088-9100-43D6-B117-D92B596DC698}"/>
              </a:ext>
            </a:extLst>
          </p:cNvPr>
          <p:cNvSpPr/>
          <p:nvPr/>
        </p:nvSpPr>
        <p:spPr>
          <a:xfrm>
            <a:off x="4556272" y="1893466"/>
            <a:ext cx="1801541" cy="153553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08F3F7E-53C4-4B05-8488-96119633D1D9}"/>
              </a:ext>
            </a:extLst>
          </p:cNvPr>
          <p:cNvSpPr/>
          <p:nvPr/>
        </p:nvSpPr>
        <p:spPr>
          <a:xfrm>
            <a:off x="8489668" y="1893467"/>
            <a:ext cx="1886830" cy="153553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AA0BA-5880-48C5-BDFA-744C428202BA}"/>
              </a:ext>
            </a:extLst>
          </p:cNvPr>
          <p:cNvSpPr txBox="1"/>
          <p:nvPr/>
        </p:nvSpPr>
        <p:spPr>
          <a:xfrm>
            <a:off x="299207" y="380587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Cluster communication and </a:t>
            </a:r>
            <a:r>
              <a:rPr lang="en-US" altLang="ko-KR" sz="4000" dirty="0" err="1"/>
              <a:t>Reshard</a:t>
            </a:r>
            <a:endParaRPr lang="ko-KR" altLang="en-US" sz="40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02BB02-F30A-49E3-9B94-9ED1C997CF03}"/>
              </a:ext>
            </a:extLst>
          </p:cNvPr>
          <p:cNvSpPr/>
          <p:nvPr/>
        </p:nvSpPr>
        <p:spPr>
          <a:xfrm>
            <a:off x="872087" y="1893466"/>
            <a:ext cx="1886829" cy="153553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300D00-6495-4397-94E8-C366CA566ABE}"/>
              </a:ext>
            </a:extLst>
          </p:cNvPr>
          <p:cNvSpPr/>
          <p:nvPr/>
        </p:nvSpPr>
        <p:spPr>
          <a:xfrm>
            <a:off x="973123" y="3766657"/>
            <a:ext cx="9462782" cy="578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CRC14 in 14bit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20644BE-9DD0-40FC-9F2D-EE55570A417A}"/>
              </a:ext>
            </a:extLst>
          </p:cNvPr>
          <p:cNvCxnSpPr/>
          <p:nvPr/>
        </p:nvCxnSpPr>
        <p:spPr>
          <a:xfrm>
            <a:off x="3456264" y="4345497"/>
            <a:ext cx="0" cy="21559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DFA79FE-9670-422E-8A49-65200BFC6F8D}"/>
              </a:ext>
            </a:extLst>
          </p:cNvPr>
          <p:cNvCxnSpPr/>
          <p:nvPr/>
        </p:nvCxnSpPr>
        <p:spPr>
          <a:xfrm>
            <a:off x="7593435" y="4345497"/>
            <a:ext cx="0" cy="21559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9136BE2-A7A1-49DB-B722-F31B498769B3}"/>
              </a:ext>
            </a:extLst>
          </p:cNvPr>
          <p:cNvSpPr/>
          <p:nvPr/>
        </p:nvSpPr>
        <p:spPr>
          <a:xfrm>
            <a:off x="872087" y="4724050"/>
            <a:ext cx="1886829" cy="153553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FE83FB5-2F9D-4D0D-9C70-60AA608F48E1}"/>
              </a:ext>
            </a:extLst>
          </p:cNvPr>
          <p:cNvSpPr/>
          <p:nvPr/>
        </p:nvSpPr>
        <p:spPr>
          <a:xfrm>
            <a:off x="4556272" y="4789066"/>
            <a:ext cx="1886829" cy="153553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738DD6-B537-4AC2-9F4A-586ED35484C9}"/>
              </a:ext>
            </a:extLst>
          </p:cNvPr>
          <p:cNvSpPr/>
          <p:nvPr/>
        </p:nvSpPr>
        <p:spPr>
          <a:xfrm>
            <a:off x="8489668" y="4789066"/>
            <a:ext cx="1886829" cy="153553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ECC8A-534D-4051-9BE3-F35046403077}"/>
              </a:ext>
            </a:extLst>
          </p:cNvPr>
          <p:cNvSpPr txBox="1"/>
          <p:nvPr/>
        </p:nvSpPr>
        <p:spPr>
          <a:xfrm>
            <a:off x="620416" y="1280881"/>
            <a:ext cx="1127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Thread is dangerous because they are in one process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19" name="별: 꼭짓점 12개 18">
            <a:extLst>
              <a:ext uri="{FF2B5EF4-FFF2-40B4-BE49-F238E27FC236}">
                <a16:creationId xmlns:a16="http://schemas.microsoft.com/office/drawing/2014/main" id="{61484808-80A5-4391-9EF4-3621659B9257}"/>
              </a:ext>
            </a:extLst>
          </p:cNvPr>
          <p:cNvSpPr/>
          <p:nvPr/>
        </p:nvSpPr>
        <p:spPr>
          <a:xfrm>
            <a:off x="0" y="2575857"/>
            <a:ext cx="11518608" cy="300133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- In this case, we need to store AOF and RDB only once</a:t>
            </a:r>
          </a:p>
          <a:p>
            <a:r>
              <a:rPr lang="en-US" altLang="ko-KR" dirty="0"/>
              <a:t>	- In this case, There is much less I/O traffic 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20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12" grpId="0" animBg="1"/>
      <p:bldP spid="4" grpId="0" animBg="1"/>
      <p:bldP spid="16" grpId="0" animBg="1"/>
      <p:bldP spid="17" grpId="0" animBg="1"/>
      <p:bldP spid="18" grpId="0" animBg="1"/>
      <p:bldP spid="9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144088-9100-43D6-B117-D92B596DC698}"/>
              </a:ext>
            </a:extLst>
          </p:cNvPr>
          <p:cNvSpPr/>
          <p:nvPr/>
        </p:nvSpPr>
        <p:spPr>
          <a:xfrm>
            <a:off x="4556272" y="1638389"/>
            <a:ext cx="1801541" cy="153553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08F3F7E-53C4-4B05-8488-96119633D1D9}"/>
              </a:ext>
            </a:extLst>
          </p:cNvPr>
          <p:cNvSpPr/>
          <p:nvPr/>
        </p:nvSpPr>
        <p:spPr>
          <a:xfrm>
            <a:off x="8489668" y="1638389"/>
            <a:ext cx="1886830" cy="153553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AA0BA-5880-48C5-BDFA-744C428202BA}"/>
              </a:ext>
            </a:extLst>
          </p:cNvPr>
          <p:cNvSpPr txBox="1"/>
          <p:nvPr/>
        </p:nvSpPr>
        <p:spPr>
          <a:xfrm>
            <a:off x="299207" y="380587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Cluster communication and </a:t>
            </a:r>
            <a:r>
              <a:rPr lang="en-US" altLang="ko-KR" sz="4000" dirty="0" err="1"/>
              <a:t>Reshard</a:t>
            </a:r>
            <a:endParaRPr lang="ko-KR" altLang="en-US" sz="40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02BB02-F30A-49E3-9B94-9ED1C997CF03}"/>
              </a:ext>
            </a:extLst>
          </p:cNvPr>
          <p:cNvSpPr/>
          <p:nvPr/>
        </p:nvSpPr>
        <p:spPr>
          <a:xfrm>
            <a:off x="846919" y="1638389"/>
            <a:ext cx="1886829" cy="153553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300D00-6495-4397-94E8-C366CA566ABE}"/>
              </a:ext>
            </a:extLst>
          </p:cNvPr>
          <p:cNvSpPr/>
          <p:nvPr/>
        </p:nvSpPr>
        <p:spPr>
          <a:xfrm>
            <a:off x="913715" y="3370146"/>
            <a:ext cx="9462782" cy="578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CRC14 in 14bit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20644BE-9DD0-40FC-9F2D-EE55570A417A}"/>
              </a:ext>
            </a:extLst>
          </p:cNvPr>
          <p:cNvCxnSpPr/>
          <p:nvPr/>
        </p:nvCxnSpPr>
        <p:spPr>
          <a:xfrm>
            <a:off x="3456264" y="4345497"/>
            <a:ext cx="0" cy="21559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DFA79FE-9670-422E-8A49-65200BFC6F8D}"/>
              </a:ext>
            </a:extLst>
          </p:cNvPr>
          <p:cNvCxnSpPr/>
          <p:nvPr/>
        </p:nvCxnSpPr>
        <p:spPr>
          <a:xfrm>
            <a:off x="7593435" y="4345497"/>
            <a:ext cx="0" cy="21559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9136BE2-A7A1-49DB-B722-F31B498769B3}"/>
              </a:ext>
            </a:extLst>
          </p:cNvPr>
          <p:cNvSpPr/>
          <p:nvPr/>
        </p:nvSpPr>
        <p:spPr>
          <a:xfrm>
            <a:off x="872087" y="4724050"/>
            <a:ext cx="1886829" cy="153553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FE83FB5-2F9D-4D0D-9C70-60AA608F48E1}"/>
              </a:ext>
            </a:extLst>
          </p:cNvPr>
          <p:cNvSpPr/>
          <p:nvPr/>
        </p:nvSpPr>
        <p:spPr>
          <a:xfrm>
            <a:off x="4556272" y="4789066"/>
            <a:ext cx="1886829" cy="153553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738DD6-B537-4AC2-9F4A-586ED35484C9}"/>
              </a:ext>
            </a:extLst>
          </p:cNvPr>
          <p:cNvSpPr/>
          <p:nvPr/>
        </p:nvSpPr>
        <p:spPr>
          <a:xfrm>
            <a:off x="8489668" y="4789066"/>
            <a:ext cx="1886829" cy="153553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9C1828-AC83-44DE-8239-8AAD367D7377}"/>
              </a:ext>
            </a:extLst>
          </p:cNvPr>
          <p:cNvSpPr/>
          <p:nvPr/>
        </p:nvSpPr>
        <p:spPr>
          <a:xfrm>
            <a:off x="913715" y="4005614"/>
            <a:ext cx="9462782" cy="578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 Memory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별: 꼭짓점 12개 1">
            <a:extLst>
              <a:ext uri="{FF2B5EF4-FFF2-40B4-BE49-F238E27FC236}">
                <a16:creationId xmlns:a16="http://schemas.microsoft.com/office/drawing/2014/main" id="{B929AE66-4F26-472C-910E-C93DAD6DD073}"/>
              </a:ext>
            </a:extLst>
          </p:cNvPr>
          <p:cNvSpPr/>
          <p:nvPr/>
        </p:nvSpPr>
        <p:spPr>
          <a:xfrm>
            <a:off x="784375" y="2602246"/>
            <a:ext cx="9345333" cy="2617365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Much Faster than using Socket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650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12" grpId="0" animBg="1"/>
      <p:bldP spid="4" grpId="0" animBg="1"/>
      <p:bldP spid="16" grpId="0" animBg="1"/>
      <p:bldP spid="17" grpId="0" animBg="1"/>
      <p:bldP spid="18" grpId="0" animBg="1"/>
      <p:bldP spid="1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3945B-4AFC-4678-B5F5-5F15CEB6113A}"/>
              </a:ext>
            </a:extLst>
          </p:cNvPr>
          <p:cNvSpPr txBox="1"/>
          <p:nvPr/>
        </p:nvSpPr>
        <p:spPr>
          <a:xfrm>
            <a:off x="299207" y="260059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RDB latency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B40071-FB18-4670-B379-0B359A239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2" y="1509169"/>
            <a:ext cx="5574878" cy="433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4401CE-088C-4B48-A83D-B460683B4A44}"/>
              </a:ext>
            </a:extLst>
          </p:cNvPr>
          <p:cNvSpPr txBox="1"/>
          <p:nvPr/>
        </p:nvSpPr>
        <p:spPr>
          <a:xfrm>
            <a:off x="5838738" y="2770817"/>
            <a:ext cx="6129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There is no data copy in </a:t>
            </a:r>
            <a:r>
              <a:rPr lang="en-US" altLang="ko-KR" dirty="0" err="1"/>
              <a:t>redis</a:t>
            </a:r>
            <a:r>
              <a:rPr lang="en-US" altLang="ko-KR" dirty="0"/>
              <a:t> (only copy page table)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Redis make object in memory before storing the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Finally the object is linked to the key with hash table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697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3945B-4AFC-4678-B5F5-5F15CEB6113A}"/>
              </a:ext>
            </a:extLst>
          </p:cNvPr>
          <p:cNvSpPr txBox="1"/>
          <p:nvPr/>
        </p:nvSpPr>
        <p:spPr>
          <a:xfrm>
            <a:off x="299207" y="260059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RDB</a:t>
            </a:r>
            <a:endParaRPr lang="ko-KR" altLang="en-US" sz="4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142443-DCC7-4254-BDB5-3992258CD979}"/>
              </a:ext>
            </a:extLst>
          </p:cNvPr>
          <p:cNvSpPr/>
          <p:nvPr/>
        </p:nvSpPr>
        <p:spPr>
          <a:xfrm>
            <a:off x="704675" y="1009890"/>
            <a:ext cx="2936147" cy="5159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2A2FC-95E8-48BF-B80B-276B765BB099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704675" y="3589505"/>
            <a:ext cx="293614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F4FF4E-DF9E-454C-AB68-E9020254AA8B}"/>
              </a:ext>
            </a:extLst>
          </p:cNvPr>
          <p:cNvSpPr txBox="1"/>
          <p:nvPr/>
        </p:nvSpPr>
        <p:spPr>
          <a:xfrm>
            <a:off x="796953" y="2073085"/>
            <a:ext cx="273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Old Value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B69FA-587F-4769-90A5-4F4DAFBABF0C}"/>
              </a:ext>
            </a:extLst>
          </p:cNvPr>
          <p:cNvSpPr txBox="1"/>
          <p:nvPr/>
        </p:nvSpPr>
        <p:spPr>
          <a:xfrm>
            <a:off x="796953" y="4694646"/>
            <a:ext cx="273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New Value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6192E4-FA7F-4F0C-A80F-849A321E88E5}"/>
              </a:ext>
            </a:extLst>
          </p:cNvPr>
          <p:cNvSpPr/>
          <p:nvPr/>
        </p:nvSpPr>
        <p:spPr>
          <a:xfrm>
            <a:off x="4756559" y="2813529"/>
            <a:ext cx="2080470" cy="10150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 table(Key)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66EEDE-081E-4554-A11A-DB486970E38D}"/>
              </a:ext>
            </a:extLst>
          </p:cNvPr>
          <p:cNvCxnSpPr>
            <a:cxnSpLocks/>
          </p:cNvCxnSpPr>
          <p:nvPr/>
        </p:nvCxnSpPr>
        <p:spPr>
          <a:xfrm flipH="1" flipV="1">
            <a:off x="3640822" y="2257751"/>
            <a:ext cx="1115736" cy="10633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A4B7108D-E711-415A-83EF-661289499D99}"/>
              </a:ext>
            </a:extLst>
          </p:cNvPr>
          <p:cNvSpPr/>
          <p:nvPr/>
        </p:nvSpPr>
        <p:spPr>
          <a:xfrm>
            <a:off x="4030911" y="2395300"/>
            <a:ext cx="536895" cy="1015054"/>
          </a:xfrm>
          <a:prstGeom prst="mathMultiply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617A2BB-59D5-4EAB-A591-77FEA698939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640825" y="3321056"/>
            <a:ext cx="1115734" cy="15582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91A8BA-377E-4491-BE07-F092CFB74138}"/>
              </a:ext>
            </a:extLst>
          </p:cNvPr>
          <p:cNvSpPr txBox="1"/>
          <p:nvPr/>
        </p:nvSpPr>
        <p:spPr>
          <a:xfrm>
            <a:off x="7164198" y="2166894"/>
            <a:ext cx="4787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Redis only copy page table which point the instance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Later Redis switch the pointer to point the new Value (</a:t>
            </a:r>
            <a:r>
              <a:rPr lang="en-US" altLang="ko-KR" dirty="0" err="1"/>
              <a:t>robj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 this think, </a:t>
            </a:r>
            <a:r>
              <a:rPr lang="en-US" altLang="ko-KR" dirty="0" err="1"/>
              <a:t>rdb</a:t>
            </a:r>
            <a:r>
              <a:rPr lang="en-US" altLang="ko-KR" dirty="0"/>
              <a:t>-latency is regardless of data 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54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A35F0-450B-47E8-AA3C-E74032B97EF2}"/>
              </a:ext>
            </a:extLst>
          </p:cNvPr>
          <p:cNvSpPr txBox="1"/>
          <p:nvPr/>
        </p:nvSpPr>
        <p:spPr>
          <a:xfrm>
            <a:off x="2454088" y="697731"/>
            <a:ext cx="7283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Memtier_Benchmark</a:t>
            </a:r>
            <a:r>
              <a:rPr lang="en-US" altLang="ko-KR" sz="2400" b="1" dirty="0"/>
              <a:t> (1) </a:t>
            </a:r>
          </a:p>
          <a:p>
            <a:pPr algn="ctr"/>
            <a:r>
              <a:rPr lang="en-US" altLang="ko-KR" sz="2400" b="1" dirty="0"/>
              <a:t>Configuration ( T 1 / C 1 / D 100KB / N 210000) 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CF345-5F16-4D84-BB36-722E8F16286E}"/>
              </a:ext>
            </a:extLst>
          </p:cNvPr>
          <p:cNvSpPr txBox="1"/>
          <p:nvPr/>
        </p:nvSpPr>
        <p:spPr>
          <a:xfrm>
            <a:off x="2673630" y="5686425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NO_RDB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1609E-45AC-4532-8E7F-5CF6291BCC65}"/>
              </a:ext>
            </a:extLst>
          </p:cNvPr>
          <p:cNvSpPr txBox="1"/>
          <p:nvPr/>
        </p:nvSpPr>
        <p:spPr>
          <a:xfrm>
            <a:off x="8218206" y="5686425"/>
            <a:ext cx="145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WITH_RDB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595C9A-2A75-485C-94A9-CDF32B4B2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0" y="1869466"/>
            <a:ext cx="4613073" cy="3459805"/>
          </a:xfrm>
          <a:prstGeom prst="rect">
            <a:avLst/>
          </a:prstGeom>
        </p:spPr>
      </p:pic>
      <p:pic>
        <p:nvPicPr>
          <p:cNvPr id="9" name="그림 8" descr="지도, 스크린샷이(가) 표시된 사진&#10;&#10;자동 생성된 설명">
            <a:extLst>
              <a:ext uri="{FF2B5EF4-FFF2-40B4-BE49-F238E27FC236}">
                <a16:creationId xmlns:a16="http://schemas.microsoft.com/office/drawing/2014/main" id="{F2B186E0-99CC-4577-A43E-09B25377B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47" y="1877674"/>
            <a:ext cx="4613073" cy="34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5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3945B-4AFC-4678-B5F5-5F15CEB6113A}"/>
              </a:ext>
            </a:extLst>
          </p:cNvPr>
          <p:cNvSpPr txBox="1"/>
          <p:nvPr/>
        </p:nvSpPr>
        <p:spPr>
          <a:xfrm>
            <a:off x="299207" y="516558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RDB</a:t>
            </a:r>
            <a:endParaRPr lang="ko-KR" altLang="en-US" sz="4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142443-DCC7-4254-BDB5-3992258CD979}"/>
              </a:ext>
            </a:extLst>
          </p:cNvPr>
          <p:cNvSpPr/>
          <p:nvPr/>
        </p:nvSpPr>
        <p:spPr>
          <a:xfrm>
            <a:off x="613792" y="3836567"/>
            <a:ext cx="10964411" cy="5620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Kernel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FDB393-6406-4A81-8AB5-4B2C24F1CDE9}"/>
              </a:ext>
            </a:extLst>
          </p:cNvPr>
          <p:cNvSpPr/>
          <p:nvPr/>
        </p:nvSpPr>
        <p:spPr>
          <a:xfrm>
            <a:off x="3084351" y="1932266"/>
            <a:ext cx="6023295" cy="5620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2C66C98-2251-4CAF-BF41-EEDD0B9288C6}"/>
              </a:ext>
            </a:extLst>
          </p:cNvPr>
          <p:cNvCxnSpPr/>
          <p:nvPr/>
        </p:nvCxnSpPr>
        <p:spPr>
          <a:xfrm flipV="1">
            <a:off x="8305101" y="4555222"/>
            <a:ext cx="0" cy="1702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7771ED-DE19-408B-89F2-97BD4C362DD3}"/>
              </a:ext>
            </a:extLst>
          </p:cNvPr>
          <p:cNvCxnSpPr/>
          <p:nvPr/>
        </p:nvCxnSpPr>
        <p:spPr>
          <a:xfrm flipV="1">
            <a:off x="7920605" y="4555222"/>
            <a:ext cx="0" cy="1702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9BB6F6-B4C5-4C6A-B89A-ACCC41F40255}"/>
              </a:ext>
            </a:extLst>
          </p:cNvPr>
          <p:cNvCxnSpPr/>
          <p:nvPr/>
        </p:nvCxnSpPr>
        <p:spPr>
          <a:xfrm flipV="1">
            <a:off x="8709170" y="4555222"/>
            <a:ext cx="0" cy="1702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7B6395-1E84-4DAA-94F3-A26DDF032989}"/>
              </a:ext>
            </a:extLst>
          </p:cNvPr>
          <p:cNvCxnSpPr/>
          <p:nvPr/>
        </p:nvCxnSpPr>
        <p:spPr>
          <a:xfrm flipV="1">
            <a:off x="9107646" y="4555222"/>
            <a:ext cx="0" cy="1702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F6E05-137F-4D35-A282-870280212CF3}"/>
              </a:ext>
            </a:extLst>
          </p:cNvPr>
          <p:cNvCxnSpPr/>
          <p:nvPr/>
        </p:nvCxnSpPr>
        <p:spPr>
          <a:xfrm flipV="1">
            <a:off x="9472569" y="4555222"/>
            <a:ext cx="0" cy="1702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8F58AD0-A46E-4CFF-9F03-18DFB03CBBDE}"/>
              </a:ext>
            </a:extLst>
          </p:cNvPr>
          <p:cNvCxnSpPr/>
          <p:nvPr/>
        </p:nvCxnSpPr>
        <p:spPr>
          <a:xfrm flipV="1">
            <a:off x="9875240" y="4555222"/>
            <a:ext cx="0" cy="1702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144088-9100-43D6-B117-D92B596DC698}"/>
              </a:ext>
            </a:extLst>
          </p:cNvPr>
          <p:cNvSpPr/>
          <p:nvPr/>
        </p:nvSpPr>
        <p:spPr>
          <a:xfrm>
            <a:off x="4907559" y="4966282"/>
            <a:ext cx="2474743" cy="654341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Network packet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47848B9-E08C-42F7-BAE1-B51FD0019FDB}"/>
              </a:ext>
            </a:extLst>
          </p:cNvPr>
          <p:cNvCxnSpPr/>
          <p:nvPr/>
        </p:nvCxnSpPr>
        <p:spPr>
          <a:xfrm>
            <a:off x="4001549" y="2494328"/>
            <a:ext cx="0" cy="1342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DF587F-993D-41FF-93B6-30CC195E0FCA}"/>
              </a:ext>
            </a:extLst>
          </p:cNvPr>
          <p:cNvCxnSpPr/>
          <p:nvPr/>
        </p:nvCxnSpPr>
        <p:spPr>
          <a:xfrm>
            <a:off x="4237839" y="2498524"/>
            <a:ext cx="0" cy="1342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09D4A65-F163-46BE-814E-1133B2455AA2}"/>
              </a:ext>
            </a:extLst>
          </p:cNvPr>
          <p:cNvCxnSpPr/>
          <p:nvPr/>
        </p:nvCxnSpPr>
        <p:spPr>
          <a:xfrm>
            <a:off x="3726111" y="2494328"/>
            <a:ext cx="0" cy="1342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BC3FCC-7082-4D7B-BDA2-3F9BC961A1E1}"/>
              </a:ext>
            </a:extLst>
          </p:cNvPr>
          <p:cNvCxnSpPr/>
          <p:nvPr/>
        </p:nvCxnSpPr>
        <p:spPr>
          <a:xfrm>
            <a:off x="3466052" y="2494327"/>
            <a:ext cx="0" cy="1342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89E06C-3FE2-485A-B89C-F8249FA5CC3E}"/>
              </a:ext>
            </a:extLst>
          </p:cNvPr>
          <p:cNvCxnSpPr/>
          <p:nvPr/>
        </p:nvCxnSpPr>
        <p:spPr>
          <a:xfrm>
            <a:off x="3189216" y="2494327"/>
            <a:ext cx="0" cy="1342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63BD670-4AE1-4569-814F-BEC58D38D33F}"/>
              </a:ext>
            </a:extLst>
          </p:cNvPr>
          <p:cNvSpPr/>
          <p:nvPr/>
        </p:nvSpPr>
        <p:spPr>
          <a:xfrm>
            <a:off x="351634" y="2799825"/>
            <a:ext cx="2474743" cy="654341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Storage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2A1155-FA74-49BB-B15D-580978CD4F6B}"/>
              </a:ext>
            </a:extLst>
          </p:cNvPr>
          <p:cNvSpPr txBox="1"/>
          <p:nvPr/>
        </p:nvSpPr>
        <p:spPr>
          <a:xfrm>
            <a:off x="7513736" y="362128"/>
            <a:ext cx="4379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Make Object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Storage traffic &amp;&amp; network traffic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Transfer the data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D472BE-7319-4745-845A-784FE5D71DCE}"/>
              </a:ext>
            </a:extLst>
          </p:cNvPr>
          <p:cNvCxnSpPr>
            <a:cxnSpLocks/>
          </p:cNvCxnSpPr>
          <p:nvPr/>
        </p:nvCxnSpPr>
        <p:spPr>
          <a:xfrm flipV="1">
            <a:off x="7845105" y="2494327"/>
            <a:ext cx="0" cy="134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F1A7F1E-7CF7-4A98-A77D-C29F4416C1BA}"/>
              </a:ext>
            </a:extLst>
          </p:cNvPr>
          <p:cNvCxnSpPr>
            <a:cxnSpLocks/>
          </p:cNvCxnSpPr>
          <p:nvPr/>
        </p:nvCxnSpPr>
        <p:spPr>
          <a:xfrm flipV="1">
            <a:off x="7460609" y="2494327"/>
            <a:ext cx="0" cy="134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D207B2B-67EA-4540-A7D0-D4CAD47D31A1}"/>
              </a:ext>
            </a:extLst>
          </p:cNvPr>
          <p:cNvCxnSpPr>
            <a:cxnSpLocks/>
          </p:cNvCxnSpPr>
          <p:nvPr/>
        </p:nvCxnSpPr>
        <p:spPr>
          <a:xfrm flipV="1">
            <a:off x="8249174" y="2494327"/>
            <a:ext cx="0" cy="134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3B5D03-115E-46B4-829D-67EEA1ADFCEF}"/>
              </a:ext>
            </a:extLst>
          </p:cNvPr>
          <p:cNvCxnSpPr>
            <a:cxnSpLocks/>
          </p:cNvCxnSpPr>
          <p:nvPr/>
        </p:nvCxnSpPr>
        <p:spPr>
          <a:xfrm flipV="1">
            <a:off x="8647650" y="2494327"/>
            <a:ext cx="0" cy="134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3DC15CA-521D-44C2-B2E6-CCD5B2CF63DB}"/>
              </a:ext>
            </a:extLst>
          </p:cNvPr>
          <p:cNvCxnSpPr>
            <a:cxnSpLocks/>
          </p:cNvCxnSpPr>
          <p:nvPr/>
        </p:nvCxnSpPr>
        <p:spPr>
          <a:xfrm flipV="1">
            <a:off x="9012573" y="2494327"/>
            <a:ext cx="0" cy="134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F71ACB7-7EB8-4097-95CE-20F5BA556F24}"/>
              </a:ext>
            </a:extLst>
          </p:cNvPr>
          <p:cNvCxnSpPr>
            <a:cxnSpLocks/>
          </p:cNvCxnSpPr>
          <p:nvPr/>
        </p:nvCxnSpPr>
        <p:spPr>
          <a:xfrm>
            <a:off x="3080158" y="4394433"/>
            <a:ext cx="4193" cy="1544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0AABFE4-1A3F-4FD8-82AD-F4D1BFF33B55}"/>
              </a:ext>
            </a:extLst>
          </p:cNvPr>
          <p:cNvCxnSpPr>
            <a:cxnSpLocks/>
          </p:cNvCxnSpPr>
          <p:nvPr/>
        </p:nvCxnSpPr>
        <p:spPr>
          <a:xfrm>
            <a:off x="3316448" y="4398629"/>
            <a:ext cx="0" cy="1549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E59BE7-2C82-4C6E-8B7C-CB621F5ED20C}"/>
              </a:ext>
            </a:extLst>
          </p:cNvPr>
          <p:cNvCxnSpPr>
            <a:cxnSpLocks/>
          </p:cNvCxnSpPr>
          <p:nvPr/>
        </p:nvCxnSpPr>
        <p:spPr>
          <a:xfrm>
            <a:off x="2804720" y="4394433"/>
            <a:ext cx="0" cy="15533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6DE9A41-7B8E-4018-A02F-5564C42BEC70}"/>
              </a:ext>
            </a:extLst>
          </p:cNvPr>
          <p:cNvCxnSpPr>
            <a:cxnSpLocks/>
          </p:cNvCxnSpPr>
          <p:nvPr/>
        </p:nvCxnSpPr>
        <p:spPr>
          <a:xfrm>
            <a:off x="2544661" y="4394432"/>
            <a:ext cx="0" cy="1528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5E1AAD-3E50-405D-A672-C3B850404C6E}"/>
              </a:ext>
            </a:extLst>
          </p:cNvPr>
          <p:cNvCxnSpPr>
            <a:cxnSpLocks/>
          </p:cNvCxnSpPr>
          <p:nvPr/>
        </p:nvCxnSpPr>
        <p:spPr>
          <a:xfrm>
            <a:off x="2267825" y="4394432"/>
            <a:ext cx="0" cy="15114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림 95" descr="스크린샷, 컴퓨터, 노트북, 모니터이(가) 표시된 사진&#10;&#10;자동 생성된 설명">
            <a:extLst>
              <a:ext uri="{FF2B5EF4-FFF2-40B4-BE49-F238E27FC236}">
                <a16:creationId xmlns:a16="http://schemas.microsoft.com/office/drawing/2014/main" id="{6730B602-F688-4F54-A033-C3D50311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9" y="362127"/>
            <a:ext cx="7747578" cy="61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2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3945B-4AFC-4678-B5F5-5F15CEB6113A}"/>
              </a:ext>
            </a:extLst>
          </p:cNvPr>
          <p:cNvSpPr txBox="1"/>
          <p:nvPr/>
        </p:nvSpPr>
        <p:spPr>
          <a:xfrm>
            <a:off x="299207" y="516558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RDB to AOF &amp;&amp; AOF to RDB</a:t>
            </a: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29EF58-EA24-40DF-807B-B94A13556A6E}"/>
              </a:ext>
            </a:extLst>
          </p:cNvPr>
          <p:cNvSpPr txBox="1"/>
          <p:nvPr/>
        </p:nvSpPr>
        <p:spPr>
          <a:xfrm>
            <a:off x="637563" y="1713888"/>
            <a:ext cx="4787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AOF is slower recovery than RDB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RDB is faster and lighter than AOF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/>
              <a:t>Redis prioritizes the RDB over the AOF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B3DB78-FA5C-4977-B226-A969E6777739}"/>
              </a:ext>
            </a:extLst>
          </p:cNvPr>
          <p:cNvSpPr txBox="1"/>
          <p:nvPr/>
        </p:nvSpPr>
        <p:spPr>
          <a:xfrm>
            <a:off x="5798191" y="1713888"/>
            <a:ext cx="5040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Why AOF cannot change to RDB?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Because while replaying the AOF file, Server cannot execute the commands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Because Redis must keep the latest version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B23483-97BD-4708-8339-6057BCC3E196}"/>
              </a:ext>
            </a:extLst>
          </p:cNvPr>
          <p:cNvSpPr txBox="1"/>
          <p:nvPr/>
        </p:nvSpPr>
        <p:spPr>
          <a:xfrm>
            <a:off x="4697835" y="3712951"/>
            <a:ext cx="61407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Why RDB cannot change to AOF?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RDB files are compressed and stored as key value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They need to be uncompressed and again compressed in AOF way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To save as an AOF file, it must be blown in the form of command (must stop the server with same reason above)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C92A690-E4D5-4A07-AB97-F742BCCB43BC}"/>
              </a:ext>
            </a:extLst>
          </p:cNvPr>
          <p:cNvSpPr/>
          <p:nvPr/>
        </p:nvSpPr>
        <p:spPr>
          <a:xfrm>
            <a:off x="486561" y="1610686"/>
            <a:ext cx="5040385" cy="2102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RDB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Binary file of Key Value Pair</a:t>
            </a:r>
          </a:p>
          <a:p>
            <a:pPr algn="ctr"/>
            <a:r>
              <a:rPr lang="en-US" altLang="ko-KR" dirty="0"/>
              <a:t>Magic</a:t>
            </a:r>
          </a:p>
          <a:p>
            <a:pPr algn="ctr"/>
            <a:r>
              <a:rPr lang="en-US" altLang="ko-KR" dirty="0"/>
              <a:t>Compressed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4528B6F-9BB1-4D98-BB08-73FC30B28717}"/>
              </a:ext>
            </a:extLst>
          </p:cNvPr>
          <p:cNvSpPr/>
          <p:nvPr/>
        </p:nvSpPr>
        <p:spPr>
          <a:xfrm>
            <a:off x="486560" y="4016779"/>
            <a:ext cx="5040385" cy="2102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AOF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Example:</a:t>
            </a:r>
          </a:p>
          <a:p>
            <a:pPr algn="ctr"/>
            <a:r>
              <a:rPr lang="en-US" altLang="ko-KR" dirty="0"/>
              <a:t>Set key value</a:t>
            </a:r>
          </a:p>
          <a:p>
            <a:pPr algn="ctr"/>
            <a:r>
              <a:rPr lang="en-US" altLang="ko-KR" dirty="0" err="1"/>
              <a:t>Lpop</a:t>
            </a:r>
            <a:r>
              <a:rPr lang="en-US" altLang="ko-KR" dirty="0"/>
              <a:t> key value</a:t>
            </a:r>
          </a:p>
          <a:p>
            <a:pPr algn="ctr"/>
            <a:r>
              <a:rPr lang="en-US" altLang="ko-KR" dirty="0" err="1"/>
              <a:t>Rpush</a:t>
            </a:r>
            <a:r>
              <a:rPr lang="en-US" altLang="ko-KR" dirty="0"/>
              <a:t> key value</a:t>
            </a:r>
          </a:p>
          <a:p>
            <a:pPr algn="ctr"/>
            <a:r>
              <a:rPr lang="en-US" altLang="ko-KR" dirty="0" err="1"/>
              <a:t>Ziplist</a:t>
            </a:r>
            <a:r>
              <a:rPr lang="en-US" altLang="ko-KR" dirty="0"/>
              <a:t> key value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4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1" grpId="0"/>
      <p:bldP spid="3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3945B-4AFC-4678-B5F5-5F15CEB6113A}"/>
              </a:ext>
            </a:extLst>
          </p:cNvPr>
          <p:cNvSpPr txBox="1"/>
          <p:nvPr/>
        </p:nvSpPr>
        <p:spPr>
          <a:xfrm>
            <a:off x="201335" y="172957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/>
              <a:t>PartialSync</a:t>
            </a:r>
            <a:endParaRPr lang="ko-KR" altLang="en-US" sz="40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EA5D93B-38E5-4845-86CF-2046E3BB3CE7}"/>
              </a:ext>
            </a:extLst>
          </p:cNvPr>
          <p:cNvSpPr/>
          <p:nvPr/>
        </p:nvSpPr>
        <p:spPr>
          <a:xfrm>
            <a:off x="714459" y="1405852"/>
            <a:ext cx="2246853" cy="1249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3601A1F-2EE8-47F9-AF4B-3CC1704431B9}"/>
              </a:ext>
            </a:extLst>
          </p:cNvPr>
          <p:cNvSpPr/>
          <p:nvPr/>
        </p:nvSpPr>
        <p:spPr>
          <a:xfrm>
            <a:off x="714460" y="4430785"/>
            <a:ext cx="2246853" cy="1249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3CFF41F-6062-4F22-9505-6900FA5CDEF1}"/>
              </a:ext>
            </a:extLst>
          </p:cNvPr>
          <p:cNvSpPr/>
          <p:nvPr/>
        </p:nvSpPr>
        <p:spPr>
          <a:xfrm>
            <a:off x="3751274" y="1405851"/>
            <a:ext cx="2246853" cy="1249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Repl_backlog_off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9892EE6-192D-4A43-9056-00FE68907ECE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2961312" y="2030832"/>
            <a:ext cx="78996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6632583-1534-43EE-862E-2B7E671B854E}"/>
              </a:ext>
            </a:extLst>
          </p:cNvPr>
          <p:cNvSpPr/>
          <p:nvPr/>
        </p:nvSpPr>
        <p:spPr>
          <a:xfrm>
            <a:off x="3751274" y="4430784"/>
            <a:ext cx="2246853" cy="1249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 Client is Master,</a:t>
            </a:r>
          </a:p>
          <a:p>
            <a:pPr algn="ctr"/>
            <a:r>
              <a:rPr lang="en-US" altLang="ko-KR" dirty="0" err="1"/>
              <a:t>Reploff</a:t>
            </a:r>
            <a:r>
              <a:rPr lang="en-US" altLang="ko-KR" dirty="0"/>
              <a:t>(applied)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742AF13-2A08-4B62-B72D-6D061C0D6CCD}"/>
              </a:ext>
            </a:extLst>
          </p:cNvPr>
          <p:cNvCxnSpPr/>
          <p:nvPr/>
        </p:nvCxnSpPr>
        <p:spPr>
          <a:xfrm flipV="1">
            <a:off x="2961312" y="5055764"/>
            <a:ext cx="78996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별: 꼭짓점 10개 6">
            <a:extLst>
              <a:ext uri="{FF2B5EF4-FFF2-40B4-BE49-F238E27FC236}">
                <a16:creationId xmlns:a16="http://schemas.microsoft.com/office/drawing/2014/main" id="{778E1B9E-B79C-499A-877F-8C71B75B50E7}"/>
              </a:ext>
            </a:extLst>
          </p:cNvPr>
          <p:cNvSpPr/>
          <p:nvPr/>
        </p:nvSpPr>
        <p:spPr>
          <a:xfrm>
            <a:off x="6904139" y="4230152"/>
            <a:ext cx="4454554" cy="184557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ProcessInputBuffer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Compute the </a:t>
            </a:r>
            <a:r>
              <a:rPr lang="en-US" altLang="ko-KR" dirty="0" err="1"/>
              <a:t>read_len</a:t>
            </a:r>
            <a:endParaRPr lang="ko-KR" altLang="en-US" dirty="0"/>
          </a:p>
        </p:txBody>
      </p:sp>
      <p:sp>
        <p:nvSpPr>
          <p:cNvPr id="9" name="화살표: U자형 8">
            <a:extLst>
              <a:ext uri="{FF2B5EF4-FFF2-40B4-BE49-F238E27FC236}">
                <a16:creationId xmlns:a16="http://schemas.microsoft.com/office/drawing/2014/main" id="{296C85E6-C75B-47E4-A92B-24F234E19FE7}"/>
              </a:ext>
            </a:extLst>
          </p:cNvPr>
          <p:cNvSpPr/>
          <p:nvPr/>
        </p:nvSpPr>
        <p:spPr>
          <a:xfrm rot="10800000">
            <a:off x="4999838" y="6086220"/>
            <a:ext cx="3288485" cy="33555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0598F270-5D46-4CE9-8FF4-7155D5082EE8}"/>
              </a:ext>
            </a:extLst>
          </p:cNvPr>
          <p:cNvSpPr/>
          <p:nvPr/>
        </p:nvSpPr>
        <p:spPr>
          <a:xfrm>
            <a:off x="6096000" y="2030831"/>
            <a:ext cx="692088" cy="2876729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D3E8EDCC-B4C7-49AE-BB09-228504AE2220}"/>
              </a:ext>
            </a:extLst>
          </p:cNvPr>
          <p:cNvSpPr/>
          <p:nvPr/>
        </p:nvSpPr>
        <p:spPr>
          <a:xfrm>
            <a:off x="7290032" y="3003608"/>
            <a:ext cx="3682767" cy="85078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Partial Sync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90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3945B-4AFC-4678-B5F5-5F15CEB6113A}"/>
              </a:ext>
            </a:extLst>
          </p:cNvPr>
          <p:cNvSpPr txBox="1"/>
          <p:nvPr/>
        </p:nvSpPr>
        <p:spPr>
          <a:xfrm>
            <a:off x="201335" y="172957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/>
              <a:t>PartialSync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B5C091-D1DE-4A37-9AAA-99DF97D0DA98}"/>
              </a:ext>
            </a:extLst>
          </p:cNvPr>
          <p:cNvSpPr/>
          <p:nvPr/>
        </p:nvSpPr>
        <p:spPr>
          <a:xfrm>
            <a:off x="529903" y="1537983"/>
            <a:ext cx="10964411" cy="5620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Backlog Buffer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2903D3-8C83-4D46-9873-9618BE1C0F79}"/>
              </a:ext>
            </a:extLst>
          </p:cNvPr>
          <p:cNvSpPr/>
          <p:nvPr/>
        </p:nvSpPr>
        <p:spPr>
          <a:xfrm>
            <a:off x="914400" y="2290193"/>
            <a:ext cx="3020037" cy="3607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slaveTryPartialSync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EA5D93B-38E5-4845-86CF-2046E3BB3CE7}"/>
              </a:ext>
            </a:extLst>
          </p:cNvPr>
          <p:cNvSpPr/>
          <p:nvPr/>
        </p:nvSpPr>
        <p:spPr>
          <a:xfrm>
            <a:off x="8474277" y="2290194"/>
            <a:ext cx="3020037" cy="3607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MasterTryPartialSync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D95F623-BAE4-4EA7-B80C-FE33BB2F5AF4}"/>
              </a:ext>
            </a:extLst>
          </p:cNvPr>
          <p:cNvCxnSpPr/>
          <p:nvPr/>
        </p:nvCxnSpPr>
        <p:spPr>
          <a:xfrm>
            <a:off x="4602757" y="2743200"/>
            <a:ext cx="281870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4C6A746-21B6-48CA-BB5C-0F85E0B6DE96}"/>
              </a:ext>
            </a:extLst>
          </p:cNvPr>
          <p:cNvCxnSpPr>
            <a:cxnSpLocks/>
          </p:cNvCxnSpPr>
          <p:nvPr/>
        </p:nvCxnSpPr>
        <p:spPr>
          <a:xfrm flipH="1">
            <a:off x="4544036" y="5561901"/>
            <a:ext cx="31039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98DBA1-DC37-4BA1-9EB5-527A4EF20CC0}"/>
              </a:ext>
            </a:extLst>
          </p:cNvPr>
          <p:cNvSpPr/>
          <p:nvPr/>
        </p:nvSpPr>
        <p:spPr>
          <a:xfrm>
            <a:off x="5025006" y="2927758"/>
            <a:ext cx="1946245" cy="4585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Slave offset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D2AC22-D596-4B15-818A-D7109B9E3088}"/>
              </a:ext>
            </a:extLst>
          </p:cNvPr>
          <p:cNvSpPr/>
          <p:nvPr/>
        </p:nvSpPr>
        <p:spPr>
          <a:xfrm>
            <a:off x="5038984" y="4876798"/>
            <a:ext cx="1946245" cy="4585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Compute offset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B88316-072E-4153-BD4F-D8AC66A27E90}"/>
              </a:ext>
            </a:extLst>
          </p:cNvPr>
          <p:cNvCxnSpPr/>
          <p:nvPr/>
        </p:nvCxnSpPr>
        <p:spPr>
          <a:xfrm>
            <a:off x="2701255" y="293615"/>
            <a:ext cx="0" cy="112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784A535-0766-4B8B-9CB6-0B95BA39B5F7}"/>
              </a:ext>
            </a:extLst>
          </p:cNvPr>
          <p:cNvCxnSpPr/>
          <p:nvPr/>
        </p:nvCxnSpPr>
        <p:spPr>
          <a:xfrm>
            <a:off x="8474277" y="293615"/>
            <a:ext cx="0" cy="112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95F5B4-8708-40BA-A6AC-5511A6D7E153}"/>
              </a:ext>
            </a:extLst>
          </p:cNvPr>
          <p:cNvSpPr/>
          <p:nvPr/>
        </p:nvSpPr>
        <p:spPr>
          <a:xfrm>
            <a:off x="534796" y="447418"/>
            <a:ext cx="1946245" cy="4585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Slave offset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AAE614-B47A-49F6-BC8F-E8ACB7BFBCDB}"/>
              </a:ext>
            </a:extLst>
          </p:cNvPr>
          <p:cNvSpPr/>
          <p:nvPr/>
        </p:nvSpPr>
        <p:spPr>
          <a:xfrm>
            <a:off x="8706371" y="422252"/>
            <a:ext cx="1946245" cy="4585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Compute offset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U자형 26">
            <a:extLst>
              <a:ext uri="{FF2B5EF4-FFF2-40B4-BE49-F238E27FC236}">
                <a16:creationId xmlns:a16="http://schemas.microsoft.com/office/drawing/2014/main" id="{21433900-EC2B-4678-B671-1BC0E02F9C99}"/>
              </a:ext>
            </a:extLst>
          </p:cNvPr>
          <p:cNvSpPr/>
          <p:nvPr/>
        </p:nvSpPr>
        <p:spPr>
          <a:xfrm>
            <a:off x="2885813" y="1191237"/>
            <a:ext cx="5486373" cy="11744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별: 꼭짓점 12개 28">
            <a:extLst>
              <a:ext uri="{FF2B5EF4-FFF2-40B4-BE49-F238E27FC236}">
                <a16:creationId xmlns:a16="http://schemas.microsoft.com/office/drawing/2014/main" id="{E6AEF4DD-48DB-4165-AF01-3253ECEEF684}"/>
              </a:ext>
            </a:extLst>
          </p:cNvPr>
          <p:cNvSpPr/>
          <p:nvPr/>
        </p:nvSpPr>
        <p:spPr>
          <a:xfrm>
            <a:off x="2862043" y="2747419"/>
            <a:ext cx="6467912" cy="2318113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Cached_Master</a:t>
            </a:r>
            <a:r>
              <a:rPr lang="en-US" altLang="ko-KR" dirty="0"/>
              <a:t> Needed</a:t>
            </a:r>
            <a:endParaRPr lang="ko-KR" altLang="en-US" dirty="0"/>
          </a:p>
        </p:txBody>
      </p:sp>
      <p:sp>
        <p:nvSpPr>
          <p:cNvPr id="28" name="별: 꼭짓점 12개 27">
            <a:extLst>
              <a:ext uri="{FF2B5EF4-FFF2-40B4-BE49-F238E27FC236}">
                <a16:creationId xmlns:a16="http://schemas.microsoft.com/office/drawing/2014/main" id="{F39D46A4-2DA5-4ABF-9854-A7C112C63324}"/>
              </a:ext>
            </a:extLst>
          </p:cNvPr>
          <p:cNvSpPr/>
          <p:nvPr/>
        </p:nvSpPr>
        <p:spPr>
          <a:xfrm>
            <a:off x="2866237" y="2743200"/>
            <a:ext cx="6459523" cy="2348915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 Only has One </a:t>
            </a:r>
            <a:r>
              <a:rPr lang="en-US" altLang="ko-KR" dirty="0" err="1"/>
              <a:t>backlog_buffer</a:t>
            </a:r>
            <a:r>
              <a:rPr lang="en-US" altLang="ko-KR" dirty="0"/>
              <a:t> &amp; global offset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9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3945B-4AFC-4678-B5F5-5F15CEB6113A}"/>
              </a:ext>
            </a:extLst>
          </p:cNvPr>
          <p:cNvSpPr txBox="1"/>
          <p:nvPr/>
        </p:nvSpPr>
        <p:spPr>
          <a:xfrm>
            <a:off x="299207" y="516558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/>
              <a:t>PartialSync</a:t>
            </a:r>
            <a:endParaRPr lang="ko-KR" altLang="en-US" sz="40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144088-9100-43D6-B117-D92B596DC698}"/>
              </a:ext>
            </a:extLst>
          </p:cNvPr>
          <p:cNvSpPr/>
          <p:nvPr/>
        </p:nvSpPr>
        <p:spPr>
          <a:xfrm>
            <a:off x="871751" y="2684476"/>
            <a:ext cx="247474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Slave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63BD670-4AE1-4569-814F-BEC58D38D33F}"/>
              </a:ext>
            </a:extLst>
          </p:cNvPr>
          <p:cNvSpPr/>
          <p:nvPr/>
        </p:nvSpPr>
        <p:spPr>
          <a:xfrm>
            <a:off x="871751" y="1088473"/>
            <a:ext cx="2474743" cy="1252055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08F3F7E-53C4-4B05-8488-96119633D1D9}"/>
              </a:ext>
            </a:extLst>
          </p:cNvPr>
          <p:cNvSpPr/>
          <p:nvPr/>
        </p:nvSpPr>
        <p:spPr>
          <a:xfrm>
            <a:off x="871751" y="4280479"/>
            <a:ext cx="2474743" cy="125205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Sub-Slave</a:t>
            </a:r>
            <a:endParaRPr lang="ko-KR" altLang="en-US" dirty="0"/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654A7B81-72DB-4A03-8D58-BDD6C9F572AA}"/>
              </a:ext>
            </a:extLst>
          </p:cNvPr>
          <p:cNvSpPr/>
          <p:nvPr/>
        </p:nvSpPr>
        <p:spPr>
          <a:xfrm rot="10800000">
            <a:off x="3565321" y="1487997"/>
            <a:ext cx="1090569" cy="33304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DACF8-D111-4244-9057-87A091E28D23}"/>
              </a:ext>
            </a:extLst>
          </p:cNvPr>
          <p:cNvSpPr txBox="1"/>
          <p:nvPr/>
        </p:nvSpPr>
        <p:spPr>
          <a:xfrm>
            <a:off x="5394121" y="1670717"/>
            <a:ext cx="6065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Should a sub-slave wait for the slave to survive? (Because of consistency)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How long delay is needed?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 the changing situation, we should make the most of partial synchronization (In other words, offset)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If Master is dead, instead of transferring the </a:t>
            </a:r>
            <a:r>
              <a:rPr lang="en-US" altLang="ko-KR" dirty="0" err="1"/>
              <a:t>rdb</a:t>
            </a:r>
            <a:r>
              <a:rPr lang="en-US" altLang="ko-KR" dirty="0"/>
              <a:t> file(full sync), we see the offset, and all of slaves are synchronized with latest version.</a:t>
            </a:r>
          </a:p>
        </p:txBody>
      </p:sp>
      <p:sp>
        <p:nvSpPr>
          <p:cNvPr id="10" name="별: 꼭짓점 10개 9">
            <a:extLst>
              <a:ext uri="{FF2B5EF4-FFF2-40B4-BE49-F238E27FC236}">
                <a16:creationId xmlns:a16="http://schemas.microsoft.com/office/drawing/2014/main" id="{8AB5A824-B478-40E3-91C1-727097BBF80A}"/>
              </a:ext>
            </a:extLst>
          </p:cNvPr>
          <p:cNvSpPr/>
          <p:nvPr/>
        </p:nvSpPr>
        <p:spPr>
          <a:xfrm>
            <a:off x="3758268" y="4795487"/>
            <a:ext cx="5939405" cy="1828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Chained Full-Sync to Final sub-slave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E605D77-4105-4D38-A841-A2AE117722D3}"/>
              </a:ext>
            </a:extLst>
          </p:cNvPr>
          <p:cNvSpPr/>
          <p:nvPr/>
        </p:nvSpPr>
        <p:spPr>
          <a:xfrm>
            <a:off x="3624044" y="2759978"/>
            <a:ext cx="914400" cy="1176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dram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E2864D0-BC68-4958-8F23-080D7903F3EB}"/>
              </a:ext>
            </a:extLst>
          </p:cNvPr>
          <p:cNvSpPr/>
          <p:nvPr/>
        </p:nvSpPr>
        <p:spPr>
          <a:xfrm>
            <a:off x="3565320" y="4359610"/>
            <a:ext cx="973124" cy="1176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nvm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1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3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751</Words>
  <Application>Microsoft Office PowerPoint</Application>
  <PresentationFormat>와이드스크린</PresentationFormat>
  <Paragraphs>196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bong won</dc:creator>
  <cp:lastModifiedBy>lee bong won</cp:lastModifiedBy>
  <cp:revision>63</cp:revision>
  <dcterms:created xsi:type="dcterms:W3CDTF">2020-04-23T15:20:09Z</dcterms:created>
  <dcterms:modified xsi:type="dcterms:W3CDTF">2020-04-24T06:21:54Z</dcterms:modified>
</cp:coreProperties>
</file>