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532" r:id="rId3"/>
    <p:sldId id="601" r:id="rId4"/>
    <p:sldId id="613" r:id="rId5"/>
    <p:sldId id="614" r:id="rId6"/>
    <p:sldId id="618" r:id="rId7"/>
    <p:sldId id="602" r:id="rId8"/>
    <p:sldId id="619" r:id="rId9"/>
    <p:sldId id="623" r:id="rId10"/>
    <p:sldId id="622" r:id="rId11"/>
    <p:sldId id="621" r:id="rId12"/>
    <p:sldId id="620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2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CC"/>
    <a:srgbClr val="7F4729"/>
    <a:srgbClr val="FF0000"/>
    <a:srgbClr val="C4B280"/>
    <a:srgbClr val="FFFFFF"/>
    <a:srgbClr val="0000FF"/>
    <a:srgbClr val="00FF00"/>
    <a:srgbClr val="004E7A"/>
    <a:srgbClr val="00598A"/>
    <a:srgbClr val="00507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28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CE32-260B-4481-9DA1-DE478D8597BB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0AF1-7F57-4EE1-BB52-C1FC2D779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325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478D-41C1-44ED-B871-B191C4D7FAB8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76BF9-B073-418C-BB65-9C5BE0D56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443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76BF9-B073-418C-BB65-9C5BE0D569F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766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6680042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352632"/>
            <a:ext cx="9144000" cy="1313384"/>
            <a:chOff x="0" y="2088232"/>
            <a:chExt cx="9144000" cy="1313384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755650" y="2276475"/>
            <a:ext cx="7643813" cy="1216025"/>
          </a:xfr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97000" y="3886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aseline="0">
                <a:ea typeface="+mj-ea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</a:p>
        </p:txBody>
      </p:sp>
      <p:sp>
        <p:nvSpPr>
          <p:cNvPr id="5125" name="Rectangle 5"/>
          <p:cNvSpPr>
            <a:spLocks noGrp="1" noChangeArrowheads="1"/>
          </p:cNvSpPr>
          <p:nvPr userDrawn="1">
            <p:ph type="dt" sz="half" idx="2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5126" name="Rectangle 6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fld id="{8DC9B11E-A45B-42B5-8D29-452F2A248EF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4248" y="6649419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9120" y="6649419"/>
            <a:ext cx="1622560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Server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D64F-D13E-4371-9470-D7C1CC3896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26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087563" cy="6192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3462" cy="6192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2DEF-BF14-4C95-9DAE-842C720AA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06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defRPr sz="2400" b="0" baseline="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 baseline="0">
                <a:latin typeface="Noto Sans CJK KR Regular" pitchFamily="34" charset="-127"/>
                <a:ea typeface="Noto Sans CJK KR Regular" pitchFamily="34" charset="-127"/>
              </a:defRPr>
            </a:lvl2pPr>
            <a:lvl3pPr>
              <a:defRPr sz="1800" baseline="0">
                <a:latin typeface="Noto Sans CJK KR Regular" pitchFamily="34" charset="-127"/>
                <a:ea typeface="Noto Sans CJK KR Regular" pitchFamily="34" charset="-127"/>
              </a:defRPr>
            </a:lvl3pPr>
            <a:lvl4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4pPr>
            <a:lvl5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6953463" y="6453336"/>
            <a:ext cx="2133600" cy="167591"/>
          </a:xfrm>
        </p:spPr>
        <p:txBody>
          <a:bodyPr/>
          <a:lstStyle>
            <a:lvl1pPr algn="r">
              <a:defRPr sz="800" b="1" baseline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1pPr>
          </a:lstStyle>
          <a:p>
            <a:fld id="{828E99C9-5FBB-45AD-A7D5-0A1F79B403A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40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437136"/>
            <a:ext cx="9144000" cy="1313384"/>
            <a:chOff x="0" y="2088232"/>
            <a:chExt cx="9144000" cy="131338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kumimoji="1" lang="ko-KR" altLang="en-US" sz="3600" b="0" kern="1200" baseline="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750520"/>
            <a:ext cx="7886700" cy="1339130"/>
          </a:xfrm>
        </p:spPr>
        <p:txBody>
          <a:bodyPr/>
          <a:lstStyle>
            <a:lvl1pPr marL="0" indent="0" algn="r">
              <a:buNone/>
              <a:defRPr kumimoji="1" lang="ko-KR" altLang="en-US" sz="2200" b="1" kern="1200" baseline="0" dirty="0" smtClean="0">
                <a:solidFill>
                  <a:srgbClr val="090D11"/>
                </a:solidFill>
                <a:latin typeface="+mj-lt"/>
                <a:ea typeface="+mj-ea"/>
                <a:cs typeface="+mn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26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00512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FE22-DA74-42BF-B1C5-2F98FC9653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927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5162F-F24C-4A7E-83CA-C69793C09E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97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3A755-C141-47B6-A717-7CBEB97DFB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63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4F68B-C1DC-4CD1-9226-8138B7C45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245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B633B-7CEA-42AF-B0E7-BFCA14647E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264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680C-4496-48D0-9B5F-91B393E248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3526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7480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sp>
        <p:nvSpPr>
          <p:cNvPr id="8" name="TextBox 7"/>
          <p:cNvSpPr txBox="1"/>
          <p:nvPr userDrawn="1"/>
        </p:nvSpPr>
        <p:spPr>
          <a:xfrm>
            <a:off x="6804248" y="6646857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157" y="6646857"/>
            <a:ext cx="159851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Serve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34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79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fld id="{45B34589-C2F1-43BB-BF2E-58298693F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r" rtl="0" eaLnBrk="1" fontAlgn="t" latinLnBrk="1" hangingPunct="1">
        <a:spcBef>
          <a:spcPct val="0"/>
        </a:spcBef>
        <a:spcAft>
          <a:spcPct val="0"/>
        </a:spcAft>
        <a:defRPr kumimoji="1" sz="3200" b="0" kern="1200" baseline="0">
          <a:solidFill>
            <a:schemeClr val="bg1"/>
          </a:solidFill>
          <a:latin typeface="-윤고딕340" panose="02030504000101010101" pitchFamily="18" charset="-127"/>
          <a:ea typeface="-윤고딕340" panose="02030504000101010101" pitchFamily="18" charset="-127"/>
          <a:cs typeface="+mj-cs"/>
        </a:defRPr>
      </a:lvl1pPr>
      <a:lvl2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2pPr>
      <a:lvl3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3pPr>
      <a:lvl4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4pPr>
      <a:lvl5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5pPr>
      <a:lvl6pPr marL="4572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6pPr>
      <a:lvl7pPr marL="9144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7pPr>
      <a:lvl8pPr marL="13716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8pPr>
      <a:lvl9pPr marL="18288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9pPr>
    </p:titleStyle>
    <p:bodyStyle>
      <a:lvl1pPr marL="447675" indent="-447675" algn="l" rtl="0" eaLnBrk="1" fontAlgn="base" latinLnBrk="1" hangingPunct="1">
        <a:spcBef>
          <a:spcPct val="20000"/>
        </a:spcBef>
        <a:spcAft>
          <a:spcPct val="0"/>
        </a:spcAft>
        <a:buClr>
          <a:srgbClr val="46647D"/>
        </a:buClr>
        <a:buFont typeface="Wingdings" panose="05000000000000000000" pitchFamily="2" charset="2"/>
        <a:buChar char="n"/>
        <a:defRPr kumimoji="1" lang="ko-KR" altLang="en-US" sz="2400" b="0" kern="1200" baseline="0" dirty="0" smtClean="0">
          <a:solidFill>
            <a:srgbClr val="090D1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889000" indent="-439738" algn="l" rtl="0" eaLnBrk="1" fontAlgn="base" latinLnBrk="1" hangingPunct="1">
        <a:spcBef>
          <a:spcPct val="20000"/>
        </a:spcBef>
        <a:spcAft>
          <a:spcPct val="0"/>
        </a:spcAft>
        <a:buClr>
          <a:srgbClr val="3C5774"/>
        </a:buClr>
        <a:buSzPct val="80000"/>
        <a:buFont typeface="Wingdings" panose="05000000000000000000" pitchFamily="2" charset="2"/>
        <a:buChar char="l"/>
        <a:defRPr kumimoji="1" lang="ko-KR" altLang="en-US" sz="20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rgbClr val="324860"/>
        </a:buClr>
        <a:buSzPct val="80000"/>
        <a:buFont typeface="Wingdings" panose="05000000000000000000" pitchFamily="2" charset="2"/>
        <a:buChar char="n"/>
        <a:defRPr kumimoji="1" lang="ko-KR" altLang="en-US" sz="18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3pPr>
      <a:lvl4pPr marL="1706563" indent="-411163" algn="l" rtl="0" eaLnBrk="1" fontAlgn="base" latinLnBrk="1" hangingPunct="1">
        <a:spcBef>
          <a:spcPct val="20000"/>
        </a:spcBef>
        <a:spcAft>
          <a:spcPct val="0"/>
        </a:spcAft>
        <a:buClr>
          <a:srgbClr val="283A4E"/>
        </a:buClr>
        <a:buSzPct val="70000"/>
        <a:buFont typeface="Wingdings" panose="05000000000000000000" pitchFamily="2" charset="2"/>
        <a:buChar char="l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4pPr>
      <a:lvl5pPr marL="2054225" indent="-346075" algn="l" rtl="0" eaLnBrk="1" fontAlgn="base" latinLnBrk="1" hangingPunct="1">
        <a:spcBef>
          <a:spcPct val="20000"/>
        </a:spcBef>
        <a:spcAft>
          <a:spcPct val="0"/>
        </a:spcAft>
        <a:buClr>
          <a:srgbClr val="1E2B3A"/>
        </a:buClr>
        <a:buSzPct val="60000"/>
        <a:buFont typeface="Wingdings" panose="05000000000000000000" pitchFamily="2" charset="2"/>
        <a:buChar char="n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구조와 작성 규칙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2000" b="0" spc="-150" dirty="0">
                <a:solidFill>
                  <a:srgbClr val="00598A"/>
                </a:solidFill>
                <a:latin typeface="맑은 고딕" pitchFamily="50" charset="-127"/>
                <a:ea typeface="맑은 고딕" pitchFamily="50" charset="-127"/>
              </a:rPr>
              <a:t>숭실대학교 스마트시스템소프트웨어 학과</a:t>
            </a:r>
            <a:endParaRPr lang="en-US" altLang="ko-KR" sz="2000" b="0" spc="-150" dirty="0">
              <a:solidFill>
                <a:srgbClr val="00598A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2000" b="0" spc="-150" dirty="0">
                <a:solidFill>
                  <a:srgbClr val="00598A"/>
                </a:solidFill>
                <a:latin typeface="맑은 고딕" pitchFamily="50" charset="-127"/>
                <a:ea typeface="맑은 고딕" pitchFamily="50" charset="-127"/>
              </a:rPr>
              <a:t>Department of Smart Systems Software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42" b="19035"/>
          <a:stretch/>
        </p:blipFill>
        <p:spPr>
          <a:xfrm>
            <a:off x="7524328" y="91516"/>
            <a:ext cx="1485900" cy="378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작성 규칙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태그의 쌍을 겹치지 않고 완벽히 내포시킴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7571" y="2060848"/>
            <a:ext cx="6072701" cy="20982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태그 중첩 문서</a:t>
            </a: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중첩되지 않도록 작성해야 합니다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65104"/>
            <a:ext cx="4998720" cy="1424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01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작성 규칙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종료 태그를 반드시 사용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일반적인 표기 형식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&lt;p&gt;~&lt;/p&gt;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단축 표기 형식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&lt;p/&gt;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2968091"/>
            <a:ext cx="4607635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태그 작성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종료 태그를 사용하도록 권장합니다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태그 사이가 공백이라면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단축형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사용할 수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태그는 한 줄을 띌 때 사용합니다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7" y="3068960"/>
            <a:ext cx="4360545" cy="16868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287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작성 규칙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주석은 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&lt;!--’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시작해서 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--’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끝냄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1924804"/>
            <a:ext cx="7344816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홍성용 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메타정보를 작성하는 부분입니다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--&gt;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문서 주석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표준 문서입니다</a:t>
            </a:r>
            <a:r>
              <a:rPr lang="en-US" altLang="ko-KR" sz="1200" dirty="0">
                <a:solidFill>
                  <a:srgbClr val="006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--&gt;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주석은 소스코드를 설명하거나 불필요한 부분을 일시적으로 사용하지 않기 위해 씁니다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9100"/>
            <a:ext cx="4353878" cy="20802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속성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속성</a:t>
            </a:r>
            <a:endParaRPr lang="en-US" altLang="ko-KR" dirty="0" smtClean="0"/>
          </a:p>
          <a:p>
            <a:pPr lvl="1"/>
            <a:r>
              <a:rPr smtClean="0"/>
              <a:t>태그의 종속적인 정보를 표현하기 위해 사용</a:t>
            </a:r>
            <a:endParaRPr lang="en-US" altLang="ko-KR" dirty="0" smtClean="0"/>
          </a:p>
          <a:p>
            <a:pPr lvl="1"/>
            <a:r>
              <a:rPr smtClean="0"/>
              <a:t>태그없이 단독으로 사용할 수 없음</a:t>
            </a:r>
            <a:endParaRPr lang="en-US" altLang="ko-KR" dirty="0" smtClean="0"/>
          </a:p>
          <a:p>
            <a:pPr lvl="1"/>
            <a:r>
              <a:rPr smtClean="0"/>
              <a:t>속성</a:t>
            </a:r>
            <a:r>
              <a:rPr lang="en-US" altLang="ko-KR" dirty="0" smtClean="0"/>
              <a:t>=“</a:t>
            </a:r>
            <a:r>
              <a:rPr smtClean="0"/>
              <a:t>값</a:t>
            </a:r>
            <a:r>
              <a:rPr lang="en-US" altLang="ko-KR" dirty="0" smtClean="0"/>
              <a:t>” </a:t>
            </a:r>
            <a:r>
              <a:rPr smtClean="0"/>
              <a:t>형태로 작성</a:t>
            </a:r>
            <a:endParaRPr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3214686"/>
            <a:ext cx="7707630" cy="640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속성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글로벌 속성</a:t>
            </a:r>
            <a:endParaRPr lang="en-US" altLang="ko-KR" dirty="0" smtClean="0"/>
          </a:p>
          <a:p>
            <a:pPr lvl="2"/>
            <a:r>
              <a:rPr smtClean="0"/>
              <a:t>모든 태그에 공통적으로 사용 가능한 속성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2000240"/>
            <a:ext cx="6627586" cy="44107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16" y="6429396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▶ 뒤 페이지 계속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속성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1571612"/>
            <a:ext cx="7188041" cy="4284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속성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미리 정의된 속성</a:t>
            </a:r>
            <a:endParaRPr lang="en-US" altLang="ko-KR" dirty="0" smtClean="0"/>
          </a:p>
          <a:p>
            <a:pPr lvl="2"/>
            <a:r>
              <a:rPr smtClean="0"/>
              <a:t>특정 태그에만 사용할 수 있도록 미리 </a:t>
            </a:r>
            <a:r>
              <a:rPr smtClean="0"/>
              <a:t>정의된 </a:t>
            </a:r>
            <a:r>
              <a:rPr smtClean="0"/>
              <a:t>속성</a:t>
            </a:r>
            <a:endParaRPr lang="en-US" dirty="0" smtClean="0"/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, a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 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6470" y="2500306"/>
            <a:ext cx="7177430" cy="215283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사용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 정의된 속성을 사용한 사례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="welcome.jpg"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="Welcome"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환영합니다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클릭하세요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카페 방문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4" y="4725144"/>
            <a:ext cx="5993130" cy="1833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Layout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0" smtClean="0"/>
              <a:t>레이아웃</a:t>
            </a:r>
            <a:endParaRPr kumimoji="0" lang="en-US" altLang="ko-KR" dirty="0" smtClean="0"/>
          </a:p>
          <a:p>
            <a:pPr lvl="2"/>
            <a:r>
              <a:rPr kumimoji="0" smtClean="0"/>
              <a:t>화면을 분할하거나 배열하여 구성하는 것</a:t>
            </a:r>
            <a:endParaRPr kumimoji="0" lang="en-US" altLang="ko-KR" dirty="0" smtClean="0"/>
          </a:p>
          <a:p>
            <a:pPr lvl="2"/>
            <a:r>
              <a:rPr kumimoji="0" lang="en-US" altLang="ko-KR" dirty="0" smtClean="0"/>
              <a:t>HTML5 </a:t>
            </a:r>
            <a:r>
              <a:rPr kumimoji="0" smtClean="0"/>
              <a:t>웹 표준에서는 각 영역을 구분하는 구조적 태그 요소를 정의하여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530549" y="2786058"/>
            <a:ext cx="5498112" cy="354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93813" marR="0" lvl="2" indent="-4032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486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&lt;header&gt;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HTML5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문서의 머리말 영역으로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중요한 정보를 표시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예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사이트의 제목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로고 등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)</a:t>
            </a:r>
          </a:p>
          <a:p>
            <a:pPr marL="1293813" marR="0" lvl="2" indent="-4032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486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&lt;nav&gt;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내비게이션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(navigation)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영역으로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웹 사이트 내에 분류된 다른 영역으로 이동할 때 사용</a:t>
            </a:r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90D11"/>
              </a:solidFill>
              <a:effectLst/>
              <a:uLnTx/>
              <a:uFillTx/>
              <a:latin typeface="Noto Sans CJK KR Regular" pitchFamily="34" charset="-127"/>
              <a:ea typeface="Noto Sans CJK KR Regular" pitchFamily="34" charset="-127"/>
              <a:cs typeface="+mn-cs"/>
            </a:endParaRPr>
          </a:p>
          <a:p>
            <a:pPr marL="1293813" marR="0" lvl="2" indent="-4032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486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&lt;section&gt;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문서의 영역을 구성할 때 사용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. &lt;header&gt;, &lt;article&gt;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태그 등을 포함할 수 있음</a:t>
            </a:r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90D11"/>
              </a:solidFill>
              <a:effectLst/>
              <a:uLnTx/>
              <a:uFillTx/>
              <a:latin typeface="Noto Sans CJK KR Regular" pitchFamily="34" charset="-127"/>
              <a:ea typeface="Noto Sans CJK KR Regular" pitchFamily="34" charset="-127"/>
              <a:cs typeface="+mn-cs"/>
            </a:endParaRPr>
          </a:p>
          <a:p>
            <a:pPr marL="1293813" marR="0" lvl="2" indent="-4032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486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&lt;article&gt;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독립된 주요 콘텐츠 영역을 정의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하나의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&lt;section&gt;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태그 내에 여러 개의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&lt;article&gt;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태그를 구성할 수 있음</a:t>
            </a:r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90D11"/>
              </a:solidFill>
              <a:effectLst/>
              <a:uLnTx/>
              <a:uFillTx/>
              <a:latin typeface="Noto Sans CJK KR Regular" pitchFamily="34" charset="-127"/>
              <a:ea typeface="Noto Sans CJK KR Regular" pitchFamily="34" charset="-127"/>
              <a:cs typeface="+mn-cs"/>
            </a:endParaRPr>
          </a:p>
          <a:p>
            <a:pPr marL="1293813" marR="0" lvl="2" indent="-4032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486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&lt;aside&gt;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주요 콘텐츠 이외에 남은 콘텐츠를 표시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예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 사이드 바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(sidebar)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등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).</a:t>
            </a:r>
          </a:p>
          <a:p>
            <a:pPr marL="1293813" marR="0" lvl="2" indent="-4032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486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&lt;footer&gt;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사이트의 자세한 정보를 표시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예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 저작권 정보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관리자 정보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회사 정보 등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90D11"/>
                </a:solidFill>
                <a:effectLst/>
                <a:uLnTx/>
                <a:uFillTx/>
                <a:latin typeface="Noto Sans CJK KR Regular" pitchFamily="34" charset="-127"/>
                <a:ea typeface="Noto Sans CJK KR Regular" pitchFamily="34" charset="-127"/>
                <a:cs typeface="+mn-cs"/>
              </a:rPr>
              <a:t>)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90D11"/>
              </a:solidFill>
              <a:effectLst/>
              <a:uLnTx/>
              <a:uFillTx/>
              <a:latin typeface="Noto Sans CJK KR Regular" pitchFamily="34" charset="-127"/>
              <a:ea typeface="Noto Sans CJK KR Regular" pitchFamily="34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2786058"/>
            <a:ext cx="3797563" cy="38229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Layout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428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구조 </a:t>
            </a:r>
            <a:r>
              <a:rPr lang="ko-KR" altLang="en-US" sz="1100" dirty="0">
                <a:solidFill>
                  <a:schemeClr val="tx1"/>
                </a:solidFill>
              </a:rPr>
              <a:t>태그를 사용하여 웹 문서 작성하기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788776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HTML5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기본 레이아웃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구조 태그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주제목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479722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▶뒷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Layout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086" y="1098524"/>
            <a:ext cx="8352928" cy="56166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부분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부제목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이곳은 부 세션 영역입니다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부제목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이곳은 부 세션 영역입니다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hgroup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대그룹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중그룹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소그룹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hgroup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부가 정보 부분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aside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부가적 제목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이곳은 부가적 정보를 제공하는 공간입니다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aside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부분 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표시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30" y="1386208"/>
            <a:ext cx="3799918" cy="4934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문서 구조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문서 작성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속성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Layout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6846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Layout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hr&gt; </a:t>
            </a:r>
            <a:r>
              <a:rPr smtClean="0"/>
              <a:t>요소</a:t>
            </a:r>
            <a:endParaRPr lang="en-US" altLang="ko-KR" dirty="0" smtClean="0"/>
          </a:p>
          <a:p>
            <a:pPr lvl="2"/>
            <a:r>
              <a:rPr smtClean="0"/>
              <a:t>구분선</a:t>
            </a:r>
            <a:r>
              <a:rPr lang="en-US" altLang="ko-KR" dirty="0" smtClean="0"/>
              <a:t>(horizontal line)</a:t>
            </a:r>
            <a:r>
              <a:rPr smtClean="0"/>
              <a:t>을 그을 때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2357430"/>
            <a:ext cx="5472608" cy="2367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Layout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171672"/>
            <a:ext cx="8352928" cy="540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구조 요소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헤더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주제목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="center"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=50%&gt;&lt;/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내용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="left"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="noshade"&gt;&lt;/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부분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 정보 표시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30" y="3115888"/>
            <a:ext cx="3841700" cy="3219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48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구조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구조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8" y="1918483"/>
            <a:ext cx="8358188" cy="4534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구조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385166"/>
            <a:ext cx="8353425" cy="504031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선언하는 구문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생략할 수 있지만 하위 호환성을 위해 작성할 것을 권장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 ~ &lt;/html&gt;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시작과 종료를 알림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사용하여 주된 언어 값을 설정할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 ~ &lt;/head&gt;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페이지의 정보를 정의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&lt;title&gt;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태그와 자바스크립트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(CSS)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정의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21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구조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385166"/>
            <a:ext cx="8353425" cy="504031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 ~ &lt;/body&gt;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본문을 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568478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태그를 사용하여 작성한 문서입니다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9" y="4495760"/>
            <a:ext cx="4998720" cy="1813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461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구조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385166"/>
            <a:ext cx="8353425" cy="5040312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title, meta tag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41126"/>
            <a:ext cx="8208912" cy="3528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charset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="UTF-8"&gt;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="author"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="Hong 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Seong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Yong"&gt;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="keywords"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="HTML5, CSS3, JavaScript, JQuery"&gt;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="description"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="Web Programming"&gt;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http-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equiv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="refresh"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="10, http://cafe.naver.com/go2web"&gt;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="http://www.w3.org/"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="_blank"&gt;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헤드 태그 내 메타정보에는 웹 문서를 만든 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키워드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문서에 대한 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내 기본 디렉터리 등이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 저자 카페로 이동합니다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=""&gt;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여기를 클릭하면 기본 디렉터리로 설정된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www.w3.org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사이트로 이동합니다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23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작성 규칙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태그 이름은 대소문자를 구분하지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않음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880147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문서는 소문자로 작성할 것을 권장합니다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3464323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문서는 소문자로 작성할 것을 권장합니다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20507"/>
            <a:ext cx="5044604" cy="13328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933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작성 규칙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본문 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연속된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줄 바꿈은 하나의 공백으로 처리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1988840"/>
            <a:ext cx="65527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공백처리 문제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HTML5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</a:t>
            </a: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엔터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스페이스바와 같은</a:t>
            </a: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키보드 값을 인식하지 않습니다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스페이스바 대신 특수문자를 사용해주세요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09120"/>
            <a:ext cx="5183699" cy="1722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320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문서 작성 규칙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태그의 포함 관계를 표현하기 위해 들여쓰기 적용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060848"/>
            <a:ext cx="5759763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!DOCTYPE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 정리된 문서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구조를 명확하게 작성해주세요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들여쓰기를 해야 소스코드의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가독성이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높아집니다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바꿈도 해주세요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426282"/>
      </p:ext>
    </p:extLst>
  </p:cSld>
  <p:clrMapOvr>
    <a:masterClrMapping/>
  </p:clrMapOvr>
</p:sld>
</file>

<file path=ppt/theme/theme1.xml><?xml version="1.0" encoding="utf-8"?>
<a:theme xmlns:a="http://schemas.openxmlformats.org/drawingml/2006/main" name="June_Simp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Candara"/>
        <a:ea typeface="-윤고딕330"/>
        <a:cs typeface=""/>
      </a:majorFont>
      <a:minorFont>
        <a:latin typeface="Candara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0">
          <a:noFill/>
          <a:prstDash val="sysDot"/>
        </a:ln>
      </a:spPr>
      <a:bodyPr wrap="none" rtlCol="0" anchor="ctr" anchorCtr="0">
        <a:spAutoFit/>
      </a:bodyPr>
      <a:lstStyle>
        <a:defPPr algn="ctr">
          <a:defRPr sz="1600" smtClean="0">
            <a:solidFill>
              <a:srgbClr val="090D1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>
    <a:extraClrScheme>
      <a:clrScheme name="June_Si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프레젠테이션1" id="{3C2F2145-952D-48B6-86E3-DAAA7D9B1BEC}" vid="{C235F3E6-6516-4E21-A2C6-5991B40FF5A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41636</TotalTime>
  <Words>1430</Words>
  <Application>Microsoft Office PowerPoint</Application>
  <PresentationFormat>화면 슬라이드 쇼(4:3)</PresentationFormat>
  <Paragraphs>282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June_Simple</vt:lpstr>
      <vt:lpstr>HTML 문서 구조와 작성 규칙</vt:lpstr>
      <vt:lpstr>Contents</vt:lpstr>
      <vt:lpstr>HTML 문서 구조</vt:lpstr>
      <vt:lpstr>HTML 문서 구조</vt:lpstr>
      <vt:lpstr>HTML 문서 구조</vt:lpstr>
      <vt:lpstr>HTML 문서 구조</vt:lpstr>
      <vt:lpstr>HTML 문서 작성 규칙</vt:lpstr>
      <vt:lpstr>HTML 문서 작성 규칙</vt:lpstr>
      <vt:lpstr>HTML 문서 작성 규칙</vt:lpstr>
      <vt:lpstr>HTML 문서 작성 규칙</vt:lpstr>
      <vt:lpstr>HTML 문서 작성 규칙</vt:lpstr>
      <vt:lpstr>HTML 문서 작성 규칙</vt:lpstr>
      <vt:lpstr>Tag의 속성</vt:lpstr>
      <vt:lpstr>Tag의 속성</vt:lpstr>
      <vt:lpstr>Tag의 속성</vt:lpstr>
      <vt:lpstr>Tag의 속성</vt:lpstr>
      <vt:lpstr>Web 문서의 Layout</vt:lpstr>
      <vt:lpstr>Web 문서의 Layout</vt:lpstr>
      <vt:lpstr>Web 문서의 Layout</vt:lpstr>
      <vt:lpstr>Web 문서의 Layout</vt:lpstr>
      <vt:lpstr>Web 문서의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June</dc:creator>
  <cp:lastModifiedBy>admin</cp:lastModifiedBy>
  <cp:revision>2068</cp:revision>
  <dcterms:created xsi:type="dcterms:W3CDTF">2013-09-02T06:24:20Z</dcterms:created>
  <dcterms:modified xsi:type="dcterms:W3CDTF">2020-03-23T01:03:08Z</dcterms:modified>
</cp:coreProperties>
</file>