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532" r:id="rId3"/>
    <p:sldId id="635" r:id="rId4"/>
    <p:sldId id="637" r:id="rId5"/>
    <p:sldId id="638" r:id="rId6"/>
    <p:sldId id="639" r:id="rId7"/>
    <p:sldId id="640" r:id="rId8"/>
    <p:sldId id="641" r:id="rId9"/>
    <p:sldId id="642" r:id="rId10"/>
    <p:sldId id="643" r:id="rId11"/>
    <p:sldId id="644" r:id="rId12"/>
    <p:sldId id="645" r:id="rId13"/>
    <p:sldId id="661" r:id="rId14"/>
    <p:sldId id="662" r:id="rId15"/>
    <p:sldId id="663" r:id="rId16"/>
    <p:sldId id="664" r:id="rId17"/>
    <p:sldId id="665" r:id="rId18"/>
    <p:sldId id="666" r:id="rId19"/>
    <p:sldId id="646" r:id="rId20"/>
    <p:sldId id="647" r:id="rId21"/>
    <p:sldId id="648" r:id="rId22"/>
    <p:sldId id="649" r:id="rId23"/>
    <p:sldId id="650" r:id="rId24"/>
    <p:sldId id="601" r:id="rId25"/>
    <p:sldId id="633" r:id="rId26"/>
    <p:sldId id="634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FFCC"/>
    <a:srgbClr val="7F4729"/>
    <a:srgbClr val="FF0000"/>
    <a:srgbClr val="C4B280"/>
    <a:srgbClr val="FFFFFF"/>
    <a:srgbClr val="0000FF"/>
    <a:srgbClr val="00FF00"/>
    <a:srgbClr val="004E7A"/>
    <a:srgbClr val="00598A"/>
    <a:srgbClr val="00507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128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-10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DCE32-260B-4481-9DA1-DE478D8597BB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0AF1-7F57-4EE1-BB52-C1FC2D779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3259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1478D-41C1-44ED-B871-B191C4D7FAB8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76BF9-B073-418C-BB65-9C5BE0D569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2443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76BF9-B073-418C-BB65-9C5BE0D569F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766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6680042"/>
            <a:ext cx="9144000" cy="177958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none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2352632"/>
            <a:ext cx="9144000" cy="1313384"/>
            <a:chOff x="0" y="2088232"/>
            <a:chExt cx="9144000" cy="1313384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2276872"/>
              <a:ext cx="9144000" cy="936104"/>
            </a:xfrm>
            <a:prstGeom prst="rect">
              <a:avLst/>
            </a:prstGeom>
            <a:solidFill>
              <a:srgbClr val="005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0" y="2088232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0" y="3212976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755650" y="2276475"/>
            <a:ext cx="7643813" cy="1216025"/>
          </a:xfrm>
        </p:spPr>
        <p:txBody>
          <a:bodyPr/>
          <a:lstStyle>
            <a:lvl1pPr>
              <a:defRPr sz="3600" b="0" baseline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5124" name="Rectangle 4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1397000" y="3886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200" baseline="0">
                <a:ea typeface="+mj-ea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</a:p>
        </p:txBody>
      </p:sp>
      <p:sp>
        <p:nvSpPr>
          <p:cNvPr id="5125" name="Rectangle 5"/>
          <p:cNvSpPr>
            <a:spLocks noGrp="1" noChangeArrowheads="1"/>
          </p:cNvSpPr>
          <p:nvPr userDrawn="1">
            <p:ph type="dt" sz="half" idx="2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5126" name="Rectangle 6"/>
          <p:cNvSpPr>
            <a:spLocks noGrp="1" noChangeArrowheads="1"/>
          </p:cNvSpPr>
          <p:nvPr userDrawn="1">
            <p:ph type="ftr" sz="quarter" idx="3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 userDrawn="1">
            <p:ph type="sldNum" sz="quarter" idx="4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fld id="{8DC9B11E-A45B-42B5-8D29-452F2A248EF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4248" y="6649419"/>
            <a:ext cx="2260555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Department of Smart Systems Software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9120" y="6649419"/>
            <a:ext cx="1622560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Web Server Programming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DD64F-D13E-4371-9470-D7C1CC3896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2632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1150" y="188913"/>
            <a:ext cx="2087563" cy="61928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113462" cy="6192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22DEF-BF14-4C95-9DAE-842C720AAC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7067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88640"/>
            <a:ext cx="9144000" cy="936104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 b="0" baseline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/>
        <p:txBody>
          <a:bodyPr/>
          <a:lstStyle>
            <a:lvl1pPr>
              <a:defRPr sz="2400" b="0" baseline="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000" baseline="0">
                <a:latin typeface="Noto Sans CJK KR Regular" pitchFamily="34" charset="-127"/>
                <a:ea typeface="Noto Sans CJK KR Regular" pitchFamily="34" charset="-127"/>
              </a:defRPr>
            </a:lvl2pPr>
            <a:lvl3pPr>
              <a:defRPr sz="1800" baseline="0">
                <a:latin typeface="Noto Sans CJK KR Regular" pitchFamily="34" charset="-127"/>
                <a:ea typeface="Noto Sans CJK KR Regular" pitchFamily="34" charset="-127"/>
              </a:defRPr>
            </a:lvl3pPr>
            <a:lvl4pPr>
              <a:defRPr sz="1600" baseline="0">
                <a:latin typeface="Noto Sans CJK KR Regular" pitchFamily="34" charset="-127"/>
                <a:ea typeface="Noto Sans CJK KR Regular" pitchFamily="34" charset="-127"/>
              </a:defRPr>
            </a:lvl4pPr>
            <a:lvl5pPr>
              <a:defRPr sz="1600" baseline="0">
                <a:latin typeface="Noto Sans CJK KR Regular" pitchFamily="34" charset="-127"/>
                <a:ea typeface="Noto Sans CJK KR Regular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6953463" y="6453336"/>
            <a:ext cx="2133600" cy="167591"/>
          </a:xfrm>
        </p:spPr>
        <p:txBody>
          <a:bodyPr/>
          <a:lstStyle>
            <a:lvl1pPr algn="r">
              <a:defRPr sz="800" b="1" baseline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defRPr>
            </a:lvl1pPr>
          </a:lstStyle>
          <a:p>
            <a:fld id="{828E99C9-5FBB-45AD-A7D5-0A1F79B403A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1DA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40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0" y="3437136"/>
            <a:ext cx="9144000" cy="1313384"/>
            <a:chOff x="0" y="2088232"/>
            <a:chExt cx="9144000" cy="1313384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0" y="2276872"/>
              <a:ext cx="9144000" cy="936104"/>
            </a:xfrm>
            <a:prstGeom prst="rect">
              <a:avLst/>
            </a:prstGeom>
            <a:solidFill>
              <a:srgbClr val="005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0" y="2088232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0" y="3212976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kumimoji="1" lang="ko-KR" altLang="en-US" sz="3600" b="0" kern="1200" baseline="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750520"/>
            <a:ext cx="7886700" cy="1339130"/>
          </a:xfrm>
        </p:spPr>
        <p:txBody>
          <a:bodyPr/>
          <a:lstStyle>
            <a:lvl1pPr marL="0" indent="0" algn="r">
              <a:buNone/>
              <a:defRPr kumimoji="1" lang="ko-KR" altLang="en-US" sz="2200" b="1" kern="1200" baseline="0" dirty="0" smtClean="0">
                <a:solidFill>
                  <a:srgbClr val="090D11"/>
                </a:solidFill>
                <a:latin typeface="+mj-lt"/>
                <a:ea typeface="+mj-ea"/>
                <a:cs typeface="+mn-cs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3267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100512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100513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0FE22-DA74-42BF-B1C5-2F98FC9653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9276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5162F-F24C-4A7E-83CA-C69793C09E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976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3A755-C141-47B6-A717-7CBEB97DFB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8639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4F68B-C1DC-4CD1-9226-8138B7C454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2452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B633B-7CEA-42AF-B0E7-BFCA14647E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2649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6680C-4496-48D0-9B5F-91B393E2481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3526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188640"/>
            <a:ext cx="9144000" cy="936104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1DA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77480"/>
            <a:ext cx="9144000" cy="177958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none"/>
          </a:p>
        </p:txBody>
      </p:sp>
      <p:sp>
        <p:nvSpPr>
          <p:cNvPr id="8" name="TextBox 7"/>
          <p:cNvSpPr txBox="1"/>
          <p:nvPr userDrawn="1"/>
        </p:nvSpPr>
        <p:spPr>
          <a:xfrm>
            <a:off x="6804248" y="6646857"/>
            <a:ext cx="2260555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Department of Smart Systems Software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157" y="6646857"/>
            <a:ext cx="1598515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Web Serve Programming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83534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41438"/>
            <a:ext cx="8353425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21336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600">
                <a:solidFill>
                  <a:srgbClr val="090D11"/>
                </a:solidFill>
                <a:latin typeface="+mn-lt"/>
                <a:ea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53188"/>
            <a:ext cx="28797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600">
                <a:solidFill>
                  <a:srgbClr val="090D11"/>
                </a:solidFill>
                <a:latin typeface="+mn-lt"/>
                <a:ea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453188"/>
            <a:ext cx="21336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600">
                <a:solidFill>
                  <a:srgbClr val="090D11"/>
                </a:solidFill>
                <a:latin typeface="+mn-lt"/>
                <a:ea typeface="+mn-ea"/>
              </a:defRPr>
            </a:lvl1pPr>
          </a:lstStyle>
          <a:p>
            <a:fld id="{45B34589-C2F1-43BB-BF2E-58298693FAC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r" rtl="0" eaLnBrk="1" fontAlgn="t" latinLnBrk="1" hangingPunct="1">
        <a:spcBef>
          <a:spcPct val="0"/>
        </a:spcBef>
        <a:spcAft>
          <a:spcPct val="0"/>
        </a:spcAft>
        <a:defRPr kumimoji="1" sz="3200" b="0" kern="1200" baseline="0">
          <a:solidFill>
            <a:schemeClr val="bg1"/>
          </a:solidFill>
          <a:latin typeface="-윤고딕340" panose="02030504000101010101" pitchFamily="18" charset="-127"/>
          <a:ea typeface="-윤고딕340" panose="02030504000101010101" pitchFamily="18" charset="-127"/>
          <a:cs typeface="+mj-cs"/>
        </a:defRPr>
      </a:lvl1pPr>
      <a:lvl2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2pPr>
      <a:lvl3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3pPr>
      <a:lvl4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4pPr>
      <a:lvl5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5pPr>
      <a:lvl6pPr marL="4572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6pPr>
      <a:lvl7pPr marL="9144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7pPr>
      <a:lvl8pPr marL="13716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8pPr>
      <a:lvl9pPr marL="18288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9pPr>
    </p:titleStyle>
    <p:bodyStyle>
      <a:lvl1pPr marL="447675" indent="-447675" algn="l" rtl="0" eaLnBrk="1" fontAlgn="base" latinLnBrk="1" hangingPunct="1">
        <a:spcBef>
          <a:spcPct val="20000"/>
        </a:spcBef>
        <a:spcAft>
          <a:spcPct val="0"/>
        </a:spcAft>
        <a:buClr>
          <a:srgbClr val="46647D"/>
        </a:buClr>
        <a:buFont typeface="Wingdings" panose="05000000000000000000" pitchFamily="2" charset="2"/>
        <a:buChar char="n"/>
        <a:defRPr kumimoji="1" lang="ko-KR" altLang="en-US" sz="2400" b="0" kern="1200" baseline="0" dirty="0" smtClean="0">
          <a:solidFill>
            <a:srgbClr val="090D11"/>
          </a:solidFill>
          <a:latin typeface="Noto Sans CJK KR Bold" pitchFamily="34" charset="-127"/>
          <a:ea typeface="Noto Sans CJK KR Bold" pitchFamily="34" charset="-127"/>
          <a:cs typeface="+mn-cs"/>
        </a:defRPr>
      </a:lvl1pPr>
      <a:lvl2pPr marL="889000" indent="-439738" algn="l" rtl="0" eaLnBrk="1" fontAlgn="base" latinLnBrk="1" hangingPunct="1">
        <a:spcBef>
          <a:spcPct val="20000"/>
        </a:spcBef>
        <a:spcAft>
          <a:spcPct val="0"/>
        </a:spcAft>
        <a:buClr>
          <a:srgbClr val="3C5774"/>
        </a:buClr>
        <a:buSzPct val="80000"/>
        <a:buFont typeface="Wingdings" panose="05000000000000000000" pitchFamily="2" charset="2"/>
        <a:buChar char="l"/>
        <a:defRPr kumimoji="1" lang="ko-KR" altLang="en-US" sz="20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2pPr>
      <a:lvl3pPr marL="1293813" indent="-403225" algn="l" rtl="0" eaLnBrk="1" fontAlgn="base" latinLnBrk="1" hangingPunct="1">
        <a:spcBef>
          <a:spcPct val="20000"/>
        </a:spcBef>
        <a:spcAft>
          <a:spcPct val="0"/>
        </a:spcAft>
        <a:buClr>
          <a:srgbClr val="324860"/>
        </a:buClr>
        <a:buSzPct val="80000"/>
        <a:buFont typeface="Wingdings" panose="05000000000000000000" pitchFamily="2" charset="2"/>
        <a:buChar char="n"/>
        <a:defRPr kumimoji="1" lang="ko-KR" altLang="en-US" sz="18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3pPr>
      <a:lvl4pPr marL="1706563" indent="-411163" algn="l" rtl="0" eaLnBrk="1" fontAlgn="base" latinLnBrk="1" hangingPunct="1">
        <a:spcBef>
          <a:spcPct val="20000"/>
        </a:spcBef>
        <a:spcAft>
          <a:spcPct val="0"/>
        </a:spcAft>
        <a:buClr>
          <a:srgbClr val="283A4E"/>
        </a:buClr>
        <a:buSzPct val="70000"/>
        <a:buFont typeface="Wingdings" panose="05000000000000000000" pitchFamily="2" charset="2"/>
        <a:buChar char="l"/>
        <a:defRPr kumimoji="1" lang="ko-KR" altLang="en-US" sz="16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4pPr>
      <a:lvl5pPr marL="2054225" indent="-346075" algn="l" rtl="0" eaLnBrk="1" fontAlgn="base" latinLnBrk="1" hangingPunct="1">
        <a:spcBef>
          <a:spcPct val="20000"/>
        </a:spcBef>
        <a:spcAft>
          <a:spcPct val="0"/>
        </a:spcAft>
        <a:buClr>
          <a:srgbClr val="1E2B3A"/>
        </a:buClr>
        <a:buSzPct val="60000"/>
        <a:buFont typeface="Wingdings" panose="05000000000000000000" pitchFamily="2" charset="2"/>
        <a:buChar char="n"/>
        <a:defRPr kumimoji="1" lang="ko-KR" altLang="en-US" sz="16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태그와 멀티미디어 태그</a:t>
            </a:r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ko-KR" altLang="en-US" sz="2000" b="0" spc="-150" dirty="0">
                <a:solidFill>
                  <a:srgbClr val="00598A"/>
                </a:solidFill>
                <a:latin typeface="맑은 고딕" pitchFamily="50" charset="-127"/>
                <a:ea typeface="맑은 고딕" pitchFamily="50" charset="-127"/>
              </a:rPr>
              <a:t>숭실대학교 스마트시스템소프트웨어 학과</a:t>
            </a:r>
            <a:endParaRPr lang="en-US" altLang="ko-KR" sz="2000" b="0" spc="-150" dirty="0">
              <a:solidFill>
                <a:srgbClr val="00598A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0"/>
              </a:spcBef>
            </a:pPr>
            <a:r>
              <a:rPr lang="en-US" altLang="ko-KR" sz="2000" b="0" spc="-150" dirty="0">
                <a:solidFill>
                  <a:srgbClr val="00598A"/>
                </a:solidFill>
                <a:latin typeface="맑은 고딕" pitchFamily="50" charset="-127"/>
                <a:ea typeface="맑은 고딕" pitchFamily="50" charset="-127"/>
              </a:rPr>
              <a:t>Department of Smart Systems Software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742" b="19035"/>
          <a:stretch/>
        </p:blipFill>
        <p:spPr>
          <a:xfrm>
            <a:off x="7524328" y="91516"/>
            <a:ext cx="1485900" cy="378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1104" y="1326230"/>
            <a:ext cx="6709854" cy="323897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</a:t>
            </a:r>
          </a:p>
          <a:p>
            <a:pPr lvl="0"/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 </a:t>
            </a:r>
            <a:r>
              <a:rPr lang="en-US" altLang="ko-KR" sz="11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강남구 신사동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291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번지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="#top"&gt;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[TOP]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</a:t>
            </a:r>
          </a:p>
          <a:p>
            <a:pPr lvl="0"/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02-2323-0909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="#top"&gt;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[TOP]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</a:t>
            </a:r>
          </a:p>
          <a:p>
            <a:pPr lvl="0"/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7" y="4700609"/>
            <a:ext cx="7358114" cy="172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List (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smtClean="0">
                <a:latin typeface="맑은 고딕" pitchFamily="50" charset="-127"/>
                <a:ea typeface="맑은 고딕" pitchFamily="50" charset="-127"/>
              </a:rPr>
              <a:t>무순서 목록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(Unordered List)</a:t>
            </a:r>
            <a:endParaRPr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순서가 없는 목록</a:t>
            </a:r>
          </a:p>
          <a:p>
            <a:pPr lvl="2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태그 사용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각 항목은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태그로 입력</a:t>
            </a:r>
          </a:p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목록의 각 항목 앞에는 불릿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(bullet)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이 붙음</a:t>
            </a:r>
          </a:p>
          <a:p>
            <a:pPr lvl="1"/>
            <a:r>
              <a:rPr smtClean="0">
                <a:latin typeface="맑은 고딕" pitchFamily="50" charset="-127"/>
                <a:ea typeface="맑은 고딕" pitchFamily="50" charset="-127"/>
              </a:rPr>
              <a:t>순서 목록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(Ordered List)</a:t>
            </a:r>
            <a:endParaRPr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순서가 있는 목록</a:t>
            </a:r>
          </a:p>
          <a:p>
            <a:pPr lvl="2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ol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태그 사용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각 항목은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태그로 입력</a:t>
            </a:r>
          </a:p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목록의 각 항목에는 기본값으로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type=“1”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이 적용</a:t>
            </a:r>
          </a:p>
          <a:p>
            <a:pPr lvl="1"/>
            <a:r>
              <a:rPr smtClean="0">
                <a:latin typeface="맑은 고딕" pitchFamily="50" charset="-127"/>
                <a:ea typeface="맑은 고딕" pitchFamily="50" charset="-127"/>
              </a:rPr>
              <a:t>정의형 목록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(Defined List)</a:t>
            </a:r>
            <a:endParaRPr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각 항목을 정의하기 위한 목록</a:t>
            </a:r>
          </a:p>
          <a:p>
            <a:pPr lvl="2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&lt;dl&gt;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태그 사용</a:t>
            </a:r>
          </a:p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정의한 각 항목은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태그를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각 항목에 대한 설명은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태그를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1538" y="1214422"/>
            <a:ext cx="5231312" cy="30619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1538" y="4492074"/>
            <a:ext cx="4835270" cy="215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13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4" y="1270148"/>
            <a:ext cx="3422652" cy="51831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무순서 목록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무순서 목록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Coffee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Tea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 tea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 tea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Milk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순서 목록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순서 목록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Apples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Bananas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Lemons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7620" y="1285860"/>
            <a:ext cx="3931370" cy="28083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정의형 목록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정의형 목록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 번째 아이템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HTML5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번째 아이템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CSS3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번째 아이템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JavaScript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5206" y="2071678"/>
            <a:ext cx="1423035" cy="40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(table tag)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 </a:t>
            </a:r>
            <a:r>
              <a:rPr smtClean="0"/>
              <a:t>태그 </a:t>
            </a:r>
            <a:r>
              <a:rPr lang="en-US" altLang="ko-KR" dirty="0" smtClean="0"/>
              <a:t>: </a:t>
            </a:r>
            <a:r>
              <a:rPr smtClean="0"/>
              <a:t>행 생성</a:t>
            </a:r>
            <a:r>
              <a:rPr lang="en-US" altLang="ko-KR" dirty="0" smtClean="0"/>
              <a:t>, &lt;td&gt; </a:t>
            </a:r>
            <a:r>
              <a:rPr smtClean="0"/>
              <a:t>태그 </a:t>
            </a:r>
            <a:r>
              <a:rPr lang="en-US" altLang="ko-KR" dirty="0" smtClean="0"/>
              <a:t>: </a:t>
            </a:r>
            <a:r>
              <a:rPr smtClean="0"/>
              <a:t>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</a:t>
            </a:r>
            <a:r>
              <a:rPr smtClean="0"/>
              <a:t>태그 </a:t>
            </a:r>
            <a:r>
              <a:rPr lang="en-US" altLang="ko-KR" dirty="0" smtClean="0"/>
              <a:t>: </a:t>
            </a:r>
            <a:r>
              <a:rPr smtClean="0"/>
              <a:t>표의 머리를 정의</a:t>
            </a:r>
            <a:r>
              <a:rPr lang="en-US" altLang="ko-KR" dirty="0" smtClean="0"/>
              <a:t>, </a:t>
            </a:r>
            <a:r>
              <a:rPr smtClean="0"/>
              <a:t>셀 제목 글자를 </a:t>
            </a:r>
            <a:r>
              <a:rPr smtClean="0"/>
              <a:t>강조하는 </a:t>
            </a:r>
            <a:r>
              <a:rPr smtClean="0"/>
              <a:t>역할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28728" y="2542873"/>
            <a:ext cx="4357718" cy="402939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점수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홍민성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90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최민수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80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심은경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72198" y="4714884"/>
            <a:ext cx="2520315" cy="10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288" y="1214422"/>
            <a:ext cx="8353425" cy="5040312"/>
          </a:xfrm>
        </p:spPr>
        <p:txBody>
          <a:bodyPr/>
          <a:lstStyle/>
          <a:p>
            <a:pPr lvl="1"/>
            <a:r>
              <a:rPr smtClean="0">
                <a:latin typeface="맑은 고딕" pitchFamily="50" charset="-127"/>
                <a:ea typeface="맑은 고딕" pitchFamily="50" charset="-127"/>
              </a:rPr>
              <a:t>표 제목 삽입</a:t>
            </a:r>
          </a:p>
          <a:p>
            <a:pPr lvl="2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&lt;caption&gt; </a:t>
            </a:r>
            <a:r>
              <a:rPr sz="1600" smtClean="0">
                <a:latin typeface="맑은 고딕" pitchFamily="50" charset="-127"/>
                <a:ea typeface="맑은 고딕" pitchFamily="50" charset="-127"/>
              </a:rPr>
              <a:t>태그 </a:t>
            </a:r>
            <a:r>
              <a:rPr sz="160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sz="160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smtClean="0">
                <a:latin typeface="맑은 고딕" pitchFamily="50" charset="-127"/>
                <a:ea typeface="맑은 고딕" pitchFamily="50" charset="-127"/>
              </a:rPr>
              <a:t>셀 병합</a:t>
            </a:r>
          </a:p>
          <a:p>
            <a:pPr lvl="2"/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rowspan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sz="1600" smtClean="0">
                <a:latin typeface="맑은 고딕" pitchFamily="50" charset="-127"/>
                <a:ea typeface="맑은 고딕" pitchFamily="50" charset="-127"/>
              </a:rPr>
              <a:t>셀을 세로로 병합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sz="1600" smtClean="0">
                <a:latin typeface="맑은 고딕" pitchFamily="50" charset="-127"/>
                <a:ea typeface="맑은 고딕" pitchFamily="50" charset="-127"/>
              </a:rPr>
              <a:t>속성값으로 병합하고 싶은 행의 수만큼 지정</a:t>
            </a:r>
          </a:p>
          <a:p>
            <a:pPr lvl="2"/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colspan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sz="1600" smtClean="0">
                <a:latin typeface="맑은 고딕" pitchFamily="50" charset="-127"/>
                <a:ea typeface="맑은 고딕" pitchFamily="50" charset="-127"/>
              </a:rPr>
              <a:t>셀을 가로로 병합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sz="1600" smtClean="0">
                <a:latin typeface="맑은 고딕" pitchFamily="50" charset="-127"/>
                <a:ea typeface="맑은 고딕" pitchFamily="50" charset="-127"/>
              </a:rPr>
              <a:t>속성값으로 병합하고 싶은 열의 수만큼 지정</a:t>
            </a: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15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282" y="2928934"/>
            <a:ext cx="3714775" cy="352700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통합 테이블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9059" y="2928934"/>
            <a:ext cx="3643338" cy="309495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 통합 테이블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6610" y="4500570"/>
            <a:ext cx="2285984" cy="168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Cell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병합하기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16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0100" y="1785926"/>
            <a:ext cx="4604215" cy="48577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50%"&gt;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나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rowspan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라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rowspan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="4"&gt;</a:t>
            </a:r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카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57884" y="3786190"/>
            <a:ext cx="2500313" cy="158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mtClean="0">
                <a:latin typeface="맑은 고딕" pitchFamily="50" charset="-127"/>
                <a:ea typeface="맑은 고딕" pitchFamily="50" charset="-127"/>
              </a:rPr>
              <a:t>시맨틱 태그</a:t>
            </a:r>
          </a:p>
          <a:p>
            <a:pPr lvl="2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thead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 :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표 머리말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(head)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부분의 그룹 태그</a:t>
            </a:r>
          </a:p>
          <a:p>
            <a:pPr lvl="2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tbody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 :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표 본문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(body)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부분의 그룹 태그</a:t>
            </a:r>
          </a:p>
          <a:p>
            <a:pPr lvl="2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tfoot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 :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표 꼬리말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(Footer)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부분의 그룹 태그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17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28728" y="2928934"/>
            <a:ext cx="7352796" cy="32474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summary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시맨틱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테이블 관련 요소 목록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Semantic Table Tag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명칭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설명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 여부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tfoot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colspan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 사이트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http://www.w3.org/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tfoot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7782" y="6190643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뒷 페이지 소스코드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18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0100" y="1553780"/>
            <a:ext cx="6357982" cy="36724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 머리말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부분의 그룹 태그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tfoot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 꼬리말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(footer)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부분의 그룹 태그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표 본문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(body)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부분의 그룹 태그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table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4929198"/>
            <a:ext cx="3807142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멀티미디어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tag)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19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7224" y="2000240"/>
            <a:ext cx="7576211" cy="421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smtClean="0">
                <a:latin typeface="맑은 고딕" pitchFamily="50" charset="-127"/>
                <a:ea typeface="맑은 고딕" pitchFamily="50" charset="-127"/>
              </a:rPr>
              <a:t>기본 태그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smtClean="0">
                <a:latin typeface="맑은 고딕" pitchFamily="50" charset="-127"/>
                <a:ea typeface="맑은 고딕" pitchFamily="50" charset="-127"/>
              </a:rPr>
              <a:t>멀티미디어 태그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HTML5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문서내 특수 문자 처리 방법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99C9-5FBB-45AD-A7D5-0A1F79B403A9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06846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멀티미디어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smtClean="0"/>
              <a:t>태그 </a:t>
            </a:r>
            <a:r>
              <a:rPr lang="en-US" dirty="0" smtClean="0"/>
              <a:t>: </a:t>
            </a:r>
            <a:r>
              <a:rPr smtClean="0"/>
              <a:t>웹 문서에 이미지 삽입 </a:t>
            </a:r>
            <a:r>
              <a:rPr smtClean="0"/>
              <a:t>시 </a:t>
            </a:r>
            <a:r>
              <a:rPr smtClean="0"/>
              <a:t>사용</a:t>
            </a:r>
            <a:endParaRPr lang="en-US" dirty="0" smtClean="0"/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smtClean="0"/>
              <a:t>태그 속성</a:t>
            </a:r>
          </a:p>
          <a:p>
            <a:pPr lvl="2"/>
            <a:r>
              <a:rPr lang="en-US" altLang="ko-KR" b="1" dirty="0" err="1" smtClean="0"/>
              <a:t>src</a:t>
            </a:r>
            <a:r>
              <a:rPr lang="en-US" altLang="ko-KR" dirty="0" smtClean="0"/>
              <a:t> : </a:t>
            </a:r>
            <a:r>
              <a:rPr smtClean="0"/>
              <a:t>이미지 파일이 저장된 경로 지정</a:t>
            </a:r>
          </a:p>
          <a:p>
            <a:pPr lvl="2"/>
            <a:r>
              <a:rPr lang="en-US" altLang="ko-KR" b="1" dirty="0" smtClean="0"/>
              <a:t>alt</a:t>
            </a:r>
            <a:r>
              <a:rPr lang="en-US" altLang="ko-KR" dirty="0" smtClean="0"/>
              <a:t> : </a:t>
            </a:r>
            <a:r>
              <a:rPr smtClean="0"/>
              <a:t>이미지를 웹 브라우저에서 표시하지 못했을 경우 표시되는 대체 텍스트 지정</a:t>
            </a:r>
          </a:p>
          <a:p>
            <a:pPr lvl="2"/>
            <a:r>
              <a:rPr lang="en-US" altLang="ko-KR" b="1" dirty="0" smtClean="0"/>
              <a:t>width/height</a:t>
            </a:r>
            <a:r>
              <a:rPr lang="en-US" altLang="ko-KR" dirty="0" smtClean="0"/>
              <a:t> : </a:t>
            </a:r>
            <a:r>
              <a:rPr smtClean="0"/>
              <a:t>이미지의 가로</a:t>
            </a:r>
            <a:r>
              <a:rPr lang="en-US" altLang="ko-KR" dirty="0" smtClean="0"/>
              <a:t>, </a:t>
            </a:r>
            <a:r>
              <a:rPr smtClean="0"/>
              <a:t>세로 길이를 픽셀 단위로 지정</a:t>
            </a:r>
            <a:r>
              <a:rPr lang="en-US" altLang="ko-KR" dirty="0" smtClean="0"/>
              <a:t>(% </a:t>
            </a:r>
            <a:r>
              <a:rPr smtClean="0"/>
              <a:t>단위를 사용하면 웹 브라우저의 크기에 따라 이미지 크기가 조절되도록 지정할 수 있음</a:t>
            </a:r>
            <a:r>
              <a:rPr lang="en-US" altLang="ko-KR" dirty="0" smtClean="0"/>
              <a:t>)</a:t>
            </a:r>
            <a:endParaRPr smtClean="0"/>
          </a:p>
          <a:p>
            <a:pPr lvl="2"/>
            <a:r>
              <a:rPr lang="en-US" altLang="ko-KR" b="1" dirty="0" smtClean="0"/>
              <a:t>style</a:t>
            </a:r>
            <a:r>
              <a:rPr lang="en-US" altLang="ko-KR" dirty="0" smtClean="0"/>
              <a:t> : </a:t>
            </a:r>
            <a:r>
              <a:rPr smtClean="0"/>
              <a:t>이미지의 스타일</a:t>
            </a:r>
            <a:r>
              <a:rPr lang="en-US" altLang="ko-KR" dirty="0" smtClean="0"/>
              <a:t>(</a:t>
            </a:r>
            <a:r>
              <a:rPr smtClean="0"/>
              <a:t>크기</a:t>
            </a:r>
            <a:r>
              <a:rPr lang="en-US" altLang="ko-KR" dirty="0" smtClean="0"/>
              <a:t>, </a:t>
            </a:r>
            <a:r>
              <a:rPr smtClean="0"/>
              <a:t>위치 등</a:t>
            </a:r>
            <a:r>
              <a:rPr lang="en-US" altLang="ko-KR" dirty="0" smtClean="0"/>
              <a:t>)</a:t>
            </a:r>
            <a:r>
              <a:rPr smtClean="0"/>
              <a:t>을 픽셀 단위로 지정</a:t>
            </a:r>
          </a:p>
          <a:p>
            <a:pPr lvl="2"/>
            <a:r>
              <a:rPr lang="en-US" altLang="ko-KR" b="1" dirty="0" smtClean="0"/>
              <a:t>border</a:t>
            </a:r>
            <a:r>
              <a:rPr lang="en-US" altLang="ko-KR" dirty="0" smtClean="0"/>
              <a:t> : </a:t>
            </a:r>
            <a:r>
              <a:rPr smtClean="0"/>
              <a:t>이미지 경계선의 두께를 픽셀</a:t>
            </a:r>
            <a:r>
              <a:rPr lang="en-US" altLang="ko-KR" dirty="0" smtClean="0"/>
              <a:t> </a:t>
            </a:r>
            <a:r>
              <a:rPr smtClean="0"/>
              <a:t>단위로 </a:t>
            </a:r>
            <a:r>
              <a:rPr smtClean="0"/>
              <a:t>지정</a:t>
            </a:r>
            <a:endParaRPr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20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7290" y="1857364"/>
            <a:ext cx="7242694" cy="110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멀티미디어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mtClean="0">
                <a:latin typeface="맑은 고딕" pitchFamily="50" charset="-127"/>
                <a:ea typeface="맑은 고딕" pitchFamily="50" charset="-127"/>
              </a:rPr>
              <a:t>이미지 삽입 하기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21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1785926"/>
            <a:ext cx="5715040" cy="184574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기본 표현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이미지가 표시되지 않습니다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이미지에 설명 추가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 정렬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 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로고 이미지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이미지의 크기를 픽셀 단위로 조정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60px"&gt;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이미지의 크기를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단위로 조정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=50%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=40%&gt;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0628" y="3000372"/>
            <a:ext cx="3931564" cy="32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멀티미디어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mtClean="0">
                <a:latin typeface="맑은 고딕" pitchFamily="50" charset="-127"/>
                <a:ea typeface="맑은 고딕" pitchFamily="50" charset="-127"/>
              </a:rPr>
              <a:t>이미지에 링크 걸기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22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792731"/>
            <a:ext cx="8352928" cy="170172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이미지를 클릭하세요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 Logo"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="W3C 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홈페이지로 이동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110px"&gt;&lt;/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="http://cafe.naver.com/go2web"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="go2web.jpg"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="go2web site"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</a:t>
            </a:r>
            <a:r>
              <a:rPr lang="ko-KR" altLang="en-US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홈페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이지로 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110px"&gt;&lt;/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="http://en.wikipedia.org/wiki/Isaac_Newton"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="newton.gif"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="newton site"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뉴턴 홈페이지로 이동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170px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110px"&gt;&lt;/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282" y="3571876"/>
            <a:ext cx="6463620" cy="30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멀티미디어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mtClean="0">
                <a:solidFill>
                  <a:schemeClr val="tx1"/>
                </a:solidFill>
              </a:rPr>
              <a:t>이미지에 제목 붙이기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23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2976" y="1857364"/>
            <a:ext cx="6286544" cy="198976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이미지에 제목 추가하기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figure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="html5.jpg"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 Logo"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="W3C 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홈페이지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figcaption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그림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1] HTML5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figcaption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figure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figure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figcaption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그림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2] Google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figcaption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="google.jpg"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google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site"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구글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크롬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figure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512" y="3143248"/>
            <a:ext cx="2160240" cy="32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HTML5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문서내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특수 문자 처리 방법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맑은 고딕" pitchFamily="50" charset="-127"/>
                <a:ea typeface="맑은 고딕" pitchFamily="50" charset="-127"/>
              </a:rPr>
              <a:t>특수문자 처리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24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62" y="1928802"/>
            <a:ext cx="6229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HTML5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문서내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특수 문자 처리 방법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mtClean="0">
                <a:latin typeface="맑은 고딕" pitchFamily="50" charset="-127"/>
                <a:ea typeface="맑은 고딕" pitchFamily="50" charset="-127"/>
              </a:rPr>
              <a:t>특수문자 처리 예제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&amp;num(#), &amp;#38(&amp;), &amp;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nbsp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&amp;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copy, &amp;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reg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25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3" y="2214554"/>
            <a:ext cx="7892117" cy="374327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HTML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특수문자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&amp;num;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풀스택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개발자를 위한 웹 프로그래밍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&amp;num;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HTML5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&amp;#38;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CSS3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&amp;#38;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JavaScript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&amp;#38;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align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="left"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=90%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noshade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noshade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nbsp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nbsp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&amp;copy;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한빛아카데미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nbsp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nbsp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nbsp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nbsp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2017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29" y="4857760"/>
            <a:ext cx="4031571" cy="15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HTML5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문서내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특수 문자 처리 방법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&lt;pre&gt; </a:t>
            </a:r>
            <a:r>
              <a:rPr smtClean="0"/>
              <a:t>태그 사용</a:t>
            </a:r>
            <a:endParaRPr lang="en-US" altLang="ko-KR" dirty="0" smtClean="0"/>
          </a:p>
          <a:p>
            <a:pPr lvl="2"/>
            <a:r>
              <a:rPr smtClean="0"/>
              <a:t>공백</a:t>
            </a:r>
            <a:r>
              <a:rPr lang="en-US" altLang="ko-KR" dirty="0" smtClean="0"/>
              <a:t>, </a:t>
            </a:r>
            <a:r>
              <a:rPr smtClean="0"/>
              <a:t>특수문자</a:t>
            </a:r>
            <a:r>
              <a:rPr lang="en-US" altLang="ko-KR" dirty="0" smtClean="0"/>
              <a:t>, </a:t>
            </a:r>
            <a:r>
              <a:rPr smtClean="0"/>
              <a:t>줄 바꿈 등도 사용자가 입력한 그대로 화면에 표시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26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1537" y="2348880"/>
            <a:ext cx="7677803" cy="38164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pre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###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풀스택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개발자를 위한 웹 프로그래밍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###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HTML5 &amp; CSS3 &amp; JavaScript &amp;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가격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35,000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align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="left"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=90%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noshade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noshade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&amp;copy;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한빛아카데미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2017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footer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4" y="3000372"/>
            <a:ext cx="3959563" cy="147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맑은 고딕" pitchFamily="50" charset="-127"/>
                <a:ea typeface="맑은 고딕" pitchFamily="50" charset="-127"/>
              </a:rPr>
              <a:t>텍스트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8" y="1857364"/>
            <a:ext cx="7843838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텍스트 태그 사용하기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851" y="2116895"/>
            <a:ext cx="7533173" cy="366955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텍스트 관련 태그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볼드 처리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중요 표시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텍스트를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이탤릭체로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강조 표시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밑줄 처리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가운데 선 처리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아래첨자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윗첨자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mark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텍스트에 하이라이트 표시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mark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90" y="2005691"/>
            <a:ext cx="3918815" cy="24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하이퍼링크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dirty="0" smtClean="0"/>
              <a:t>a tag</a:t>
            </a:r>
          </a:p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다른 사이트 혹은 같은 문서 내 다른 위치로 이동할 때 사용</a:t>
            </a:r>
          </a:p>
          <a:p>
            <a:pPr lvl="2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속성값에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URL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을 입력해 원하는 곳으로 이동</a:t>
            </a:r>
            <a:endParaRPr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4" y="3500438"/>
            <a:ext cx="5817680" cy="31718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13336" y="2982506"/>
            <a:ext cx="6387622" cy="43552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&lt;a href=“URL”&gt;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페이지간 이동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615"/>
          <a:stretch/>
        </p:blipFill>
        <p:spPr>
          <a:xfrm>
            <a:off x="1428727" y="1785926"/>
            <a:ext cx="6658987" cy="48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mtClean="0"/>
              <a:t>웹 페이지 간 이동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smtClean="0"/>
              <a:t>속성</a:t>
            </a:r>
            <a:r>
              <a:rPr lang="en-US" altLang="ko-KR" dirty="0" smtClean="0"/>
              <a:t>:</a:t>
            </a:r>
            <a:r>
              <a:rPr smtClean="0"/>
              <a:t> 연결하고자 하는 웹 사이트의 </a:t>
            </a:r>
            <a:r>
              <a:rPr lang="en-US" altLang="ko-KR" dirty="0" smtClean="0"/>
              <a:t>URL</a:t>
            </a:r>
            <a:r>
              <a:rPr smtClean="0"/>
              <a:t>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target </a:t>
            </a:r>
            <a:r>
              <a:rPr smtClean="0"/>
              <a:t>속성</a:t>
            </a:r>
            <a:r>
              <a:rPr lang="en-US" altLang="ko-KR" dirty="0" smtClean="0"/>
              <a:t>:</a:t>
            </a:r>
            <a:r>
              <a:rPr smtClean="0"/>
              <a:t> 링크를 클릭했을 때 웹 사이트가 열릴 곳 지정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52" y="2714620"/>
            <a:ext cx="5186363" cy="271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Target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 값에 따른 결과 확인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0099" y="1785926"/>
            <a:ext cx="7286677" cy="25717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하이퍼링크 관련 태그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="_blank"&gt;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(blank window)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="_self"&gt;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(self window)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="_parent"&gt;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(parent window)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="_top"&gt;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사이트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(top window)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26" y="3929066"/>
            <a:ext cx="5622826" cy="2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mtClean="0"/>
              <a:t>문서 내 특정 위치로 이동</a:t>
            </a:r>
            <a:endParaRPr lang="en-US" dirty="0" smtClean="0"/>
          </a:p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=“#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tel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a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click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하면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속</a:t>
            </a:r>
            <a:r>
              <a:rPr altLang="en-US" smtClean="0">
                <a:latin typeface="맑은 고딕" pitchFamily="50" charset="-127"/>
                <a:ea typeface="맑은 고딕" pitchFamily="50" charset="-127"/>
              </a:rPr>
              <a:t>성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id=“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teg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p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4413" y="2223305"/>
            <a:ext cx="7534927" cy="38884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책갈피 기능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="#user"&gt;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nbsp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nbsp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전화번호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nbsp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="#foot"&gt;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nbsp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article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생략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영역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 </a:t>
            </a:r>
            <a:r>
              <a:rPr lang="en-US" altLang="ko-KR" sz="11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="user“&gt;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홍민성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="#top"&gt;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[TOP]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6065" y="6111737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뒷 페이지 소스코드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0692431"/>
      </p:ext>
    </p:extLst>
  </p:cSld>
  <p:clrMapOvr>
    <a:masterClrMapping/>
  </p:clrMapOvr>
</p:sld>
</file>

<file path=ppt/theme/theme1.xml><?xml version="1.0" encoding="utf-8"?>
<a:theme xmlns:a="http://schemas.openxmlformats.org/drawingml/2006/main" name="June_Simpl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윤고딕">
      <a:majorFont>
        <a:latin typeface="Candara"/>
        <a:ea typeface="-윤고딕330"/>
        <a:cs typeface=""/>
      </a:majorFont>
      <a:minorFont>
        <a:latin typeface="Candara"/>
        <a:ea typeface="-윤고딕32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latin typeface="Noto Sans CJK KR Regular" panose="020B0500000000000000" pitchFamily="34" charset="-127"/>
            <a:ea typeface="Noto Sans CJK KR Regular" panose="020B0500000000000000" pitchFamily="34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0">
          <a:noFill/>
          <a:prstDash val="sysDot"/>
        </a:ln>
      </a:spPr>
      <a:bodyPr wrap="none" rtlCol="0" anchor="ctr" anchorCtr="0">
        <a:spAutoFit/>
      </a:bodyPr>
      <a:lstStyle>
        <a:defPPr algn="ctr">
          <a:defRPr sz="1600" smtClean="0">
            <a:solidFill>
              <a:srgbClr val="090D1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defRPr>
        </a:defPPr>
      </a:lstStyle>
    </a:txDef>
  </a:objectDefaults>
  <a:extraClrSchemeLst>
    <a:extraClrScheme>
      <a:clrScheme name="June_Si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프레젠테이션1" id="{3C2F2145-952D-48B6-86E3-DAAA7D9B1BEC}" vid="{C235F3E6-6516-4E21-A2C6-5991B40FF5A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41711</TotalTime>
  <Words>2661</Words>
  <Application>Microsoft Office PowerPoint</Application>
  <PresentationFormat>화면 슬라이드 쇼(4:3)</PresentationFormat>
  <Paragraphs>437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June_Simple</vt:lpstr>
      <vt:lpstr>기본  태그와 멀티미디어 태그</vt:lpstr>
      <vt:lpstr>Contents</vt:lpstr>
      <vt:lpstr>기본 태그</vt:lpstr>
      <vt:lpstr>기본 태그</vt:lpstr>
      <vt:lpstr>기본 태그</vt:lpstr>
      <vt:lpstr>기본 태그</vt:lpstr>
      <vt:lpstr>기본 태그</vt:lpstr>
      <vt:lpstr>기본 태그</vt:lpstr>
      <vt:lpstr>기본 태그</vt:lpstr>
      <vt:lpstr>기본 태그</vt:lpstr>
      <vt:lpstr>기본 태그</vt:lpstr>
      <vt:lpstr>기본 태그</vt:lpstr>
      <vt:lpstr>기본 태그</vt:lpstr>
      <vt:lpstr>기본 태그</vt:lpstr>
      <vt:lpstr>기본 태그</vt:lpstr>
      <vt:lpstr>기본 태그</vt:lpstr>
      <vt:lpstr>기본 태그</vt:lpstr>
      <vt:lpstr>기본 태그</vt:lpstr>
      <vt:lpstr>멀티미디어 태그</vt:lpstr>
      <vt:lpstr>멀티미디어 태그</vt:lpstr>
      <vt:lpstr>멀티미디어 태그</vt:lpstr>
      <vt:lpstr>멀티미디어 태그</vt:lpstr>
      <vt:lpstr>멀티미디어 태그</vt:lpstr>
      <vt:lpstr>HTML5 문서내 특수 문자 처리 방법</vt:lpstr>
      <vt:lpstr>HTML5 문서내 특수 문자 처리 방법</vt:lpstr>
      <vt:lpstr>HTML5 문서내 특수 문자 처리 방법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</dc:title>
  <dc:creator>June</dc:creator>
  <cp:lastModifiedBy>admin</cp:lastModifiedBy>
  <cp:revision>2128</cp:revision>
  <dcterms:created xsi:type="dcterms:W3CDTF">2013-09-02T06:24:20Z</dcterms:created>
  <dcterms:modified xsi:type="dcterms:W3CDTF">2020-03-23T02:20:07Z</dcterms:modified>
</cp:coreProperties>
</file>