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532" r:id="rId3"/>
    <p:sldId id="635" r:id="rId4"/>
    <p:sldId id="637" r:id="rId5"/>
    <p:sldId id="638" r:id="rId6"/>
    <p:sldId id="673" r:id="rId7"/>
    <p:sldId id="639" r:id="rId8"/>
    <p:sldId id="640" r:id="rId9"/>
    <p:sldId id="641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681" r:id="rId18"/>
    <p:sldId id="682" r:id="rId19"/>
    <p:sldId id="685" r:id="rId20"/>
    <p:sldId id="686" r:id="rId21"/>
    <p:sldId id="683" r:id="rId22"/>
    <p:sldId id="684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36" r:id="rId31"/>
    <p:sldId id="656" r:id="rId32"/>
    <p:sldId id="694" r:id="rId33"/>
    <p:sldId id="695" r:id="rId34"/>
    <p:sldId id="696" r:id="rId35"/>
    <p:sldId id="697" r:id="rId36"/>
    <p:sldId id="698" r:id="rId3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FFCC"/>
    <a:srgbClr val="7F4729"/>
    <a:srgbClr val="FF0000"/>
    <a:srgbClr val="C4B280"/>
    <a:srgbClr val="FFFFFF"/>
    <a:srgbClr val="0000FF"/>
    <a:srgbClr val="00FF00"/>
    <a:srgbClr val="004E7A"/>
    <a:srgbClr val="00598A"/>
    <a:srgbClr val="00507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128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DCE32-260B-4481-9DA1-DE478D8597BB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0AF1-7F57-4EE1-BB52-C1FC2D779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325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478D-41C1-44ED-B871-B191C4D7FAB8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76BF9-B073-418C-BB65-9C5BE0D569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443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76BF9-B073-418C-BB65-9C5BE0D569F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0766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6680042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2352632"/>
            <a:ext cx="9144000" cy="1313384"/>
            <a:chOff x="0" y="2088232"/>
            <a:chExt cx="9144000" cy="1313384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755650" y="2276475"/>
            <a:ext cx="7643813" cy="1216025"/>
          </a:xfrm>
        </p:spPr>
        <p:txBody>
          <a:bodyPr/>
          <a:lstStyle>
            <a:lvl1pPr>
              <a:defRPr sz="3600"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1397000" y="3886200"/>
            <a:ext cx="64008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00" baseline="0">
                <a:ea typeface="+mj-ea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</a:p>
        </p:txBody>
      </p:sp>
      <p:sp>
        <p:nvSpPr>
          <p:cNvPr id="5125" name="Rectangle 5"/>
          <p:cNvSpPr>
            <a:spLocks noGrp="1" noChangeArrowheads="1"/>
          </p:cNvSpPr>
          <p:nvPr userDrawn="1">
            <p:ph type="dt" sz="half" idx="2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5126" name="Rectangle 6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fld id="{8DC9B11E-A45B-42B5-8D29-452F2A248EF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4248" y="6649419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9120" y="6649419"/>
            <a:ext cx="1622560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Web Server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D64F-D13E-4371-9470-D7C1CC3896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2632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1150" y="188913"/>
            <a:ext cx="2087563" cy="61928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113462" cy="6192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22DEF-BF14-4C95-9DAE-842C720AAC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706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/>
        <p:txBody>
          <a:bodyPr/>
          <a:lstStyle>
            <a:lvl1pPr>
              <a:defRPr sz="2400" b="0" baseline="0">
                <a:latin typeface="Noto Sans CJK KR Bold" pitchFamily="34" charset="-127"/>
                <a:ea typeface="Noto Sans CJK KR Bold" pitchFamily="34" charset="-127"/>
              </a:defRPr>
            </a:lvl1pPr>
            <a:lvl2pPr>
              <a:defRPr sz="2000" baseline="0">
                <a:latin typeface="Noto Sans CJK KR Regular" pitchFamily="34" charset="-127"/>
                <a:ea typeface="Noto Sans CJK KR Regular" pitchFamily="34" charset="-127"/>
              </a:defRPr>
            </a:lvl2pPr>
            <a:lvl3pPr>
              <a:defRPr sz="1800" baseline="0">
                <a:latin typeface="Noto Sans CJK KR Regular" pitchFamily="34" charset="-127"/>
                <a:ea typeface="Noto Sans CJK KR Regular" pitchFamily="34" charset="-127"/>
              </a:defRPr>
            </a:lvl3pPr>
            <a:lvl4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4pPr>
            <a:lvl5pPr>
              <a:defRPr sz="1600" baseline="0">
                <a:latin typeface="Noto Sans CJK KR Regular" pitchFamily="34" charset="-127"/>
                <a:ea typeface="Noto Sans CJK KR Regular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baseline="0"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6953463" y="6453336"/>
            <a:ext cx="2133600" cy="167591"/>
          </a:xfrm>
        </p:spPr>
        <p:txBody>
          <a:bodyPr/>
          <a:lstStyle>
            <a:lvl1pPr algn="r">
              <a:defRPr sz="800" b="1" baseline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1pPr>
          </a:lstStyle>
          <a:p>
            <a:fld id="{828E99C9-5FBB-45AD-A7D5-0A1F79B403A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40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0" y="3437136"/>
            <a:ext cx="9144000" cy="1313384"/>
            <a:chOff x="0" y="2088232"/>
            <a:chExt cx="9144000" cy="1313384"/>
          </a:xfrm>
        </p:grpSpPr>
        <p:sp>
          <p:nvSpPr>
            <p:cNvPr id="9" name="직사각형 8"/>
            <p:cNvSpPr/>
            <p:nvPr userDrawn="1"/>
          </p:nvSpPr>
          <p:spPr>
            <a:xfrm>
              <a:off x="0" y="2276872"/>
              <a:ext cx="9144000" cy="936104"/>
            </a:xfrm>
            <a:prstGeom prst="rect">
              <a:avLst/>
            </a:prstGeom>
            <a:solidFill>
              <a:srgbClr val="0059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0" y="2088232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0" y="3212976"/>
              <a:ext cx="9144000" cy="188640"/>
            </a:xfrm>
            <a:prstGeom prst="rect">
              <a:avLst/>
            </a:prstGeom>
            <a:solidFill>
              <a:srgbClr val="1DA1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kumimoji="1" lang="ko-KR" altLang="en-US" sz="3600" b="0" kern="1200" baseline="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750520"/>
            <a:ext cx="7886700" cy="1339130"/>
          </a:xfrm>
        </p:spPr>
        <p:txBody>
          <a:bodyPr/>
          <a:lstStyle>
            <a:lvl1pPr marL="0" indent="0" algn="r">
              <a:buNone/>
              <a:defRPr kumimoji="1" lang="ko-KR" altLang="en-US" sz="2200" b="1" kern="1200" baseline="0" dirty="0" smtClean="0">
                <a:solidFill>
                  <a:srgbClr val="090D11"/>
                </a:solidFill>
                <a:latin typeface="+mj-lt"/>
                <a:ea typeface="+mj-ea"/>
                <a:cs typeface="+mn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5326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00512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100513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0FE22-DA74-42BF-B1C5-2F98FC96537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9276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5162F-F24C-4A7E-83CA-C69793C09EF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9762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3A755-C141-47B6-A717-7CBEB97DFB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38639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4F68B-C1DC-4CD1-9226-8138B7C454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245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B633B-7CEA-42AF-B0E7-BFCA14647E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264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6680C-4496-48D0-9B5F-91B393E248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3526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188640"/>
            <a:ext cx="9144000" cy="936104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1DA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7480"/>
            <a:ext cx="9144000" cy="177958"/>
          </a:xfrm>
          <a:prstGeom prst="rect">
            <a:avLst/>
          </a:prstGeom>
          <a:solidFill>
            <a:srgbClr val="005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none"/>
          </a:p>
        </p:txBody>
      </p:sp>
      <p:sp>
        <p:nvSpPr>
          <p:cNvPr id="8" name="TextBox 7"/>
          <p:cNvSpPr txBox="1"/>
          <p:nvPr userDrawn="1"/>
        </p:nvSpPr>
        <p:spPr>
          <a:xfrm>
            <a:off x="6804248" y="6646857"/>
            <a:ext cx="226055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Department of Smart Systems Software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157" y="6646857"/>
            <a:ext cx="1598515" cy="238527"/>
          </a:xfrm>
          <a:prstGeom prst="rect">
            <a:avLst/>
          </a:prstGeom>
          <a:noFill/>
          <a:ln w="31750">
            <a:noFill/>
            <a:prstDash val="sysDot"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950" b="0" spc="-50" baseline="0" dirty="0" smtClean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Web Serve Programming</a:t>
            </a:r>
            <a:endParaRPr lang="ko-KR" altLang="en-US" sz="950" b="0" spc="-50" baseline="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88913"/>
            <a:ext cx="83534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35342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53188"/>
            <a:ext cx="2879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endParaRPr lang="en-US" altLang="ko-KR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453188"/>
            <a:ext cx="21336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solidFill>
                  <a:srgbClr val="090D11"/>
                </a:solidFill>
                <a:latin typeface="+mn-lt"/>
                <a:ea typeface="+mn-ea"/>
              </a:defRPr>
            </a:lvl1pPr>
          </a:lstStyle>
          <a:p>
            <a:fld id="{45B34589-C2F1-43BB-BF2E-58298693FA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r" rtl="0" eaLnBrk="1" fontAlgn="t" latinLnBrk="1" hangingPunct="1">
        <a:spcBef>
          <a:spcPct val="0"/>
        </a:spcBef>
        <a:spcAft>
          <a:spcPct val="0"/>
        </a:spcAft>
        <a:defRPr kumimoji="1" sz="3200" b="0" kern="1200" baseline="0">
          <a:solidFill>
            <a:schemeClr val="bg1"/>
          </a:solidFill>
          <a:latin typeface="-윤고딕340" panose="02030504000101010101" pitchFamily="18" charset="-127"/>
          <a:ea typeface="-윤고딕340" panose="02030504000101010101" pitchFamily="18" charset="-127"/>
          <a:cs typeface="+mj-cs"/>
        </a:defRPr>
      </a:lvl1pPr>
      <a:lvl2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2pPr>
      <a:lvl3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3pPr>
      <a:lvl4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4pPr>
      <a:lvl5pPr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5pPr>
      <a:lvl6pPr marL="4572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6pPr>
      <a:lvl7pPr marL="9144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7pPr>
      <a:lvl8pPr marL="13716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8pPr>
      <a:lvl9pPr marL="1828800" algn="r" rtl="0" eaLnBrk="1" fontAlgn="t" latinLnBrk="1" hangingPunct="1">
        <a:spcBef>
          <a:spcPct val="0"/>
        </a:spcBef>
        <a:spcAft>
          <a:spcPct val="0"/>
        </a:spcAft>
        <a:defRPr kumimoji="1" sz="3200" b="1">
          <a:solidFill>
            <a:srgbClr val="090D11"/>
          </a:solidFill>
          <a:latin typeface="Candara" panose="020E0502030303020204" pitchFamily="34" charset="0"/>
          <a:ea typeface="맑은 고딕" panose="020B0503020000020004" pitchFamily="50" charset="-127"/>
        </a:defRPr>
      </a:lvl9pPr>
    </p:titleStyle>
    <p:bodyStyle>
      <a:lvl1pPr marL="447675" indent="-447675" algn="l" rtl="0" eaLnBrk="1" fontAlgn="base" latinLnBrk="1" hangingPunct="1">
        <a:spcBef>
          <a:spcPct val="20000"/>
        </a:spcBef>
        <a:spcAft>
          <a:spcPct val="0"/>
        </a:spcAft>
        <a:buClr>
          <a:srgbClr val="46647D"/>
        </a:buClr>
        <a:buFont typeface="Wingdings" panose="05000000000000000000" pitchFamily="2" charset="2"/>
        <a:buChar char="n"/>
        <a:defRPr kumimoji="1" lang="ko-KR" altLang="en-US" sz="2400" b="0" kern="1200" baseline="0" dirty="0" smtClean="0">
          <a:solidFill>
            <a:srgbClr val="090D1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889000" indent="-439738" algn="l" rtl="0" eaLnBrk="1" fontAlgn="base" latinLnBrk="1" hangingPunct="1">
        <a:spcBef>
          <a:spcPct val="20000"/>
        </a:spcBef>
        <a:spcAft>
          <a:spcPct val="0"/>
        </a:spcAft>
        <a:buClr>
          <a:srgbClr val="3C5774"/>
        </a:buClr>
        <a:buSzPct val="80000"/>
        <a:buFont typeface="Wingdings" panose="05000000000000000000" pitchFamily="2" charset="2"/>
        <a:buChar char="l"/>
        <a:defRPr kumimoji="1" lang="ko-KR" altLang="en-US" sz="20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2pPr>
      <a:lvl3pPr marL="1293813" indent="-403225" algn="l" rtl="0" eaLnBrk="1" fontAlgn="base" latinLnBrk="1" hangingPunct="1">
        <a:spcBef>
          <a:spcPct val="20000"/>
        </a:spcBef>
        <a:spcAft>
          <a:spcPct val="0"/>
        </a:spcAft>
        <a:buClr>
          <a:srgbClr val="324860"/>
        </a:buClr>
        <a:buSzPct val="80000"/>
        <a:buFont typeface="Wingdings" panose="05000000000000000000" pitchFamily="2" charset="2"/>
        <a:buChar char="n"/>
        <a:defRPr kumimoji="1" lang="ko-KR" altLang="en-US" sz="18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3pPr>
      <a:lvl4pPr marL="1706563" indent="-411163" algn="l" rtl="0" eaLnBrk="1" fontAlgn="base" latinLnBrk="1" hangingPunct="1">
        <a:spcBef>
          <a:spcPct val="20000"/>
        </a:spcBef>
        <a:spcAft>
          <a:spcPct val="0"/>
        </a:spcAft>
        <a:buClr>
          <a:srgbClr val="283A4E"/>
        </a:buClr>
        <a:buSzPct val="70000"/>
        <a:buFont typeface="Wingdings" panose="05000000000000000000" pitchFamily="2" charset="2"/>
        <a:buChar char="l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4pPr>
      <a:lvl5pPr marL="2054225" indent="-346075" algn="l" rtl="0" eaLnBrk="1" fontAlgn="base" latinLnBrk="1" hangingPunct="1">
        <a:spcBef>
          <a:spcPct val="20000"/>
        </a:spcBef>
        <a:spcAft>
          <a:spcPct val="0"/>
        </a:spcAft>
        <a:buClr>
          <a:srgbClr val="1E2B3A"/>
        </a:buClr>
        <a:buSzPct val="60000"/>
        <a:buFont typeface="Wingdings" panose="05000000000000000000" pitchFamily="2" charset="2"/>
        <a:buChar char="n"/>
        <a:defRPr kumimoji="1" lang="ko-KR" altLang="en-US" sz="1600" kern="1200" baseline="0" dirty="0" smtClean="0">
          <a:solidFill>
            <a:srgbClr val="090D11"/>
          </a:solidFill>
          <a:latin typeface="Noto Sans CJK KR Regular" pitchFamily="34" charset="-127"/>
          <a:ea typeface="Noto Sans CJK KR Regular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태그와 공간분할 태그</a:t>
            </a:r>
            <a:endParaRPr lang="ko-KR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ko-KR" altLang="en-US" sz="2000" b="0" spc="-150" dirty="0">
                <a:solidFill>
                  <a:srgbClr val="00598A"/>
                </a:solidFill>
                <a:latin typeface="맑은 고딕" pitchFamily="50" charset="-127"/>
                <a:ea typeface="맑은 고딕" pitchFamily="50" charset="-127"/>
              </a:rPr>
              <a:t>숭실대학교 스마트시스템소프트웨어 학과</a:t>
            </a:r>
            <a:endParaRPr lang="en-US" altLang="ko-KR" sz="2000" b="0" spc="-150" dirty="0">
              <a:solidFill>
                <a:srgbClr val="00598A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0"/>
              </a:spcBef>
            </a:pPr>
            <a:r>
              <a:rPr lang="en-US" altLang="ko-KR" sz="2000" b="0" spc="-150" dirty="0">
                <a:solidFill>
                  <a:srgbClr val="00598A"/>
                </a:solidFill>
                <a:latin typeface="맑은 고딕" pitchFamily="50" charset="-127"/>
                <a:ea typeface="맑은 고딕" pitchFamily="50" charset="-127"/>
              </a:rPr>
              <a:t>Department of Smart Systems Software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42" b="19035"/>
          <a:stretch/>
        </p:blipFill>
        <p:spPr>
          <a:xfrm>
            <a:off x="7524328" y="91516"/>
            <a:ext cx="1485900" cy="378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“reset”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폼에 입력한 데이터 모두 초기화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2204864"/>
            <a:ext cx="5214974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초기화 버튼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4286256"/>
            <a:ext cx="6560820" cy="14535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“text”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기본적인 텍스트를 입력할 때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3042" y="2204864"/>
            <a:ext cx="5857916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입력 양식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학번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컴퓨터과학과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4500570"/>
            <a:ext cx="2747010" cy="17668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“password”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사용자가 입력한 문자를 보이지 않게 ‘〮〮〮</a:t>
            </a:r>
            <a:r>
              <a:rPr lang="en-US" altLang="ko-KR" dirty="0" smtClean="0"/>
              <a:t>’</a:t>
            </a:r>
            <a:r>
              <a:rPr smtClean="0"/>
              <a:t>으로 처리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2976" y="2214554"/>
            <a:ext cx="7000924" cy="19082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인증 입력 양식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 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 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="password"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psw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7" y="4294806"/>
            <a:ext cx="6839439" cy="1512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텍스트를 여러 줄에 걸쳐 자유롭게 입력 가능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4480" y="2204864"/>
            <a:ext cx="6286544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공간 입력 양식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작성하는 공간입니다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80" y="4214818"/>
            <a:ext cx="3899972" cy="1883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fieldset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tag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입력 폼이 여러 개 있을 때</a:t>
            </a:r>
            <a:r>
              <a:rPr lang="en-US" altLang="ko-KR" dirty="0" smtClean="0"/>
              <a:t>, </a:t>
            </a:r>
            <a:r>
              <a:rPr smtClean="0"/>
              <a:t>경계선을 그려서 하나의 그룹으로 만들 때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57290" y="2428868"/>
            <a:ext cx="578647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개인 정보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학교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4643446"/>
            <a:ext cx="5517368" cy="1512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“radio”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여러 항목 중 하나만 선택할 때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166" y="2071678"/>
            <a:ext cx="5578236" cy="27957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성별은 무엇입니까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="male"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="female"&gt;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당신은 몇 학년입니까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6" y="4929198"/>
            <a:ext cx="3521789" cy="17644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“submit”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동시에 여러 항목을 선택할 때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166" y="2204864"/>
            <a:ext cx="6643734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관심을 가지고 있는 학습 주제는 무엇입니까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="CSS3"&gt;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="Javascript"&gt;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="Jquery"&gt;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6" y="4572008"/>
            <a:ext cx="4876060" cy="18722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“button”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 smtClean="0"/>
              <a:t>&lt;button&gt; </a:t>
            </a:r>
            <a:r>
              <a:rPr smtClean="0"/>
              <a:t>태그 </a:t>
            </a:r>
            <a:r>
              <a:rPr smtClean="0"/>
              <a:t>사용하여 정의 </a:t>
            </a:r>
            <a:r>
              <a:rPr lang="ko-KR" altLang="en-US" dirty="0" smtClean="0"/>
              <a:t>가능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i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3042" y="2204864"/>
            <a:ext cx="6715172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사용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-3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="button.jpg"&gt;&lt;/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4143380"/>
            <a:ext cx="2029197" cy="2532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select tag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펼침 목록에서 한 가지만 선택할 수 있도록 지원하는 양식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2204864"/>
            <a:ext cx="6357982" cy="25100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 한 가지를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76" y="4786322"/>
            <a:ext cx="4283532" cy="1656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select tag – multiple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 사용한 경우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85852" y="1844824"/>
            <a:ext cx="5500726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주제를 모두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multiple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18" y="4572008"/>
            <a:ext cx="4550728" cy="19886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99C9-5FBB-45AD-A7D5-0A1F79B403A9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6846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select tag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optgroup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tag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사용한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여러 항목을 그룹으로 묶을 수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414" y="2143116"/>
            <a:ext cx="5792550" cy="45251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그룹별 선택 항목을 제공합니다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선택하세요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="computer"&gt;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Software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Robot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="language"&gt;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Korea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English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China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Germany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="business"&gt;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Education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Communication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Marketing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90" y="2928934"/>
            <a:ext cx="4040559" cy="31353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datalist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tag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altLang="en-US" smtClean="0">
                <a:latin typeface="맑은 고딕" pitchFamily="50" charset="-127"/>
                <a:ea typeface="맑은 고딕" pitchFamily="50" charset="-127"/>
              </a:rPr>
              <a:t>한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텍스트 입력 시 자동완성 기능 제공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166" y="2143116"/>
            <a:ext cx="6078302" cy="324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선택사항을 직접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="majorlist"&gt;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="Software"&gt;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소프트웨어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="Robot"&gt;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로봇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="System"&gt;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시스템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="Service"&gt;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="Education"&gt;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교육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40" y="5072074"/>
            <a:ext cx="4407077" cy="16167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dirty="0" smtClean="0"/>
              <a:t>date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년</a:t>
            </a:r>
            <a:r>
              <a:rPr lang="en-US" altLang="ko-KR" dirty="0" smtClean="0"/>
              <a:t>-</a:t>
            </a:r>
            <a:r>
              <a:rPr smtClean="0"/>
              <a:t>월</a:t>
            </a:r>
            <a:r>
              <a:rPr lang="en-US" altLang="ko-KR" dirty="0" smtClean="0"/>
              <a:t>-</a:t>
            </a:r>
            <a:r>
              <a:rPr smtClean="0"/>
              <a:t>일 단위로 원하는 날짜 입력할 수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8728" y="2143116"/>
            <a:ext cx="6143668" cy="20791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 날짜 입력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Today 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="today"&gt;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 수행 기간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From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="from"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="2016-03-01"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="2016-12-31"&gt;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 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="2018-03-01"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="2018-06-30"&gt;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2" y="4071942"/>
            <a:ext cx="3695069" cy="2571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“color”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색상 칩에서 원하는 색상을 선택할 수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43042" y="2071678"/>
            <a:ext cx="578647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색상을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="color_value"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="#0000ff"&gt;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3" y="3857628"/>
            <a:ext cx="5786478" cy="25796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“number”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숫자를 입력할 수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71604" y="2204864"/>
            <a:ext cx="5000660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="number"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="count"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4000504"/>
            <a:ext cx="2952328" cy="17082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“range”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특정 범위의 숫자를 선택할 때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14480" y="2204864"/>
            <a:ext cx="542928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0~100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범위에서 원하는 지점을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="range"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80" y="4214818"/>
            <a:ext cx="3920664" cy="14475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meter tag</a:t>
            </a:r>
          </a:p>
          <a:p>
            <a:pPr lvl="2"/>
            <a:r>
              <a:rPr smtClean="0"/>
              <a:t>지정된 값을 표현하기 위해 사용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progress tag</a:t>
            </a:r>
          </a:p>
          <a:p>
            <a:pPr lvl="2"/>
            <a:r>
              <a:rPr smtClean="0"/>
              <a:t>다운로드 상태 표시 같이 현재 진행율이 어떻게 되고 있는지를 나타낼 때 사용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3214686"/>
            <a:ext cx="7282516" cy="21431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meter tag, progress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사용 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4414" y="1714488"/>
            <a:ext cx="6858048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학습량 그래프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="60"&gt;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 out of 100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송지효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이민정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초기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중간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="0.77"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77%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다음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="0.98"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98%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6" y="4143380"/>
            <a:ext cx="3419992" cy="2428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altLang="en-US" smtClean="0">
                <a:latin typeface="맑은 고딕" pitchFamily="50" charset="-127"/>
                <a:ea typeface="맑은 고딕" pitchFamily="50" charset="-127"/>
              </a:rPr>
              <a:t>요 속성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/>
              <a:t>읽기 전용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pPr lvl="3"/>
            <a:r>
              <a:rPr smtClean="0"/>
              <a:t>텍스트 상자에 쓰기를 제한하고 오직 읽기만 가능하게 설정</a:t>
            </a:r>
            <a:endParaRPr lang="en-US" altLang="ko-KR" dirty="0" smtClean="0"/>
          </a:p>
          <a:p>
            <a:pPr lvl="2"/>
            <a:r>
              <a:rPr smtClean="0"/>
              <a:t>비활성화 </a:t>
            </a:r>
            <a:r>
              <a:rPr smtClean="0"/>
              <a:t>속성 </a:t>
            </a:r>
            <a:r>
              <a:rPr lang="en-US" altLang="ko-KR" dirty="0" smtClean="0"/>
              <a:t>: disabled</a:t>
            </a:r>
          </a:p>
          <a:p>
            <a:pPr lvl="3"/>
            <a:r>
              <a:rPr smtClean="0"/>
              <a:t>텍스트 상자를 비활성화 시킴</a:t>
            </a:r>
            <a:endParaRPr lang="en-US" altLang="ko-KR" dirty="0" smtClean="0"/>
          </a:p>
          <a:p>
            <a:pPr lvl="2"/>
            <a:r>
              <a:rPr smtClean="0"/>
              <a:t>자동 </a:t>
            </a:r>
            <a:r>
              <a:rPr smtClean="0"/>
              <a:t>완성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autocomplete</a:t>
            </a:r>
            <a:endParaRPr lang="en-US" altLang="ko-KR" dirty="0" smtClean="0"/>
          </a:p>
          <a:p>
            <a:pPr lvl="3"/>
            <a:r>
              <a:rPr smtClean="0"/>
              <a:t>사용했던 데이터를 기준으로 입력 중인 텍스트에 자동 완성 기능을 적용할 수 있음</a:t>
            </a:r>
            <a:endParaRPr lang="en-US" altLang="ko-KR" dirty="0" smtClean="0"/>
          </a:p>
          <a:p>
            <a:pPr lvl="2"/>
            <a:r>
              <a:rPr smtClean="0"/>
              <a:t>자동 </a:t>
            </a:r>
            <a:r>
              <a:rPr smtClean="0"/>
              <a:t>포커스 속성 </a:t>
            </a:r>
            <a:r>
              <a:rPr lang="en-US" altLang="ko-KR" dirty="0" smtClean="0"/>
              <a:t>: autofocus</a:t>
            </a:r>
          </a:p>
          <a:p>
            <a:pPr lvl="3"/>
            <a:r>
              <a:rPr smtClean="0"/>
              <a:t>현재 페이지가 로드될 때 처음으로 입력하고자 하는 폼을 선택하는 속성</a:t>
            </a:r>
            <a:endParaRPr lang="en-US" altLang="ko-KR" dirty="0" smtClean="0"/>
          </a:p>
          <a:p>
            <a:pPr lvl="2"/>
            <a:r>
              <a:rPr smtClean="0"/>
              <a:t>플레이스 </a:t>
            </a:r>
            <a:r>
              <a:rPr smtClean="0"/>
              <a:t>홀더 속성 </a:t>
            </a:r>
            <a:r>
              <a:rPr lang="en-US" altLang="ko-KR" dirty="0" smtClean="0"/>
              <a:t>: placeholder</a:t>
            </a:r>
          </a:p>
          <a:p>
            <a:pPr lvl="3"/>
            <a:r>
              <a:rPr smtClean="0"/>
              <a:t>현재 폼에 입력해야 하는 텍스트를 희미하게 </a:t>
            </a:r>
            <a:r>
              <a:rPr smtClean="0"/>
              <a:t>보여주는 </a:t>
            </a:r>
            <a:r>
              <a:rPr smtClean="0"/>
              <a:t>속성</a:t>
            </a:r>
            <a:endParaRPr lang="en-US" dirty="0" smtClean="0"/>
          </a:p>
          <a:p>
            <a:pPr lvl="2"/>
            <a:r>
              <a:rPr smtClean="0"/>
              <a:t>필수 입력 속성 </a:t>
            </a:r>
            <a:r>
              <a:rPr lang="en-US" altLang="ko-KR" dirty="0" smtClean="0"/>
              <a:t>: required</a:t>
            </a:r>
          </a:p>
          <a:p>
            <a:pPr lvl="3"/>
            <a:r>
              <a:rPr smtClean="0"/>
              <a:t>반드시 데이터가 입력되어야 하는 폼을 지정하는 속성</a:t>
            </a:r>
            <a:endParaRPr lang="en-US" altLang="ko-KR" dirty="0" smtClean="0"/>
          </a:p>
          <a:p>
            <a:pPr lvl="2"/>
            <a:r>
              <a:rPr smtClean="0"/>
              <a:t>오타 </a:t>
            </a:r>
            <a:r>
              <a:rPr smtClean="0"/>
              <a:t>체크 속성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spellcheck</a:t>
            </a:r>
            <a:endParaRPr lang="en-US" altLang="ko-KR" dirty="0" smtClean="0"/>
          </a:p>
          <a:p>
            <a:pPr lvl="3"/>
            <a:r>
              <a:rPr smtClean="0"/>
              <a:t>입력되는 문장의 오타를 실시간으로 점검</a:t>
            </a:r>
          </a:p>
          <a:p>
            <a:pPr lvl="3"/>
            <a:endParaRPr smtClean="0"/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주요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사용 예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1538" y="1714488"/>
            <a:ext cx="7858180" cy="2376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양식의 주요 속성을 연습해 봅시다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쓰기가능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입력하세요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autofocus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읽기전용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사용안함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disabled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autocomplete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spellcheck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="true"&gt;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오타를 체크합니다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9" y="4193976"/>
            <a:ext cx="4214842" cy="2443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smtClean="0">
                <a:latin typeface="맑은 고딕" pitchFamily="50" charset="-127"/>
                <a:ea typeface="맑은 고딕" pitchFamily="50" charset="-127"/>
              </a:rPr>
              <a:t>웹 문서에 정보를 입력하고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web server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프로그램에서 결과값을 얻어 오기 위해 사용하는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tag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구글에서 원하는 정보를 입력한 후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enter key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치면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해당 정보에 해당하는 결과값을 갖는 웹 화면을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구글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web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server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에서 보내줌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0" y="3286124"/>
            <a:ext cx="5897880" cy="24517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Web page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전체 화면의 공간 분할하기 위해 사용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&lt;div&gt;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웹 브라우저 전체 공간에 대해 분할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블록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(block)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형식으로 분할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span&gt;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 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웹 브라우저의 일부 영역만 분할</a:t>
            </a: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(inline)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형식으로 분할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30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div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span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태그로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화면 공간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분할하기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31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1538" y="1844307"/>
            <a:ext cx="6143668" cy="208475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4071942"/>
            <a:ext cx="6364621" cy="2520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div </a:t>
            </a:r>
            <a:r>
              <a:rPr smtClean="0">
                <a:solidFill>
                  <a:schemeClr val="tx1"/>
                </a:solidFill>
              </a:rPr>
              <a:t>태그와 </a:t>
            </a:r>
            <a:r>
              <a:rPr lang="en-US" altLang="ko-KR" dirty="0" smtClean="0">
                <a:solidFill>
                  <a:schemeClr val="tx1"/>
                </a:solidFill>
              </a:rPr>
              <a:t>span </a:t>
            </a:r>
            <a:r>
              <a:rPr smtClean="0">
                <a:solidFill>
                  <a:schemeClr val="tx1"/>
                </a:solidFill>
              </a:rPr>
              <a:t>태그를 </a:t>
            </a:r>
            <a:r>
              <a:rPr smtClean="0">
                <a:solidFill>
                  <a:schemeClr val="tx1"/>
                </a:solidFill>
              </a:rPr>
              <a:t>조합하여 </a:t>
            </a:r>
            <a:r>
              <a:rPr smtClean="0">
                <a:solidFill>
                  <a:schemeClr val="tx1"/>
                </a:solidFill>
              </a:rPr>
              <a:t>화면 공간 </a:t>
            </a:r>
            <a:r>
              <a:rPr smtClean="0">
                <a:solidFill>
                  <a:schemeClr val="tx1"/>
                </a:solidFill>
              </a:rPr>
              <a:t>분할하기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32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1538" y="1857364"/>
            <a:ext cx="6929486" cy="178595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div/span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조합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가운데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꼬리말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3857628"/>
            <a:ext cx="6273698" cy="27363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&gt; </a:t>
            </a:r>
            <a:r>
              <a:rPr smtClean="0"/>
              <a:t>태그</a:t>
            </a:r>
            <a:endParaRPr lang="en-US" dirty="0" smtClean="0"/>
          </a:p>
          <a:p>
            <a:pPr lvl="1"/>
            <a:r>
              <a:rPr smtClean="0"/>
              <a:t>하나의 웹 문서 안에 또 다른 웹 문서를 표시할</a:t>
            </a:r>
            <a:r>
              <a:rPr lang="en-US" altLang="ko-KR" dirty="0" smtClean="0"/>
              <a:t> </a:t>
            </a:r>
            <a:r>
              <a:rPr smtClean="0"/>
              <a:t>때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33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2976" y="2214554"/>
            <a:ext cx="6786610" cy="435855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예제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="intro.html"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if_a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인사말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="lecture.html"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if_a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="info.html"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if_a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  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if_b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홈페이지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if_a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frameborder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="0"&gt;&lt;/</a:t>
            </a:r>
            <a:r>
              <a:rPr lang="en-US" altLang="ko-KR" sz="105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if_b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scrolling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="no"&gt;&lt;/</a:t>
            </a:r>
            <a:r>
              <a:rPr lang="en-US" altLang="ko-KR" sz="105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계속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16772" y="1965470"/>
            <a:ext cx="571274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이곳은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43702" y="1928802"/>
            <a:ext cx="79550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basic.html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14480" y="4125710"/>
            <a:ext cx="5712748" cy="2232248"/>
            <a:chOff x="323528" y="980728"/>
            <a:chExt cx="8352928" cy="2232248"/>
          </a:xfrm>
        </p:grpSpPr>
        <p:sp>
          <p:nvSpPr>
            <p:cNvPr id="9" name="직사각형 8"/>
            <p:cNvSpPr/>
            <p:nvPr/>
          </p:nvSpPr>
          <p:spPr>
            <a:xfrm>
              <a:off x="323528" y="980728"/>
              <a:ext cx="8352928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!DOCTYPE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인사말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안녕하세요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웹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프로그래밍 저자 홍성용입니다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질문이 있으면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cafe.naver.com/go2web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게시판에 남겨주세요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감사합니다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452320" y="980728"/>
              <a:ext cx="1224136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 smtClean="0">
                  <a:solidFill>
                    <a:schemeClr val="tx1"/>
                  </a:solidFill>
                </a:rPr>
                <a:t>intro.html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계속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166" y="1967180"/>
            <a:ext cx="5500726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강좌명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(Web Programming)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학습주제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HTML5, CSS3, JavaScripts, 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2198" y="1928802"/>
            <a:ext cx="939524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lecture.html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86494" y="4275151"/>
            <a:ext cx="5500726" cy="18684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홍성용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gowebprogram@gmail.com 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8675" y="4286256"/>
            <a:ext cx="851337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info.html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공간분할 태그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계속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2071678"/>
            <a:ext cx="6543072" cy="32782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Form tag</a:t>
            </a:r>
          </a:p>
          <a:p>
            <a:pPr lvl="1"/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action</a:t>
            </a:r>
            <a:r>
              <a:rPr lang="en-US" altLang="ko-KR" dirty="0" smtClean="0"/>
              <a:t> : </a:t>
            </a:r>
            <a:r>
              <a:rPr smtClean="0"/>
              <a:t>사용자가 입력한 데이터를 받아 처리하기 위한 웹 프로그램</a:t>
            </a:r>
            <a:r>
              <a:rPr lang="en-US" altLang="ko-KR" dirty="0" smtClean="0"/>
              <a:t>(ASP, PHP, JSP… </a:t>
            </a:r>
            <a:r>
              <a:rPr smtClean="0"/>
              <a:t>등</a:t>
            </a:r>
            <a:r>
              <a:rPr lang="en-US" altLang="ko-KR" dirty="0" smtClean="0"/>
              <a:t>)</a:t>
            </a:r>
            <a:r>
              <a:rPr smtClean="0"/>
              <a:t>의 페이지 지정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method</a:t>
            </a:r>
            <a:r>
              <a:rPr lang="en-US" altLang="ko-KR" dirty="0" smtClean="0"/>
              <a:t> : </a:t>
            </a:r>
            <a:r>
              <a:rPr smtClean="0"/>
              <a:t>웹 서버와 클라이언트 간의 통신 방법 지정</a:t>
            </a:r>
            <a:r>
              <a:rPr lang="en-US" altLang="ko-KR" dirty="0" smtClean="0"/>
              <a:t>(GET </a:t>
            </a:r>
            <a:r>
              <a:rPr smtClean="0"/>
              <a:t>방식</a:t>
            </a:r>
            <a:r>
              <a:rPr lang="en-US" altLang="ko-KR" dirty="0" smtClean="0"/>
              <a:t>, POST </a:t>
            </a:r>
            <a:r>
              <a:rPr smtClean="0"/>
              <a:t>방식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b="1" dirty="0" smtClean="0"/>
              <a:t>type</a:t>
            </a:r>
            <a:r>
              <a:rPr lang="en-US" altLang="ko-KR" dirty="0" smtClean="0"/>
              <a:t> : </a:t>
            </a:r>
            <a:r>
              <a:rPr smtClean="0"/>
              <a:t>폼의 모양과 기능 결정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name</a:t>
            </a:r>
            <a:r>
              <a:rPr lang="en-US" altLang="ko-KR" dirty="0" smtClean="0"/>
              <a:t> : </a:t>
            </a:r>
            <a:r>
              <a:rPr smtClean="0"/>
              <a:t>폼의 </a:t>
            </a:r>
            <a:r>
              <a:rPr smtClean="0"/>
              <a:t>이름 </a:t>
            </a:r>
            <a:r>
              <a:rPr smtClean="0"/>
              <a:t>결정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4214818"/>
            <a:ext cx="6858048" cy="1166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GET </a:t>
            </a:r>
            <a:r>
              <a:rPr smtClean="0"/>
              <a:t>방식 </a:t>
            </a:r>
            <a:r>
              <a:rPr lang="en-US" dirty="0" smtClean="0"/>
              <a:t>(</a:t>
            </a:r>
            <a:r>
              <a:rPr smtClean="0"/>
              <a:t>속성 </a:t>
            </a:r>
            <a:r>
              <a:rPr lang="en-US" dirty="0" smtClean="0"/>
              <a:t>method=“get”)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 </a:t>
            </a:r>
            <a:r>
              <a:rPr smtClean="0"/>
              <a:t>뒤에 파라미터를 붙여서 데이터를 전달하는 방식</a:t>
            </a:r>
            <a:endParaRPr lang="en-US" altLang="ko-KR" dirty="0" smtClean="0"/>
          </a:p>
          <a:p>
            <a:pPr lvl="2"/>
            <a:r>
              <a:rPr smtClean="0"/>
              <a:t>사용자가 보내는 데이터는 이름과 값이 결합된 문자열 형태로 전달</a:t>
            </a:r>
            <a:r>
              <a:rPr lang="en-US" altLang="ko-KR" dirty="0" smtClean="0"/>
              <a:t>, </a:t>
            </a:r>
            <a:r>
              <a:rPr smtClean="0"/>
              <a:t>각 이름과 값의 쌍은 ‘</a:t>
            </a:r>
            <a:r>
              <a:rPr lang="en-US" altLang="ko-KR" dirty="0" smtClean="0"/>
              <a:t>&amp;’ </a:t>
            </a:r>
            <a:r>
              <a:rPr smtClean="0"/>
              <a:t>기호로 구분</a:t>
            </a:r>
            <a:endParaRPr lang="en-US" altLang="ko-KR" dirty="0" smtClean="0"/>
          </a:p>
          <a:p>
            <a:pPr lvl="2"/>
            <a:r>
              <a:rPr smtClean="0"/>
              <a:t>서버로 보낼 수 있는 최대 글자수는 </a:t>
            </a:r>
            <a:r>
              <a:rPr lang="en-US" altLang="ko-KR" dirty="0" smtClean="0"/>
              <a:t>2,048</a:t>
            </a:r>
            <a:r>
              <a:rPr smtClean="0"/>
              <a:t>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URL</a:t>
            </a:r>
            <a:r>
              <a:rPr smtClean="0"/>
              <a:t>을 보면 어떤 데이터를 전송하고자 하는지 알 수 있기 때문에 보안에 취약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6" y="3643314"/>
            <a:ext cx="7401555" cy="2928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POST </a:t>
            </a:r>
            <a:r>
              <a:rPr smtClean="0"/>
              <a:t>방식 </a:t>
            </a:r>
            <a:r>
              <a:rPr lang="en-US" dirty="0" smtClean="0"/>
              <a:t>(</a:t>
            </a:r>
            <a:r>
              <a:rPr smtClean="0"/>
              <a:t>속성 </a:t>
            </a:r>
            <a:r>
              <a:rPr lang="en-US" dirty="0" smtClean="0"/>
              <a:t>method=“post”)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 Request </a:t>
            </a:r>
            <a:r>
              <a:rPr lang="en-US" altLang="ko-KR" dirty="0" smtClean="0"/>
              <a:t>body</a:t>
            </a:r>
            <a:r>
              <a:rPr smtClean="0"/>
              <a:t>에 </a:t>
            </a:r>
            <a:r>
              <a:rPr smtClean="0"/>
              <a:t>파라미터를 붙여서 데이터를 전송하는 방식</a:t>
            </a:r>
            <a:endParaRPr lang="en-US" altLang="ko-KR" dirty="0" smtClean="0"/>
          </a:p>
          <a:p>
            <a:pPr lvl="2"/>
            <a:r>
              <a:rPr smtClean="0"/>
              <a:t>서버로 보낼 수 있는 글자수 제한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GET </a:t>
            </a:r>
            <a:r>
              <a:rPr smtClean="0"/>
              <a:t>방식과 비교하여 보안상 우위에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2928934"/>
            <a:ext cx="7596336" cy="30060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Get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방식으로 데이터 전송하기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9355" y="1785926"/>
            <a:ext cx="5675785" cy="278608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="01_getdata.jsp"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4677254"/>
            <a:ext cx="7768936" cy="1838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POST </a:t>
            </a:r>
            <a:r>
              <a:rPr smtClean="0">
                <a:solidFill>
                  <a:schemeClr val="tx1"/>
                </a:solidFill>
              </a:rPr>
              <a:t>방식으로 데이터 전송하기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2231" y="1857364"/>
            <a:ext cx="5961537" cy="27146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="02_postdata.jsp"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="POST"&gt;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8" y="4745269"/>
            <a:ext cx="7543388" cy="1791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입력양식 태그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(form tag)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Input tag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type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속성값이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“submit”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인 경우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smtClean="0">
                <a:latin typeface="맑은 고딕" pitchFamily="50" charset="-127"/>
                <a:ea typeface="맑은 고딕" pitchFamily="50" charset="-127"/>
              </a:rPr>
              <a:t>입력 데이터를 처리하기 위한 버튼 정의</a:t>
            </a:r>
          </a:p>
          <a:p>
            <a:pPr lvl="2"/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Submit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click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action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속성에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지정된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서버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프로그램 파일로 </a:t>
            </a:r>
            <a:r>
              <a:rPr smtClean="0">
                <a:latin typeface="맑은 고딕" pitchFamily="50" charset="-127"/>
                <a:ea typeface="맑은 고딕" pitchFamily="50" charset="-127"/>
              </a:rPr>
              <a:t>값 전송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53463" y="6429761"/>
            <a:ext cx="2133600" cy="167591"/>
          </a:xfrm>
        </p:spPr>
        <p:txBody>
          <a:bodyPr/>
          <a:lstStyle/>
          <a:p>
            <a:fld id="{828E99C9-5FBB-45AD-A7D5-0A1F79B403A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166" y="2786058"/>
            <a:ext cx="5500726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 데이터 전송 버튼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="page.jsp"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8" y="4786322"/>
            <a:ext cx="3213735" cy="14335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0692431"/>
      </p:ext>
    </p:extLst>
  </p:cSld>
  <p:clrMapOvr>
    <a:masterClrMapping/>
  </p:clrMapOvr>
</p:sld>
</file>

<file path=ppt/theme/theme1.xml><?xml version="1.0" encoding="utf-8"?>
<a:theme xmlns:a="http://schemas.openxmlformats.org/drawingml/2006/main" name="June_Simp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Candara"/>
        <a:ea typeface="-윤고딕330"/>
        <a:cs typeface=""/>
      </a:majorFont>
      <a:minorFont>
        <a:latin typeface="Candara"/>
        <a:ea typeface="-윤고딕32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0">
          <a:noFill/>
          <a:prstDash val="sysDot"/>
        </a:ln>
      </a:spPr>
      <a:bodyPr wrap="none" rtlCol="0" anchor="ctr" anchorCtr="0">
        <a:spAutoFit/>
      </a:bodyPr>
      <a:lstStyle>
        <a:defPPr algn="ctr">
          <a:defRPr sz="1600" smtClean="0">
            <a:solidFill>
              <a:srgbClr val="090D11"/>
            </a:solidFill>
            <a:latin typeface="Noto Sans CJK KR Regular" panose="020B0500000000000000" pitchFamily="34" charset="-127"/>
            <a:ea typeface="Noto Sans CJK KR Regular" panose="020B0500000000000000" pitchFamily="34" charset="-127"/>
          </a:defRPr>
        </a:defPPr>
      </a:lstStyle>
    </a:txDef>
  </a:objectDefaults>
  <a:extraClrSchemeLst>
    <a:extraClrScheme>
      <a:clrScheme name="June_Simp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une_Simp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une_Simp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프레젠테이션1" id="{3C2F2145-952D-48B6-86E3-DAAA7D9B1BEC}" vid="{C235F3E6-6516-4E21-A2C6-5991B40FF5A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41786</TotalTime>
  <Words>3969</Words>
  <Application>Microsoft Office PowerPoint</Application>
  <PresentationFormat>화면 슬라이드 쇼(4:3)</PresentationFormat>
  <Paragraphs>529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June_Simple</vt:lpstr>
      <vt:lpstr>입력양식 태그와 공간분할 태그</vt:lpstr>
      <vt:lpstr>Contents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입력양식 태그(form tag)</vt:lpstr>
      <vt:lpstr>공간분할 태그</vt:lpstr>
      <vt:lpstr>공간분할 태그</vt:lpstr>
      <vt:lpstr>공간분할 태그</vt:lpstr>
      <vt:lpstr>공간분할 태그</vt:lpstr>
      <vt:lpstr>공간분할 태그</vt:lpstr>
      <vt:lpstr>공간분할 태그</vt:lpstr>
      <vt:lpstr>공간분할 태그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프로그래밍</dc:title>
  <dc:creator>June</dc:creator>
  <cp:lastModifiedBy>admin</cp:lastModifiedBy>
  <cp:revision>2234</cp:revision>
  <dcterms:created xsi:type="dcterms:W3CDTF">2013-09-02T06:24:20Z</dcterms:created>
  <dcterms:modified xsi:type="dcterms:W3CDTF">2020-03-23T03:35:44Z</dcterms:modified>
</cp:coreProperties>
</file>