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4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84076"/>
  </p:normalViewPr>
  <p:slideViewPr>
    <p:cSldViewPr snapToGrid="0" snapToObjects="1">
      <p:cViewPr varScale="1">
        <p:scale>
          <a:sx n="90" d="100"/>
          <a:sy n="90" d="100"/>
        </p:scale>
        <p:origin x="162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5A88F-C9D0-A34C-B9B7-9EAE19BEF88C}" type="datetimeFigureOut">
              <a:rPr kumimoji="1" lang="zh-CN" altLang="en-US" smtClean="0"/>
              <a:t>2017/6/1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E1F24-7257-7442-A866-B1B05C61771B}" type="slidenum">
              <a:rPr kumimoji="1" lang="zh-CN" altLang="en-US" smtClean="0"/>
              <a:t>‹#›</a:t>
            </a:fld>
            <a:endParaRPr kumimoji="1" lang="zh-CN" altLang="en-US"/>
          </a:p>
        </p:txBody>
      </p:sp>
    </p:spTree>
    <p:extLst>
      <p:ext uri="{BB962C8B-B14F-4D97-AF65-F5344CB8AC3E}">
        <p14:creationId xmlns:p14="http://schemas.microsoft.com/office/powerpoint/2010/main" val="133418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Umbrella term: </a:t>
            </a:r>
            <a:r>
              <a:rPr kumimoji="1" lang="zh-CN" altLang="en-US" dirty="0" smtClean="0"/>
              <a:t>总称</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2</a:t>
            </a:fld>
            <a:endParaRPr kumimoji="1" lang="zh-CN" altLang="en-US"/>
          </a:p>
        </p:txBody>
      </p:sp>
    </p:spTree>
    <p:extLst>
      <p:ext uri="{BB962C8B-B14F-4D97-AF65-F5344CB8AC3E}">
        <p14:creationId xmlns:p14="http://schemas.microsoft.com/office/powerpoint/2010/main" val="170957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***介绍宣言内容***</a:t>
            </a:r>
            <a:endParaRPr kumimoji="1" lang="en-US" altLang="zh-CN" dirty="0" smtClean="0"/>
          </a:p>
          <a:p>
            <a:r>
              <a:rPr kumimoji="1" lang="zh-CN" altLang="en-US" dirty="0" smtClean="0"/>
              <a:t>由宣言内容可以看出来，敏捷开发更看重人而不是制品或过程，很多关于敏捷开发的文章也认为这是其核心特点。</a:t>
            </a:r>
            <a:endParaRPr kumimoji="1" lang="en-US" altLang="zh-CN" dirty="0" smtClean="0"/>
          </a:p>
          <a:p>
            <a:r>
              <a:rPr kumimoji="1" lang="zh-CN" altLang="en-US" dirty="0" smtClean="0"/>
              <a:t>***介绍右下角故事背景***</a:t>
            </a:r>
            <a:endParaRPr kumimoji="1" lang="en-US" altLang="zh-CN" dirty="0" smtClean="0"/>
          </a:p>
          <a:p>
            <a:r>
              <a:rPr kumimoji="1" lang="zh-CN" altLang="en-US" dirty="0" smtClean="0"/>
              <a:t>这个故事不像是计算机专业的故事，倒像是历史课本里的故事，打响了***的第一枪之类的。</a:t>
            </a:r>
            <a:endParaRPr kumimoji="1" lang="en-US" altLang="zh-CN" dirty="0" smtClean="0"/>
          </a:p>
          <a:p>
            <a:r>
              <a:rPr kumimoji="1" lang="zh-CN" altLang="en-US" dirty="0" smtClean="0"/>
              <a:t>官网还有关于敏捷开发的一个完整时间轴，感兴趣的同学可以自行查看。</a:t>
            </a:r>
            <a:endParaRPr kumimoji="1" lang="en-US" altLang="zh-CN" dirty="0" smtClean="0"/>
          </a:p>
          <a:p>
            <a:r>
              <a:rPr kumimoji="1" lang="zh-CN" altLang="en-US" dirty="0" smtClean="0"/>
              <a:t>纵观敏捷开发的历史，可以发现它是由传统软件工程的迭代模型、瀑布模型不断演化而来的</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3</a:t>
            </a:fld>
            <a:endParaRPr kumimoji="1" lang="zh-CN" altLang="en-US"/>
          </a:p>
        </p:txBody>
      </p:sp>
    </p:spTree>
    <p:extLst>
      <p:ext uri="{BB962C8B-B14F-4D97-AF65-F5344CB8AC3E}">
        <p14:creationId xmlns:p14="http://schemas.microsoft.com/office/powerpoint/2010/main" val="109031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冠冕堂皇的宣言。。我宣誓，为共产主义事业奋斗终身。。</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4</a:t>
            </a:fld>
            <a:endParaRPr kumimoji="1" lang="zh-CN" altLang="en-US"/>
          </a:p>
        </p:txBody>
      </p:sp>
    </p:spTree>
    <p:extLst>
      <p:ext uri="{BB962C8B-B14F-4D97-AF65-F5344CB8AC3E}">
        <p14:creationId xmlns:p14="http://schemas.microsoft.com/office/powerpoint/2010/main" val="172060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就敏捷开发本身而言，其内容都是经验性的结论，多数没有理论支撑，作为课堂教学并不合适，所以让我作为补充内容吧</a:t>
            </a:r>
            <a:endParaRPr kumimoji="1" lang="en-US" altLang="zh-CN" dirty="0" smtClean="0"/>
          </a:p>
          <a:p>
            <a:r>
              <a:rPr kumimoji="1" lang="zh-CN" altLang="en-US" dirty="0" smtClean="0"/>
              <a:t>它与传统软件工程的理念虽非背道而驰，但的确有不少相左之处，基本否定了传统软件工程最为核心的各种文档制品，只关注最后的可运行软件，对于中间的过程及产出，只给出了方法学层面的指导意见，而具体化的内容，还要依赖具体的模型</a:t>
            </a:r>
            <a:endParaRPr kumimoji="1" lang="en-US" altLang="zh-CN" dirty="0" smtClean="0"/>
          </a:p>
          <a:p>
            <a:r>
              <a:rPr kumimoji="1" lang="zh-CN" altLang="en-US" dirty="0" smtClean="0"/>
              <a:t>可以说传统软件工程是面向过程，敏捷方法是面向对象，这个对象是人</a:t>
            </a:r>
            <a:endParaRPr kumimoji="1" lang="en-US" altLang="zh-CN" dirty="0" smtClean="0"/>
          </a:p>
          <a:p>
            <a:r>
              <a:rPr kumimoji="1" lang="zh-CN" altLang="en-US" dirty="0" smtClean="0"/>
              <a:t>不过，既然以人为主体，敏捷开发就更像是管理学领域的课题了</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5</a:t>
            </a:fld>
            <a:endParaRPr kumimoji="1" lang="zh-CN" altLang="en-US"/>
          </a:p>
        </p:txBody>
      </p:sp>
    </p:spTree>
    <p:extLst>
      <p:ext uri="{BB962C8B-B14F-4D97-AF65-F5344CB8AC3E}">
        <p14:creationId xmlns:p14="http://schemas.microsoft.com/office/powerpoint/2010/main" val="155567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只是基于</a:t>
            </a:r>
            <a:r>
              <a:rPr kumimoji="1" lang="en-US" altLang="zh-CN" dirty="0" smtClean="0"/>
              <a:t>wiki</a:t>
            </a:r>
            <a:r>
              <a:rPr kumimoji="1" lang="zh-CN" altLang="en-US" dirty="0" smtClean="0"/>
              <a:t>作简单的介绍，因为其已经是管理学范畴的问题，与“面向对象”相去较远</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6</a:t>
            </a:fld>
            <a:endParaRPr kumimoji="1" lang="zh-CN" altLang="en-US"/>
          </a:p>
        </p:txBody>
      </p:sp>
    </p:spTree>
    <p:extLst>
      <p:ext uri="{BB962C8B-B14F-4D97-AF65-F5344CB8AC3E}">
        <p14:creationId xmlns:p14="http://schemas.microsoft.com/office/powerpoint/2010/main" val="1291623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9</a:t>
            </a:fld>
            <a:endParaRPr kumimoji="1" lang="zh-CN" altLang="en-US"/>
          </a:p>
        </p:txBody>
      </p:sp>
    </p:spTree>
    <p:extLst>
      <p:ext uri="{BB962C8B-B14F-4D97-AF65-F5344CB8AC3E}">
        <p14:creationId xmlns:p14="http://schemas.microsoft.com/office/powerpoint/2010/main" val="68491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客户代表长期与开发人员在同一间办公室办公，随时解决开发人员关于需求的问题。现场客户负责编写用户故事，负责决定用户故事的优先级以及实现顺序。现场客户负责编写验收测试用例。</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XP</a:t>
            </a:r>
            <a:r>
              <a:rPr lang="zh-CN" altLang="en-US" sz="1200" b="0" i="0" kern="1200" dirty="0" smtClean="0">
                <a:solidFill>
                  <a:schemeClr val="tx1"/>
                </a:solidFill>
                <a:effectLst/>
                <a:latin typeface="+mn-lt"/>
                <a:ea typeface="+mn-ea"/>
                <a:cs typeface="+mn-cs"/>
              </a:rPr>
              <a:t>强调了对每个迭代进行规划。</a:t>
            </a:r>
            <a:endParaRPr lang="en-US" altLang="zh-CN" sz="1200" b="0" i="0" kern="1200" dirty="0" smtClean="0">
              <a:solidFill>
                <a:schemeClr val="tx1"/>
              </a:solidFill>
              <a:effectLst/>
              <a:latin typeface="+mn-lt"/>
              <a:ea typeface="+mn-ea"/>
              <a:cs typeface="+mn-cs"/>
            </a:endParaRPr>
          </a:p>
          <a:p>
            <a:r>
              <a:rPr kumimoji="1" lang="zh-CN" altLang="en-US" dirty="0" smtClean="0"/>
              <a:t>两人一组，一个看一个写，</a:t>
            </a:r>
            <a:r>
              <a:rPr lang="zh-CN" altLang="en-US" sz="1200" b="0" i="0" kern="1200" dirty="0" smtClean="0">
                <a:solidFill>
                  <a:schemeClr val="tx1"/>
                </a:solidFill>
                <a:effectLst/>
                <a:latin typeface="+mn-lt"/>
                <a:ea typeface="+mn-ea"/>
                <a:cs typeface="+mn-cs"/>
              </a:rPr>
              <a:t>代码会被</a:t>
            </a:r>
            <a:r>
              <a:rPr lang="en-US" altLang="zh-CN" sz="1200" b="0" i="0" kern="1200" dirty="0" smtClean="0">
                <a:solidFill>
                  <a:schemeClr val="tx1"/>
                </a:solidFill>
                <a:effectLst/>
                <a:latin typeface="+mn-lt"/>
                <a:ea typeface="+mn-ea"/>
                <a:cs typeface="+mn-cs"/>
              </a:rPr>
              <a:t>100%review</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kumimoji="1" lang="zh-CN" altLang="en-US" sz="1200" b="0" i="0" kern="1200" dirty="0" smtClean="0">
                <a:solidFill>
                  <a:schemeClr val="tx1"/>
                </a:solidFill>
                <a:effectLst/>
                <a:latin typeface="+mn-lt"/>
                <a:ea typeface="+mn-ea"/>
                <a:cs typeface="+mn-cs"/>
              </a:rPr>
              <a:t>先写单元测试，再组织软件。</a:t>
            </a:r>
            <a:endParaRPr kumimoji="1"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随时对代码进行重构，要进行残忍的重构。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力求使用最简单的方式实现当前的需求。简单的就是最好的。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项目组的所有开发人员有权更改所有的代码。每个人都对所有的代码负有责任。</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开发人员坚持随时进行提交，系统每天一次集成。</a:t>
            </a:r>
            <a:endParaRPr lang="en-US" altLang="zh-CN" sz="1200" b="0" i="0" kern="1200" dirty="0" smtClean="0">
              <a:solidFill>
                <a:schemeClr val="tx1"/>
              </a:solidFill>
              <a:effectLst/>
              <a:latin typeface="+mn-lt"/>
              <a:ea typeface="+mn-ea"/>
              <a:cs typeface="+mn-cs"/>
            </a:endParaRPr>
          </a:p>
          <a:p>
            <a:r>
              <a:rPr kumimoji="1" lang="zh-CN" altLang="en-US" sz="1200" b="0" i="0" kern="1200" dirty="0" smtClean="0">
                <a:solidFill>
                  <a:schemeClr val="tx1"/>
                </a:solidFill>
                <a:effectLst/>
                <a:latin typeface="+mn-lt"/>
                <a:ea typeface="+mn-ea"/>
                <a:cs typeface="+mn-cs"/>
              </a:rPr>
              <a:t>客户参与测试。</a:t>
            </a:r>
            <a:endParaRPr kumimoji="1"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每隔一到两个月对客户进行一次系统发布，尽量早的让客户看到可执行的系统。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实行项目组统一的编码标准，严格执行。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用隐喻的方法用来使项目成员对于系统的实现方式达成共识。</a:t>
            </a:r>
            <a:endParaRPr kumimoji="1" lang="en-US" altLang="zh-CN" sz="1200" b="0" i="0" kern="1200" dirty="0" smtClean="0">
              <a:solidFill>
                <a:schemeClr val="tx1"/>
              </a:solidFill>
              <a:effectLst/>
              <a:latin typeface="+mn-lt"/>
              <a:ea typeface="+mn-ea"/>
              <a:cs typeface="+mn-cs"/>
            </a:endParaRPr>
          </a:p>
          <a:p>
            <a:endParaRPr kumimoji="1" lang="en-US" altLang="zh-CN" sz="1200" b="0" i="0" kern="1200" dirty="0" smtClean="0">
              <a:solidFill>
                <a:schemeClr val="tx1"/>
              </a:solidFill>
              <a:effectLst/>
              <a:latin typeface="+mn-lt"/>
              <a:ea typeface="+mn-ea"/>
              <a:cs typeface="+mn-cs"/>
            </a:endParaRPr>
          </a:p>
          <a:p>
            <a:endParaRPr kumimoji="1" lang="en-US" altLang="zh-CN"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16</a:t>
            </a:fld>
            <a:endParaRPr kumimoji="1" lang="zh-CN" altLang="en-US"/>
          </a:p>
        </p:txBody>
      </p:sp>
    </p:spTree>
    <p:extLst>
      <p:ext uri="{BB962C8B-B14F-4D97-AF65-F5344CB8AC3E}">
        <p14:creationId xmlns:p14="http://schemas.microsoft.com/office/powerpoint/2010/main" val="53607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开发者可能</a:t>
            </a:r>
            <a:r>
              <a:rPr lang="zh-CN" altLang="en-US" sz="1200" b="1" i="0" kern="1200" dirty="0" smtClean="0">
                <a:solidFill>
                  <a:schemeClr val="tx1"/>
                </a:solidFill>
                <a:effectLst/>
                <a:latin typeface="+mn-lt"/>
                <a:ea typeface="+mn-ea"/>
                <a:cs typeface="+mn-cs"/>
              </a:rPr>
              <a:t>只</a:t>
            </a:r>
            <a:r>
              <a:rPr lang="zh-CN" altLang="en-US" sz="1200" b="0" i="0" kern="1200" dirty="0" smtClean="0">
                <a:solidFill>
                  <a:schemeClr val="tx1"/>
                </a:solidFill>
                <a:effectLst/>
                <a:latin typeface="+mn-lt"/>
                <a:ea typeface="+mn-ea"/>
                <a:cs typeface="+mn-cs"/>
              </a:rPr>
              <a:t>完成满足了测试的代码，而忽略了对</a:t>
            </a:r>
            <a:r>
              <a:rPr lang="zh-CN" altLang="en-US" sz="1200" b="1" i="0" kern="1200" dirty="0" smtClean="0">
                <a:solidFill>
                  <a:schemeClr val="tx1"/>
                </a:solidFill>
                <a:effectLst/>
                <a:latin typeface="+mn-lt"/>
                <a:ea typeface="+mn-ea"/>
                <a:cs typeface="+mn-cs"/>
              </a:rPr>
              <a:t>实际需求</a:t>
            </a:r>
            <a:r>
              <a:rPr lang="zh-CN" altLang="en-US" sz="1200" b="0" i="0" kern="1200" dirty="0" smtClean="0">
                <a:solidFill>
                  <a:schemeClr val="tx1"/>
                </a:solidFill>
                <a:effectLst/>
                <a:latin typeface="+mn-lt"/>
                <a:ea typeface="+mn-ea"/>
                <a:cs typeface="+mn-cs"/>
              </a:rPr>
              <a:t>的实现。</a:t>
            </a:r>
            <a:r>
              <a:rPr lang="zh-CN" altLang="en-US" sz="1200" b="0" i="1" kern="1200" dirty="0" smtClean="0">
                <a:solidFill>
                  <a:schemeClr val="tx1"/>
                </a:solidFill>
                <a:effectLst/>
                <a:latin typeface="+mn-lt"/>
                <a:ea typeface="+mn-ea"/>
                <a:cs typeface="+mn-cs"/>
              </a:rPr>
              <a:t>有实践者认为用结对编程的方式可以有效的避免这个问题。</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会放慢开发实际代码的速度，特别对于要求开发速度的原型开发造成不利。</a:t>
            </a:r>
            <a:r>
              <a:rPr lang="zh-CN" altLang="en-US" sz="1200" b="0" i="1" kern="1200" dirty="0" smtClean="0">
                <a:solidFill>
                  <a:schemeClr val="tx1"/>
                </a:solidFill>
                <a:effectLst/>
                <a:latin typeface="+mn-lt"/>
                <a:ea typeface="+mn-ea"/>
                <a:cs typeface="+mn-cs"/>
              </a:rPr>
              <a:t>这里需要考虑开发速度需要包含功能和品质两个方面，单纯的代码速度可能不能完全代表开发速度。</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a:t>
            </a:r>
            <a:r>
              <a:rPr lang="en-US" altLang="zh-CN" sz="1200" b="0" i="0" kern="1200" dirty="0" smtClean="0">
                <a:solidFill>
                  <a:schemeClr val="tx1"/>
                </a:solidFill>
                <a:effectLst/>
                <a:latin typeface="+mn-lt"/>
                <a:ea typeface="+mn-ea"/>
                <a:cs typeface="+mn-cs"/>
              </a:rPr>
              <a:t>GUI,</a:t>
            </a:r>
            <a:r>
              <a:rPr lang="zh-CN" altLang="en-US" sz="1200" b="0" i="0" kern="1200" dirty="0" smtClean="0">
                <a:solidFill>
                  <a:schemeClr val="tx1"/>
                </a:solidFill>
                <a:effectLst/>
                <a:latin typeface="+mn-lt"/>
                <a:ea typeface="+mn-ea"/>
                <a:cs typeface="+mn-cs"/>
              </a:rPr>
              <a:t>资料库和</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应用而言。构造单元测试比较困难，如果强行构造单元测试，反而给维护带来额外的工作量。</a:t>
            </a:r>
            <a:r>
              <a:rPr lang="zh-CN" altLang="en-US" sz="1200" b="0" i="1" kern="1200" dirty="0" smtClean="0">
                <a:solidFill>
                  <a:schemeClr val="tx1"/>
                </a:solidFill>
                <a:effectLst/>
                <a:latin typeface="+mn-lt"/>
                <a:ea typeface="+mn-ea"/>
                <a:cs typeface="+mn-cs"/>
              </a:rPr>
              <a:t>有开发者认为这个是由于设计方法，而不是开发方法造成的困难。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使得开发更为关注用例和测试案例，而不是</a:t>
            </a:r>
            <a:r>
              <a:rPr lang="zh-CN" altLang="en-US" sz="1200" b="1" i="0" kern="1200" dirty="0" smtClean="0">
                <a:solidFill>
                  <a:schemeClr val="tx1"/>
                </a:solidFill>
                <a:effectLst/>
                <a:latin typeface="+mn-lt"/>
                <a:ea typeface="+mn-ea"/>
                <a:cs typeface="+mn-cs"/>
              </a:rPr>
              <a:t>设计本身</a:t>
            </a:r>
            <a:r>
              <a:rPr lang="zh-CN" altLang="en-US" sz="1200" b="0" i="0" kern="1200" dirty="0" smtClean="0">
                <a:solidFill>
                  <a:schemeClr val="tx1"/>
                </a:solidFill>
                <a:effectLst/>
                <a:latin typeface="+mn-lt"/>
                <a:ea typeface="+mn-ea"/>
                <a:cs typeface="+mn-cs"/>
              </a:rPr>
              <a:t>。</a:t>
            </a:r>
            <a:r>
              <a:rPr lang="zh-CN" altLang="en-US" sz="1200" b="0" i="1" kern="1200" dirty="0" smtClean="0">
                <a:solidFill>
                  <a:schemeClr val="tx1"/>
                </a:solidFill>
                <a:effectLst/>
                <a:latin typeface="+mn-lt"/>
                <a:ea typeface="+mn-ea"/>
                <a:cs typeface="+mn-cs"/>
              </a:rPr>
              <a:t>目前，对于这个观点有较多的争议。</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测试驱动开发会导致单元测试的覆盖度不够，比如可能缺乏边界测试。</a:t>
            </a:r>
            <a:r>
              <a:rPr lang="zh-CN" altLang="en-US" sz="1200" b="0" i="1" kern="1200" dirty="0" smtClean="0">
                <a:solidFill>
                  <a:schemeClr val="tx1"/>
                </a:solidFill>
                <a:effectLst/>
                <a:latin typeface="+mn-lt"/>
                <a:ea typeface="+mn-ea"/>
                <a:cs typeface="+mn-cs"/>
              </a:rPr>
              <a:t>在实际的操作中，和非测试驱动开发一样，当代码完成以后还是需要补充单元测试，提高测试的覆盖度。</a:t>
            </a:r>
            <a:endParaRPr lang="zh-CN" altLang="en-US" sz="1200" b="0" i="0" kern="1200" dirty="0" smtClean="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17</a:t>
            </a:fld>
            <a:endParaRPr kumimoji="1" lang="zh-CN" altLang="en-US"/>
          </a:p>
        </p:txBody>
      </p:sp>
    </p:spTree>
    <p:extLst>
      <p:ext uri="{BB962C8B-B14F-4D97-AF65-F5344CB8AC3E}">
        <p14:creationId xmlns:p14="http://schemas.microsoft.com/office/powerpoint/2010/main" val="121086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在官方网站介绍的历史中，并没有提到开源一词。敏捷开发与开源不是谁源于谁的关系，但两者确实有一定的共同特点</a:t>
            </a:r>
            <a:endParaRPr kumimoji="1" lang="en-US" altLang="zh-CN" dirty="0" smtClean="0"/>
          </a:p>
          <a:p>
            <a:r>
              <a:rPr kumimoji="1" lang="zh-CN" altLang="en-US" dirty="0" smtClean="0"/>
              <a:t>尽早满足用户需求，持续快速的迭代</a:t>
            </a:r>
            <a:r>
              <a:rPr kumimoji="1" lang="en-US" altLang="zh-CN" dirty="0" smtClean="0"/>
              <a:t>——</a:t>
            </a:r>
            <a:r>
              <a:rPr kumimoji="1" lang="zh-CN" altLang="en-US" dirty="0" smtClean="0"/>
              <a:t>有的</a:t>
            </a:r>
            <a:endParaRPr kumimoji="1" lang="en-US" altLang="zh-CN" dirty="0" smtClean="0"/>
          </a:p>
          <a:p>
            <a:r>
              <a:rPr kumimoji="1" lang="zh-CN" altLang="en-US" dirty="0" smtClean="0"/>
              <a:t>拥抱变化，即使在很迟的时候</a:t>
            </a:r>
            <a:r>
              <a:rPr kumimoji="1" lang="en-US" altLang="zh-CN" dirty="0" smtClean="0"/>
              <a:t>——</a:t>
            </a:r>
            <a:r>
              <a:rPr kumimoji="1" lang="zh-CN" altLang="en-US" dirty="0" smtClean="0"/>
              <a:t>开源经常会有大版本更新，以及</a:t>
            </a:r>
            <a:r>
              <a:rPr kumimoji="1" lang="en-US" altLang="zh-CN" dirty="0" smtClean="0"/>
              <a:t>fork</a:t>
            </a:r>
          </a:p>
          <a:p>
            <a:r>
              <a:rPr kumimoji="1" lang="zh-CN" altLang="en-US" dirty="0" smtClean="0"/>
              <a:t>快速迭代</a:t>
            </a:r>
            <a:r>
              <a:rPr kumimoji="1" lang="en-US" altLang="zh-CN" dirty="0" smtClean="0"/>
              <a:t>——</a:t>
            </a:r>
            <a:r>
              <a:rPr kumimoji="1" lang="zh-CN" altLang="en-US" dirty="0" smtClean="0"/>
              <a:t>有的</a:t>
            </a:r>
            <a:endParaRPr kumimoji="1" lang="en-US" altLang="zh-CN" dirty="0" smtClean="0"/>
          </a:p>
          <a:p>
            <a:r>
              <a:rPr kumimoji="1" lang="en-US" altLang="zh-CN" dirty="0" smtClean="0"/>
              <a:t>Developers</a:t>
            </a:r>
            <a:r>
              <a:rPr kumimoji="1" lang="zh-CN" altLang="en-US" dirty="0" smtClean="0"/>
              <a:t>至少在一起</a:t>
            </a:r>
            <a:endParaRPr kumimoji="1" lang="en-US" altLang="zh-CN" dirty="0" smtClean="0"/>
          </a:p>
          <a:p>
            <a:r>
              <a:rPr kumimoji="1" lang="zh-CN" altLang="en-US" dirty="0" smtClean="0"/>
              <a:t>参与者都是</a:t>
            </a:r>
            <a:r>
              <a:rPr kumimoji="1" lang="en-US" altLang="zh-CN" dirty="0" smtClean="0"/>
              <a:t>motivated</a:t>
            </a:r>
            <a:r>
              <a:rPr kumimoji="1" lang="zh-CN" altLang="en-US" dirty="0" smtClean="0"/>
              <a:t>的</a:t>
            </a:r>
            <a:r>
              <a:rPr kumimoji="1" lang="en-US" altLang="zh-CN" dirty="0" smtClean="0"/>
              <a:t>——</a:t>
            </a:r>
            <a:r>
              <a:rPr kumimoji="1" lang="zh-CN" altLang="en-US" dirty="0" smtClean="0"/>
              <a:t>开源确实如此</a:t>
            </a:r>
            <a:endParaRPr kumimoji="1" lang="en-US" altLang="zh-CN" dirty="0" smtClean="0"/>
          </a:p>
          <a:p>
            <a:r>
              <a:rPr kumimoji="1" lang="zh-CN" altLang="en-US" dirty="0" smtClean="0"/>
              <a:t>面对面</a:t>
            </a:r>
            <a:r>
              <a:rPr kumimoji="1" lang="en-US" altLang="zh-CN" dirty="0" smtClean="0"/>
              <a:t>——</a:t>
            </a:r>
            <a:r>
              <a:rPr kumimoji="1" lang="zh-CN" altLang="en-US" dirty="0" smtClean="0"/>
              <a:t>这一点不同，开源强调书面沟通</a:t>
            </a:r>
            <a:endParaRPr kumimoji="1" lang="en-US" altLang="zh-CN" dirty="0" smtClean="0"/>
          </a:p>
          <a:p>
            <a:r>
              <a:rPr kumimoji="1" lang="zh-CN" altLang="en-US" dirty="0" smtClean="0"/>
              <a:t>最后的软件制品才是硬指标</a:t>
            </a:r>
            <a:r>
              <a:rPr kumimoji="1" lang="en-US" altLang="zh-CN" dirty="0" smtClean="0"/>
              <a:t>——</a:t>
            </a:r>
            <a:r>
              <a:rPr kumimoji="1" lang="zh-CN" altLang="en-US" dirty="0" smtClean="0"/>
              <a:t>确实如此</a:t>
            </a:r>
            <a:endParaRPr kumimoji="1" lang="en-US" altLang="zh-CN" dirty="0" smtClean="0"/>
          </a:p>
          <a:p>
            <a:r>
              <a:rPr kumimoji="1" lang="zh-CN" altLang="en-US" dirty="0" smtClean="0"/>
              <a:t>步调一致</a:t>
            </a:r>
            <a:r>
              <a:rPr kumimoji="1" lang="en-US" altLang="zh-CN" dirty="0" smtClean="0"/>
              <a:t>——</a:t>
            </a:r>
            <a:r>
              <a:rPr kumimoji="1" lang="zh-CN" altLang="en-US" dirty="0" smtClean="0"/>
              <a:t>至少</a:t>
            </a:r>
            <a:r>
              <a:rPr kumimoji="1" lang="en-US" altLang="zh-CN" dirty="0" smtClean="0"/>
              <a:t>developer</a:t>
            </a:r>
            <a:r>
              <a:rPr kumimoji="1" lang="zh-CN" altLang="en-US" dirty="0" smtClean="0"/>
              <a:t>是的</a:t>
            </a:r>
            <a:endParaRPr kumimoji="1" lang="en-US" altLang="zh-CN" dirty="0" smtClean="0"/>
          </a:p>
          <a:p>
            <a:r>
              <a:rPr kumimoji="1" lang="zh-CN" altLang="en-US" dirty="0" smtClean="0"/>
              <a:t>强调技术先进设计优雅</a:t>
            </a:r>
            <a:r>
              <a:rPr kumimoji="1" lang="en-US" altLang="zh-CN" dirty="0" smtClean="0"/>
              <a:t>——</a:t>
            </a:r>
            <a:r>
              <a:rPr kumimoji="1" lang="zh-CN" altLang="en-US" dirty="0" smtClean="0"/>
              <a:t>确实如此</a:t>
            </a:r>
            <a:endParaRPr kumimoji="1" lang="en-US" altLang="zh-CN" dirty="0" smtClean="0"/>
          </a:p>
          <a:p>
            <a:r>
              <a:rPr kumimoji="1" lang="zh-CN" altLang="en-US" dirty="0" smtClean="0"/>
              <a:t>极力减少不必要的工作量</a:t>
            </a:r>
            <a:r>
              <a:rPr kumimoji="1" lang="en-US" altLang="zh-CN" dirty="0" smtClean="0"/>
              <a:t>——</a:t>
            </a:r>
            <a:r>
              <a:rPr kumimoji="1" lang="zh-CN" altLang="en-US" dirty="0" smtClean="0"/>
              <a:t>开源也认为简单很重要，但由于没有合同，多数是出于个人原因参与，因此没有那么迫切</a:t>
            </a:r>
            <a:endParaRPr kumimoji="1" lang="en-US" altLang="zh-CN" dirty="0" smtClean="0"/>
          </a:p>
          <a:p>
            <a:r>
              <a:rPr kumimoji="1" lang="zh-CN" altLang="en-US" dirty="0" smtClean="0"/>
              <a:t>强调自组织</a:t>
            </a:r>
            <a:r>
              <a:rPr kumimoji="1" lang="en-US" altLang="zh-CN" dirty="0" smtClean="0"/>
              <a:t>——</a:t>
            </a:r>
            <a:r>
              <a:rPr kumimoji="1" lang="zh-CN" altLang="en-US" dirty="0" smtClean="0"/>
              <a:t>开源本身就是去中心化的</a:t>
            </a:r>
            <a:endParaRPr kumimoji="1" lang="en-US" altLang="zh-CN" dirty="0" smtClean="0"/>
          </a:p>
          <a:p>
            <a:r>
              <a:rPr kumimoji="1" lang="en-US" altLang="zh-CN" dirty="0" smtClean="0"/>
              <a:t>team</a:t>
            </a:r>
            <a:r>
              <a:rPr kumimoji="1" lang="zh-CN" altLang="en-US" dirty="0" smtClean="0"/>
              <a:t>会关注如何才能更高效并为之作为调整</a:t>
            </a:r>
            <a:r>
              <a:rPr kumimoji="1" lang="en-US" altLang="zh-CN" dirty="0" smtClean="0"/>
              <a:t>——</a:t>
            </a:r>
            <a:r>
              <a:rPr kumimoji="1" lang="zh-CN" altLang="en-US" dirty="0" smtClean="0"/>
              <a:t>虽然不明显，但</a:t>
            </a:r>
            <a:r>
              <a:rPr kumimoji="1" lang="en-US" altLang="zh-CN" dirty="0" smtClean="0"/>
              <a:t>Apache</a:t>
            </a:r>
            <a:r>
              <a:rPr kumimoji="1" lang="zh-CN" altLang="en-US" dirty="0" smtClean="0"/>
              <a:t>项目是一个很好的例子，变得越来越规范高效</a:t>
            </a:r>
            <a:endParaRPr kumimoji="1" lang="zh-CN" altLang="en-US" dirty="0"/>
          </a:p>
        </p:txBody>
      </p:sp>
      <p:sp>
        <p:nvSpPr>
          <p:cNvPr id="4" name="幻灯片编号占位符 3"/>
          <p:cNvSpPr>
            <a:spLocks noGrp="1"/>
          </p:cNvSpPr>
          <p:nvPr>
            <p:ph type="sldNum" sz="quarter" idx="10"/>
          </p:nvPr>
        </p:nvSpPr>
        <p:spPr/>
        <p:txBody>
          <a:bodyPr/>
          <a:lstStyle/>
          <a:p>
            <a:fld id="{EC0E1F24-7257-7442-A866-B1B05C61771B}" type="slidenum">
              <a:rPr kumimoji="1" lang="zh-CN" altLang="en-US" smtClean="0"/>
              <a:t>18</a:t>
            </a:fld>
            <a:endParaRPr kumimoji="1" lang="zh-CN" altLang="en-US"/>
          </a:p>
        </p:txBody>
      </p:sp>
    </p:spTree>
    <p:extLst>
      <p:ext uri="{BB962C8B-B14F-4D97-AF65-F5344CB8AC3E}">
        <p14:creationId xmlns:p14="http://schemas.microsoft.com/office/powerpoint/2010/main" val="20040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9E016143-E03C-4CFD-AFDC-14E5BDEA754C}" type="datetimeFigureOut">
              <a:rPr lang="en-US" smtClean="0"/>
              <a:t>6/1/17</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4FAB73BC-B049-4115-A692-8D63A059BFB8}"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E59FD0C-5451-4CA0-86AF-E70AE3279989}" type="datetimeFigureOut">
              <a:rPr lang="en-US" smtClean="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59FD0C-5451-4CA0-86AF-E70AE327998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59FD0C-5451-4CA0-86AF-E70AE327998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59FD0C-5451-4CA0-86AF-E70AE327998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59FD0C-5451-4CA0-86AF-E70AE327998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E59FD0C-5451-4CA0-86AF-E70AE327998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8C94063-DF36-4330-A365-08DA1FA5B7D6}" type="datetimeFigureOut">
              <a:rPr lang="en-US" smtClean="0"/>
              <a:t>6/1/17</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08A7C6C-0F39-4D70-8E8D-FE5B9C95FA73}" type="datetimeFigureOut">
              <a:rPr lang="en-US" smtClean="0"/>
              <a:t>6/1/17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6/1/17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6/1/17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F53789A-C914-4DB1-8815-80B5EC7335C5}" type="datetimeFigureOut">
              <a:rPr lang="en-US" smtClean="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E6440AA-91A0-436F-8FDB-C0F939DCAE21}" type="datetimeFigureOut">
              <a:rPr lang="en-US" smtClean="0"/>
              <a:t>6/1/17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6000"/>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59FD0C-5451-4CA0-86AF-E70AE3279989}" type="datetimeFigureOut">
              <a:rPr lang="en-US" smtClean="0"/>
              <a:t>6/1/17</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6021322"/>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 id="21474843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www.agileallianc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smtClean="0"/>
              <a:t>敏捷开发方法</a:t>
            </a:r>
            <a:r>
              <a:rPr kumimoji="1" lang="en-US" altLang="zh-CN" dirty="0" smtClean="0"/>
              <a:t/>
            </a:r>
            <a:br>
              <a:rPr kumimoji="1" lang="en-US" altLang="zh-CN" dirty="0" smtClean="0"/>
            </a:br>
            <a:r>
              <a:rPr kumimoji="1" lang="en-US" altLang="zh-CN" sz="2400" dirty="0" smtClean="0"/>
              <a:t>Agile Software </a:t>
            </a:r>
            <a:r>
              <a:rPr kumimoji="1" lang="en-US" altLang="zh-CN" sz="2400" dirty="0"/>
              <a:t>D</a:t>
            </a:r>
            <a:r>
              <a:rPr kumimoji="1" lang="en-US" altLang="zh-CN" sz="2400" dirty="0" smtClean="0"/>
              <a:t>evelopment</a:t>
            </a:r>
            <a:endParaRPr kumimoji="1" lang="zh-CN" altLang="en-US" sz="2400" dirty="0"/>
          </a:p>
        </p:txBody>
      </p:sp>
      <p:sp>
        <p:nvSpPr>
          <p:cNvPr id="3" name="副标题 2"/>
          <p:cNvSpPr>
            <a:spLocks noGrp="1"/>
          </p:cNvSpPr>
          <p:nvPr>
            <p:ph type="subTitle" idx="1"/>
          </p:nvPr>
        </p:nvSpPr>
        <p:spPr/>
        <p:txBody>
          <a:bodyPr/>
          <a:lstStyle/>
          <a:p>
            <a:r>
              <a:rPr kumimoji="1" lang="en-US" altLang="zh-CN" dirty="0" smtClean="0"/>
              <a:t>2017-6-1</a:t>
            </a:r>
            <a:r>
              <a:rPr kumimoji="1" lang="zh-CN" altLang="en-US" dirty="0" smtClean="0"/>
              <a:t> 李博远</a:t>
            </a:r>
            <a:endParaRPr kumimoji="1" lang="zh-CN" altLang="en-US" dirty="0"/>
          </a:p>
        </p:txBody>
      </p:sp>
    </p:spTree>
    <p:extLst>
      <p:ext uri="{BB962C8B-B14F-4D97-AF65-F5344CB8AC3E}">
        <p14:creationId xmlns:p14="http://schemas.microsoft.com/office/powerpoint/2010/main" val="2084803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Scrum</a:t>
            </a:r>
            <a:r>
              <a:rPr kumimoji="1" lang="zh-CN" altLang="en-US" dirty="0" smtClean="0"/>
              <a:t>会议</a:t>
            </a:r>
            <a:endParaRPr kumimoji="1" lang="zh-CN" altLang="en-US" dirty="0"/>
          </a:p>
        </p:txBody>
      </p:sp>
      <p:sp>
        <p:nvSpPr>
          <p:cNvPr id="3" name="内容占位符 2"/>
          <p:cNvSpPr>
            <a:spLocks noGrp="1"/>
          </p:cNvSpPr>
          <p:nvPr>
            <p:ph idx="1"/>
          </p:nvPr>
        </p:nvSpPr>
        <p:spPr>
          <a:xfrm>
            <a:off x="1439333" y="1871663"/>
            <a:ext cx="7704667" cy="4986337"/>
          </a:xfrm>
        </p:spPr>
        <p:txBody>
          <a:bodyPr>
            <a:normAutofit fontScale="55000" lnSpcReduction="20000"/>
          </a:bodyPr>
          <a:lstStyle/>
          <a:p>
            <a:pPr>
              <a:lnSpc>
                <a:spcPct val="120000"/>
              </a:lnSpc>
            </a:pPr>
            <a:r>
              <a:rPr lang="zh-CN" altLang="en-US" dirty="0"/>
              <a:t>在冲刺中，每一天都会举行项目状况会议，被称为“</a:t>
            </a:r>
            <a:r>
              <a:rPr lang="en-US" altLang="zh-CN" dirty="0"/>
              <a:t>scrum”</a:t>
            </a:r>
            <a:r>
              <a:rPr lang="zh-CN" altLang="en-US" dirty="0"/>
              <a:t>或“每日站立会议”。每日站立会议有一些具体的指导原则：</a:t>
            </a:r>
          </a:p>
          <a:p>
            <a:pPr lvl="1">
              <a:lnSpc>
                <a:spcPct val="120000"/>
              </a:lnSpc>
            </a:pPr>
            <a:r>
              <a:rPr lang="zh-CN" altLang="en-US" dirty="0"/>
              <a:t>会议</a:t>
            </a:r>
            <a:r>
              <a:rPr lang="zh-CN" altLang="en-US" dirty="0">
                <a:solidFill>
                  <a:srgbClr val="FF0000"/>
                </a:solidFill>
              </a:rPr>
              <a:t>准时</a:t>
            </a:r>
            <a:r>
              <a:rPr lang="zh-CN" altLang="en-US" dirty="0"/>
              <a:t>开始。</a:t>
            </a:r>
          </a:p>
          <a:p>
            <a:pPr lvl="1">
              <a:lnSpc>
                <a:spcPct val="120000"/>
              </a:lnSpc>
            </a:pPr>
            <a:r>
              <a:rPr lang="zh-CN" altLang="en-US" dirty="0"/>
              <a:t>欢迎所有人参加，但</a:t>
            </a:r>
            <a:r>
              <a:rPr lang="zh-CN" altLang="en-US" dirty="0">
                <a:solidFill>
                  <a:srgbClr val="FF0000"/>
                </a:solidFill>
              </a:rPr>
              <a:t>只有</a:t>
            </a:r>
            <a:r>
              <a:rPr lang="en-US" altLang="zh-CN" dirty="0">
                <a:solidFill>
                  <a:srgbClr val="FF0000"/>
                </a:solidFill>
              </a:rPr>
              <a:t>"</a:t>
            </a:r>
            <a:r>
              <a:rPr lang="zh-CN" altLang="en-US" dirty="0">
                <a:solidFill>
                  <a:srgbClr val="FF0000"/>
                </a:solidFill>
              </a:rPr>
              <a:t>猪</a:t>
            </a:r>
            <a:r>
              <a:rPr lang="en-US" altLang="zh-CN" dirty="0">
                <a:solidFill>
                  <a:srgbClr val="FF0000"/>
                </a:solidFill>
              </a:rPr>
              <a:t>"</a:t>
            </a:r>
            <a:r>
              <a:rPr lang="zh-CN" altLang="en-US" dirty="0">
                <a:solidFill>
                  <a:srgbClr val="FF0000"/>
                </a:solidFill>
              </a:rPr>
              <a:t>可以发言</a:t>
            </a:r>
            <a:r>
              <a:rPr lang="zh-CN" altLang="en-US" dirty="0"/>
              <a:t>。</a:t>
            </a:r>
          </a:p>
          <a:p>
            <a:pPr lvl="1">
              <a:lnSpc>
                <a:spcPct val="120000"/>
              </a:lnSpc>
            </a:pPr>
            <a:r>
              <a:rPr lang="zh-CN" altLang="en-US" dirty="0"/>
              <a:t>不论团队规模大小，会议被限制在</a:t>
            </a:r>
            <a:r>
              <a:rPr lang="en-US" altLang="zh-CN" dirty="0"/>
              <a:t>15</a:t>
            </a:r>
            <a:r>
              <a:rPr lang="zh-CN" altLang="en-US" dirty="0"/>
              <a:t>分钟。</a:t>
            </a:r>
          </a:p>
          <a:p>
            <a:pPr lvl="1">
              <a:lnSpc>
                <a:spcPct val="120000"/>
              </a:lnSpc>
            </a:pPr>
            <a:r>
              <a:rPr lang="zh-CN" altLang="en-US" dirty="0"/>
              <a:t>所有出席者都应站立。（有助于保持会议</a:t>
            </a:r>
            <a:r>
              <a:rPr lang="zh-CN" altLang="en-US" dirty="0">
                <a:solidFill>
                  <a:srgbClr val="FF0000"/>
                </a:solidFill>
              </a:rPr>
              <a:t>简短</a:t>
            </a:r>
            <a:r>
              <a:rPr lang="zh-CN" altLang="en-US" dirty="0"/>
              <a:t>）</a:t>
            </a:r>
          </a:p>
          <a:p>
            <a:pPr lvl="1">
              <a:lnSpc>
                <a:spcPct val="120000"/>
              </a:lnSpc>
            </a:pPr>
            <a:r>
              <a:rPr lang="zh-CN" altLang="en-US" dirty="0"/>
              <a:t>会议应在</a:t>
            </a:r>
            <a:r>
              <a:rPr lang="zh-CN" altLang="en-US" dirty="0">
                <a:solidFill>
                  <a:srgbClr val="FF0000"/>
                </a:solidFill>
              </a:rPr>
              <a:t>固定地点和每天的同一时间</a:t>
            </a:r>
            <a:r>
              <a:rPr lang="zh-CN" altLang="en-US" dirty="0"/>
              <a:t>举行。</a:t>
            </a:r>
          </a:p>
          <a:p>
            <a:pPr>
              <a:lnSpc>
                <a:spcPct val="120000"/>
              </a:lnSpc>
            </a:pPr>
            <a:r>
              <a:rPr lang="zh-CN" altLang="en-US" dirty="0"/>
              <a:t>在会议上，每个团队成员需要回答三个问题：</a:t>
            </a:r>
          </a:p>
          <a:p>
            <a:pPr lvl="1">
              <a:lnSpc>
                <a:spcPct val="120000"/>
              </a:lnSpc>
            </a:pPr>
            <a:r>
              <a:rPr lang="zh-CN" altLang="en-US" dirty="0"/>
              <a:t>昨天你完成了那些工作？</a:t>
            </a:r>
          </a:p>
          <a:p>
            <a:pPr lvl="1">
              <a:lnSpc>
                <a:spcPct val="120000"/>
              </a:lnSpc>
            </a:pPr>
            <a:r>
              <a:rPr lang="zh-CN" altLang="en-US" dirty="0"/>
              <a:t>今天你打算做什么？</a:t>
            </a:r>
          </a:p>
          <a:p>
            <a:pPr lvl="1">
              <a:lnSpc>
                <a:spcPct val="120000"/>
              </a:lnSpc>
            </a:pPr>
            <a:r>
              <a:rPr lang="zh-CN" altLang="en-US" dirty="0"/>
              <a:t>完成你的目标是否存在什么障碍？（</a:t>
            </a:r>
            <a:r>
              <a:rPr lang="en-US" altLang="zh-CN" dirty="0"/>
              <a:t>Scrum</a:t>
            </a:r>
            <a:r>
              <a:rPr lang="zh-CN" altLang="en-US" dirty="0"/>
              <a:t>主管需要记下这些障碍）</a:t>
            </a:r>
          </a:p>
          <a:p>
            <a:pPr>
              <a:lnSpc>
                <a:spcPct val="120000"/>
              </a:lnSpc>
            </a:pPr>
            <a:r>
              <a:rPr lang="zh-CN" altLang="en-US" dirty="0"/>
              <a:t>每一个冲刺完成后，都会举行一次冲刺</a:t>
            </a:r>
            <a:r>
              <a:rPr lang="zh-CN" altLang="en-US" dirty="0">
                <a:solidFill>
                  <a:srgbClr val="FF0000"/>
                </a:solidFill>
              </a:rPr>
              <a:t>回顾会议</a:t>
            </a:r>
            <a:r>
              <a:rPr lang="zh-CN" altLang="en-US" dirty="0"/>
              <a:t>，在会议上所有团队成员都要反思这个冲刺。举行冲刺回顾会议是为了进行持续过程改进。会议的时间限制在</a:t>
            </a:r>
            <a:r>
              <a:rPr lang="en-US" altLang="zh-CN" dirty="0"/>
              <a:t>4</a:t>
            </a:r>
            <a:r>
              <a:rPr lang="zh-CN" altLang="en-US" dirty="0"/>
              <a:t>小时。</a:t>
            </a:r>
          </a:p>
          <a:p>
            <a:pPr>
              <a:lnSpc>
                <a:spcPct val="120000"/>
              </a:lnSpc>
            </a:pPr>
            <a:r>
              <a:rPr lang="en-US" altLang="zh-CN" dirty="0"/>
              <a:t>Scrum</a:t>
            </a:r>
            <a:r>
              <a:rPr lang="zh-CN" altLang="en-US" dirty="0"/>
              <a:t>提倡</a:t>
            </a:r>
            <a:r>
              <a:rPr lang="zh-CN" altLang="en-US" dirty="0">
                <a:solidFill>
                  <a:srgbClr val="FF0000"/>
                </a:solidFill>
              </a:rPr>
              <a:t>所有团队成员坐在一起工作，进行口头交流</a:t>
            </a:r>
            <a:r>
              <a:rPr lang="zh-CN" altLang="en-US" dirty="0"/>
              <a:t>，以及强调项目有关的规范（</a:t>
            </a:r>
            <a:r>
              <a:rPr lang="en-US" altLang="zh-CN" dirty="0"/>
              <a:t>disciplines</a:t>
            </a:r>
            <a:r>
              <a:rPr lang="zh-CN" altLang="en-US" dirty="0"/>
              <a:t>），这些有助于创造自我组织的团队。</a:t>
            </a:r>
          </a:p>
          <a:p>
            <a:pPr>
              <a:lnSpc>
                <a:spcPct val="120000"/>
              </a:lnSpc>
            </a:pPr>
            <a:r>
              <a:rPr lang="en-US" altLang="zh-CN" dirty="0"/>
              <a:t>Scrum</a:t>
            </a:r>
            <a:r>
              <a:rPr lang="zh-CN" altLang="en-US" dirty="0"/>
              <a:t>的一个关键原则是承认客户可以在项目过程中改变主意，变更他们的需求，而预测式和计划式的方法并不能轻易地解决这种不可预见的需求变化。同样，</a:t>
            </a:r>
            <a:r>
              <a:rPr lang="en-US" altLang="zh-CN" dirty="0"/>
              <a:t>Scrum</a:t>
            </a:r>
            <a:r>
              <a:rPr lang="zh-CN" altLang="en-US" dirty="0"/>
              <a:t>采用了经验</a:t>
            </a:r>
            <a:r>
              <a:rPr lang="zh-CN" altLang="en-US" dirty="0" smtClean="0"/>
              <a:t>方法</a:t>
            </a:r>
            <a:r>
              <a:rPr lang="en-US" altLang="zh-CN" dirty="0"/>
              <a:t>——</a:t>
            </a:r>
            <a:r>
              <a:rPr lang="zh-CN" altLang="en-US" dirty="0" smtClean="0">
                <a:solidFill>
                  <a:srgbClr val="FF0000"/>
                </a:solidFill>
              </a:rPr>
              <a:t>承认</a:t>
            </a:r>
            <a:r>
              <a:rPr lang="zh-CN" altLang="en-US" dirty="0">
                <a:solidFill>
                  <a:srgbClr val="FF0000"/>
                </a:solidFill>
              </a:rPr>
              <a:t>问题无法完全理解或定义</a:t>
            </a:r>
            <a:r>
              <a:rPr lang="zh-CN" altLang="en-US" dirty="0"/>
              <a:t>，而是关注于</a:t>
            </a:r>
            <a:r>
              <a:rPr lang="zh-CN" altLang="en-US" dirty="0">
                <a:solidFill>
                  <a:srgbClr val="FF0000"/>
                </a:solidFill>
              </a:rPr>
              <a:t>如何使得开发团队快速推出和响应不断出现的需求的能力最大化</a:t>
            </a:r>
            <a:r>
              <a:rPr lang="zh-CN" altLang="en-US" dirty="0"/>
              <a:t>。</a:t>
            </a:r>
          </a:p>
          <a:p>
            <a:pPr>
              <a:lnSpc>
                <a:spcPct val="120000"/>
              </a:lnSpc>
            </a:pPr>
            <a:endParaRPr kumimoji="1" lang="zh-CN" altLang="en-US" dirty="0"/>
          </a:p>
        </p:txBody>
      </p:sp>
    </p:spTree>
    <p:extLst>
      <p:ext uri="{BB962C8B-B14F-4D97-AF65-F5344CB8AC3E}">
        <p14:creationId xmlns:p14="http://schemas.microsoft.com/office/powerpoint/2010/main" val="1380232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Scrum</a:t>
            </a:r>
            <a:r>
              <a:rPr kumimoji="1" lang="zh-CN" altLang="en-US" dirty="0" smtClean="0"/>
              <a:t>文档</a:t>
            </a:r>
            <a:endParaRPr kumimoji="1" lang="zh-CN" altLang="en-US" dirty="0"/>
          </a:p>
        </p:txBody>
      </p:sp>
      <p:sp>
        <p:nvSpPr>
          <p:cNvPr id="3" name="内容占位符 2"/>
          <p:cNvSpPr>
            <a:spLocks noGrp="1"/>
          </p:cNvSpPr>
          <p:nvPr>
            <p:ph idx="1"/>
          </p:nvPr>
        </p:nvSpPr>
        <p:spPr/>
        <p:txBody>
          <a:bodyPr/>
          <a:lstStyle/>
          <a:p>
            <a:r>
              <a:rPr kumimoji="1" lang="zh-CN" altLang="en-US" dirty="0"/>
              <a:t>产品订单（</a:t>
            </a:r>
            <a:r>
              <a:rPr kumimoji="1" lang="en-US" altLang="zh-CN" dirty="0"/>
              <a:t>product backlog</a:t>
            </a:r>
            <a:r>
              <a:rPr kumimoji="1" lang="zh-CN" altLang="en-US" dirty="0" smtClean="0"/>
              <a:t>）</a:t>
            </a:r>
            <a:endParaRPr kumimoji="1" lang="en-US" altLang="zh-CN" dirty="0" smtClean="0"/>
          </a:p>
          <a:p>
            <a:r>
              <a:rPr kumimoji="1" lang="zh-CN" altLang="en-US" dirty="0"/>
              <a:t>冲刺订单（</a:t>
            </a:r>
            <a:r>
              <a:rPr kumimoji="1" lang="en-US" altLang="zh-CN" dirty="0"/>
              <a:t>sprint backlog</a:t>
            </a:r>
            <a:r>
              <a:rPr kumimoji="1" lang="zh-CN" altLang="en-US" dirty="0" smtClean="0"/>
              <a:t>）</a:t>
            </a:r>
            <a:endParaRPr kumimoji="1" lang="en-US" altLang="zh-CN" dirty="0" smtClean="0"/>
          </a:p>
          <a:p>
            <a:r>
              <a:rPr kumimoji="1" lang="zh-CN" altLang="en-US" dirty="0"/>
              <a:t>燃尽图（</a:t>
            </a:r>
            <a:r>
              <a:rPr kumimoji="1" lang="en-US" altLang="zh-CN" dirty="0"/>
              <a:t>burn down chart</a:t>
            </a:r>
            <a:r>
              <a:rPr kumimoji="1" lang="zh-CN" altLang="en-US" dirty="0"/>
              <a:t>）</a:t>
            </a:r>
          </a:p>
        </p:txBody>
      </p:sp>
    </p:spTree>
    <p:extLst>
      <p:ext uri="{BB962C8B-B14F-4D97-AF65-F5344CB8AC3E}">
        <p14:creationId xmlns:p14="http://schemas.microsoft.com/office/powerpoint/2010/main" val="339386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产品订单</a:t>
            </a:r>
            <a:endParaRPr kumimoji="1" lang="zh-CN" altLang="en-US" dirty="0"/>
          </a:p>
        </p:txBody>
      </p:sp>
      <p:sp>
        <p:nvSpPr>
          <p:cNvPr id="3" name="内容占位符 2"/>
          <p:cNvSpPr>
            <a:spLocks noGrp="1"/>
          </p:cNvSpPr>
          <p:nvPr>
            <p:ph idx="1"/>
          </p:nvPr>
        </p:nvSpPr>
        <p:spPr>
          <a:xfrm>
            <a:off x="982135" y="1928813"/>
            <a:ext cx="2832628" cy="4071003"/>
          </a:xfrm>
        </p:spPr>
        <p:txBody>
          <a:bodyPr>
            <a:normAutofit/>
          </a:bodyPr>
          <a:lstStyle/>
          <a:p>
            <a:r>
              <a:rPr kumimoji="1" lang="zh-CN" altLang="en-US" sz="2000" dirty="0" smtClean="0"/>
              <a:t>产品</a:t>
            </a:r>
            <a:r>
              <a:rPr kumimoji="1" lang="en-US" altLang="zh-CN" sz="2000" dirty="0" smtClean="0"/>
              <a:t>backlog</a:t>
            </a:r>
            <a:r>
              <a:rPr kumimoji="1" lang="zh-CN" altLang="en-US" sz="2000" dirty="0" smtClean="0"/>
              <a:t>是</a:t>
            </a:r>
            <a:r>
              <a:rPr kumimoji="1" lang="en-US" altLang="zh-CN" sz="2000" dirty="0" smtClean="0"/>
              <a:t>Scrum</a:t>
            </a:r>
            <a:r>
              <a:rPr kumimoji="1" lang="zh-CN" altLang="en-US" sz="2000" dirty="0" smtClean="0"/>
              <a:t>的</a:t>
            </a:r>
            <a:r>
              <a:rPr kumimoji="1" lang="zh-CN" altLang="en-US" sz="2000" dirty="0"/>
              <a:t>核心，也是</a:t>
            </a:r>
            <a:r>
              <a:rPr kumimoji="1" lang="zh-CN" altLang="en-US" sz="2000" dirty="0">
                <a:solidFill>
                  <a:srgbClr val="FF0000"/>
                </a:solidFill>
              </a:rPr>
              <a:t>一切的起源</a:t>
            </a:r>
            <a:r>
              <a:rPr kumimoji="1" lang="zh-CN" altLang="en-US" sz="2000" dirty="0"/>
              <a:t>。从根本上说，</a:t>
            </a:r>
            <a:r>
              <a:rPr kumimoji="1" lang="zh-CN" altLang="en-US" sz="2000" dirty="0" smtClean="0"/>
              <a:t>它就</a:t>
            </a:r>
            <a:r>
              <a:rPr kumimoji="1" lang="zh-CN" altLang="en-US" sz="2000" dirty="0"/>
              <a:t>是一个需求、或故事、或特性等组成的列表，按照重要性的</a:t>
            </a:r>
            <a:r>
              <a:rPr kumimoji="1" lang="zh-CN" altLang="en-US" sz="2000" dirty="0" smtClean="0"/>
              <a:t>级别进行</a:t>
            </a:r>
            <a:r>
              <a:rPr kumimoji="1" lang="zh-CN" altLang="en-US" sz="2000" dirty="0"/>
              <a:t>了排序。它里面包含的是客户想要的东西，并用</a:t>
            </a:r>
            <a:r>
              <a:rPr kumimoji="1" lang="zh-CN" altLang="en-US" sz="2000" dirty="0">
                <a:solidFill>
                  <a:srgbClr val="FF0000"/>
                </a:solidFill>
              </a:rPr>
              <a:t>客户的术语</a:t>
            </a:r>
            <a:r>
              <a:rPr kumimoji="1" lang="zh-CN" altLang="en-US" sz="2000" dirty="0" smtClean="0"/>
              <a:t>加以</a:t>
            </a:r>
            <a:r>
              <a:rPr kumimoji="1" lang="zh-CN" altLang="en-US" sz="2000" dirty="0"/>
              <a:t>描述。</a:t>
            </a:r>
          </a:p>
        </p:txBody>
      </p:sp>
      <p:pic>
        <p:nvPicPr>
          <p:cNvPr id="4" name="图片 3"/>
          <p:cNvPicPr>
            <a:picLocks noChangeAspect="1"/>
          </p:cNvPicPr>
          <p:nvPr/>
        </p:nvPicPr>
        <p:blipFill>
          <a:blip r:embed="rId2"/>
          <a:stretch>
            <a:fillRect/>
          </a:stretch>
        </p:blipFill>
        <p:spPr>
          <a:xfrm>
            <a:off x="3814763" y="2438401"/>
            <a:ext cx="5221946" cy="2919412"/>
          </a:xfrm>
          <a:prstGeom prst="rect">
            <a:avLst/>
          </a:prstGeom>
        </p:spPr>
      </p:pic>
      <p:sp>
        <p:nvSpPr>
          <p:cNvPr id="5" name="文本框 4"/>
          <p:cNvSpPr txBox="1"/>
          <p:nvPr/>
        </p:nvSpPr>
        <p:spPr>
          <a:xfrm>
            <a:off x="4834466" y="5999816"/>
            <a:ext cx="4086225" cy="338554"/>
          </a:xfrm>
          <a:prstGeom prst="rect">
            <a:avLst/>
          </a:prstGeom>
          <a:noFill/>
        </p:spPr>
        <p:txBody>
          <a:bodyPr wrap="square" rtlCol="0">
            <a:spAutoFit/>
          </a:bodyPr>
          <a:lstStyle/>
          <a:p>
            <a:r>
              <a:rPr kumimoji="1" lang="zh-CN" altLang="en-US" sz="1600" i="1" smtClean="0"/>
              <a:t>来源：</a:t>
            </a:r>
            <a:r>
              <a:rPr kumimoji="1" lang="en-US" altLang="zh-CN" sz="1600" i="1" dirty="0" smtClean="0"/>
              <a:t>《</a:t>
            </a:r>
            <a:r>
              <a:rPr kumimoji="1" lang="zh-CN" altLang="en-US" sz="1600" i="1" dirty="0" smtClean="0"/>
              <a:t>硝烟中的</a:t>
            </a:r>
            <a:r>
              <a:rPr kumimoji="1" lang="en-US" altLang="zh-CN" sz="1600" i="1" dirty="0" smtClean="0"/>
              <a:t>scrum</a:t>
            </a:r>
            <a:r>
              <a:rPr kumimoji="1" lang="zh-CN" altLang="en-US" sz="1600" i="1" dirty="0" smtClean="0"/>
              <a:t>和</a:t>
            </a:r>
            <a:r>
              <a:rPr kumimoji="1" lang="en-US" altLang="zh-CN" sz="1600" i="1" dirty="0" err="1" smtClean="0"/>
              <a:t>xp</a:t>
            </a:r>
            <a:r>
              <a:rPr kumimoji="1" lang="en-US" altLang="zh-CN" sz="1600" i="1" dirty="0" smtClean="0"/>
              <a:t>》</a:t>
            </a:r>
            <a:r>
              <a:rPr kumimoji="1" lang="zh-CN" altLang="en-US" sz="1600" i="1" dirty="0" smtClean="0"/>
              <a:t> 克利伯格著</a:t>
            </a:r>
            <a:endParaRPr kumimoji="1" lang="zh-CN" altLang="en-US" sz="1600" i="1" dirty="0"/>
          </a:p>
        </p:txBody>
      </p:sp>
    </p:spTree>
    <p:extLst>
      <p:ext uri="{BB962C8B-B14F-4D97-AF65-F5344CB8AC3E}">
        <p14:creationId xmlns:p14="http://schemas.microsoft.com/office/powerpoint/2010/main" val="304216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冲刺订单</a:t>
            </a:r>
            <a:endParaRPr kumimoji="1" lang="zh-CN" altLang="en-US" dirty="0"/>
          </a:p>
        </p:txBody>
      </p:sp>
      <p:sp>
        <p:nvSpPr>
          <p:cNvPr id="3" name="内容占位符 2"/>
          <p:cNvSpPr>
            <a:spLocks noGrp="1"/>
          </p:cNvSpPr>
          <p:nvPr>
            <p:ph idx="1"/>
          </p:nvPr>
        </p:nvSpPr>
        <p:spPr/>
        <p:txBody>
          <a:bodyPr/>
          <a:lstStyle/>
          <a:p>
            <a:r>
              <a:rPr kumimoji="1" lang="zh-CN" altLang="en-US" dirty="0"/>
              <a:t>冲刺订单（</a:t>
            </a:r>
            <a:r>
              <a:rPr kumimoji="1" lang="en-US" altLang="zh-CN" dirty="0"/>
              <a:t>sprint backlog</a:t>
            </a:r>
            <a:r>
              <a:rPr kumimoji="1" lang="zh-CN" altLang="en-US" dirty="0"/>
              <a:t>）是大大</a:t>
            </a:r>
            <a:r>
              <a:rPr kumimoji="1" lang="zh-CN" altLang="en-US" dirty="0">
                <a:solidFill>
                  <a:srgbClr val="FF0000"/>
                </a:solidFill>
              </a:rPr>
              <a:t>细化</a:t>
            </a:r>
            <a:r>
              <a:rPr kumimoji="1" lang="zh-CN" altLang="en-US" dirty="0"/>
              <a:t>了的文档，包含团队如何实现下一个冲刺的需求的信息</a:t>
            </a:r>
            <a:r>
              <a:rPr kumimoji="1" lang="zh-CN" altLang="en-US" dirty="0" smtClean="0"/>
              <a:t>。</a:t>
            </a:r>
            <a:endParaRPr kumimoji="1" lang="en-US" altLang="zh-CN" dirty="0" smtClean="0"/>
          </a:p>
          <a:p>
            <a:r>
              <a:rPr kumimoji="1" lang="zh-CN" altLang="en-US" dirty="0" smtClean="0"/>
              <a:t>任务</a:t>
            </a:r>
            <a:r>
              <a:rPr kumimoji="1" lang="zh-CN" altLang="en-US" dirty="0"/>
              <a:t>被分解为以小时为单位，没有任务可以超过</a:t>
            </a:r>
            <a:r>
              <a:rPr kumimoji="1" lang="en-US" altLang="zh-CN" dirty="0"/>
              <a:t>16</a:t>
            </a:r>
            <a:r>
              <a:rPr kumimoji="1" lang="zh-CN" altLang="en-US" dirty="0"/>
              <a:t>个小时。如果一个任务超过</a:t>
            </a:r>
            <a:r>
              <a:rPr kumimoji="1" lang="en-US" altLang="zh-CN" dirty="0"/>
              <a:t>16</a:t>
            </a:r>
            <a:r>
              <a:rPr kumimoji="1" lang="zh-CN" altLang="en-US" dirty="0"/>
              <a:t>个小时，那么它就应该被进一步分解</a:t>
            </a:r>
            <a:r>
              <a:rPr kumimoji="1" lang="zh-CN" altLang="en-US" dirty="0" smtClean="0"/>
              <a:t>。</a:t>
            </a:r>
            <a:endParaRPr kumimoji="1" lang="en-US" altLang="zh-CN" dirty="0" smtClean="0"/>
          </a:p>
          <a:p>
            <a:r>
              <a:rPr kumimoji="1" lang="zh-CN" altLang="en-US" dirty="0" smtClean="0"/>
              <a:t>冲刺</a:t>
            </a:r>
            <a:r>
              <a:rPr kumimoji="1" lang="zh-CN" altLang="en-US" dirty="0"/>
              <a:t>订单上的任务不会被分派，而是由团队成员签名</a:t>
            </a:r>
            <a:r>
              <a:rPr kumimoji="1" lang="zh-CN" altLang="en-US" dirty="0">
                <a:solidFill>
                  <a:srgbClr val="FF0000"/>
                </a:solidFill>
              </a:rPr>
              <a:t>认领</a:t>
            </a:r>
            <a:r>
              <a:rPr kumimoji="1" lang="zh-CN" altLang="en-US" dirty="0"/>
              <a:t>他们喜爱的任务。</a:t>
            </a:r>
          </a:p>
        </p:txBody>
      </p:sp>
      <p:pic>
        <p:nvPicPr>
          <p:cNvPr id="4" name="图片 3"/>
          <p:cNvPicPr>
            <a:picLocks noChangeAspect="1"/>
          </p:cNvPicPr>
          <p:nvPr/>
        </p:nvPicPr>
        <p:blipFill>
          <a:blip r:embed="rId2"/>
          <a:stretch>
            <a:fillRect/>
          </a:stretch>
        </p:blipFill>
        <p:spPr>
          <a:xfrm>
            <a:off x="1406992" y="471777"/>
            <a:ext cx="6951195" cy="5528039"/>
          </a:xfrm>
          <a:prstGeom prst="rect">
            <a:avLst/>
          </a:prstGeom>
          <a:ln>
            <a:noFill/>
          </a:ln>
          <a:effectLst>
            <a:outerShdw blurRad="292100" dist="139700" dir="2700000" algn="tl" rotWithShape="0">
              <a:srgbClr val="333333">
                <a:alpha val="65000"/>
              </a:srgbClr>
            </a:outerShdw>
          </a:effectLst>
        </p:spPr>
      </p:pic>
      <p:sp>
        <p:nvSpPr>
          <p:cNvPr id="5" name="文本框 4"/>
          <p:cNvSpPr txBox="1"/>
          <p:nvPr/>
        </p:nvSpPr>
        <p:spPr>
          <a:xfrm>
            <a:off x="4186239" y="6328428"/>
            <a:ext cx="4500562" cy="338554"/>
          </a:xfrm>
          <a:prstGeom prst="rect">
            <a:avLst/>
          </a:prstGeom>
          <a:noFill/>
        </p:spPr>
        <p:txBody>
          <a:bodyPr wrap="square" rtlCol="0">
            <a:spAutoFit/>
          </a:bodyPr>
          <a:lstStyle/>
          <a:p>
            <a:r>
              <a:rPr kumimoji="1" lang="zh-CN" altLang="en-US" sz="1600" i="1" dirty="0" smtClean="0"/>
              <a:t>图片来源：</a:t>
            </a:r>
            <a:r>
              <a:rPr kumimoji="1" lang="en-US" altLang="zh-CN" sz="1600" i="1" dirty="0" smtClean="0"/>
              <a:t>《</a:t>
            </a:r>
            <a:r>
              <a:rPr kumimoji="1" lang="zh-CN" altLang="en-US" sz="1600" i="1" dirty="0" smtClean="0"/>
              <a:t>硝烟中的</a:t>
            </a:r>
            <a:r>
              <a:rPr kumimoji="1" lang="en-US" altLang="zh-CN" sz="1600" i="1" dirty="0" smtClean="0"/>
              <a:t>scrum</a:t>
            </a:r>
            <a:r>
              <a:rPr kumimoji="1" lang="zh-CN" altLang="en-US" sz="1600" i="1" dirty="0" smtClean="0"/>
              <a:t>和</a:t>
            </a:r>
            <a:r>
              <a:rPr kumimoji="1" lang="en-US" altLang="zh-CN" sz="1600" i="1" dirty="0" err="1" smtClean="0"/>
              <a:t>xp</a:t>
            </a:r>
            <a:r>
              <a:rPr kumimoji="1" lang="en-US" altLang="zh-CN" sz="1600" i="1" dirty="0" smtClean="0"/>
              <a:t>》</a:t>
            </a:r>
            <a:r>
              <a:rPr kumimoji="1" lang="zh-CN" altLang="en-US" sz="1600" i="1" dirty="0" smtClean="0"/>
              <a:t> 克利伯格著</a:t>
            </a:r>
            <a:endParaRPr kumimoji="1" lang="zh-CN" altLang="en-US" sz="1600" i="1" dirty="0"/>
          </a:p>
        </p:txBody>
      </p:sp>
    </p:spTree>
    <p:extLst>
      <p:ext uri="{BB962C8B-B14F-4D97-AF65-F5344CB8AC3E}">
        <p14:creationId xmlns:p14="http://schemas.microsoft.com/office/powerpoint/2010/main" val="140685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燃尽图</a:t>
            </a:r>
            <a:endParaRPr kumimoji="1" lang="zh-CN" altLang="en-US" dirty="0"/>
          </a:p>
        </p:txBody>
      </p:sp>
      <p:sp>
        <p:nvSpPr>
          <p:cNvPr id="3" name="内容占位符 2"/>
          <p:cNvSpPr>
            <a:spLocks noGrp="1"/>
          </p:cNvSpPr>
          <p:nvPr>
            <p:ph idx="1"/>
          </p:nvPr>
        </p:nvSpPr>
        <p:spPr>
          <a:xfrm>
            <a:off x="982133" y="1983219"/>
            <a:ext cx="7704667" cy="1719263"/>
          </a:xfrm>
        </p:spPr>
        <p:txBody>
          <a:bodyPr/>
          <a:lstStyle/>
          <a:p>
            <a:r>
              <a:rPr kumimoji="1" lang="zh-CN" altLang="en-US" dirty="0"/>
              <a:t>燃尽图（</a:t>
            </a:r>
            <a:r>
              <a:rPr kumimoji="1" lang="en-US" altLang="zh-CN" dirty="0"/>
              <a:t>burn down chart</a:t>
            </a:r>
            <a:r>
              <a:rPr kumimoji="1" lang="zh-CN" altLang="en-US" dirty="0"/>
              <a:t>）是一个公开展示的图表，显示当前冲刺中未完成的任务数目，或在冲刺订单上未完成的订单项的数目</a:t>
            </a:r>
            <a:r>
              <a:rPr kumimoji="1" lang="zh-CN" altLang="en-US" dirty="0" smtClean="0"/>
              <a:t>。</a:t>
            </a:r>
            <a:endParaRPr kumimoji="1" lang="zh-CN" altLang="en-US" dirty="0"/>
          </a:p>
        </p:txBody>
      </p:sp>
      <p:pic>
        <p:nvPicPr>
          <p:cNvPr id="4" name="图片 3"/>
          <p:cNvPicPr>
            <a:picLocks noChangeAspect="1"/>
          </p:cNvPicPr>
          <p:nvPr/>
        </p:nvPicPr>
        <p:blipFill>
          <a:blip r:embed="rId2"/>
          <a:stretch>
            <a:fillRect/>
          </a:stretch>
        </p:blipFill>
        <p:spPr>
          <a:xfrm>
            <a:off x="4405803" y="3470539"/>
            <a:ext cx="4523884" cy="2876600"/>
          </a:xfrm>
          <a:prstGeom prst="rect">
            <a:avLst/>
          </a:prstGeom>
          <a:ln>
            <a:noFill/>
          </a:ln>
          <a:effectLst>
            <a:softEdge rad="112500"/>
          </a:effectLst>
        </p:spPr>
      </p:pic>
      <p:sp>
        <p:nvSpPr>
          <p:cNvPr id="5" name="文本框 4"/>
          <p:cNvSpPr txBox="1"/>
          <p:nvPr/>
        </p:nvSpPr>
        <p:spPr>
          <a:xfrm>
            <a:off x="987386" y="3401289"/>
            <a:ext cx="3418417" cy="3247043"/>
          </a:xfrm>
          <a:prstGeom prst="rect">
            <a:avLst/>
          </a:prstGeom>
          <a:noFill/>
        </p:spPr>
        <p:txBody>
          <a:bodyPr wrap="square" rtlCol="0">
            <a:spAutoFit/>
          </a:bodyPr>
          <a:lstStyle/>
          <a:p>
            <a:pPr>
              <a:lnSpc>
                <a:spcPct val="150000"/>
              </a:lnSpc>
            </a:pPr>
            <a:r>
              <a:rPr lang="zh-CN" altLang="en-US" dirty="0"/>
              <a:t>这张图包含的信息有</a:t>
            </a:r>
            <a:r>
              <a:rPr lang="en-US" altLang="zh-CN" dirty="0" smtClean="0"/>
              <a:t>:</a:t>
            </a:r>
          </a:p>
          <a:p>
            <a:pPr marL="285750" indent="-285750">
              <a:buFont typeface="Arial" charset="0"/>
              <a:buChar char="•"/>
            </a:pPr>
            <a:r>
              <a:rPr lang="en-US" altLang="zh-CN" sz="1600" dirty="0" smtClean="0"/>
              <a:t>Sprint</a:t>
            </a:r>
            <a:r>
              <a:rPr lang="zh-CN" altLang="en-US" sz="1600" dirty="0"/>
              <a:t>的第一天，</a:t>
            </a:r>
            <a:r>
              <a:rPr lang="en-US" altLang="zh-CN" sz="1600" dirty="0"/>
              <a:t>8</a:t>
            </a:r>
            <a:r>
              <a:rPr lang="zh-CN" altLang="en-US" sz="1600" dirty="0"/>
              <a:t>月</a:t>
            </a:r>
            <a:r>
              <a:rPr lang="en-US" altLang="zh-CN" sz="1600" dirty="0"/>
              <a:t>1</a:t>
            </a:r>
            <a:r>
              <a:rPr lang="zh-CN" altLang="en-US" sz="1600" dirty="0"/>
              <a:t>号，团队估算出剩下</a:t>
            </a:r>
            <a:r>
              <a:rPr lang="en-US" altLang="zh-CN" sz="1600" dirty="0"/>
              <a:t>70</a:t>
            </a:r>
            <a:r>
              <a:rPr lang="zh-CN" altLang="en-US" sz="1600" dirty="0"/>
              <a:t>个</a:t>
            </a:r>
            <a:r>
              <a:rPr lang="zh-CN" altLang="en-US" sz="1600" dirty="0" smtClean="0"/>
              <a:t>故事点要</a:t>
            </a:r>
            <a:r>
              <a:rPr lang="zh-CN" altLang="en-US" sz="1600" dirty="0"/>
              <a:t>完成。这实际上就是</a:t>
            </a:r>
            <a:r>
              <a:rPr lang="zh-CN" altLang="en-US" sz="1600" dirty="0" smtClean="0"/>
              <a:t>整个</a:t>
            </a:r>
            <a:r>
              <a:rPr lang="en-US" altLang="zh-CN" sz="1600" dirty="0" smtClean="0"/>
              <a:t>sprint</a:t>
            </a:r>
            <a:r>
              <a:rPr lang="zh-CN" altLang="en-US" sz="1600" dirty="0" smtClean="0"/>
              <a:t>的</a:t>
            </a:r>
            <a:r>
              <a:rPr lang="zh-CN" altLang="en-US" sz="1600" dirty="0"/>
              <a:t>估算生产率</a:t>
            </a:r>
            <a:r>
              <a:rPr lang="zh-CN" altLang="en-US" sz="1600" dirty="0" smtClean="0"/>
              <a:t>。</a:t>
            </a:r>
            <a:endParaRPr lang="en-US" altLang="zh-CN" sz="1600" dirty="0" smtClean="0"/>
          </a:p>
          <a:p>
            <a:pPr marL="285750" indent="-285750">
              <a:buFont typeface="Arial" charset="0"/>
              <a:buChar char="•"/>
            </a:pPr>
            <a:r>
              <a:rPr lang="zh-CN" altLang="en-US" sz="1600" dirty="0" smtClean="0"/>
              <a:t>在</a:t>
            </a:r>
            <a:r>
              <a:rPr lang="en-US" altLang="zh-CN" sz="1600" dirty="0"/>
              <a:t>8</a:t>
            </a:r>
            <a:r>
              <a:rPr lang="zh-CN" altLang="en-US" sz="1600" dirty="0"/>
              <a:t>月</a:t>
            </a:r>
            <a:r>
              <a:rPr lang="en-US" altLang="zh-CN" sz="1600" dirty="0"/>
              <a:t>16</a:t>
            </a:r>
            <a:r>
              <a:rPr lang="zh-CN" altLang="en-US" sz="1600" dirty="0"/>
              <a:t>号，团队估算出还剩下</a:t>
            </a:r>
            <a:r>
              <a:rPr lang="en-US" altLang="zh-CN" sz="1600" dirty="0"/>
              <a:t>15</a:t>
            </a:r>
            <a:r>
              <a:rPr lang="zh-CN" altLang="en-US" sz="1600" dirty="0"/>
              <a:t>个故事点的任务要做</a:t>
            </a:r>
            <a:r>
              <a:rPr lang="zh-CN" altLang="en-US" sz="1600" dirty="0" smtClean="0"/>
              <a:t>。跟</a:t>
            </a:r>
            <a:r>
              <a:rPr lang="zh-CN" altLang="en-US" sz="1600" dirty="0"/>
              <a:t>表示趋势的虚线相对比，团队的工作状态还是差不多</a:t>
            </a:r>
            <a:r>
              <a:rPr lang="zh-CN" altLang="en-US" sz="1600" dirty="0" smtClean="0"/>
              <a:t>沿着</a:t>
            </a:r>
            <a:r>
              <a:rPr lang="zh-CN" altLang="en-US" sz="1600" dirty="0"/>
              <a:t>正轨的。按照这个速度，他们能</a:t>
            </a:r>
            <a:r>
              <a:rPr lang="zh-CN" altLang="en-US" sz="1600" dirty="0" smtClean="0"/>
              <a:t>在</a:t>
            </a:r>
            <a:r>
              <a:rPr lang="en-US" altLang="zh-CN" sz="1600" dirty="0" smtClean="0"/>
              <a:t>sprint</a:t>
            </a:r>
            <a:r>
              <a:rPr lang="zh-CN" altLang="en-US" sz="1600" dirty="0" smtClean="0"/>
              <a:t>结束</a:t>
            </a:r>
            <a:r>
              <a:rPr lang="zh-CN" altLang="en-US" sz="1600" dirty="0"/>
              <a:t>时完成</a:t>
            </a:r>
            <a:r>
              <a:rPr lang="zh-CN" altLang="en-US" sz="1600" dirty="0" smtClean="0"/>
              <a:t>所有</a:t>
            </a:r>
            <a:r>
              <a:rPr lang="zh-CN" altLang="en-US" sz="1600" dirty="0"/>
              <a:t>任务。 </a:t>
            </a:r>
          </a:p>
          <a:p>
            <a:endParaRPr kumimoji="1" lang="zh-CN" altLang="en-US" dirty="0"/>
          </a:p>
        </p:txBody>
      </p:sp>
      <p:pic>
        <p:nvPicPr>
          <p:cNvPr id="6" name="图片 5"/>
          <p:cNvPicPr>
            <a:picLocks noChangeAspect="1"/>
          </p:cNvPicPr>
          <p:nvPr/>
        </p:nvPicPr>
        <p:blipFill>
          <a:blip r:embed="rId3"/>
          <a:stretch>
            <a:fillRect/>
          </a:stretch>
        </p:blipFill>
        <p:spPr>
          <a:xfrm>
            <a:off x="1114425" y="1112611"/>
            <a:ext cx="7572375" cy="4715855"/>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rotWithShape="1">
          <a:blip r:embed="rId4"/>
          <a:srcRect l="1509" r="1888"/>
          <a:stretch/>
        </p:blipFill>
        <p:spPr>
          <a:xfrm>
            <a:off x="1114425" y="1227890"/>
            <a:ext cx="7572375" cy="4485296"/>
          </a:xfrm>
          <a:prstGeom prst="rect">
            <a:avLst/>
          </a:prstGeom>
        </p:spPr>
      </p:pic>
    </p:spTree>
    <p:extLst>
      <p:ext uri="{BB962C8B-B14F-4D97-AF65-F5344CB8AC3E}">
        <p14:creationId xmlns:p14="http://schemas.microsoft.com/office/powerpoint/2010/main" val="158790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极限编程</a:t>
            </a:r>
            <a:r>
              <a:rPr kumimoji="1" lang="en-US" altLang="zh-CN" dirty="0" smtClean="0"/>
              <a:t>XP</a:t>
            </a:r>
            <a:endParaRPr kumimoji="1" lang="zh-CN" altLang="en-US" dirty="0"/>
          </a:p>
        </p:txBody>
      </p:sp>
      <p:sp>
        <p:nvSpPr>
          <p:cNvPr id="3" name="内容占位符 2"/>
          <p:cNvSpPr>
            <a:spLocks noGrp="1"/>
          </p:cNvSpPr>
          <p:nvPr>
            <p:ph idx="1"/>
          </p:nvPr>
        </p:nvSpPr>
        <p:spPr/>
        <p:txBody>
          <a:bodyPr/>
          <a:lstStyle/>
          <a:p>
            <a:r>
              <a:rPr kumimoji="1" lang="zh-CN" altLang="en-US" dirty="0" smtClean="0"/>
              <a:t>核心：</a:t>
            </a:r>
            <a:r>
              <a:rPr kumimoji="1" lang="en-US" altLang="zh-CN" dirty="0" smtClean="0"/>
              <a:t>12</a:t>
            </a:r>
            <a:r>
              <a:rPr kumimoji="1" lang="zh-CN" altLang="en-US" dirty="0" smtClean="0"/>
              <a:t>（</a:t>
            </a:r>
            <a:r>
              <a:rPr kumimoji="1" lang="en-US" altLang="zh-CN" dirty="0" smtClean="0"/>
              <a:t>13/14</a:t>
            </a:r>
            <a:r>
              <a:rPr kumimoji="1" lang="zh-CN" altLang="en-US" dirty="0" smtClean="0"/>
              <a:t>）个实践</a:t>
            </a:r>
            <a:endParaRPr kumimoji="1" lang="en-US" altLang="zh-CN" dirty="0" smtClean="0"/>
          </a:p>
          <a:p>
            <a:r>
              <a:rPr kumimoji="1" lang="en-US" altLang="zh-CN" dirty="0" smtClean="0"/>
              <a:t>1996</a:t>
            </a:r>
            <a:r>
              <a:rPr kumimoji="1" lang="zh-CN" altLang="en-US" dirty="0" smtClean="0"/>
              <a:t>年，肯特</a:t>
            </a:r>
            <a:r>
              <a:rPr kumimoji="1" lang="en-US" altLang="zh-CN" dirty="0" smtClean="0"/>
              <a:t>·</a:t>
            </a:r>
            <a:r>
              <a:rPr kumimoji="1" lang="zh-CN" altLang="en-US" dirty="0"/>
              <a:t>贝克、沃德</a:t>
            </a:r>
            <a:r>
              <a:rPr kumimoji="1" lang="en-US" altLang="zh-CN" dirty="0"/>
              <a:t>·</a:t>
            </a:r>
            <a:r>
              <a:rPr kumimoji="1" lang="zh-CN" altLang="en-US" dirty="0"/>
              <a:t>坎宁安和罗恩</a:t>
            </a:r>
            <a:r>
              <a:rPr kumimoji="1" lang="en-US" altLang="zh-CN" dirty="0"/>
              <a:t>·</a:t>
            </a:r>
            <a:r>
              <a:rPr kumimoji="1" lang="zh-CN" altLang="en-US" dirty="0" smtClean="0"/>
              <a:t>杰弗里斯</a:t>
            </a:r>
            <a:endParaRPr kumimoji="1" lang="en-US" altLang="zh-CN" dirty="0" smtClean="0"/>
          </a:p>
          <a:p>
            <a:r>
              <a:rPr kumimoji="1" lang="zh-CN" altLang="en-US" dirty="0" smtClean="0"/>
              <a:t>通常与</a:t>
            </a:r>
            <a:r>
              <a:rPr kumimoji="1" lang="en-US" altLang="zh-CN" dirty="0" smtClean="0"/>
              <a:t>Scrum</a:t>
            </a:r>
            <a:r>
              <a:rPr kumimoji="1" lang="zh-CN" altLang="en-US" dirty="0" smtClean="0"/>
              <a:t>搭配使用（由</a:t>
            </a:r>
            <a:r>
              <a:rPr kumimoji="1" lang="en-US" altLang="zh-CN" dirty="0" smtClean="0"/>
              <a:t>Scrum</a:t>
            </a:r>
            <a:r>
              <a:rPr kumimoji="1" lang="zh-CN" altLang="en-US" dirty="0" smtClean="0"/>
              <a:t>驱动）</a:t>
            </a:r>
            <a:endParaRPr kumimoji="1" lang="zh-CN" altLang="en-US" dirty="0"/>
          </a:p>
        </p:txBody>
      </p:sp>
    </p:spTree>
    <p:extLst>
      <p:ext uri="{BB962C8B-B14F-4D97-AF65-F5344CB8AC3E}">
        <p14:creationId xmlns:p14="http://schemas.microsoft.com/office/powerpoint/2010/main" val="70621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12</a:t>
            </a:r>
            <a:r>
              <a:rPr kumimoji="1" lang="zh-CN" altLang="en-US" dirty="0" smtClean="0"/>
              <a:t>实践</a:t>
            </a:r>
            <a:endParaRPr kumimoji="1" lang="zh-CN" altLang="en-US" dirty="0"/>
          </a:p>
        </p:txBody>
      </p:sp>
      <p:sp>
        <p:nvSpPr>
          <p:cNvPr id="3" name="内容占位符 2"/>
          <p:cNvSpPr>
            <a:spLocks noGrp="1"/>
          </p:cNvSpPr>
          <p:nvPr>
            <p:ph idx="1"/>
          </p:nvPr>
        </p:nvSpPr>
        <p:spPr/>
        <p:txBody>
          <a:bodyPr numCol="2">
            <a:normAutofit fontScale="85000" lnSpcReduction="20000"/>
          </a:bodyPr>
          <a:lstStyle/>
          <a:p>
            <a:pPr>
              <a:lnSpc>
                <a:spcPct val="120000"/>
              </a:lnSpc>
            </a:pPr>
            <a:r>
              <a:rPr kumimoji="1" lang="zh-CN" altLang="en-US" dirty="0"/>
              <a:t>团队协作</a:t>
            </a:r>
            <a:r>
              <a:rPr kumimoji="1" lang="en-US" altLang="zh-CN" dirty="0"/>
              <a:t>(Whole Team</a:t>
            </a:r>
            <a:r>
              <a:rPr kumimoji="1" lang="en-US" altLang="zh-CN" dirty="0" smtClean="0"/>
              <a:t>)</a:t>
            </a:r>
          </a:p>
          <a:p>
            <a:pPr>
              <a:lnSpc>
                <a:spcPct val="120000"/>
              </a:lnSpc>
            </a:pPr>
            <a:r>
              <a:rPr kumimoji="1" lang="zh-CN" altLang="en-US" dirty="0" smtClean="0"/>
              <a:t>规划</a:t>
            </a:r>
            <a:r>
              <a:rPr kumimoji="1" lang="zh-CN" altLang="en-US" dirty="0"/>
              <a:t>策略</a:t>
            </a:r>
            <a:r>
              <a:rPr kumimoji="1" lang="en-US" altLang="zh-CN" dirty="0"/>
              <a:t>(The Planning Game</a:t>
            </a:r>
            <a:r>
              <a:rPr kumimoji="1" lang="en-US" altLang="zh-CN" dirty="0" smtClean="0"/>
              <a:t>)</a:t>
            </a:r>
          </a:p>
          <a:p>
            <a:pPr>
              <a:lnSpc>
                <a:spcPct val="120000"/>
              </a:lnSpc>
            </a:pPr>
            <a:r>
              <a:rPr kumimoji="1" lang="zh-CN" altLang="en-US" dirty="0" smtClean="0"/>
              <a:t>结对</a:t>
            </a:r>
            <a:r>
              <a:rPr kumimoji="1" lang="zh-CN" altLang="en-US" dirty="0"/>
              <a:t>编程</a:t>
            </a:r>
            <a:r>
              <a:rPr kumimoji="1" lang="en-US" altLang="zh-CN" dirty="0"/>
              <a:t>(Pair programming</a:t>
            </a:r>
            <a:r>
              <a:rPr kumimoji="1" lang="en-US" altLang="zh-CN" dirty="0" smtClean="0"/>
              <a:t>)</a:t>
            </a:r>
          </a:p>
          <a:p>
            <a:pPr>
              <a:lnSpc>
                <a:spcPct val="120000"/>
              </a:lnSpc>
            </a:pPr>
            <a:r>
              <a:rPr kumimoji="1" lang="zh-CN" altLang="en-US" dirty="0" smtClean="0"/>
              <a:t>测试</a:t>
            </a:r>
            <a:r>
              <a:rPr kumimoji="1" lang="zh-CN" altLang="en-US" dirty="0"/>
              <a:t>驱动开发</a:t>
            </a:r>
            <a:r>
              <a:rPr kumimoji="1" lang="en-US" altLang="zh-CN" dirty="0"/>
              <a:t>(Testing-Driven Development</a:t>
            </a:r>
            <a:r>
              <a:rPr kumimoji="1" lang="en-US" altLang="zh-CN" dirty="0" smtClean="0"/>
              <a:t>)</a:t>
            </a:r>
          </a:p>
          <a:p>
            <a:pPr>
              <a:lnSpc>
                <a:spcPct val="120000"/>
              </a:lnSpc>
            </a:pPr>
            <a:r>
              <a:rPr kumimoji="1" lang="zh-CN" altLang="en-US" dirty="0" smtClean="0"/>
              <a:t>重构</a:t>
            </a:r>
            <a:r>
              <a:rPr kumimoji="1" lang="en-US" altLang="zh-CN" dirty="0"/>
              <a:t>(Refactoring</a:t>
            </a:r>
            <a:r>
              <a:rPr kumimoji="1" lang="en-US" altLang="zh-CN" dirty="0" smtClean="0"/>
              <a:t>)</a:t>
            </a:r>
          </a:p>
          <a:p>
            <a:pPr>
              <a:lnSpc>
                <a:spcPct val="120000"/>
              </a:lnSpc>
            </a:pPr>
            <a:r>
              <a:rPr kumimoji="1" lang="zh-CN" altLang="en-US" dirty="0" smtClean="0"/>
              <a:t>简单</a:t>
            </a:r>
            <a:r>
              <a:rPr kumimoji="1" lang="zh-CN" altLang="en-US" dirty="0"/>
              <a:t>设计</a:t>
            </a:r>
            <a:r>
              <a:rPr kumimoji="1" lang="en-US" altLang="zh-CN" dirty="0"/>
              <a:t>(Simple Design</a:t>
            </a:r>
            <a:r>
              <a:rPr kumimoji="1" lang="en-US" altLang="zh-CN" dirty="0" smtClean="0"/>
              <a:t>)</a:t>
            </a:r>
          </a:p>
          <a:p>
            <a:pPr>
              <a:lnSpc>
                <a:spcPct val="120000"/>
              </a:lnSpc>
            </a:pPr>
            <a:r>
              <a:rPr kumimoji="1" lang="zh-CN" altLang="en-US" dirty="0" smtClean="0"/>
              <a:t>代码</a:t>
            </a:r>
            <a:r>
              <a:rPr kumimoji="1" lang="zh-CN" altLang="en-US" dirty="0"/>
              <a:t>集体所有权</a:t>
            </a:r>
            <a:r>
              <a:rPr kumimoji="1" lang="en-US" altLang="zh-CN" dirty="0"/>
              <a:t>(Collective Code Ownership</a:t>
            </a:r>
            <a:r>
              <a:rPr kumimoji="1" lang="en-US" altLang="zh-CN" dirty="0" smtClean="0"/>
              <a:t>)</a:t>
            </a:r>
          </a:p>
          <a:p>
            <a:pPr>
              <a:lnSpc>
                <a:spcPct val="120000"/>
              </a:lnSpc>
            </a:pPr>
            <a:r>
              <a:rPr kumimoji="1" lang="zh-CN" altLang="en-US" dirty="0" smtClean="0"/>
              <a:t>持续</a:t>
            </a:r>
            <a:r>
              <a:rPr kumimoji="1" lang="zh-CN" altLang="en-US" dirty="0"/>
              <a:t>集成</a:t>
            </a:r>
            <a:r>
              <a:rPr kumimoji="1" lang="en-US" altLang="zh-CN" dirty="0"/>
              <a:t>(Continuous Integration</a:t>
            </a:r>
            <a:r>
              <a:rPr kumimoji="1" lang="en-US" altLang="zh-CN" dirty="0" smtClean="0"/>
              <a:t>)</a:t>
            </a:r>
          </a:p>
          <a:p>
            <a:pPr>
              <a:lnSpc>
                <a:spcPct val="120000"/>
              </a:lnSpc>
            </a:pPr>
            <a:r>
              <a:rPr kumimoji="1" lang="zh-CN" altLang="en-US" dirty="0" smtClean="0"/>
              <a:t>客户</a:t>
            </a:r>
            <a:r>
              <a:rPr kumimoji="1" lang="zh-CN" altLang="en-US" dirty="0"/>
              <a:t>测试</a:t>
            </a:r>
            <a:r>
              <a:rPr kumimoji="1" lang="en-US" altLang="zh-CN" dirty="0"/>
              <a:t>(Customer Tests</a:t>
            </a:r>
            <a:r>
              <a:rPr kumimoji="1" lang="en-US" altLang="zh-CN" dirty="0" smtClean="0"/>
              <a:t>)</a:t>
            </a:r>
          </a:p>
          <a:p>
            <a:pPr>
              <a:lnSpc>
                <a:spcPct val="120000"/>
              </a:lnSpc>
            </a:pPr>
            <a:r>
              <a:rPr kumimoji="1" lang="zh-CN" altLang="en-US" dirty="0" smtClean="0"/>
              <a:t>小型</a:t>
            </a:r>
            <a:r>
              <a:rPr kumimoji="1" lang="zh-CN" altLang="en-US" dirty="0"/>
              <a:t>发布（</a:t>
            </a:r>
            <a:r>
              <a:rPr kumimoji="1" lang="en-US" altLang="zh-CN" dirty="0"/>
              <a:t>Small Release</a:t>
            </a:r>
            <a:r>
              <a:rPr kumimoji="1" lang="zh-CN" altLang="en-US" dirty="0" smtClean="0"/>
              <a:t>）</a:t>
            </a:r>
            <a:endParaRPr kumimoji="1" lang="en-US" altLang="zh-CN" dirty="0" smtClean="0"/>
          </a:p>
          <a:p>
            <a:pPr>
              <a:lnSpc>
                <a:spcPct val="120000"/>
              </a:lnSpc>
            </a:pPr>
            <a:r>
              <a:rPr kumimoji="1" lang="zh-CN" altLang="en-US" dirty="0" smtClean="0"/>
              <a:t>编码</a:t>
            </a:r>
            <a:r>
              <a:rPr kumimoji="1" lang="zh-CN" altLang="en-US" dirty="0"/>
              <a:t>规范（</a:t>
            </a:r>
            <a:r>
              <a:rPr kumimoji="1" lang="en-US" altLang="zh-CN" dirty="0"/>
              <a:t>Code Standards</a:t>
            </a:r>
            <a:r>
              <a:rPr kumimoji="1" lang="zh-CN" altLang="en-US" dirty="0" smtClean="0"/>
              <a:t>）</a:t>
            </a:r>
            <a:endParaRPr kumimoji="1" lang="en-US" altLang="zh-CN" dirty="0" smtClean="0"/>
          </a:p>
          <a:p>
            <a:pPr>
              <a:lnSpc>
                <a:spcPct val="120000"/>
              </a:lnSpc>
            </a:pPr>
            <a:r>
              <a:rPr kumimoji="1" lang="zh-CN" altLang="en-US" dirty="0" smtClean="0"/>
              <a:t>系统</a:t>
            </a:r>
            <a:r>
              <a:rPr kumimoji="1" lang="zh-CN" altLang="en-US" dirty="0"/>
              <a:t>隐喻（</a:t>
            </a:r>
            <a:r>
              <a:rPr kumimoji="1" lang="en-US" altLang="zh-CN" dirty="0"/>
              <a:t>System Metaphor</a:t>
            </a:r>
            <a:r>
              <a:rPr kumimoji="1" lang="zh-CN" altLang="en-US" dirty="0"/>
              <a:t>）</a:t>
            </a:r>
          </a:p>
        </p:txBody>
      </p:sp>
    </p:spTree>
    <p:extLst>
      <p:ext uri="{BB962C8B-B14F-4D97-AF65-F5344CB8AC3E}">
        <p14:creationId xmlns:p14="http://schemas.microsoft.com/office/powerpoint/2010/main" val="598456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饱受争议</a:t>
            </a:r>
            <a:endParaRPr kumimoji="1" lang="zh-CN" altLang="en-US" dirty="0"/>
          </a:p>
        </p:txBody>
      </p:sp>
      <p:sp>
        <p:nvSpPr>
          <p:cNvPr id="3" name="内容占位符 2"/>
          <p:cNvSpPr>
            <a:spLocks noGrp="1"/>
          </p:cNvSpPr>
          <p:nvPr>
            <p:ph idx="1"/>
          </p:nvPr>
        </p:nvSpPr>
        <p:spPr/>
        <p:txBody>
          <a:bodyPr/>
          <a:lstStyle/>
          <a:p>
            <a:r>
              <a:rPr kumimoji="1" lang="en-US" altLang="zh-CN" dirty="0" smtClean="0"/>
              <a:t>12</a:t>
            </a:r>
            <a:r>
              <a:rPr kumimoji="1" lang="zh-CN" altLang="en-US" dirty="0" smtClean="0"/>
              <a:t>个实践有很多值得推敲</a:t>
            </a:r>
            <a:endParaRPr kumimoji="1" lang="en-US" altLang="zh-CN" dirty="0" smtClean="0"/>
          </a:p>
          <a:p>
            <a:pPr lvl="1"/>
            <a:r>
              <a:rPr kumimoji="1" lang="zh-CN" altLang="en-US" dirty="0" smtClean="0"/>
              <a:t>客户代表安排在项目中</a:t>
            </a:r>
            <a:endParaRPr kumimoji="1" lang="en-US" altLang="zh-CN" dirty="0" smtClean="0"/>
          </a:p>
          <a:p>
            <a:pPr lvl="1"/>
            <a:r>
              <a:rPr kumimoji="1" lang="zh-CN" altLang="en-US" dirty="0" smtClean="0"/>
              <a:t>结队编程效率低下</a:t>
            </a:r>
            <a:endParaRPr kumimoji="1" lang="en-US" altLang="zh-CN" dirty="0" smtClean="0"/>
          </a:p>
          <a:p>
            <a:pPr lvl="1"/>
            <a:r>
              <a:rPr kumimoji="1" lang="zh-CN" altLang="en-US" dirty="0" smtClean="0"/>
              <a:t>测试驱动开发存在很多问题</a:t>
            </a:r>
            <a:endParaRPr kumimoji="1" lang="en-US" altLang="zh-CN" dirty="0" smtClean="0"/>
          </a:p>
          <a:p>
            <a:pPr lvl="1"/>
            <a:r>
              <a:rPr kumimoji="1" lang="zh-CN" altLang="en-US" dirty="0" smtClean="0"/>
              <a:t>简单设计</a:t>
            </a:r>
            <a:r>
              <a:rPr kumimoji="1" lang="en-US" altLang="zh-CN" dirty="0" smtClean="0"/>
              <a:t>+</a:t>
            </a:r>
            <a:r>
              <a:rPr kumimoji="1" lang="zh-CN" altLang="en-US" dirty="0" smtClean="0"/>
              <a:t>重构未必合理</a:t>
            </a:r>
            <a:endParaRPr kumimoji="1" lang="en-US" altLang="zh-CN" dirty="0" smtClean="0"/>
          </a:p>
          <a:p>
            <a:pPr lvl="1"/>
            <a:r>
              <a:rPr kumimoji="1" lang="zh-CN" altLang="en-US" dirty="0" smtClean="0"/>
              <a:t>代码集体所有导致无人负责</a:t>
            </a:r>
            <a:endParaRPr kumimoji="1" lang="en-US" altLang="zh-CN" dirty="0" smtClean="0"/>
          </a:p>
          <a:p>
            <a:r>
              <a:rPr kumimoji="1" lang="zh-CN" altLang="en-US" dirty="0" smtClean="0"/>
              <a:t>没有书面的详细的规格说明书</a:t>
            </a:r>
            <a:endParaRPr kumimoji="1" lang="zh-CN" altLang="en-US" dirty="0"/>
          </a:p>
        </p:txBody>
      </p:sp>
    </p:spTree>
    <p:extLst>
      <p:ext uri="{BB962C8B-B14F-4D97-AF65-F5344CB8AC3E}">
        <p14:creationId xmlns:p14="http://schemas.microsoft.com/office/powerpoint/2010/main" val="522156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敏捷开发与开源</a:t>
            </a:r>
            <a:endParaRPr kumimoji="1" lang="zh-CN" altLang="en-US" dirty="0"/>
          </a:p>
        </p:txBody>
      </p:sp>
      <p:sp>
        <p:nvSpPr>
          <p:cNvPr id="3" name="内容占位符 2"/>
          <p:cNvSpPr>
            <a:spLocks noGrp="1"/>
          </p:cNvSpPr>
          <p:nvPr>
            <p:ph idx="1"/>
          </p:nvPr>
        </p:nvSpPr>
        <p:spPr>
          <a:xfrm>
            <a:off x="982133" y="1857374"/>
            <a:ext cx="7704667" cy="4100513"/>
          </a:xfrm>
        </p:spPr>
        <p:txBody>
          <a:bodyPr numCol="2">
            <a:normAutofit fontScale="55000" lnSpcReduction="20000"/>
          </a:bodyPr>
          <a:lstStyle/>
          <a:p>
            <a:pPr fontAlgn="base"/>
            <a:r>
              <a:rPr lang="en-US" altLang="zh-CN" i="1" dirty="0"/>
              <a:t>"Our highest priority is to satisfy the customer through early and continuous delivery of valuable software."</a:t>
            </a:r>
            <a:endParaRPr lang="en-US" altLang="zh-CN" dirty="0"/>
          </a:p>
          <a:p>
            <a:pPr fontAlgn="base"/>
            <a:r>
              <a:rPr lang="en-US" altLang="zh-CN" i="1" dirty="0" smtClean="0"/>
              <a:t>"</a:t>
            </a:r>
            <a:r>
              <a:rPr lang="en-US" altLang="zh-CN" i="1" dirty="0"/>
              <a:t>Welcome changing requirements, even </a:t>
            </a:r>
            <a:r>
              <a:rPr lang="en-US" altLang="zh-CN" i="1" dirty="0">
                <a:solidFill>
                  <a:srgbClr val="FF0000"/>
                </a:solidFill>
              </a:rPr>
              <a:t>late in development</a:t>
            </a:r>
            <a:r>
              <a:rPr lang="en-US" altLang="zh-CN" i="1" dirty="0"/>
              <a:t>. Agile processes harness change for the customer's competitive advantage."</a:t>
            </a:r>
            <a:endParaRPr lang="en-US" altLang="zh-CN" dirty="0"/>
          </a:p>
          <a:p>
            <a:pPr fontAlgn="base"/>
            <a:r>
              <a:rPr lang="en-US" altLang="zh-CN" i="1" dirty="0" smtClean="0"/>
              <a:t>"</a:t>
            </a:r>
            <a:r>
              <a:rPr lang="en-US" altLang="zh-CN" i="1" dirty="0"/>
              <a:t>Deliver working software frequently, from a couple of weeks to a couple of months, with a preference to the shorter time scale."</a:t>
            </a:r>
            <a:endParaRPr lang="en-US" altLang="zh-CN" dirty="0"/>
          </a:p>
          <a:p>
            <a:pPr fontAlgn="base"/>
            <a:r>
              <a:rPr lang="en-US" altLang="zh-CN" i="1" dirty="0" smtClean="0"/>
              <a:t>"</a:t>
            </a:r>
            <a:r>
              <a:rPr lang="en-US" altLang="zh-CN" i="1" dirty="0"/>
              <a:t>Business people and developers must work together daily throughout the project."</a:t>
            </a:r>
            <a:endParaRPr lang="en-US" altLang="zh-CN" dirty="0"/>
          </a:p>
          <a:p>
            <a:pPr fontAlgn="base"/>
            <a:r>
              <a:rPr lang="en-US" altLang="zh-CN" i="1" dirty="0" smtClean="0"/>
              <a:t>"</a:t>
            </a:r>
            <a:r>
              <a:rPr lang="en-US" altLang="zh-CN" i="1" dirty="0"/>
              <a:t>Build projects around motivated individuals. Give them the environment and support they need, and trust them to get the job done."</a:t>
            </a:r>
            <a:endParaRPr lang="en-US" altLang="zh-CN" dirty="0"/>
          </a:p>
          <a:p>
            <a:pPr fontAlgn="base"/>
            <a:r>
              <a:rPr lang="en-US" altLang="zh-CN" i="1" dirty="0" smtClean="0"/>
              <a:t>"</a:t>
            </a:r>
            <a:r>
              <a:rPr lang="en-US" altLang="zh-CN" i="1" dirty="0"/>
              <a:t>The most efficient and effective method of conveying information to and within a development team is face-to-face conversation."</a:t>
            </a:r>
            <a:endParaRPr lang="en-US" altLang="zh-CN" dirty="0"/>
          </a:p>
          <a:p>
            <a:pPr fontAlgn="base"/>
            <a:r>
              <a:rPr lang="en-US" altLang="zh-CN" i="1" dirty="0" smtClean="0"/>
              <a:t>"</a:t>
            </a:r>
            <a:r>
              <a:rPr lang="en-US" altLang="zh-CN" i="1" dirty="0"/>
              <a:t>Working software is the primary measure of progress."</a:t>
            </a:r>
            <a:endParaRPr lang="en-US" altLang="zh-CN" dirty="0"/>
          </a:p>
          <a:p>
            <a:pPr fontAlgn="base"/>
            <a:r>
              <a:rPr lang="en-US" altLang="zh-CN" i="1" dirty="0" smtClean="0"/>
              <a:t>"</a:t>
            </a:r>
            <a:r>
              <a:rPr lang="en-US" altLang="zh-CN" i="1" dirty="0"/>
              <a:t>Agile processes promote sustainable development. The sponsors, developers, and users should be able to maintain a constant pace indefinitely."</a:t>
            </a:r>
            <a:endParaRPr lang="en-US" altLang="zh-CN" dirty="0"/>
          </a:p>
          <a:p>
            <a:pPr fontAlgn="base"/>
            <a:r>
              <a:rPr lang="en-US" altLang="zh-CN" i="1" dirty="0" smtClean="0"/>
              <a:t>"</a:t>
            </a:r>
            <a:r>
              <a:rPr lang="en-US" altLang="zh-CN" i="1" dirty="0"/>
              <a:t>Continuous attention to technical excellence and good design enhances agility."</a:t>
            </a:r>
            <a:endParaRPr lang="en-US" altLang="zh-CN" dirty="0"/>
          </a:p>
          <a:p>
            <a:pPr fontAlgn="base"/>
            <a:r>
              <a:rPr lang="en-US" altLang="zh-CN" i="1" dirty="0" smtClean="0"/>
              <a:t>"</a:t>
            </a:r>
            <a:r>
              <a:rPr lang="en-US" altLang="zh-CN" i="1" dirty="0"/>
              <a:t>Simplicity--the art of maximizing the amount of work not done--is essential."</a:t>
            </a:r>
            <a:endParaRPr lang="en-US" altLang="zh-CN" dirty="0"/>
          </a:p>
          <a:p>
            <a:pPr fontAlgn="base"/>
            <a:r>
              <a:rPr lang="en-US" altLang="zh-CN" i="1" dirty="0" smtClean="0"/>
              <a:t>"</a:t>
            </a:r>
            <a:r>
              <a:rPr lang="en-US" altLang="zh-CN" i="1" dirty="0"/>
              <a:t>The best architectures, requirements, and designs emerge from self-organizing teams."</a:t>
            </a:r>
            <a:endParaRPr lang="en-US" altLang="zh-CN" dirty="0"/>
          </a:p>
          <a:p>
            <a:pPr fontAlgn="base"/>
            <a:r>
              <a:rPr lang="en-US" altLang="zh-CN" i="1" dirty="0" smtClean="0"/>
              <a:t>"</a:t>
            </a:r>
            <a:r>
              <a:rPr lang="en-US" altLang="zh-CN" i="1" dirty="0"/>
              <a:t>At regular intervals, the team reflects on how to become more effective, and then tunes and adjusts its behavior accordingly</a:t>
            </a:r>
            <a:r>
              <a:rPr lang="en-US" altLang="zh-CN" i="1" dirty="0" smtClean="0"/>
              <a:t>."</a:t>
            </a:r>
            <a:endParaRPr lang="en-US" altLang="zh-CN" dirty="0"/>
          </a:p>
        </p:txBody>
      </p:sp>
      <p:sp>
        <p:nvSpPr>
          <p:cNvPr id="4" name="文本框 3"/>
          <p:cNvSpPr txBox="1"/>
          <p:nvPr/>
        </p:nvSpPr>
        <p:spPr>
          <a:xfrm>
            <a:off x="2514599" y="5957887"/>
            <a:ext cx="6172201" cy="584775"/>
          </a:xfrm>
          <a:prstGeom prst="rect">
            <a:avLst/>
          </a:prstGeom>
          <a:noFill/>
        </p:spPr>
        <p:txBody>
          <a:bodyPr wrap="square" rtlCol="0">
            <a:spAutoFit/>
          </a:bodyPr>
          <a:lstStyle/>
          <a:p>
            <a:r>
              <a:rPr kumimoji="1" lang="en-US" altLang="zh-CN" sz="1600" i="1" dirty="0"/>
              <a:t>From </a:t>
            </a:r>
            <a:r>
              <a:rPr kumimoji="1" lang="en-US" altLang="zh-CN" sz="1600" i="1" dirty="0" smtClean="0"/>
              <a:t>“Innovation </a:t>
            </a:r>
            <a:r>
              <a:rPr kumimoji="1" lang="en-US" altLang="zh-CN" sz="1600" i="1" dirty="0"/>
              <a:t>Happens Elsewhere: </a:t>
            </a:r>
            <a:r>
              <a:rPr kumimoji="1" lang="en-US" altLang="zh-CN" sz="1600" i="1" dirty="0" smtClean="0"/>
              <a:t>Open </a:t>
            </a:r>
            <a:r>
              <a:rPr kumimoji="1" lang="en-US" altLang="zh-CN" sz="1600" i="1" dirty="0"/>
              <a:t>Source as Business </a:t>
            </a:r>
            <a:r>
              <a:rPr kumimoji="1" lang="en-US" altLang="zh-CN" sz="1600" i="1" dirty="0" smtClean="0"/>
              <a:t>Strategy” </a:t>
            </a:r>
            <a:r>
              <a:rPr kumimoji="1" lang="en-US" altLang="zh-CN" sz="1600" i="1" dirty="0"/>
              <a:t>written by Ron Goldman  (Author), Richard P. </a:t>
            </a:r>
            <a:r>
              <a:rPr kumimoji="1" lang="en-US" altLang="zh-CN" sz="1600" i="1" dirty="0" smtClean="0"/>
              <a:t>Gabriel</a:t>
            </a:r>
            <a:endParaRPr kumimoji="1" lang="zh-CN" altLang="en-US" sz="1600" i="1" dirty="0"/>
          </a:p>
        </p:txBody>
      </p:sp>
    </p:spTree>
    <p:extLst>
      <p:ext uri="{BB962C8B-B14F-4D97-AF65-F5344CB8AC3E}">
        <p14:creationId xmlns:p14="http://schemas.microsoft.com/office/powerpoint/2010/main" val="1170320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0251" y="2857500"/>
            <a:ext cx="5686425" cy="1446550"/>
          </a:xfrm>
          <a:prstGeom prst="rect">
            <a:avLst/>
          </a:prstGeom>
          <a:noFill/>
        </p:spPr>
        <p:txBody>
          <a:bodyPr wrap="square" rtlCol="0">
            <a:spAutoFit/>
          </a:bodyPr>
          <a:lstStyle/>
          <a:p>
            <a:pPr algn="ctr"/>
            <a:r>
              <a:rPr kumimoji="1" lang="en-US" altLang="zh-CN" sz="8800" dirty="0" smtClean="0"/>
              <a:t>Thank</a:t>
            </a:r>
            <a:r>
              <a:rPr kumimoji="1" lang="zh-CN" altLang="en-US" sz="8800" dirty="0" smtClean="0"/>
              <a:t> </a:t>
            </a:r>
            <a:r>
              <a:rPr kumimoji="1" lang="en-US" altLang="zh-CN" sz="8800" dirty="0" smtClean="0"/>
              <a:t>You</a:t>
            </a:r>
            <a:endParaRPr kumimoji="1" lang="zh-CN" altLang="en-US" sz="8800" dirty="0"/>
          </a:p>
        </p:txBody>
      </p:sp>
    </p:spTree>
    <p:extLst>
      <p:ext uri="{BB962C8B-B14F-4D97-AF65-F5344CB8AC3E}">
        <p14:creationId xmlns:p14="http://schemas.microsoft.com/office/powerpoint/2010/main" val="105921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Definition</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Agile:  The </a:t>
            </a:r>
            <a:r>
              <a:rPr lang="en-US" altLang="zh-CN" dirty="0"/>
              <a:t>ability to create and respond to change in order to succeed in an uncertain and turbulent environment</a:t>
            </a:r>
            <a:r>
              <a:rPr lang="en-US" altLang="zh-CN" dirty="0" smtClean="0"/>
              <a:t>.</a:t>
            </a:r>
          </a:p>
          <a:p>
            <a:r>
              <a:rPr lang="en-US" altLang="zh-CN" dirty="0"/>
              <a:t>Agile Software Development is an umbrella term for a set of </a:t>
            </a:r>
            <a:r>
              <a:rPr lang="en-US" altLang="zh-CN" dirty="0">
                <a:solidFill>
                  <a:srgbClr val="FF0000"/>
                </a:solidFill>
              </a:rPr>
              <a:t>methods and practices </a:t>
            </a:r>
            <a:r>
              <a:rPr lang="en-US" altLang="zh-CN" dirty="0"/>
              <a:t>based on the values and principles expressed in the </a:t>
            </a:r>
            <a:r>
              <a:rPr lang="en-US" altLang="zh-CN" dirty="0">
                <a:solidFill>
                  <a:srgbClr val="0070C0"/>
                </a:solidFill>
              </a:rPr>
              <a:t>Agile Manifesto</a:t>
            </a:r>
            <a:r>
              <a:rPr lang="en-US" altLang="zh-CN" dirty="0"/>
              <a:t>.</a:t>
            </a:r>
          </a:p>
          <a:p>
            <a:r>
              <a:rPr lang="en-US" altLang="zh-CN" dirty="0"/>
              <a:t>Solutions evolve through collaboration between self-organizing, cross-functional teams utilizing the appropriate practices for their context</a:t>
            </a:r>
            <a:r>
              <a:rPr lang="en-US" altLang="zh-CN" dirty="0" smtClean="0"/>
              <a:t>.</a:t>
            </a:r>
            <a:endParaRPr lang="en-US" altLang="zh-CN" dirty="0"/>
          </a:p>
          <a:p>
            <a:endParaRPr lang="en-US" altLang="zh-CN" dirty="0"/>
          </a:p>
        </p:txBody>
      </p:sp>
      <p:sp>
        <p:nvSpPr>
          <p:cNvPr id="4" name="文本框 3"/>
          <p:cNvSpPr txBox="1"/>
          <p:nvPr/>
        </p:nvSpPr>
        <p:spPr>
          <a:xfrm>
            <a:off x="4029075" y="6112701"/>
            <a:ext cx="4657725" cy="338554"/>
          </a:xfrm>
          <a:prstGeom prst="rect">
            <a:avLst/>
          </a:prstGeom>
          <a:noFill/>
        </p:spPr>
        <p:txBody>
          <a:bodyPr wrap="square" rtlCol="0">
            <a:spAutoFit/>
          </a:bodyPr>
          <a:lstStyle/>
          <a:p>
            <a:r>
              <a:rPr kumimoji="1" lang="en-US" altLang="zh-CN" sz="1600" i="1" dirty="0" smtClean="0"/>
              <a:t>From </a:t>
            </a:r>
            <a:r>
              <a:rPr kumimoji="1" lang="en-US" altLang="zh-CN" sz="1600" i="1" dirty="0"/>
              <a:t>Agile Alliance: </a:t>
            </a:r>
            <a:r>
              <a:rPr kumimoji="1" lang="en-US" altLang="zh-CN" sz="1600" i="1" dirty="0">
                <a:hlinkClick r:id="rId3"/>
              </a:rPr>
              <a:t>https://</a:t>
            </a:r>
            <a:r>
              <a:rPr kumimoji="1" lang="en-US" altLang="zh-CN" sz="1600" i="1" dirty="0" err="1">
                <a:hlinkClick r:id="rId3"/>
              </a:rPr>
              <a:t>www.agilealliance.org</a:t>
            </a:r>
            <a:r>
              <a:rPr kumimoji="1" lang="en-US" altLang="zh-CN" sz="1600" i="1" dirty="0">
                <a:hlinkClick r:id="rId3"/>
              </a:rPr>
              <a:t>/</a:t>
            </a:r>
            <a:endParaRPr kumimoji="1" lang="zh-CN" altLang="en-US" sz="1600" i="1" dirty="0"/>
          </a:p>
        </p:txBody>
      </p:sp>
    </p:spTree>
    <p:extLst>
      <p:ext uri="{BB962C8B-B14F-4D97-AF65-F5344CB8AC3E}">
        <p14:creationId xmlns:p14="http://schemas.microsoft.com/office/powerpoint/2010/main" val="1315421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Agile Manifesto</a:t>
            </a:r>
            <a:endParaRPr kumimoji="1" lang="zh-CN" altLang="en-US" dirty="0"/>
          </a:p>
        </p:txBody>
      </p:sp>
      <p:sp>
        <p:nvSpPr>
          <p:cNvPr id="3" name="内容占位符 2"/>
          <p:cNvSpPr>
            <a:spLocks noGrp="1"/>
          </p:cNvSpPr>
          <p:nvPr>
            <p:ph idx="1"/>
          </p:nvPr>
        </p:nvSpPr>
        <p:spPr/>
        <p:txBody>
          <a:bodyPr/>
          <a:lstStyle/>
          <a:p>
            <a:r>
              <a:rPr lang="en-US" altLang="zh-CN" b="1" dirty="0"/>
              <a:t>Individuals and interactions</a:t>
            </a:r>
            <a:r>
              <a:rPr lang="en-US" altLang="zh-CN" dirty="0"/>
              <a:t> over processes and tools</a:t>
            </a:r>
          </a:p>
          <a:p>
            <a:r>
              <a:rPr lang="en-US" altLang="zh-CN" b="1" dirty="0"/>
              <a:t>Working software</a:t>
            </a:r>
            <a:r>
              <a:rPr lang="en-US" altLang="zh-CN" dirty="0"/>
              <a:t> over comprehensive documentation</a:t>
            </a:r>
          </a:p>
          <a:p>
            <a:r>
              <a:rPr lang="en-US" altLang="zh-CN" b="1" dirty="0"/>
              <a:t>Customer collaboration</a:t>
            </a:r>
            <a:r>
              <a:rPr lang="en-US" altLang="zh-CN" dirty="0"/>
              <a:t> over contract negotiation</a:t>
            </a:r>
          </a:p>
          <a:p>
            <a:r>
              <a:rPr lang="en-US" altLang="zh-CN" b="1" dirty="0"/>
              <a:t>Responding to change</a:t>
            </a:r>
            <a:r>
              <a:rPr lang="en-US" altLang="zh-CN" dirty="0"/>
              <a:t> over following a </a:t>
            </a:r>
            <a:r>
              <a:rPr lang="en-US" altLang="zh-CN" dirty="0" smtClean="0"/>
              <a:t>plan</a:t>
            </a:r>
            <a:endParaRPr lang="en-US" altLang="zh-CN" dirty="0"/>
          </a:p>
          <a:p>
            <a:endParaRPr kumimoji="1" lang="zh-CN" altLang="en-US" dirty="0"/>
          </a:p>
        </p:txBody>
      </p:sp>
      <p:sp>
        <p:nvSpPr>
          <p:cNvPr id="4" name="文本框 3"/>
          <p:cNvSpPr txBox="1"/>
          <p:nvPr/>
        </p:nvSpPr>
        <p:spPr>
          <a:xfrm>
            <a:off x="4045906" y="5538151"/>
            <a:ext cx="454694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CN" dirty="0" smtClean="0"/>
              <a:t>2001</a:t>
            </a:r>
            <a:r>
              <a:rPr kumimoji="1" lang="zh-CN" altLang="en-US" dirty="0" smtClean="0"/>
              <a:t>年初</a:t>
            </a:r>
            <a:r>
              <a:rPr kumimoji="1" lang="en-US" altLang="zh-CN" dirty="0" smtClean="0"/>
              <a:t>17</a:t>
            </a:r>
            <a:r>
              <a:rPr kumimoji="1" lang="zh-CN" altLang="en-US" dirty="0" smtClean="0"/>
              <a:t>名软件开发的实践者在美国</a:t>
            </a:r>
            <a:r>
              <a:rPr kumimoji="1" lang="zh-CN" altLang="en-US" dirty="0"/>
              <a:t>犹他州雪鸟滑雪</a:t>
            </a:r>
            <a:r>
              <a:rPr kumimoji="1" lang="zh-CN" altLang="en-US" dirty="0" smtClean="0"/>
              <a:t>圣地发起</a:t>
            </a:r>
            <a:r>
              <a:rPr kumimoji="1" lang="zh-CN" altLang="en-US" dirty="0"/>
              <a:t>组成了敏捷</a:t>
            </a:r>
            <a:r>
              <a:rPr kumimoji="1" lang="zh-CN" altLang="en-US" dirty="0" smtClean="0"/>
              <a:t>联盟，提出了敏捷宣言，这也是敏捷开发最初的由来</a:t>
            </a:r>
            <a:endParaRPr kumimoji="1" lang="zh-CN" altLang="en-US" dirty="0"/>
          </a:p>
        </p:txBody>
      </p:sp>
    </p:spTree>
    <p:extLst>
      <p:ext uri="{BB962C8B-B14F-4D97-AF65-F5344CB8AC3E}">
        <p14:creationId xmlns:p14="http://schemas.microsoft.com/office/powerpoint/2010/main" val="776639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敏捷宣言十二条原则</a:t>
            </a:r>
            <a:endParaRPr kumimoji="1" lang="zh-CN" altLang="en-US" dirty="0"/>
          </a:p>
        </p:txBody>
      </p:sp>
      <p:sp>
        <p:nvSpPr>
          <p:cNvPr id="5" name="内容占位符 4"/>
          <p:cNvSpPr>
            <a:spLocks noGrp="1"/>
          </p:cNvSpPr>
          <p:nvPr>
            <p:ph idx="1"/>
          </p:nvPr>
        </p:nvSpPr>
        <p:spPr>
          <a:xfrm>
            <a:off x="1110720" y="1785938"/>
            <a:ext cx="7447492" cy="4643437"/>
          </a:xfrm>
        </p:spPr>
        <p:txBody>
          <a:bodyPr>
            <a:normAutofit fontScale="55000" lnSpcReduction="20000"/>
          </a:bodyPr>
          <a:lstStyle/>
          <a:p>
            <a:pPr>
              <a:lnSpc>
                <a:spcPct val="120000"/>
              </a:lnSpc>
            </a:pPr>
            <a:r>
              <a:rPr lang="zh-CN" altLang="en-US" i="1" dirty="0"/>
              <a:t>我们遵循以下原则</a:t>
            </a:r>
            <a:r>
              <a:rPr lang="zh-CN" altLang="en-US" i="1" dirty="0" smtClean="0"/>
              <a:t>：</a:t>
            </a:r>
            <a:endParaRPr lang="en-US" altLang="zh-CN" i="1" dirty="0" smtClean="0"/>
          </a:p>
          <a:p>
            <a:pPr>
              <a:lnSpc>
                <a:spcPct val="120000"/>
              </a:lnSpc>
            </a:pPr>
            <a:r>
              <a:rPr lang="zh-CN" altLang="en-US" dirty="0" smtClean="0"/>
              <a:t>我们</a:t>
            </a:r>
            <a:r>
              <a:rPr lang="zh-CN" altLang="en-US" dirty="0"/>
              <a:t>最重要的目标，是通过持续不断</a:t>
            </a:r>
            <a:r>
              <a:rPr lang="zh-CN" altLang="en-US" dirty="0" smtClean="0"/>
              <a:t>地及早</a:t>
            </a:r>
            <a:r>
              <a:rPr lang="zh-CN" altLang="en-US" dirty="0"/>
              <a:t>交付有价值的软件使客户满意</a:t>
            </a:r>
            <a:r>
              <a:rPr lang="zh-CN" altLang="en-US" dirty="0" smtClean="0"/>
              <a:t>。</a:t>
            </a:r>
            <a:endParaRPr lang="zh-CN" altLang="en-US" dirty="0"/>
          </a:p>
          <a:p>
            <a:pPr>
              <a:lnSpc>
                <a:spcPct val="120000"/>
              </a:lnSpc>
            </a:pPr>
            <a:r>
              <a:rPr lang="zh-CN" altLang="en-US" dirty="0"/>
              <a:t>欣然面对需求变化，即使在开发后期也一样</a:t>
            </a:r>
            <a:r>
              <a:rPr lang="zh-CN" altLang="en-US" dirty="0" smtClean="0"/>
              <a:t>。为了</a:t>
            </a:r>
            <a:r>
              <a:rPr lang="zh-CN" altLang="en-US" dirty="0"/>
              <a:t>客户的竞争优势，敏捷过程掌控变化</a:t>
            </a:r>
            <a:r>
              <a:rPr lang="zh-CN" altLang="en-US" dirty="0" smtClean="0"/>
              <a:t>。</a:t>
            </a:r>
            <a:endParaRPr lang="zh-CN" altLang="en-US" dirty="0"/>
          </a:p>
          <a:p>
            <a:pPr>
              <a:lnSpc>
                <a:spcPct val="120000"/>
              </a:lnSpc>
            </a:pPr>
            <a:r>
              <a:rPr lang="zh-CN" altLang="en-US" dirty="0"/>
              <a:t>经常地交付可工作的软件</a:t>
            </a:r>
            <a:r>
              <a:rPr lang="zh-CN" altLang="en-US" dirty="0" smtClean="0"/>
              <a:t>，相隔</a:t>
            </a:r>
            <a:r>
              <a:rPr lang="zh-CN" altLang="en-US" dirty="0"/>
              <a:t>几星期或一两个月，倾向于采取较短的周期</a:t>
            </a:r>
            <a:r>
              <a:rPr lang="zh-CN" altLang="en-US" dirty="0" smtClean="0"/>
              <a:t>。</a:t>
            </a:r>
            <a:endParaRPr lang="zh-CN" altLang="en-US" dirty="0"/>
          </a:p>
          <a:p>
            <a:pPr>
              <a:lnSpc>
                <a:spcPct val="120000"/>
              </a:lnSpc>
            </a:pPr>
            <a:r>
              <a:rPr lang="zh-CN" altLang="en-US" dirty="0"/>
              <a:t>业务人员和开发人员必须相互合作</a:t>
            </a:r>
            <a:r>
              <a:rPr lang="zh-CN" altLang="en-US" dirty="0" smtClean="0"/>
              <a:t>，项目</a:t>
            </a:r>
            <a:r>
              <a:rPr lang="zh-CN" altLang="en-US" dirty="0"/>
              <a:t>中的每一天都不例外</a:t>
            </a:r>
            <a:r>
              <a:rPr lang="zh-CN" altLang="en-US" dirty="0" smtClean="0"/>
              <a:t>。</a:t>
            </a:r>
            <a:endParaRPr lang="zh-CN" altLang="en-US" dirty="0"/>
          </a:p>
          <a:p>
            <a:pPr>
              <a:lnSpc>
                <a:spcPct val="120000"/>
              </a:lnSpc>
            </a:pPr>
            <a:r>
              <a:rPr lang="zh-CN" altLang="en-US" dirty="0"/>
              <a:t>激发个体的斗志，以他们为核心搭建项目</a:t>
            </a:r>
            <a:r>
              <a:rPr lang="zh-CN" altLang="en-US" dirty="0" smtClean="0"/>
              <a:t>。提供</a:t>
            </a:r>
            <a:r>
              <a:rPr lang="zh-CN" altLang="en-US" dirty="0"/>
              <a:t>所需的环境和支援，辅以信任，从而达成目标</a:t>
            </a:r>
            <a:r>
              <a:rPr lang="zh-CN" altLang="en-US" dirty="0" smtClean="0"/>
              <a:t>。</a:t>
            </a:r>
            <a:endParaRPr lang="zh-CN" altLang="en-US" dirty="0"/>
          </a:p>
          <a:p>
            <a:pPr>
              <a:lnSpc>
                <a:spcPct val="120000"/>
              </a:lnSpc>
            </a:pPr>
            <a:r>
              <a:rPr lang="zh-CN" altLang="en-US" dirty="0"/>
              <a:t>不论团队内外，传递信息效果最好效率也最高的方式</a:t>
            </a:r>
            <a:r>
              <a:rPr lang="zh-CN" altLang="en-US" dirty="0" smtClean="0"/>
              <a:t>是面对面</a:t>
            </a:r>
            <a:r>
              <a:rPr lang="zh-CN" altLang="en-US" dirty="0"/>
              <a:t>的交谈</a:t>
            </a:r>
            <a:r>
              <a:rPr lang="zh-CN" altLang="en-US" dirty="0" smtClean="0"/>
              <a:t>。</a:t>
            </a:r>
            <a:endParaRPr lang="zh-CN" altLang="en-US" dirty="0"/>
          </a:p>
          <a:p>
            <a:pPr>
              <a:lnSpc>
                <a:spcPct val="120000"/>
              </a:lnSpc>
            </a:pPr>
            <a:r>
              <a:rPr lang="zh-CN" altLang="en-US" dirty="0"/>
              <a:t>可工作的软件是进度的首要度量标准</a:t>
            </a:r>
            <a:r>
              <a:rPr lang="zh-CN" altLang="en-US" dirty="0" smtClean="0"/>
              <a:t>。</a:t>
            </a:r>
            <a:endParaRPr lang="zh-CN" altLang="en-US" dirty="0"/>
          </a:p>
          <a:p>
            <a:pPr>
              <a:lnSpc>
                <a:spcPct val="120000"/>
              </a:lnSpc>
            </a:pPr>
            <a:r>
              <a:rPr lang="zh-CN" altLang="en-US" dirty="0"/>
              <a:t>敏捷过程倡导可持续开发</a:t>
            </a:r>
            <a:r>
              <a:rPr lang="zh-CN" altLang="en-US" dirty="0" smtClean="0"/>
              <a:t>。责任人</a:t>
            </a:r>
            <a:r>
              <a:rPr lang="zh-CN" altLang="en-US" dirty="0"/>
              <a:t>、开发人员和用户要能够共同维持其步调稳定延续</a:t>
            </a:r>
            <a:r>
              <a:rPr lang="zh-CN" altLang="en-US" dirty="0" smtClean="0"/>
              <a:t>。</a:t>
            </a:r>
            <a:endParaRPr lang="zh-CN" altLang="en-US" dirty="0"/>
          </a:p>
          <a:p>
            <a:pPr>
              <a:lnSpc>
                <a:spcPct val="120000"/>
              </a:lnSpc>
            </a:pPr>
            <a:r>
              <a:rPr lang="zh-CN" altLang="en-US" dirty="0"/>
              <a:t>坚持不懈地追求技术卓越和良好设计，敏捷能力由此增强</a:t>
            </a:r>
            <a:r>
              <a:rPr lang="zh-CN" altLang="en-US" dirty="0" smtClean="0"/>
              <a:t>。</a:t>
            </a:r>
            <a:endParaRPr lang="zh-CN" altLang="en-US" dirty="0"/>
          </a:p>
          <a:p>
            <a:pPr>
              <a:lnSpc>
                <a:spcPct val="120000"/>
              </a:lnSpc>
            </a:pPr>
            <a:r>
              <a:rPr lang="zh-CN" altLang="en-US" dirty="0"/>
              <a:t>以简洁为本，它是极力减少不必要工作量的艺术</a:t>
            </a:r>
            <a:r>
              <a:rPr lang="zh-CN" altLang="en-US" dirty="0" smtClean="0"/>
              <a:t>。</a:t>
            </a:r>
            <a:endParaRPr lang="zh-CN" altLang="en-US" dirty="0"/>
          </a:p>
          <a:p>
            <a:pPr>
              <a:lnSpc>
                <a:spcPct val="120000"/>
              </a:lnSpc>
            </a:pPr>
            <a:r>
              <a:rPr lang="zh-CN" altLang="en-US" dirty="0" smtClean="0"/>
              <a:t>最好</a:t>
            </a:r>
            <a:r>
              <a:rPr lang="zh-CN" altLang="en-US" dirty="0"/>
              <a:t>的架构、需求和设计出自自组织团队</a:t>
            </a:r>
            <a:r>
              <a:rPr lang="zh-CN" altLang="en-US" dirty="0" smtClean="0"/>
              <a:t>。</a:t>
            </a:r>
            <a:endParaRPr lang="zh-CN" altLang="en-US" dirty="0"/>
          </a:p>
          <a:p>
            <a:pPr>
              <a:lnSpc>
                <a:spcPct val="120000"/>
              </a:lnSpc>
            </a:pPr>
            <a:r>
              <a:rPr lang="zh-CN" altLang="en-US" dirty="0"/>
              <a:t>团队定期地反思如何能提高成效</a:t>
            </a:r>
            <a:r>
              <a:rPr lang="zh-CN" altLang="en-US" dirty="0" smtClean="0"/>
              <a:t>，并</a:t>
            </a:r>
            <a:r>
              <a:rPr lang="zh-CN" altLang="en-US" dirty="0"/>
              <a:t>依此调整自身的举止表现</a:t>
            </a:r>
            <a:r>
              <a:rPr lang="zh-CN" altLang="en-US" dirty="0" smtClean="0"/>
              <a:t>。</a:t>
            </a:r>
            <a:endParaRPr lang="zh-CN" altLang="en-US" dirty="0"/>
          </a:p>
        </p:txBody>
      </p:sp>
    </p:spTree>
    <p:extLst>
      <p:ext uri="{BB962C8B-B14F-4D97-AF65-F5344CB8AC3E}">
        <p14:creationId xmlns:p14="http://schemas.microsoft.com/office/powerpoint/2010/main" val="1338654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一句话总结</a:t>
            </a:r>
            <a:endParaRPr kumimoji="1" lang="zh-CN" altLang="en-US" dirty="0"/>
          </a:p>
        </p:txBody>
      </p:sp>
      <p:sp>
        <p:nvSpPr>
          <p:cNvPr id="3" name="内容占位符 2"/>
          <p:cNvSpPr>
            <a:spLocks noGrp="1"/>
          </p:cNvSpPr>
          <p:nvPr>
            <p:ph idx="1"/>
          </p:nvPr>
        </p:nvSpPr>
        <p:spPr/>
        <p:txBody>
          <a:bodyPr/>
          <a:lstStyle/>
          <a:p>
            <a:r>
              <a:rPr kumimoji="1" lang="zh-CN" altLang="en-US" dirty="0" smtClean="0"/>
              <a:t>以人为本，效率至上</a:t>
            </a:r>
            <a:endParaRPr kumimoji="1" lang="en-US" altLang="zh-CN" dirty="0" smtClean="0"/>
          </a:p>
          <a:p>
            <a:r>
              <a:rPr kumimoji="1" lang="zh-CN" altLang="en-US" dirty="0" smtClean="0"/>
              <a:t>“面向对象（人）”的软件开发方法</a:t>
            </a:r>
            <a:endParaRPr kumimoji="1" lang="en-US" altLang="zh-CN" dirty="0" smtClean="0"/>
          </a:p>
        </p:txBody>
      </p:sp>
    </p:spTree>
    <p:extLst>
      <p:ext uri="{BB962C8B-B14F-4D97-AF65-F5344CB8AC3E}">
        <p14:creationId xmlns:p14="http://schemas.microsoft.com/office/powerpoint/2010/main" val="749524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Scrum——</a:t>
            </a:r>
            <a:r>
              <a:rPr kumimoji="1" lang="zh-CN" altLang="en-US" dirty="0" smtClean="0"/>
              <a:t>经典模型</a:t>
            </a:r>
            <a:endParaRPr kumimoji="1" lang="zh-CN" altLang="en-US" dirty="0"/>
          </a:p>
        </p:txBody>
      </p:sp>
      <p:sp>
        <p:nvSpPr>
          <p:cNvPr id="3" name="内容占位符 2"/>
          <p:cNvSpPr>
            <a:spLocks noGrp="1"/>
          </p:cNvSpPr>
          <p:nvPr>
            <p:ph idx="1"/>
          </p:nvPr>
        </p:nvSpPr>
        <p:spPr>
          <a:xfrm>
            <a:off x="982133" y="2109788"/>
            <a:ext cx="7704667" cy="976313"/>
          </a:xfrm>
        </p:spPr>
        <p:txBody>
          <a:bodyPr>
            <a:normAutofit/>
          </a:bodyPr>
          <a:lstStyle/>
          <a:p>
            <a:r>
              <a:rPr kumimoji="1" lang="en-US" altLang="zh-CN" dirty="0" smtClean="0"/>
              <a:t>Scrum</a:t>
            </a:r>
            <a:r>
              <a:rPr kumimoji="1" lang="zh-CN" altLang="en-US" dirty="0" smtClean="0"/>
              <a:t>：橄榄球争球</a:t>
            </a:r>
            <a:endParaRPr kumimoji="1" lang="en-US" altLang="zh-CN" dirty="0" smtClean="0"/>
          </a:p>
          <a:p>
            <a:r>
              <a:rPr kumimoji="1" lang="en-US" altLang="zh-CN" dirty="0"/>
              <a:t>1986</a:t>
            </a:r>
            <a:r>
              <a:rPr kumimoji="1" lang="zh-CN" altLang="en-US" dirty="0"/>
              <a:t>年，竹内</a:t>
            </a:r>
            <a:r>
              <a:rPr kumimoji="1" lang="zh-CN" altLang="en-US" dirty="0" smtClean="0"/>
              <a:t>弘高</a:t>
            </a:r>
            <a:r>
              <a:rPr kumimoji="1" lang="zh-CN" altLang="en-US" dirty="0"/>
              <a:t>、</a:t>
            </a:r>
            <a:r>
              <a:rPr kumimoji="1" lang="zh-CN" altLang="en-US" dirty="0" smtClean="0"/>
              <a:t>野中郁次郎（早于</a:t>
            </a:r>
            <a:r>
              <a:rPr kumimoji="1" lang="en-US" altLang="zh-CN" dirty="0" smtClean="0"/>
              <a:t>AD</a:t>
            </a:r>
            <a:r>
              <a:rPr kumimoji="1" lang="zh-CN" altLang="en-US" dirty="0" smtClean="0"/>
              <a:t>）</a:t>
            </a:r>
            <a:endParaRPr kumimoji="1"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59" y="2769129"/>
            <a:ext cx="8177741" cy="4088871"/>
          </a:xfrm>
          <a:prstGeom prst="rect">
            <a:avLst/>
          </a:prstGeom>
        </p:spPr>
      </p:pic>
    </p:spTree>
    <p:extLst>
      <p:ext uri="{BB962C8B-B14F-4D97-AF65-F5344CB8AC3E}">
        <p14:creationId xmlns:p14="http://schemas.microsoft.com/office/powerpoint/2010/main" val="963439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Scrum</a:t>
            </a:r>
            <a:r>
              <a:rPr kumimoji="1" lang="zh-CN" altLang="en-US" dirty="0" smtClean="0"/>
              <a:t>角色</a:t>
            </a:r>
            <a:endParaRPr kumimoji="1" lang="zh-CN" altLang="en-US" dirty="0"/>
          </a:p>
        </p:txBody>
      </p:sp>
      <p:sp>
        <p:nvSpPr>
          <p:cNvPr id="5" name="内容占位符 4"/>
          <p:cNvSpPr>
            <a:spLocks noGrp="1"/>
          </p:cNvSpPr>
          <p:nvPr>
            <p:ph idx="1"/>
          </p:nvPr>
        </p:nvSpPr>
        <p:spPr/>
        <p:txBody>
          <a:bodyPr/>
          <a:lstStyle/>
          <a:p>
            <a:r>
              <a:rPr kumimoji="1" lang="zh-CN" altLang="en-US" dirty="0"/>
              <a:t>一天，一头猪和一只鸡在路上散步</a:t>
            </a:r>
            <a:r>
              <a:rPr kumimoji="1" lang="zh-CN" altLang="en-US" dirty="0" smtClean="0"/>
              <a:t>。</a:t>
            </a:r>
            <a:endParaRPr kumimoji="1" lang="en-US" altLang="zh-CN" dirty="0" smtClean="0"/>
          </a:p>
          <a:p>
            <a:r>
              <a:rPr kumimoji="1" lang="zh-CN" altLang="en-US" dirty="0" smtClean="0"/>
              <a:t>鸡</a:t>
            </a:r>
            <a:r>
              <a:rPr kumimoji="1" lang="zh-CN" altLang="en-US" dirty="0"/>
              <a:t>对猪说：“嗨，我们合伙开一家餐馆怎么样？</a:t>
            </a:r>
            <a:r>
              <a:rPr kumimoji="1" lang="zh-CN" altLang="en-US" dirty="0" smtClean="0"/>
              <a:t>”</a:t>
            </a:r>
            <a:endParaRPr kumimoji="1" lang="en-US" altLang="zh-CN" dirty="0" smtClean="0"/>
          </a:p>
          <a:p>
            <a:r>
              <a:rPr kumimoji="1" lang="zh-CN" altLang="en-US" dirty="0" smtClean="0"/>
              <a:t>猪</a:t>
            </a:r>
            <a:r>
              <a:rPr kumimoji="1" lang="zh-CN" altLang="en-US" dirty="0"/>
              <a:t>回头看了一下鸡说：“好主意，那你准备给餐馆起什么名字呢？</a:t>
            </a:r>
            <a:r>
              <a:rPr kumimoji="1" lang="zh-CN" altLang="en-US" dirty="0" smtClean="0"/>
              <a:t>”</a:t>
            </a:r>
            <a:endParaRPr kumimoji="1" lang="en-US" altLang="zh-CN" dirty="0" smtClean="0"/>
          </a:p>
          <a:p>
            <a:r>
              <a:rPr kumimoji="1" lang="zh-CN" altLang="en-US" dirty="0" smtClean="0"/>
              <a:t>鸡想</a:t>
            </a:r>
            <a:r>
              <a:rPr kumimoji="1" lang="zh-CN" altLang="en-US" dirty="0"/>
              <a:t>了想说：“叫‘火腿和鸡蛋’怎么样？</a:t>
            </a:r>
            <a:r>
              <a:rPr kumimoji="1" lang="zh-CN" altLang="en-US" dirty="0" smtClean="0"/>
              <a:t>”</a:t>
            </a:r>
            <a:endParaRPr kumimoji="1" lang="en-US" altLang="zh-CN" dirty="0" smtClean="0"/>
          </a:p>
          <a:p>
            <a:r>
              <a:rPr kumimoji="1" lang="zh-CN" altLang="en-US" dirty="0" smtClean="0"/>
              <a:t>“</a:t>
            </a:r>
            <a:r>
              <a:rPr kumimoji="1" lang="zh-CN" altLang="en-US" dirty="0"/>
              <a:t>那可不行”，猪说：“我把自己全搭进去了，而你只是参与而已。</a:t>
            </a:r>
            <a:r>
              <a:rPr kumimoji="1" lang="zh-CN" altLang="en-US" dirty="0" smtClean="0"/>
              <a:t>”</a:t>
            </a:r>
            <a:endParaRPr kumimoji="1" lang="zh-CN" altLang="en-US" dirty="0"/>
          </a:p>
        </p:txBody>
      </p:sp>
    </p:spTree>
    <p:extLst>
      <p:ext uri="{BB962C8B-B14F-4D97-AF65-F5344CB8AC3E}">
        <p14:creationId xmlns:p14="http://schemas.microsoft.com/office/powerpoint/2010/main" val="2029997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猪们</a:t>
            </a:r>
            <a:endParaRPr kumimoji="1" lang="zh-CN" altLang="en-US" dirty="0"/>
          </a:p>
        </p:txBody>
      </p:sp>
      <p:sp>
        <p:nvSpPr>
          <p:cNvPr id="4" name="内容占位符 2"/>
          <p:cNvSpPr>
            <a:spLocks noGrp="1"/>
          </p:cNvSpPr>
          <p:nvPr>
            <p:ph idx="1"/>
          </p:nvPr>
        </p:nvSpPr>
        <p:spPr>
          <a:xfrm>
            <a:off x="982133" y="2000249"/>
            <a:ext cx="7704667" cy="4857751"/>
          </a:xfrm>
        </p:spPr>
        <p:txBody>
          <a:bodyPr>
            <a:normAutofit fontScale="70000" lnSpcReduction="20000"/>
          </a:bodyPr>
          <a:lstStyle/>
          <a:p>
            <a:pPr>
              <a:lnSpc>
                <a:spcPct val="120000"/>
              </a:lnSpc>
            </a:pPr>
            <a:r>
              <a:rPr kumimoji="1" lang="zh-CN" altLang="en-US" dirty="0" smtClean="0"/>
              <a:t>乙方／无产阶级劳苦群众</a:t>
            </a:r>
            <a:endParaRPr lang="en-US" altLang="zh-CN" dirty="0" smtClean="0">
              <a:solidFill>
                <a:srgbClr val="FF0000"/>
              </a:solidFill>
            </a:endParaRPr>
          </a:p>
          <a:p>
            <a:pPr>
              <a:lnSpc>
                <a:spcPct val="120000"/>
              </a:lnSpc>
            </a:pPr>
            <a:r>
              <a:rPr lang="zh-CN" altLang="en-US" dirty="0" smtClean="0">
                <a:solidFill>
                  <a:srgbClr val="FF0000"/>
                </a:solidFill>
              </a:rPr>
              <a:t>猪</a:t>
            </a:r>
            <a:r>
              <a:rPr lang="zh-CN" altLang="en-US" dirty="0"/>
              <a:t>是在</a:t>
            </a:r>
            <a:r>
              <a:rPr lang="en-US" altLang="zh-CN" dirty="0"/>
              <a:t>Scrum</a:t>
            </a:r>
            <a:r>
              <a:rPr lang="zh-CN" altLang="en-US" dirty="0"/>
              <a:t>过程中全身投入专案的各种人物，他们在专案中承担实际工作。他们有些像上边那个笑话里的猪，</a:t>
            </a:r>
            <a:r>
              <a:rPr lang="zh-CN" altLang="en-US" dirty="0">
                <a:solidFill>
                  <a:srgbClr val="FF0000"/>
                </a:solidFill>
              </a:rPr>
              <a:t>要把自己身上的肉贡献出来</a:t>
            </a:r>
            <a:r>
              <a:rPr lang="zh-CN" altLang="en-US" dirty="0"/>
              <a:t>。</a:t>
            </a:r>
          </a:p>
          <a:p>
            <a:pPr>
              <a:lnSpc>
                <a:spcPct val="120000"/>
              </a:lnSpc>
            </a:pPr>
            <a:r>
              <a:rPr lang="zh-CN" altLang="en-US" dirty="0"/>
              <a:t>产品负责人</a:t>
            </a:r>
            <a:r>
              <a:rPr lang="en-US" altLang="zh-CN" dirty="0"/>
              <a:t>(product owner</a:t>
            </a:r>
            <a:r>
              <a:rPr lang="en-US" altLang="zh-CN" dirty="0" smtClean="0"/>
              <a:t>)</a:t>
            </a:r>
          </a:p>
          <a:p>
            <a:pPr lvl="1">
              <a:lnSpc>
                <a:spcPct val="120000"/>
              </a:lnSpc>
            </a:pPr>
            <a:r>
              <a:rPr lang="zh-CN" altLang="en-US" dirty="0" smtClean="0">
                <a:solidFill>
                  <a:srgbClr val="FF0000"/>
                </a:solidFill>
              </a:rPr>
              <a:t>产品</a:t>
            </a:r>
            <a:r>
              <a:rPr lang="zh-CN" altLang="en-US" dirty="0">
                <a:solidFill>
                  <a:srgbClr val="FF0000"/>
                </a:solidFill>
              </a:rPr>
              <a:t>负责人代表了客户的意愿</a:t>
            </a:r>
            <a:r>
              <a:rPr lang="zh-CN" altLang="en-US" dirty="0"/>
              <a:t>。这保证了</a:t>
            </a:r>
            <a:r>
              <a:rPr lang="en-US" altLang="zh-CN" dirty="0"/>
              <a:t>Scrum</a:t>
            </a:r>
            <a:r>
              <a:rPr lang="zh-CN" altLang="en-US" dirty="0"/>
              <a:t>团队在做从业务角度来说正确的事情。产品负责人编写用户故事，排出优先级，并放入产品</a:t>
            </a:r>
            <a:r>
              <a:rPr lang="zh-CN" altLang="en-US" dirty="0" smtClean="0"/>
              <a:t>订单</a:t>
            </a:r>
            <a:endParaRPr lang="en-US" altLang="zh-CN" dirty="0" smtClean="0"/>
          </a:p>
          <a:p>
            <a:pPr>
              <a:lnSpc>
                <a:spcPct val="120000"/>
              </a:lnSpc>
            </a:pPr>
            <a:r>
              <a:rPr lang="en-US" altLang="zh-CN" dirty="0" smtClean="0"/>
              <a:t>Scrum</a:t>
            </a:r>
            <a:r>
              <a:rPr lang="zh-CN" altLang="en-US" dirty="0"/>
              <a:t>主管（或促进者）</a:t>
            </a:r>
            <a:r>
              <a:rPr lang="en-US" altLang="zh-CN" dirty="0"/>
              <a:t>(scrum master</a:t>
            </a:r>
            <a:r>
              <a:rPr lang="en-US" altLang="zh-CN" dirty="0" smtClean="0"/>
              <a:t>)</a:t>
            </a:r>
          </a:p>
          <a:p>
            <a:pPr lvl="1">
              <a:lnSpc>
                <a:spcPct val="120000"/>
              </a:lnSpc>
            </a:pPr>
            <a:r>
              <a:rPr lang="en-US" altLang="zh-CN" dirty="0" smtClean="0"/>
              <a:t>Scrum</a:t>
            </a:r>
            <a:r>
              <a:rPr lang="zh-CN" altLang="en-US" dirty="0"/>
              <a:t>主管促进 </a:t>
            </a:r>
            <a:r>
              <a:rPr lang="en-US" altLang="zh-CN" i="1" dirty="0"/>
              <a:t>Scrum</a:t>
            </a:r>
            <a:r>
              <a:rPr lang="zh-CN" altLang="en-US" dirty="0"/>
              <a:t>过程，他的主要工作是去除那些影响团队交付冲刺目标的障碍。</a:t>
            </a:r>
            <a:r>
              <a:rPr lang="en-US" altLang="zh-CN" dirty="0"/>
              <a:t>Scrum</a:t>
            </a:r>
            <a:r>
              <a:rPr lang="zh-CN" altLang="en-US" dirty="0"/>
              <a:t>主管</a:t>
            </a:r>
            <a:r>
              <a:rPr lang="zh-CN" altLang="en-US" dirty="0">
                <a:solidFill>
                  <a:srgbClr val="FF0000"/>
                </a:solidFill>
              </a:rPr>
              <a:t>并非团队的领导</a:t>
            </a:r>
            <a:r>
              <a:rPr lang="zh-CN" altLang="en-US" dirty="0"/>
              <a:t>（因为团队是自我组织的），而是一个</a:t>
            </a:r>
            <a:r>
              <a:rPr lang="zh-CN" altLang="en-US" dirty="0">
                <a:solidFill>
                  <a:srgbClr val="FF0000"/>
                </a:solidFill>
              </a:rPr>
              <a:t>负责屏蔽外界对开发团队的干扰</a:t>
            </a:r>
            <a:r>
              <a:rPr lang="zh-CN" altLang="en-US" dirty="0"/>
              <a:t>的角色。</a:t>
            </a:r>
            <a:r>
              <a:rPr lang="en-US" altLang="zh-CN" dirty="0"/>
              <a:t>Scrum</a:t>
            </a:r>
            <a:r>
              <a:rPr lang="zh-CN" altLang="en-US" dirty="0"/>
              <a:t>主管确保</a:t>
            </a:r>
            <a:r>
              <a:rPr lang="en-US" altLang="zh-CN" dirty="0"/>
              <a:t>Scrum</a:t>
            </a:r>
            <a:r>
              <a:rPr lang="zh-CN" altLang="en-US" dirty="0"/>
              <a:t>过程被按照初衷使用。</a:t>
            </a:r>
            <a:r>
              <a:rPr lang="en-US" altLang="zh-CN" dirty="0"/>
              <a:t>Scrum</a:t>
            </a:r>
            <a:r>
              <a:rPr lang="zh-CN" altLang="en-US" dirty="0"/>
              <a:t>主管是</a:t>
            </a:r>
            <a:r>
              <a:rPr lang="zh-CN" altLang="en-US" dirty="0">
                <a:solidFill>
                  <a:srgbClr val="FF0000"/>
                </a:solidFill>
              </a:rPr>
              <a:t>规则的执行者</a:t>
            </a:r>
            <a:r>
              <a:rPr lang="zh-CN" altLang="en-US" dirty="0" smtClean="0"/>
              <a:t>。</a:t>
            </a:r>
            <a:endParaRPr lang="en-US" altLang="zh-CN" dirty="0" smtClean="0"/>
          </a:p>
          <a:p>
            <a:pPr>
              <a:lnSpc>
                <a:spcPct val="120000"/>
              </a:lnSpc>
            </a:pPr>
            <a:r>
              <a:rPr lang="zh-CN" altLang="en-US" dirty="0" smtClean="0"/>
              <a:t>开发</a:t>
            </a:r>
            <a:r>
              <a:rPr lang="zh-CN" altLang="en-US" dirty="0"/>
              <a:t>团队</a:t>
            </a:r>
            <a:r>
              <a:rPr lang="en-US" altLang="zh-CN" dirty="0"/>
              <a:t>(dev team</a:t>
            </a:r>
            <a:r>
              <a:rPr lang="en-US" altLang="zh-CN" dirty="0" smtClean="0"/>
              <a:t>)</a:t>
            </a:r>
          </a:p>
          <a:p>
            <a:pPr lvl="1">
              <a:lnSpc>
                <a:spcPct val="120000"/>
              </a:lnSpc>
            </a:pPr>
            <a:r>
              <a:rPr lang="zh-CN" altLang="en-US" dirty="0" smtClean="0"/>
              <a:t>负责</a:t>
            </a:r>
            <a:r>
              <a:rPr lang="zh-CN" altLang="en-US" dirty="0"/>
              <a:t>交付产品的团队。一个团队通常由</a:t>
            </a:r>
            <a:r>
              <a:rPr lang="en-US" altLang="zh-CN" dirty="0"/>
              <a:t>5</a:t>
            </a:r>
            <a:r>
              <a:rPr lang="zh-CN" altLang="en-US" dirty="0"/>
              <a:t>至</a:t>
            </a:r>
            <a:r>
              <a:rPr lang="en-US" altLang="zh-CN" dirty="0"/>
              <a:t>9</a:t>
            </a:r>
            <a:r>
              <a:rPr lang="zh-CN" altLang="en-US" dirty="0"/>
              <a:t>名具有跨职能技能的人（设计者，开发者等）组成，</a:t>
            </a:r>
            <a:r>
              <a:rPr lang="zh-CN" altLang="en-US" dirty="0">
                <a:solidFill>
                  <a:srgbClr val="FF0000"/>
                </a:solidFill>
              </a:rPr>
              <a:t>承担实际的开发工作</a:t>
            </a:r>
            <a:r>
              <a:rPr lang="zh-CN" altLang="en-US" dirty="0"/>
              <a:t>。</a:t>
            </a:r>
            <a:endParaRPr kumimoji="1" lang="zh-CN" altLang="en-US" dirty="0"/>
          </a:p>
        </p:txBody>
      </p:sp>
    </p:spTree>
    <p:extLst>
      <p:ext uri="{BB962C8B-B14F-4D97-AF65-F5344CB8AC3E}">
        <p14:creationId xmlns:p14="http://schemas.microsoft.com/office/powerpoint/2010/main" val="1103391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鸡们</a:t>
            </a:r>
            <a:endParaRPr kumimoji="1" lang="zh-CN" altLang="en-US" dirty="0"/>
          </a:p>
        </p:txBody>
      </p:sp>
      <p:sp>
        <p:nvSpPr>
          <p:cNvPr id="3" name="内容占位符 2"/>
          <p:cNvSpPr>
            <a:spLocks noGrp="1"/>
          </p:cNvSpPr>
          <p:nvPr>
            <p:ph idx="1"/>
          </p:nvPr>
        </p:nvSpPr>
        <p:spPr>
          <a:xfrm>
            <a:off x="982133" y="2085975"/>
            <a:ext cx="7704667" cy="4529138"/>
          </a:xfrm>
        </p:spPr>
        <p:txBody>
          <a:bodyPr>
            <a:normAutofit fontScale="70000" lnSpcReduction="20000"/>
          </a:bodyPr>
          <a:lstStyle/>
          <a:p>
            <a:pPr>
              <a:lnSpc>
                <a:spcPct val="120000"/>
              </a:lnSpc>
            </a:pPr>
            <a:r>
              <a:rPr kumimoji="1" lang="zh-CN" altLang="en-US" dirty="0" smtClean="0"/>
              <a:t>甲方／资产阶级剥削分子</a:t>
            </a:r>
            <a:endParaRPr lang="en-US" altLang="zh-CN" dirty="0" smtClean="0">
              <a:solidFill>
                <a:srgbClr val="FF0000"/>
              </a:solidFill>
            </a:endParaRPr>
          </a:p>
          <a:p>
            <a:pPr>
              <a:lnSpc>
                <a:spcPct val="120000"/>
              </a:lnSpc>
            </a:pPr>
            <a:r>
              <a:rPr lang="zh-CN" altLang="en-US" dirty="0" smtClean="0">
                <a:solidFill>
                  <a:srgbClr val="FF0000"/>
                </a:solidFill>
              </a:rPr>
              <a:t>鸡</a:t>
            </a:r>
            <a:r>
              <a:rPr lang="zh-CN" altLang="en-US" dirty="0"/>
              <a:t>并不是实际</a:t>
            </a:r>
            <a:r>
              <a:rPr lang="en-US" altLang="zh-CN" dirty="0"/>
              <a:t>Scrum</a:t>
            </a:r>
            <a:r>
              <a:rPr lang="zh-CN" altLang="en-US" dirty="0"/>
              <a:t>过程的一部分，但是必须考虑他们。敏捷方法的一个重要方面是使得用户和利益相关​​者参与到过程中的实践。参与每一个冲刺的评审和计划，并提供反馈对于这些人来说是非常重要的。</a:t>
            </a:r>
          </a:p>
          <a:p>
            <a:pPr>
              <a:lnSpc>
                <a:spcPct val="120000"/>
              </a:lnSpc>
            </a:pPr>
            <a:r>
              <a:rPr lang="zh-CN" altLang="en-US" dirty="0" smtClean="0"/>
              <a:t>用户</a:t>
            </a:r>
            <a:endParaRPr lang="en-US" altLang="zh-CN" dirty="0" smtClean="0"/>
          </a:p>
          <a:p>
            <a:pPr lvl="1">
              <a:lnSpc>
                <a:spcPct val="120000"/>
              </a:lnSpc>
            </a:pPr>
            <a:r>
              <a:rPr lang="zh-CN" altLang="en-US" dirty="0" smtClean="0"/>
              <a:t>软件</a:t>
            </a:r>
            <a:r>
              <a:rPr lang="zh-CN" altLang="en-US" dirty="0"/>
              <a:t>是为了人而开发的。有人说，“假如森林里有一棵树倒下了，但没有被人听到，那么它算是发出了声音吗？”同样地，人们可以说，“假如软件没有被使用，那么它算是被开发出来了么？</a:t>
            </a:r>
            <a:r>
              <a:rPr lang="zh-CN" altLang="en-US" dirty="0" smtClean="0"/>
              <a:t>”</a:t>
            </a:r>
            <a:endParaRPr lang="en-US" altLang="zh-CN" dirty="0" smtClean="0"/>
          </a:p>
          <a:p>
            <a:pPr>
              <a:lnSpc>
                <a:spcPct val="120000"/>
              </a:lnSpc>
            </a:pPr>
            <a:r>
              <a:rPr lang="zh-CN" altLang="en-US" dirty="0" smtClean="0"/>
              <a:t>利益</a:t>
            </a:r>
            <a:r>
              <a:rPr lang="zh-CN" altLang="en-US" dirty="0"/>
              <a:t>相关者（客户，提供商</a:t>
            </a:r>
            <a:r>
              <a:rPr lang="zh-CN" altLang="en-US" dirty="0" smtClean="0"/>
              <a:t>）</a:t>
            </a:r>
            <a:endParaRPr lang="en-US" altLang="zh-CN" dirty="0" smtClean="0"/>
          </a:p>
          <a:p>
            <a:pPr lvl="1">
              <a:lnSpc>
                <a:spcPct val="120000"/>
              </a:lnSpc>
            </a:pPr>
            <a:r>
              <a:rPr lang="zh-CN" altLang="en-US" dirty="0" smtClean="0"/>
              <a:t>影响</a:t>
            </a:r>
            <a:r>
              <a:rPr lang="zh-CN" altLang="en-US" dirty="0"/>
              <a:t>项目成功的人，但只直接参与冲刺评审过程</a:t>
            </a:r>
            <a:r>
              <a:rPr lang="zh-CN" altLang="en-US" dirty="0" smtClean="0"/>
              <a:t>。</a:t>
            </a:r>
            <a:endParaRPr lang="en-US" altLang="zh-CN" dirty="0" smtClean="0"/>
          </a:p>
          <a:p>
            <a:pPr>
              <a:lnSpc>
                <a:spcPct val="120000"/>
              </a:lnSpc>
            </a:pPr>
            <a:r>
              <a:rPr lang="zh-CN" altLang="en-US" dirty="0" smtClean="0"/>
              <a:t>经理</a:t>
            </a:r>
            <a:endParaRPr lang="en-US" altLang="zh-CN" dirty="0" smtClean="0"/>
          </a:p>
          <a:p>
            <a:pPr lvl="1">
              <a:lnSpc>
                <a:spcPct val="120000"/>
              </a:lnSpc>
            </a:pPr>
            <a:r>
              <a:rPr lang="zh-CN" altLang="en-US" dirty="0" smtClean="0"/>
              <a:t>为</a:t>
            </a:r>
            <a:r>
              <a:rPr lang="zh-CN" altLang="en-US" dirty="0"/>
              <a:t>产品开发团体搭建环境的人。</a:t>
            </a:r>
            <a:endParaRPr kumimoji="1" lang="zh-CN" altLang="en-US" dirty="0"/>
          </a:p>
        </p:txBody>
      </p:sp>
    </p:spTree>
    <p:extLst>
      <p:ext uri="{BB962C8B-B14F-4D97-AF65-F5344CB8AC3E}">
        <p14:creationId xmlns:p14="http://schemas.microsoft.com/office/powerpoint/2010/main" val="1174602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311</TotalTime>
  <Words>2526</Words>
  <Application>Microsoft Macintosh PowerPoint</Application>
  <PresentationFormat>全屏显示(4:3)</PresentationFormat>
  <Paragraphs>181</Paragraphs>
  <Slides>19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DengXian</vt:lpstr>
      <vt:lpstr>黑体</vt:lpstr>
      <vt:lpstr>Arial</vt:lpstr>
      <vt:lpstr>视差</vt:lpstr>
      <vt:lpstr>敏捷开发方法 Agile Software Development</vt:lpstr>
      <vt:lpstr>Definition</vt:lpstr>
      <vt:lpstr>Agile Manifesto</vt:lpstr>
      <vt:lpstr>敏捷宣言十二条原则</vt:lpstr>
      <vt:lpstr>一句话总结</vt:lpstr>
      <vt:lpstr>Scrum——经典模型</vt:lpstr>
      <vt:lpstr>Scrum角色</vt:lpstr>
      <vt:lpstr>猪们</vt:lpstr>
      <vt:lpstr>鸡们</vt:lpstr>
      <vt:lpstr>Scrum会议</vt:lpstr>
      <vt:lpstr>Scrum文档</vt:lpstr>
      <vt:lpstr>产品订单</vt:lpstr>
      <vt:lpstr>冲刺订单</vt:lpstr>
      <vt:lpstr>燃尽图</vt:lpstr>
      <vt:lpstr>极限编程XP</vt:lpstr>
      <vt:lpstr>12实践</vt:lpstr>
      <vt:lpstr>饱受争议</vt:lpstr>
      <vt:lpstr>敏捷开发与开源</vt:lpstr>
      <vt:lpstr>PowerPoint 演示文稿</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敏捷开发方法 Agile software development</dc:title>
  <dc:creator>Microsoft Office 用户</dc:creator>
  <cp:lastModifiedBy>Microsoft Office 用户</cp:lastModifiedBy>
  <cp:revision>26</cp:revision>
  <cp:lastPrinted>2017-06-01T03:06:14Z</cp:lastPrinted>
  <dcterms:created xsi:type="dcterms:W3CDTF">2017-05-31T02:42:34Z</dcterms:created>
  <dcterms:modified xsi:type="dcterms:W3CDTF">2017-06-01T03:06:30Z</dcterms:modified>
</cp:coreProperties>
</file>