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8.png" ContentType="image/png"/>
  <Override PartName="/ppt/media/image12.png" ContentType="image/png"/>
  <Override PartName="/ppt/media/image7.png" ContentType="image/png"/>
  <Override PartName="/ppt/media/image11.png" ContentType="image/png"/>
  <Override PartName="/ppt/media/image19.jpeg" ContentType="image/jpeg"/>
  <Override PartName="/ppt/media/image6.png" ContentType="image/png"/>
  <Override PartName="/ppt/media/image20.png" ContentType="image/png"/>
  <Override PartName="/ppt/media/image18.png" ContentType="image/png"/>
  <Override PartName="/ppt/media/image17.jpeg" ContentType="image/jpeg"/>
  <Override PartName="/ppt/media/image14.png" ContentType="image/png"/>
  <Override PartName="/ppt/media/image16.png" ContentType="image/png"/>
  <Override PartName="/ppt/media/image1.png" ContentType="image/png"/>
  <Override PartName="/ppt/media/image3.jpeg" ContentType="image/jpeg"/>
  <Override PartName="/ppt/media/image15.png" ContentType="image/png"/>
  <Override PartName="/ppt/media/image2.png" ContentType="image/png"/>
  <Override PartName="/ppt/media/image4.png" ContentType="image/png"/>
  <Override PartName="/ppt/media/image13.jpeg" ContentType="image/jpeg"/>
  <Override PartName="/ppt/media/image5.png" ContentType="image/png"/>
  <Override PartName="/ppt/media/image10.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AFBCE97-F121-486B-8F10-F61BF9630D69}"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1C8083B-ED3D-48BC-A8FE-AEEDC201ADA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270C18C-6DD3-4B8F-AEBE-B6E5C51BBE9C}"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04986A0-B193-4BB6-9C5B-90B49E9649AD}"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7CDD5BD-C6FC-4B7B-98DD-3F2CB19BC8A1}"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B8DCBC1-B18E-47A4-8966-4F5DB542D65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27F0067-24A1-4E6D-B68E-94986859620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A35911F-F95A-4DCF-A2E1-E8CCF7D76D23}"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FE31814-13D9-452D-8002-489F15FAA8F6}"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BE6A48D-957E-4ED5-9335-B3BF6B4B2680}"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E628EB5-5AAB-4AC3-A677-EE40650567A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DA01D05-B50C-479B-A0B8-4738A1F8533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D1A5D1D-FB76-4598-B32C-4DDB47E16B4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A4C8B30-94FC-4D1C-9186-E38701415C0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EDEF7DA-7007-4983-A530-592F9BD847E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0D6E7DE-282A-4B84-BB8B-E21B60BF9428}"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0E711F5-BC47-49BF-BC93-0D20CC1ACEE2}"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6D3E51B-A2E3-47C7-B7D9-C22AAB939DC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95B6A97-B671-4E74-96D6-ABCF4D1C012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4BCCC15-2405-492E-8E59-EF3A6DAC189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26E7D8D-1DC6-4FAD-9320-C21E80CC84C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A58846A-4E96-40E2-B5F7-D51B2982618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D719108-201F-4155-A59E-8F104F00BF4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03AEED8-EEA9-4867-9430-1E3E02A7C12F}"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l-GR" sz="1200" spc="-1" strike="noStrike">
                <a:solidFill>
                  <a:srgbClr val="8b8b8b"/>
                </a:solidFill>
                <a:latin typeface="Calibri"/>
              </a:defRPr>
            </a:lvl1pPr>
          </a:lstStyle>
          <a:p>
            <a:pPr algn="r">
              <a:lnSpc>
                <a:spcPct val="100000"/>
              </a:lnSpc>
              <a:buNone/>
            </a:pPr>
            <a:fld id="{1E44666D-8043-40ED-9189-FEFADFD9391F}" type="slidenum">
              <a:rPr b="0" lang="el-GR" sz="1200" spc="-1" strike="noStrike">
                <a:solidFill>
                  <a:srgbClr val="8b8b8b"/>
                </a:solidFill>
                <a:latin typeface="Calibri"/>
              </a:rPr>
              <a:t>&lt;number&gt;</a:t>
            </a:fld>
            <a:endParaRPr b="0" lang="en-US" sz="1200" spc="-1" strike="noStrike">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l-GR" sz="1200" spc="-1" strike="noStrike">
                <a:solidFill>
                  <a:srgbClr val="8b8b8b"/>
                </a:solidFill>
                <a:latin typeface="Calibri"/>
              </a:defRPr>
            </a:lvl1pPr>
          </a:lstStyle>
          <a:p>
            <a:pPr algn="r">
              <a:lnSpc>
                <a:spcPct val="100000"/>
              </a:lnSpc>
              <a:buNone/>
            </a:pPr>
            <a:fld id="{CD39976B-D95E-41E7-B8DF-2D2E6B815A65}" type="slidenum">
              <a:rPr b="0" lang="el-GR" sz="1200" spc="-1" strike="noStrike">
                <a:solidFill>
                  <a:srgbClr val="8b8b8b"/>
                </a:solidFill>
                <a:latin typeface="Calibri"/>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chat.openai.com/share/44e37758-e3c0-4025-98a8-89f75f36166b" TargetMode="External"/><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chatgpt.com/share/670fff2a-2b88-800b-aec3-a39d06cac69f" TargetMode="External"/><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chat.openai.com/share/8d425e27-d6d8-473b-9f53-7e42fdf6c008" TargetMode="External"/><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chat.openai.com/share/445456a6-b89d-438b-a547-05adbec612de" TargetMode="External"/><Relationship Id="rId2" Type="http://schemas.openxmlformats.org/officeDocument/2006/relationships/image" Target="../media/image9.png"/><Relationship Id="rId3" Type="http://schemas.openxmlformats.org/officeDocument/2006/relationships/hyperlink" Target="https://chatgpt.com/share/670ff0da-9960-800b-bb94-a1ea10787bb7" TargetMode="External"/><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2" name="Group 3"/>
          <p:cNvGrpSpPr/>
          <p:nvPr/>
        </p:nvGrpSpPr>
        <p:grpSpPr>
          <a:xfrm>
            <a:off x="3413880" y="2232000"/>
            <a:ext cx="5363280" cy="2393640"/>
            <a:chOff x="3413880" y="2232000"/>
            <a:chExt cx="5363280" cy="2393640"/>
          </a:xfrm>
        </p:grpSpPr>
        <p:pic>
          <p:nvPicPr>
            <p:cNvPr id="83" name="Picture 2" descr="Department of Civil Engineering, Democritus University of Thrace | Facebook"/>
            <p:cNvPicPr/>
            <p:nvPr/>
          </p:nvPicPr>
          <p:blipFill>
            <a:blip r:embed="rId1"/>
            <a:srcRect l="0" t="0" r="0" b="24860"/>
            <a:stretch/>
          </p:blipFill>
          <p:spPr>
            <a:xfrm>
              <a:off x="3413880" y="2232000"/>
              <a:ext cx="1893600" cy="2393640"/>
            </a:xfrm>
            <a:prstGeom prst="rect">
              <a:avLst/>
            </a:prstGeom>
            <a:ln w="0">
              <a:noFill/>
            </a:ln>
          </p:spPr>
        </p:pic>
        <p:sp>
          <p:nvSpPr>
            <p:cNvPr id="84" name="TextBox 2"/>
            <p:cNvSpPr/>
            <p:nvPr/>
          </p:nvSpPr>
          <p:spPr>
            <a:xfrm>
              <a:off x="5592960" y="2232000"/>
              <a:ext cx="318420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600" spc="-1" strike="noStrike">
                  <a:solidFill>
                    <a:srgbClr val="000000"/>
                  </a:solidFill>
                  <a:latin typeface="Arial Black"/>
                  <a:ea typeface="DejaVu Sans"/>
                </a:rPr>
                <a:t>Democritus </a:t>
              </a:r>
              <a:endParaRPr b="0" lang="en-US" sz="3600" spc="-1" strike="noStrike">
                <a:latin typeface="Arial"/>
              </a:endParaRPr>
            </a:p>
            <a:p>
              <a:pPr>
                <a:lnSpc>
                  <a:spcPct val="100000"/>
                </a:lnSpc>
                <a:buNone/>
              </a:pPr>
              <a:r>
                <a:rPr b="0" lang="en-US" sz="3600" spc="-1" strike="noStrike">
                  <a:solidFill>
                    <a:srgbClr val="000000"/>
                  </a:solidFill>
                  <a:latin typeface="Arial Black"/>
                  <a:ea typeface="DejaVu Sans"/>
                </a:rPr>
                <a:t>University </a:t>
              </a:r>
              <a:endParaRPr b="0" lang="en-US" sz="3600" spc="-1" strike="noStrike">
                <a:latin typeface="Arial"/>
              </a:endParaRPr>
            </a:p>
            <a:p>
              <a:pPr>
                <a:lnSpc>
                  <a:spcPct val="100000"/>
                </a:lnSpc>
                <a:buNone/>
              </a:pPr>
              <a:r>
                <a:rPr b="0" lang="en-US" sz="3600" spc="-1" strike="noStrike">
                  <a:solidFill>
                    <a:srgbClr val="000000"/>
                  </a:solidFill>
                  <a:latin typeface="Arial Black"/>
                  <a:ea typeface="DejaVu Sans"/>
                </a:rPr>
                <a:t>Of</a:t>
              </a:r>
              <a:endParaRPr b="0" lang="en-US" sz="3600" spc="-1" strike="noStrike">
                <a:latin typeface="Arial"/>
              </a:endParaRPr>
            </a:p>
            <a:p>
              <a:pPr>
                <a:lnSpc>
                  <a:spcPct val="100000"/>
                </a:lnSpc>
                <a:buNone/>
              </a:pPr>
              <a:r>
                <a:rPr b="0" lang="en-US" sz="3600" spc="-1" strike="noStrike">
                  <a:solidFill>
                    <a:srgbClr val="000000"/>
                  </a:solidFill>
                  <a:latin typeface="Arial Black"/>
                  <a:ea typeface="DejaVu Sans"/>
                </a:rPr>
                <a:t>Thrace</a:t>
              </a:r>
              <a:endParaRPr b="0" lang="en-US" sz="3600" spc="-1" strike="noStrike">
                <a:latin typeface="Arial"/>
              </a:endParaRPr>
            </a:p>
          </p:txBody>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Box 4"/>
          <p:cNvSpPr/>
          <p:nvPr/>
        </p:nvSpPr>
        <p:spPr>
          <a:xfrm>
            <a:off x="4501080" y="1563120"/>
            <a:ext cx="7193160" cy="4204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We created a working keystroke injection tool, commonly referred to as a BadUSB.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Similar in functionality to the well-known USB Rubber Ducky by Hak5, it offers extensive capabilities at a lower cost and is fully open-source.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Despite resembling a standard USB flash drive, it functions as a keyboard that executes a preprogrammed payload.</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These types of devices, recognized as </a:t>
            </a:r>
            <a:r>
              <a:rPr b="1" lang="en-US" sz="1800" spc="-1" strike="noStrike">
                <a:solidFill>
                  <a:srgbClr val="000000"/>
                </a:solidFill>
                <a:latin typeface="Arial"/>
                <a:ea typeface="DejaVu Sans"/>
              </a:rPr>
              <a:t>Human Interface Devices (HIDs)</a:t>
            </a:r>
            <a:r>
              <a:rPr b="0" lang="en-US" sz="1800" spc="-1" strike="noStrike">
                <a:solidFill>
                  <a:srgbClr val="000000"/>
                </a:solidFill>
                <a:latin typeface="Arial"/>
                <a:ea typeface="DejaVu Sans"/>
              </a:rPr>
              <a:t> by computers, are generally trusted by all systems without raising security flags.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The payload can perform a range of tasks, from configuring network settings to installing a reverse shell, replicating the actions of an administrator in a terminal, but in just seconds.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This makes the device a powerful tool for automating system administration tasks and an essential asset in penetration testing.</a:t>
            </a:r>
            <a:endParaRPr b="0" lang="en-US" sz="1800" spc="-1" strike="noStrike">
              <a:latin typeface="Arial"/>
            </a:endParaRPr>
          </a:p>
        </p:txBody>
      </p:sp>
      <p:sp>
        <p:nvSpPr>
          <p:cNvPr id="125" name="TextBox 5"/>
          <p:cNvSpPr/>
          <p:nvPr/>
        </p:nvSpPr>
        <p:spPr>
          <a:xfrm>
            <a:off x="3819600" y="402480"/>
            <a:ext cx="448452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3600" spc="-1" strike="noStrike">
                <a:solidFill>
                  <a:srgbClr val="000000"/>
                </a:solidFill>
                <a:latin typeface="Calibri"/>
                <a:ea typeface="DejaVu Sans"/>
              </a:rPr>
              <a:t>BadUSB (rubber ducky)</a:t>
            </a:r>
            <a:endParaRPr b="0" lang="en-US" sz="3600" spc="-1" strike="noStrike">
              <a:latin typeface="Arial"/>
            </a:endParaRPr>
          </a:p>
        </p:txBody>
      </p:sp>
      <p:pic>
        <p:nvPicPr>
          <p:cNvPr id="126" name="Picture 7" descr=""/>
          <p:cNvPicPr/>
          <p:nvPr/>
        </p:nvPicPr>
        <p:blipFill>
          <a:blip r:embed="rId1"/>
          <a:stretch/>
        </p:blipFill>
        <p:spPr>
          <a:xfrm rot="10800000">
            <a:off x="1153440" y="1658520"/>
            <a:ext cx="2648520" cy="39830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Picture 2" descr="Yellow Rubber Ducks, Preschool Large Bath Toys Bathtub Floating Squeaky  Duckies Gift for Baby Shower Infants Kids Toddler Party Decoration, 7.2  inches ..."/>
          <p:cNvPicPr/>
          <p:nvPr/>
        </p:nvPicPr>
        <p:blipFill>
          <a:blip r:embed="rId1"/>
          <a:srcRect l="0" t="0" r="3348" b="0"/>
          <a:stretch/>
        </p:blipFill>
        <p:spPr>
          <a:xfrm>
            <a:off x="1273320" y="1141200"/>
            <a:ext cx="3048840" cy="3252960"/>
          </a:xfrm>
          <a:prstGeom prst="rect">
            <a:avLst/>
          </a:prstGeom>
          <a:ln w="0">
            <a:noFill/>
          </a:ln>
        </p:spPr>
      </p:pic>
      <p:sp>
        <p:nvSpPr>
          <p:cNvPr id="128" name="TextBox 2"/>
          <p:cNvSpPr/>
          <p:nvPr/>
        </p:nvSpPr>
        <p:spPr>
          <a:xfrm>
            <a:off x="5205240" y="1582200"/>
            <a:ext cx="6095880" cy="3655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This keystroke injection device operates using an </a:t>
            </a:r>
            <a:r>
              <a:rPr b="1" lang="en-US" sz="1800" spc="-1" strike="noStrike">
                <a:solidFill>
                  <a:srgbClr val="000000"/>
                </a:solidFill>
                <a:latin typeface="Calibri"/>
                <a:ea typeface="DejaVu Sans"/>
              </a:rPr>
              <a:t>STM32F072C8T6 microcontroller</a:t>
            </a:r>
            <a:r>
              <a:rPr b="0" lang="en-US" sz="1800" spc="-1" strike="noStrike">
                <a:solidFill>
                  <a:srgbClr val="000000"/>
                </a:solidFill>
                <a:latin typeface="Calibri"/>
                <a:ea typeface="DejaVu Sans"/>
              </a:rPr>
              <a:t> along with a flash memory chip that emulates a mass storage device. </a:t>
            </a:r>
            <a:endParaRPr b="0" lang="en-US" sz="1800" spc="-1" strike="noStrike">
              <a:latin typeface="Arial"/>
            </a:endParaRPr>
          </a:p>
          <a:p>
            <a:pPr marL="343080" indent="-343080">
              <a:lnSpc>
                <a:spcPct val="100000"/>
              </a:lnSpc>
              <a:buClr>
                <a:srgbClr val="000000"/>
              </a:buClr>
              <a:buFont typeface="Calibri Light"/>
              <a:buAutoNum type="arabicPeriod"/>
            </a:pPr>
            <a:r>
              <a:rPr b="0" lang="en-US" sz="1800" spc="-1" strike="noStrike">
                <a:solidFill>
                  <a:srgbClr val="000000"/>
                </a:solidFill>
                <a:latin typeface="Calibri"/>
                <a:ea typeface="DejaVu Sans"/>
              </a:rPr>
              <a:t>When the device is connected to a computer, the microcontroller boots and searches the FAT32-formatted storage (open-source) for a specific file containing the preprogrammed payload. </a:t>
            </a:r>
            <a:endParaRPr b="0" lang="en-US" sz="1800" spc="-1" strike="noStrike">
              <a:latin typeface="Arial"/>
            </a:endParaRPr>
          </a:p>
          <a:p>
            <a:pPr marL="343080" indent="-343080">
              <a:lnSpc>
                <a:spcPct val="100000"/>
              </a:lnSpc>
              <a:buClr>
                <a:srgbClr val="000000"/>
              </a:buClr>
              <a:buFont typeface="Calibri Light"/>
              <a:buAutoNum type="arabicPeriod"/>
            </a:pPr>
            <a:r>
              <a:rPr b="0" lang="en-US" sz="1800" spc="-1" strike="noStrike">
                <a:solidFill>
                  <a:srgbClr val="000000"/>
                </a:solidFill>
                <a:latin typeface="Calibri"/>
                <a:ea typeface="DejaVu Sans"/>
              </a:rPr>
              <a:t>Once the file is located, the microcontroller decodes the instructions into simulated keyboard presses and mouse movements. </a:t>
            </a:r>
            <a:endParaRPr b="0" lang="en-US" sz="1800" spc="-1" strike="noStrike">
              <a:latin typeface="Arial"/>
            </a:endParaRPr>
          </a:p>
          <a:p>
            <a:pPr marL="343080" indent="-343080">
              <a:lnSpc>
                <a:spcPct val="100000"/>
              </a:lnSpc>
              <a:buClr>
                <a:srgbClr val="000000"/>
              </a:buClr>
              <a:buFont typeface="Calibri Light"/>
              <a:buAutoNum type="arabicPeriod"/>
            </a:pPr>
            <a:r>
              <a:rPr b="0" lang="en-US" sz="1800" spc="-1" strike="noStrike">
                <a:solidFill>
                  <a:srgbClr val="000000"/>
                </a:solidFill>
                <a:latin typeface="Calibri"/>
                <a:ea typeface="DejaVu Sans"/>
              </a:rPr>
              <a:t>This allows the device to automate complex tasks by mimicking human input, making it a highly efficient tool for executing scripted commands quickly, reliably and covertly.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Picture 2" descr=""/>
          <p:cNvPicPr/>
          <p:nvPr/>
        </p:nvPicPr>
        <p:blipFill>
          <a:blip r:embed="rId1"/>
          <a:stretch/>
        </p:blipFill>
        <p:spPr>
          <a:xfrm>
            <a:off x="2436840" y="345240"/>
            <a:ext cx="7569360" cy="59090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Box 11"/>
          <p:cNvSpPr/>
          <p:nvPr/>
        </p:nvSpPr>
        <p:spPr>
          <a:xfrm>
            <a:off x="4343400" y="970560"/>
            <a:ext cx="32000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ea typeface="DejaVu Sans"/>
              </a:rPr>
              <a:t>We used AI to:</a:t>
            </a:r>
            <a:endParaRPr b="0" lang="en-US" sz="3200" spc="-1" strike="noStrike">
              <a:latin typeface="Arial"/>
            </a:endParaRPr>
          </a:p>
        </p:txBody>
      </p:sp>
      <p:pic>
        <p:nvPicPr>
          <p:cNvPr id="131" name="" descr=""/>
          <p:cNvPicPr/>
          <p:nvPr/>
        </p:nvPicPr>
        <p:blipFill>
          <a:blip r:embed="rId1"/>
          <a:stretch/>
        </p:blipFill>
        <p:spPr>
          <a:xfrm>
            <a:off x="1143000" y="2104920"/>
            <a:ext cx="9170640" cy="40669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2" name="Group 5"/>
          <p:cNvGrpSpPr/>
          <p:nvPr/>
        </p:nvGrpSpPr>
        <p:grpSpPr>
          <a:xfrm>
            <a:off x="1606680" y="-43920"/>
            <a:ext cx="8908560" cy="6216120"/>
            <a:chOff x="1606680" y="-43920"/>
            <a:chExt cx="8908560" cy="6216120"/>
          </a:xfrm>
        </p:grpSpPr>
        <p:sp>
          <p:nvSpPr>
            <p:cNvPr id="133" name="Subtitle 2"/>
            <p:cNvSpPr/>
            <p:nvPr/>
          </p:nvSpPr>
          <p:spPr>
            <a:xfrm>
              <a:off x="1606680" y="4204800"/>
              <a:ext cx="8908560" cy="108324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spcBef>
                  <a:spcPts val="641"/>
                </a:spcBef>
                <a:buNone/>
                <a:tabLst>
                  <a:tab algn="l" pos="0"/>
                </a:tabLst>
              </a:pPr>
              <a:r>
                <a:rPr b="0" lang="en-US" sz="3200" spc="-1" strike="noStrike">
                  <a:solidFill>
                    <a:srgbClr val="44546a"/>
                  </a:solidFill>
                  <a:latin typeface="Open Sans Light"/>
                  <a:ea typeface="DejaVu Sans"/>
                </a:rPr>
                <a:t>Stealthy Logic: Keyboard Injection to Verilog State Machine Trojan for Conditional DoS</a:t>
              </a:r>
              <a:endParaRPr b="0" lang="en-US" sz="3200" spc="-1" strike="noStrike">
                <a:latin typeface="Arial"/>
              </a:endParaRPr>
            </a:p>
          </p:txBody>
        </p:sp>
        <p:sp>
          <p:nvSpPr>
            <p:cNvPr id="134" name="TextBox 3"/>
            <p:cNvSpPr/>
            <p:nvPr/>
          </p:nvSpPr>
          <p:spPr>
            <a:xfrm>
              <a:off x="2111040" y="-43920"/>
              <a:ext cx="7899480" cy="6216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700" spc="-1" strike="noStrike">
                  <a:solidFill>
                    <a:srgbClr val="00aad4"/>
                  </a:solidFill>
                  <a:latin typeface="Source Sans Pro"/>
                  <a:ea typeface="Source Sans Pro"/>
                </a:rPr>
                <a:t>1</a:t>
              </a:r>
              <a:r>
                <a:rPr b="0" lang="en-US" sz="11500" spc="-1" strike="noStrike" baseline="30000">
                  <a:solidFill>
                    <a:srgbClr val="00aad4"/>
                  </a:solidFill>
                  <a:latin typeface="Source Sans Pro"/>
                  <a:ea typeface="Source Sans Pro"/>
                </a:rPr>
                <a:t>st</a:t>
              </a:r>
              <a:r>
                <a:rPr b="0" lang="en-US" sz="11500" spc="-1" strike="noStrike">
                  <a:solidFill>
                    <a:srgbClr val="00aad4"/>
                  </a:solidFill>
                  <a:latin typeface="Source Sans Pro"/>
                  <a:ea typeface="Source Sans Pro"/>
                </a:rPr>
                <a:t> design</a:t>
              </a:r>
              <a:endParaRPr b="0" lang="en-US" sz="11500" spc="-1" strike="noStrike">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Straight Connector 7"/>
          <p:cNvSpPr/>
          <p:nvPr/>
        </p:nvSpPr>
        <p:spPr>
          <a:xfrm>
            <a:off x="5477400" y="18968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36" name="TextBox 2"/>
          <p:cNvSpPr/>
          <p:nvPr/>
        </p:nvSpPr>
        <p:spPr>
          <a:xfrm>
            <a:off x="751320" y="2129040"/>
            <a:ext cx="432720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DoS Attack Conditions</a:t>
            </a:r>
            <a:r>
              <a:rPr b="0" lang="en-US" sz="1800" spc="-1" strike="noStrike">
                <a:solidFill>
                  <a:srgbClr val="000000"/>
                </a:solidFill>
                <a:latin typeface="Calibri"/>
                <a:ea typeface="DejaVu Sans"/>
              </a:rPr>
              <a:t>:</a:t>
            </a:r>
            <a:endParaRPr b="0" lang="en-US"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State Machine Insertion</a:t>
            </a:r>
            <a:r>
              <a:rPr b="0" lang="en-US" sz="1800" spc="-1" strike="noStrike">
                <a:solidFill>
                  <a:srgbClr val="000000"/>
                </a:solidFill>
                <a:latin typeface="Calibri"/>
                <a:ea typeface="DejaVu Sans"/>
              </a:rPr>
              <a:t>: The modified Verilog code includes a state machine that monitors for specific conditions (e.g., receiving a certain bit pattern over UART).</a:t>
            </a:r>
            <a:endParaRPr b="0" lang="en-US"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DoS Trigger</a:t>
            </a:r>
            <a:r>
              <a:rPr b="0" lang="en-US" sz="1800" spc="-1" strike="noStrike">
                <a:solidFill>
                  <a:srgbClr val="000000"/>
                </a:solidFill>
                <a:latin typeface="Calibri"/>
                <a:ea typeface="DejaVu Sans"/>
              </a:rPr>
              <a:t>: Once the condition is met, the state machine causes the hardware to enter a malfunctioning or infinite loop state, effectively creating a denial-of-service condition.</a:t>
            </a:r>
            <a:endParaRPr b="0" lang="en-US" sz="1800" spc="-1" strike="noStrike">
              <a:latin typeface="Arial"/>
            </a:endParaRPr>
          </a:p>
        </p:txBody>
      </p:sp>
      <p:sp>
        <p:nvSpPr>
          <p:cNvPr id="137" name="TextBox 6"/>
          <p:cNvSpPr/>
          <p:nvPr/>
        </p:nvSpPr>
        <p:spPr>
          <a:xfrm>
            <a:off x="2915640" y="727920"/>
            <a:ext cx="6095880" cy="1064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ea typeface="DejaVu Sans"/>
              </a:rPr>
              <a:t>Execution Flow and DoS Trigger</a:t>
            </a:r>
            <a:endParaRPr b="0" lang="en-US" sz="3200" spc="-1" strike="noStrike">
              <a:latin typeface="Arial"/>
            </a:endParaRPr>
          </a:p>
        </p:txBody>
      </p:sp>
      <p:sp>
        <p:nvSpPr>
          <p:cNvPr id="138" name="Rectangle 2"/>
          <p:cNvSpPr/>
          <p:nvPr/>
        </p:nvSpPr>
        <p:spPr>
          <a:xfrm>
            <a:off x="5486400" y="4801680"/>
            <a:ext cx="5498640" cy="1735200"/>
          </a:xfrm>
          <a:prstGeom prst="rect">
            <a:avLst/>
          </a:prstGeom>
          <a:noFill/>
          <a:ln w="0">
            <a:noFill/>
          </a:ln>
        </p:spPr>
        <p:style>
          <a:lnRef idx="0"/>
          <a:fillRef idx="0"/>
          <a:effectRef idx="0"/>
          <a:fontRef idx="minor"/>
        </p:style>
        <p:txBody>
          <a:bodyPr numCol="1" spcCol="0" lIns="90000" rIns="90000" tIns="45000" bIns="45000" anchor="ctr">
            <a:sp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Font typeface="Symbol"/>
              <a:buChar char=""/>
            </a:pPr>
            <a:r>
              <a:rPr b="1" lang="el-GR" sz="1800" spc="-1" strike="noStrike">
                <a:solidFill>
                  <a:srgbClr val="000000"/>
                </a:solidFill>
                <a:latin typeface="Arial"/>
                <a:ea typeface="DejaVu Sans"/>
              </a:rPr>
              <a:t>Key Result</a:t>
            </a:r>
            <a:r>
              <a:rPr b="0" lang="el-GR" sz="1800" spc="-1" strike="noStrike">
                <a:solidFill>
                  <a:srgbClr val="000000"/>
                </a:solidFill>
                <a:latin typeface="Arial"/>
                <a:ea typeface="DejaVu Sans"/>
              </a:rPr>
              <a:t>: Hardware becomes unresponsive or malfunctions under specific inputs.</a:t>
            </a:r>
            <a:endParaRPr b="0" lang="en-US" sz="1800" spc="-1" strike="noStrike">
              <a:latin typeface="Arial"/>
            </a:endParaRPr>
          </a:p>
          <a:p>
            <a:pPr>
              <a:lnSpc>
                <a:spcPct val="100000"/>
              </a:lnSpc>
              <a:buNone/>
              <a:tabLst>
                <a:tab algn="l" pos="0"/>
              </a:tabLst>
            </a:pPr>
            <a:endParaRPr b="0" lang="en-US" sz="1800" spc="-1" strike="noStrike">
              <a:latin typeface="Arial"/>
            </a:endParaRPr>
          </a:p>
          <a:p>
            <a:pPr>
              <a:lnSpc>
                <a:spcPct val="100000"/>
              </a:lnSpc>
              <a:buNone/>
              <a:tabLst>
                <a:tab algn="l" pos="0"/>
              </a:tabLst>
            </a:pPr>
            <a:endParaRPr b="0" lang="en-US" sz="1800" spc="-1" strike="noStrike">
              <a:latin typeface="Arial"/>
            </a:endParaRPr>
          </a:p>
        </p:txBody>
      </p:sp>
      <p:pic>
        <p:nvPicPr>
          <p:cNvPr id="139" name="" descr=""/>
          <p:cNvPicPr/>
          <p:nvPr/>
        </p:nvPicPr>
        <p:blipFill>
          <a:blip r:embed="rId1"/>
          <a:stretch/>
        </p:blipFill>
        <p:spPr>
          <a:xfrm>
            <a:off x="6172200" y="1828800"/>
            <a:ext cx="3684240" cy="3428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Box 13"/>
          <p:cNvSpPr/>
          <p:nvPr/>
        </p:nvSpPr>
        <p:spPr>
          <a:xfrm>
            <a:off x="3047760" y="1371600"/>
            <a:ext cx="609588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ea typeface="DejaVu Sans"/>
              </a:rPr>
              <a:t>AXI stream UART peripheral</a:t>
            </a:r>
            <a:endParaRPr b="0" lang="en-US" sz="3200" spc="-1" strike="noStrike">
              <a:latin typeface="Arial"/>
            </a:endParaRPr>
          </a:p>
        </p:txBody>
      </p:sp>
      <p:sp>
        <p:nvSpPr>
          <p:cNvPr id="141" name="TextBox 15"/>
          <p:cNvSpPr/>
          <p:nvPr/>
        </p:nvSpPr>
        <p:spPr>
          <a:xfrm>
            <a:off x="4419360" y="2089080"/>
            <a:ext cx="2666880" cy="424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200" spc="-1" strike="noStrike">
                <a:solidFill>
                  <a:srgbClr val="000000"/>
                </a:solidFill>
                <a:latin typeface="Segoe UI Variable Display Semib"/>
                <a:ea typeface="DejaVu Sans"/>
              </a:rPr>
              <a:t>Normal Operation</a:t>
            </a:r>
            <a:endParaRPr b="0" lang="en-US" sz="2200" spc="-1" strike="noStrike">
              <a:latin typeface="Arial"/>
            </a:endParaRPr>
          </a:p>
        </p:txBody>
      </p:sp>
      <p:pic>
        <p:nvPicPr>
          <p:cNvPr id="142" name="" descr=""/>
          <p:cNvPicPr/>
          <p:nvPr/>
        </p:nvPicPr>
        <p:blipFill>
          <a:blip r:embed="rId1"/>
          <a:stretch/>
        </p:blipFill>
        <p:spPr>
          <a:xfrm>
            <a:off x="457200" y="2948760"/>
            <a:ext cx="11201040" cy="20800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Box 18"/>
          <p:cNvSpPr/>
          <p:nvPr/>
        </p:nvSpPr>
        <p:spPr>
          <a:xfrm>
            <a:off x="3047760" y="1371600"/>
            <a:ext cx="609588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ea typeface="DejaVu Sans"/>
              </a:rPr>
              <a:t>AXI stream UART peripheral</a:t>
            </a:r>
            <a:endParaRPr b="0" lang="en-US" sz="3200" spc="-1" strike="noStrike">
              <a:latin typeface="Arial"/>
            </a:endParaRPr>
          </a:p>
        </p:txBody>
      </p:sp>
      <p:sp>
        <p:nvSpPr>
          <p:cNvPr id="144" name="TextBox 19"/>
          <p:cNvSpPr/>
          <p:nvPr/>
        </p:nvSpPr>
        <p:spPr>
          <a:xfrm>
            <a:off x="4419360" y="2089080"/>
            <a:ext cx="3124080" cy="424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200" spc="-1" strike="noStrike">
                <a:solidFill>
                  <a:srgbClr val="c9211e"/>
                </a:solidFill>
                <a:latin typeface="Segoe UI Variable Display Semib"/>
                <a:ea typeface="DejaVu Sans"/>
              </a:rPr>
              <a:t>Infected Hardware</a:t>
            </a:r>
            <a:endParaRPr b="0" lang="en-US" sz="2200" spc="-1" strike="noStrike">
              <a:latin typeface="Arial"/>
            </a:endParaRPr>
          </a:p>
        </p:txBody>
      </p:sp>
      <p:pic>
        <p:nvPicPr>
          <p:cNvPr id="145" name="" descr=""/>
          <p:cNvPicPr/>
          <p:nvPr/>
        </p:nvPicPr>
        <p:blipFill>
          <a:blip r:embed="rId1"/>
          <a:stretch/>
        </p:blipFill>
        <p:spPr>
          <a:xfrm>
            <a:off x="-85320" y="2848680"/>
            <a:ext cx="12191760" cy="36799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Box 4"/>
          <p:cNvSpPr/>
          <p:nvPr/>
        </p:nvSpPr>
        <p:spPr>
          <a:xfrm>
            <a:off x="640800" y="2086200"/>
            <a:ext cx="4044240" cy="200988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Goal</a:t>
            </a:r>
            <a:r>
              <a:rPr b="0" lang="en-US" sz="1800" spc="-1" strike="noStrike">
                <a:solidFill>
                  <a:srgbClr val="000000"/>
                </a:solidFill>
                <a:latin typeface="Calibri"/>
                <a:ea typeface="DejaVu Sans"/>
              </a:rPr>
              <a:t>: Insert a software trojan via a BadUSB device (keyboard injection) to modify a hardware design and execute a Denial-of-Service (DoS) attack.</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Target</a:t>
            </a:r>
            <a:r>
              <a:rPr b="0" lang="en-US" sz="1800" spc="-1" strike="noStrike">
                <a:solidFill>
                  <a:srgbClr val="000000"/>
                </a:solidFill>
                <a:latin typeface="Calibri"/>
                <a:ea typeface="DejaVu Sans"/>
              </a:rPr>
              <a:t>: A Verilog-based open-source hardware design (e.g., OpenCores or OpenTitan).</a:t>
            </a:r>
            <a:endParaRPr b="0" lang="en-US" sz="1800" spc="-1" strike="noStrike">
              <a:latin typeface="Arial"/>
            </a:endParaRPr>
          </a:p>
        </p:txBody>
      </p:sp>
      <p:sp>
        <p:nvSpPr>
          <p:cNvPr id="147" name="TextBox 5"/>
          <p:cNvSpPr/>
          <p:nvPr/>
        </p:nvSpPr>
        <p:spPr>
          <a:xfrm>
            <a:off x="5704200" y="1947600"/>
            <a:ext cx="6095880" cy="2558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Key Attack Stages</a:t>
            </a:r>
            <a:r>
              <a:rPr b="0" lang="en-US" sz="1800" spc="-1" strike="noStrike">
                <a:solidFill>
                  <a:srgbClr val="000000"/>
                </a:solidFill>
                <a:latin typeface="Calibri"/>
                <a:ea typeface="DejaVu Sans"/>
              </a:rPr>
              <a:t>:</a:t>
            </a:r>
            <a:endParaRPr b="0" lang="en-US" sz="1800" spc="-1" strike="noStrike">
              <a:latin typeface="Arial"/>
            </a:endParaRPr>
          </a:p>
          <a:p>
            <a:pPr marL="216000" indent="-216000">
              <a:lnSpc>
                <a:spcPct val="100000"/>
              </a:lnSpc>
              <a:buClr>
                <a:srgbClr val="000000"/>
              </a:buClr>
              <a:buFont typeface="Calibri Light"/>
              <a:buAutoNum type="arabicPeriod"/>
            </a:pPr>
            <a:r>
              <a:rPr b="1" lang="en-US" sz="1800" spc="-1" strike="noStrike">
                <a:solidFill>
                  <a:srgbClr val="000000"/>
                </a:solidFill>
                <a:latin typeface="Calibri"/>
                <a:ea typeface="DejaVu Sans"/>
              </a:rPr>
              <a:t>BadUSB Delivery</a:t>
            </a:r>
            <a:r>
              <a:rPr b="0" lang="en-US" sz="1800" spc="-1" strike="noStrike">
                <a:solidFill>
                  <a:srgbClr val="000000"/>
                </a:solidFill>
                <a:latin typeface="Calibri"/>
                <a:ea typeface="DejaVu Sans"/>
              </a:rPr>
              <a:t>: The trojan is delivered through a BadUSB device, which injects a payload into the victim's system.</a:t>
            </a:r>
            <a:endParaRPr b="0" lang="en-US" sz="1800" spc="-1" strike="noStrike">
              <a:latin typeface="Arial"/>
            </a:endParaRPr>
          </a:p>
          <a:p>
            <a:pPr marL="216000" indent="-216000">
              <a:lnSpc>
                <a:spcPct val="100000"/>
              </a:lnSpc>
              <a:buClr>
                <a:srgbClr val="000000"/>
              </a:buClr>
              <a:buFont typeface="Calibri Light"/>
              <a:buAutoNum type="arabicPeriod"/>
            </a:pPr>
            <a:r>
              <a:rPr b="1" lang="en-US" sz="1800" spc="-1" strike="noStrike">
                <a:solidFill>
                  <a:srgbClr val="000000"/>
                </a:solidFill>
                <a:latin typeface="Calibri"/>
                <a:ea typeface="DejaVu Sans"/>
              </a:rPr>
              <a:t>Trojan Deployment</a:t>
            </a:r>
            <a:r>
              <a:rPr b="0" lang="en-US" sz="1800" spc="-1" strike="noStrike">
                <a:solidFill>
                  <a:srgbClr val="000000"/>
                </a:solidFill>
                <a:latin typeface="Calibri"/>
                <a:ea typeface="DejaVu Sans"/>
              </a:rPr>
              <a:t>: The trojan searches for Verilog files related to the target hardware (UART perpheral).</a:t>
            </a:r>
            <a:endParaRPr b="0" lang="en-US" sz="1800" spc="-1" strike="noStrike">
              <a:latin typeface="Arial"/>
            </a:endParaRPr>
          </a:p>
          <a:p>
            <a:pPr marL="216000" indent="-216000">
              <a:lnSpc>
                <a:spcPct val="100000"/>
              </a:lnSpc>
              <a:buClr>
                <a:srgbClr val="000000"/>
              </a:buClr>
              <a:buFont typeface="Calibri Light"/>
              <a:buAutoNum type="arabicPeriod"/>
            </a:pPr>
            <a:r>
              <a:rPr b="1" lang="en-US" sz="1800" spc="-1" strike="noStrike">
                <a:solidFill>
                  <a:srgbClr val="000000"/>
                </a:solidFill>
                <a:latin typeface="Calibri"/>
                <a:ea typeface="DejaVu Sans"/>
              </a:rPr>
              <a:t>DoS Mechanism</a:t>
            </a:r>
            <a:r>
              <a:rPr b="0" lang="en-US" sz="1800" spc="-1" strike="noStrike">
                <a:solidFill>
                  <a:srgbClr val="000000"/>
                </a:solidFill>
                <a:latin typeface="Calibri"/>
                <a:ea typeface="DejaVu Sans"/>
              </a:rPr>
              <a:t>: The trojan modifies the Verilog design, inserting a state machine that triggers a DoS attack when a specific condition is met (when a particular bit sequence in a UART transmission is detected).</a:t>
            </a:r>
            <a:endParaRPr b="0" lang="en-US" sz="1800" spc="-1" strike="noStrike">
              <a:latin typeface="Arial"/>
            </a:endParaRPr>
          </a:p>
        </p:txBody>
      </p:sp>
      <p:sp>
        <p:nvSpPr>
          <p:cNvPr id="148" name="Straight Connector 7"/>
          <p:cNvSpPr/>
          <p:nvPr/>
        </p:nvSpPr>
        <p:spPr>
          <a:xfrm>
            <a:off x="5202000" y="144792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Box 2"/>
          <p:cNvSpPr/>
          <p:nvPr/>
        </p:nvSpPr>
        <p:spPr>
          <a:xfrm>
            <a:off x="1941120" y="2402640"/>
            <a:ext cx="3137400" cy="200988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Symbol"/>
              <a:buChar char=""/>
            </a:pPr>
            <a:r>
              <a:rPr b="1" lang="el-GR" sz="1800" spc="-1" strike="noStrike">
                <a:solidFill>
                  <a:srgbClr val="000000"/>
                </a:solidFill>
                <a:latin typeface="Arial"/>
                <a:ea typeface="DejaVu Sans"/>
              </a:rPr>
              <a:t>Impact</a:t>
            </a:r>
            <a:r>
              <a:rPr b="0" lang="el-GR" sz="1800" spc="-1" strike="noStrike">
                <a:solidFill>
                  <a:srgbClr val="000000"/>
                </a:solidFill>
                <a:latin typeface="Arial"/>
                <a:ea typeface="DejaVu Sans"/>
              </a:rPr>
              <a:t>:</a:t>
            </a:r>
            <a:endParaRPr b="0" lang="en-US" sz="1800" spc="-1" strike="noStrike">
              <a:latin typeface="Arial"/>
            </a:endParaRPr>
          </a:p>
          <a:p>
            <a:pPr marL="216000" indent="-216000">
              <a:lnSpc>
                <a:spcPct val="100000"/>
              </a:lnSpc>
              <a:buClr>
                <a:srgbClr val="000000"/>
              </a:buClr>
              <a:buFont typeface="Symbol"/>
              <a:buChar char=""/>
            </a:pPr>
            <a:r>
              <a:rPr b="0" lang="el-GR" sz="1800" spc="-1" strike="noStrike">
                <a:solidFill>
                  <a:srgbClr val="000000"/>
                </a:solidFill>
                <a:latin typeface="Arial"/>
                <a:ea typeface="DejaVu Sans"/>
              </a:rPr>
              <a:t>This type of attack can be subtle, hard to detect, and capable of crippling hardware functionality under specific, targeted conditions.</a:t>
            </a:r>
            <a:endParaRPr b="0" lang="en-US" sz="1800" spc="-1" strike="noStrike">
              <a:latin typeface="Arial"/>
            </a:endParaRPr>
          </a:p>
        </p:txBody>
      </p:sp>
      <p:sp>
        <p:nvSpPr>
          <p:cNvPr id="150" name="TextBox 4"/>
          <p:cNvSpPr/>
          <p:nvPr/>
        </p:nvSpPr>
        <p:spPr>
          <a:xfrm>
            <a:off x="7112880" y="2125440"/>
            <a:ext cx="471240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Severity of the Vulnerability</a:t>
            </a:r>
            <a:r>
              <a:rPr b="0" lang="en-US" sz="1800" spc="-1" strike="noStrike">
                <a:solidFill>
                  <a:srgbClr val="000000"/>
                </a:solidFill>
                <a:latin typeface="Calibri"/>
                <a:ea typeface="DejaVu Sans"/>
              </a:rPr>
              <a:t>:</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Insertion Phase</a:t>
            </a:r>
            <a:r>
              <a:rPr b="0" lang="en-US" sz="1800" spc="-1" strike="noStrike">
                <a:solidFill>
                  <a:srgbClr val="000000"/>
                </a:solidFill>
                <a:latin typeface="Calibri"/>
                <a:ea typeface="DejaVu Sans"/>
              </a:rPr>
              <a:t>: Design stage</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Abstraction Level</a:t>
            </a:r>
            <a:r>
              <a:rPr b="0" lang="en-US" sz="1800" spc="-1" strike="noStrike">
                <a:solidFill>
                  <a:srgbClr val="000000"/>
                </a:solidFill>
                <a:latin typeface="Calibri"/>
                <a:ea typeface="DejaVu Sans"/>
              </a:rPr>
              <a:t>: Register-transfer level (RTL)</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Activation Mechanism</a:t>
            </a:r>
            <a:r>
              <a:rPr b="0" lang="en-US" sz="1800" spc="-1" strike="noStrike">
                <a:solidFill>
                  <a:srgbClr val="000000"/>
                </a:solidFill>
                <a:latin typeface="Calibri"/>
                <a:ea typeface="DejaVu Sans"/>
              </a:rPr>
              <a:t>: Conditionally triggered</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Functional Effects</a:t>
            </a:r>
            <a:r>
              <a:rPr b="0" lang="en-US" sz="1800" spc="-1" strike="noStrike">
                <a:solidFill>
                  <a:srgbClr val="000000"/>
                </a:solidFill>
                <a:latin typeface="Calibri"/>
                <a:ea typeface="DejaVu Sans"/>
              </a:rPr>
              <a:t>: Causes a denial-of-service (DoS) attack</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Physical Characteristics</a:t>
            </a:r>
            <a:r>
              <a:rPr b="0" lang="en-US" sz="1800" spc="-1" strike="noStrike">
                <a:solidFill>
                  <a:srgbClr val="000000"/>
                </a:solidFill>
                <a:latin typeface="Calibri"/>
                <a:ea typeface="DejaVu Sans"/>
              </a:rPr>
              <a:t>: Functional disruption</a:t>
            </a:r>
            <a:endParaRPr b="0" lang="en-US" sz="1800" spc="-1" strike="noStrike">
              <a:latin typeface="Arial"/>
            </a:endParaRPr>
          </a:p>
        </p:txBody>
      </p:sp>
      <p:sp>
        <p:nvSpPr>
          <p:cNvPr id="151" name="TextBox 5"/>
          <p:cNvSpPr/>
          <p:nvPr/>
        </p:nvSpPr>
        <p:spPr>
          <a:xfrm>
            <a:off x="3429000" y="685800"/>
            <a:ext cx="582732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ea typeface="DejaVu Sans"/>
              </a:rPr>
              <a:t>Impact and vuln. severity</a:t>
            </a:r>
            <a:endParaRPr b="0" lang="en-US" sz="3200" spc="-1" strike="noStrike">
              <a:latin typeface="Arial"/>
            </a:endParaRPr>
          </a:p>
        </p:txBody>
      </p:sp>
      <p:sp>
        <p:nvSpPr>
          <p:cNvPr id="152" name="Straight Connector 6"/>
          <p:cNvSpPr/>
          <p:nvPr/>
        </p:nvSpPr>
        <p:spPr>
          <a:xfrm>
            <a:off x="6019920" y="18536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Picture 1" descr=""/>
          <p:cNvPicPr/>
          <p:nvPr/>
        </p:nvPicPr>
        <p:blipFill>
          <a:blip r:embed="rId1"/>
          <a:stretch/>
        </p:blipFill>
        <p:spPr>
          <a:xfrm>
            <a:off x="3342960" y="1441440"/>
            <a:ext cx="4969800" cy="1818360"/>
          </a:xfrm>
          <a:prstGeom prst="rect">
            <a:avLst/>
          </a:prstGeom>
          <a:ln w="0">
            <a:noFill/>
          </a:ln>
        </p:spPr>
      </p:pic>
      <p:sp>
        <p:nvSpPr>
          <p:cNvPr id="86" name="TextBox 2"/>
          <p:cNvSpPr/>
          <p:nvPr/>
        </p:nvSpPr>
        <p:spPr>
          <a:xfrm>
            <a:off x="4211640" y="3705120"/>
            <a:ext cx="3232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Black"/>
                <a:ea typeface="DejaVu Sans"/>
              </a:rPr>
              <a:t>Team : SystemsGenesys</a:t>
            </a:r>
            <a:endParaRPr b="0" lang="en-US" sz="1800" spc="-1" strike="noStrike">
              <a:latin typeface="Arial"/>
            </a:endParaRPr>
          </a:p>
        </p:txBody>
      </p:sp>
      <p:sp>
        <p:nvSpPr>
          <p:cNvPr id="87" name="TextBox 3"/>
          <p:cNvSpPr/>
          <p:nvPr/>
        </p:nvSpPr>
        <p:spPr>
          <a:xfrm>
            <a:off x="3616920" y="4362120"/>
            <a:ext cx="4421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296" strike="noStrike">
                <a:solidFill>
                  <a:srgbClr val="000000"/>
                </a:solidFill>
                <a:latin typeface="Calibri"/>
                <a:ea typeface="DejaVu Sans"/>
              </a:rPr>
              <a:t>Mentor: Dr. Rantos Konstantinos</a:t>
            </a:r>
            <a:endParaRPr b="0" lang="en-US" sz="1800" spc="-1" strike="noStrike">
              <a:latin typeface="Arial"/>
            </a:endParaRPr>
          </a:p>
        </p:txBody>
      </p:sp>
      <p:sp>
        <p:nvSpPr>
          <p:cNvPr id="88" name="TextBox 4"/>
          <p:cNvSpPr/>
          <p:nvPr/>
        </p:nvSpPr>
        <p:spPr>
          <a:xfrm>
            <a:off x="3777840" y="4824000"/>
            <a:ext cx="4100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296" strike="noStrike">
                <a:solidFill>
                  <a:srgbClr val="000000"/>
                </a:solidFill>
                <a:latin typeface="Calibri"/>
                <a:ea typeface="DejaVu Sans"/>
              </a:rPr>
              <a:t>Member: Batzolis Eleftherios </a:t>
            </a:r>
            <a:endParaRPr b="0" lang="en-US" sz="1800" spc="-1" strike="noStrike">
              <a:latin typeface="Arial"/>
            </a:endParaRPr>
          </a:p>
        </p:txBody>
      </p:sp>
      <p:sp>
        <p:nvSpPr>
          <p:cNvPr id="89" name="TextBox 5"/>
          <p:cNvSpPr/>
          <p:nvPr/>
        </p:nvSpPr>
        <p:spPr>
          <a:xfrm>
            <a:off x="1225440" y="5364360"/>
            <a:ext cx="9740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Projects:  1) Stealthy Logic: Keyboard Injection to Verilog State Machine Trojan for Conditional DoS</a:t>
            </a: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2) Cryptoleak: Subtle Timing Exploits for AES Key Extraction with Trojan Listeners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3" name="Group 5"/>
          <p:cNvGrpSpPr/>
          <p:nvPr/>
        </p:nvGrpSpPr>
        <p:grpSpPr>
          <a:xfrm>
            <a:off x="1858320" y="580320"/>
            <a:ext cx="8474400" cy="6216120"/>
            <a:chOff x="1858320" y="580320"/>
            <a:chExt cx="8474400" cy="6216120"/>
          </a:xfrm>
        </p:grpSpPr>
        <p:sp>
          <p:nvSpPr>
            <p:cNvPr id="154" name="Subtitle 2"/>
            <p:cNvSpPr/>
            <p:nvPr/>
          </p:nvSpPr>
          <p:spPr>
            <a:xfrm>
              <a:off x="1858320" y="4644000"/>
              <a:ext cx="8474400" cy="108324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spcBef>
                  <a:spcPts val="641"/>
                </a:spcBef>
                <a:buNone/>
                <a:tabLst>
                  <a:tab algn="l" pos="0"/>
                </a:tabLst>
              </a:pPr>
              <a:r>
                <a:rPr b="0" lang="en-US" sz="3200" spc="-1" strike="noStrike">
                  <a:solidFill>
                    <a:srgbClr val="000000"/>
                  </a:solidFill>
                  <a:latin typeface="Segoe UI Variable Display Semib"/>
                  <a:ea typeface="Source Sans Pro"/>
                </a:rPr>
                <a:t> </a:t>
              </a:r>
              <a:r>
                <a:rPr b="0" lang="en-US" sz="3200" spc="-1" strike="noStrike">
                  <a:solidFill>
                    <a:srgbClr val="000000"/>
                  </a:solidFill>
                  <a:latin typeface="Segoe UI Variable Display Semib"/>
                  <a:ea typeface="Source Sans Pro"/>
                </a:rPr>
                <a:t>Cryptoleak: Subtle Timing Exploits for AES Key Extraction with Trojan Listeners </a:t>
              </a:r>
              <a:endParaRPr b="0" lang="en-US" sz="3200" spc="-1" strike="noStrike">
                <a:latin typeface="Arial"/>
              </a:endParaRPr>
            </a:p>
          </p:txBody>
        </p:sp>
        <p:sp>
          <p:nvSpPr>
            <p:cNvPr id="155" name="TextBox 3"/>
            <p:cNvSpPr/>
            <p:nvPr/>
          </p:nvSpPr>
          <p:spPr>
            <a:xfrm>
              <a:off x="2300760" y="580320"/>
              <a:ext cx="7589880" cy="6216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700" spc="-1" strike="noStrike">
                  <a:solidFill>
                    <a:srgbClr val="00aad4"/>
                  </a:solidFill>
                  <a:latin typeface="Source Sans Pro"/>
                  <a:ea typeface="Source Sans Pro"/>
                </a:rPr>
                <a:t>2</a:t>
              </a:r>
              <a:r>
                <a:rPr b="0" lang="en-US" sz="11500" spc="-1" strike="noStrike" baseline="30000">
                  <a:solidFill>
                    <a:srgbClr val="00aad4"/>
                  </a:solidFill>
                  <a:latin typeface="Source Sans Pro"/>
                  <a:ea typeface="Source Sans Pro"/>
                </a:rPr>
                <a:t>nd</a:t>
              </a:r>
              <a:r>
                <a:rPr b="0" lang="en-US" sz="11500" spc="-1" strike="noStrike">
                  <a:solidFill>
                    <a:srgbClr val="00aad4"/>
                  </a:solidFill>
                  <a:latin typeface="Source Sans Pro"/>
                  <a:ea typeface="Source Sans Pro"/>
                </a:rPr>
                <a:t> design</a:t>
              </a:r>
              <a:endParaRPr b="0" lang="en-US" sz="11500" spc="-1" strike="noStrike">
                <a:latin typeface="Arial"/>
              </a:endParaRPr>
            </a:p>
          </p:txBody>
        </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Box 4"/>
          <p:cNvSpPr/>
          <p:nvPr/>
        </p:nvSpPr>
        <p:spPr>
          <a:xfrm>
            <a:off x="1114200" y="2775960"/>
            <a:ext cx="4044240" cy="173556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Goal</a:t>
            </a:r>
            <a:r>
              <a:rPr b="0" lang="en-US" sz="1800" spc="-1" strike="noStrike">
                <a:solidFill>
                  <a:srgbClr val="000000"/>
                </a:solidFill>
                <a:latin typeface="Calibri"/>
                <a:ea typeface="DejaVu Sans"/>
              </a:rPr>
              <a:t>: Covertly exfiltrate AES encryption keys by modulating the clock signal in a hardware design.</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Target</a:t>
            </a:r>
            <a:r>
              <a:rPr b="0" lang="en-US" sz="1800" spc="-1" strike="noStrike">
                <a:solidFill>
                  <a:srgbClr val="000000"/>
                </a:solidFill>
                <a:latin typeface="Calibri"/>
                <a:ea typeface="DejaVu Sans"/>
              </a:rPr>
              <a:t>: AES IP core integrated into a PC, where the AES key is leaked through clock signal variations.</a:t>
            </a:r>
            <a:endParaRPr b="0" lang="en-US" sz="1800" spc="-1" strike="noStrike">
              <a:latin typeface="Arial"/>
            </a:endParaRPr>
          </a:p>
        </p:txBody>
      </p:sp>
      <p:sp>
        <p:nvSpPr>
          <p:cNvPr id="157" name="TextBox 5"/>
          <p:cNvSpPr/>
          <p:nvPr/>
        </p:nvSpPr>
        <p:spPr>
          <a:xfrm>
            <a:off x="6816240" y="1214640"/>
            <a:ext cx="4734360" cy="5301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Attack Stages</a:t>
            </a:r>
            <a:r>
              <a:rPr b="0" lang="en-US" sz="1800" spc="-1" strike="noStrike">
                <a:solidFill>
                  <a:srgbClr val="000000"/>
                </a:solidFill>
                <a:latin typeface="Calibri"/>
                <a:ea typeface="DejaVu Sans"/>
              </a:rPr>
              <a:t>:</a:t>
            </a:r>
            <a:endParaRPr b="0" lang="en-US" sz="1800" spc="-1" strike="noStrike">
              <a:latin typeface="Arial"/>
            </a:endParaRPr>
          </a:p>
          <a:p>
            <a:pPr marL="216000" indent="-216000">
              <a:lnSpc>
                <a:spcPct val="100000"/>
              </a:lnSpc>
              <a:buClr>
                <a:srgbClr val="000000"/>
              </a:buClr>
              <a:buFont typeface="Calibri Light"/>
              <a:buAutoNum type="arabicPeriod"/>
            </a:pPr>
            <a:r>
              <a:rPr b="1" lang="en-US" sz="1800" spc="-1" strike="noStrike">
                <a:solidFill>
                  <a:srgbClr val="000000"/>
                </a:solidFill>
                <a:latin typeface="Calibri"/>
                <a:ea typeface="DejaVu Sans"/>
              </a:rPr>
              <a:t>Trojan Introduction via BadUSB</a:t>
            </a:r>
            <a:r>
              <a:rPr b="0" lang="en-US" sz="1800" spc="-1" strike="noStrike">
                <a:solidFill>
                  <a:srgbClr val="000000"/>
                </a:solidFill>
                <a:latin typeface="Calibri"/>
                <a:ea typeface="DejaVu Sans"/>
              </a:rPr>
              <a:t>: The trojan modifies the AES Verilog core, causing subtle modulation of the clock signal during key scheduling or encryption.</a:t>
            </a:r>
            <a:endParaRPr b="0" lang="en-US" sz="1800" spc="-1" strike="noStrike">
              <a:latin typeface="Arial"/>
            </a:endParaRPr>
          </a:p>
          <a:p>
            <a:pPr marL="216000" indent="-216000">
              <a:lnSpc>
                <a:spcPct val="100000"/>
              </a:lnSpc>
              <a:buClr>
                <a:srgbClr val="000000"/>
              </a:buClr>
              <a:buFont typeface="Calibri Light"/>
              <a:buAutoNum type="arabicPeriod"/>
            </a:pPr>
            <a:r>
              <a:rPr b="1" lang="en-US" sz="1800" spc="-1" strike="noStrike">
                <a:solidFill>
                  <a:srgbClr val="000000"/>
                </a:solidFill>
                <a:latin typeface="Calibri"/>
                <a:ea typeface="DejaVu Sans"/>
              </a:rPr>
              <a:t>Clock Modulation</a:t>
            </a:r>
            <a:r>
              <a:rPr b="0" lang="en-US" sz="1800" spc="-1" strike="noStrike">
                <a:solidFill>
                  <a:srgbClr val="000000"/>
                </a:solidFill>
                <a:latin typeface="Calibri"/>
                <a:ea typeface="DejaVu Sans"/>
              </a:rPr>
              <a:t>: The trojan encodes the AES key into small changes in the clock frequency, phase, or duty cycle during encryption operations.</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Main Techniques</a:t>
            </a:r>
            <a:r>
              <a:rPr b="0" lang="en-US" sz="1800" spc="-1" strike="noStrike">
                <a:solidFill>
                  <a:srgbClr val="000000"/>
                </a:solidFill>
                <a:latin typeface="Calibri"/>
                <a:ea typeface="DejaVu Sans"/>
              </a:rPr>
              <a:t>:</a:t>
            </a:r>
            <a:endParaRPr b="0" lang="en-US"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Clock Signal Modulation</a:t>
            </a:r>
            <a:r>
              <a:rPr b="0" lang="en-US" sz="1800" spc="-1" strike="noStrike">
                <a:solidFill>
                  <a:srgbClr val="000000"/>
                </a:solidFill>
                <a:latin typeface="Calibri"/>
                <a:ea typeface="DejaVu Sans"/>
              </a:rPr>
              <a:t>: Introducing slight variations (frequency or phase shifts) in the clock signal to encode key bits.</a:t>
            </a:r>
            <a:endParaRPr b="0" lang="en-US"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ea typeface="DejaVu Sans"/>
              </a:rPr>
              <a:t>BadUSB for Trojan Injection</a:t>
            </a:r>
            <a:r>
              <a:rPr b="0" lang="en-US" sz="1800" spc="-1" strike="noStrike">
                <a:solidFill>
                  <a:srgbClr val="000000"/>
                </a:solidFill>
                <a:latin typeface="Calibri"/>
                <a:ea typeface="DejaVu Sans"/>
              </a:rPr>
              <a:t>: Using BadUSB to inject a trojan that modifies the Verilog IP core.</a:t>
            </a:r>
            <a:endParaRPr b="0" lang="en-US" sz="1800" spc="-1" strike="noStrike">
              <a:latin typeface="Arial"/>
            </a:endParaRPr>
          </a:p>
          <a:p>
            <a:pPr>
              <a:lnSpc>
                <a:spcPct val="100000"/>
              </a:lnSpc>
              <a:buNone/>
            </a:pPr>
            <a:endParaRPr b="0" lang="en-US" sz="1800" spc="-1" strike="noStrike">
              <a:latin typeface="Arial"/>
            </a:endParaRPr>
          </a:p>
        </p:txBody>
      </p:sp>
      <p:sp>
        <p:nvSpPr>
          <p:cNvPr id="158" name="Straight Connector 7"/>
          <p:cNvSpPr/>
          <p:nvPr/>
        </p:nvSpPr>
        <p:spPr>
          <a:xfrm>
            <a:off x="5836320" y="174996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59" name="TextBox 1"/>
          <p:cNvSpPr/>
          <p:nvPr/>
        </p:nvSpPr>
        <p:spPr>
          <a:xfrm>
            <a:off x="4786920" y="408960"/>
            <a:ext cx="23198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3200" spc="-1" strike="noStrike">
                <a:solidFill>
                  <a:srgbClr val="000000"/>
                </a:solidFill>
                <a:latin typeface="Calibri"/>
                <a:ea typeface="DejaVu Sans"/>
              </a:rPr>
              <a:t>Introduction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Box 20"/>
          <p:cNvSpPr/>
          <p:nvPr/>
        </p:nvSpPr>
        <p:spPr>
          <a:xfrm>
            <a:off x="3932640" y="1371600"/>
            <a:ext cx="38858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ea typeface="DejaVu Sans"/>
              </a:rPr>
              <a:t>AES Core IP Block</a:t>
            </a:r>
            <a:endParaRPr b="0" lang="en-US" sz="3200" spc="-1" strike="noStrike">
              <a:latin typeface="Arial"/>
            </a:endParaRPr>
          </a:p>
        </p:txBody>
      </p:sp>
      <p:sp>
        <p:nvSpPr>
          <p:cNvPr id="161" name="TextBox 21"/>
          <p:cNvSpPr/>
          <p:nvPr/>
        </p:nvSpPr>
        <p:spPr>
          <a:xfrm>
            <a:off x="4419360" y="2089080"/>
            <a:ext cx="2666880" cy="424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200" spc="-1" strike="noStrike">
                <a:solidFill>
                  <a:srgbClr val="000000"/>
                </a:solidFill>
                <a:latin typeface="Segoe UI Variable Display Semib"/>
                <a:ea typeface="DejaVu Sans"/>
              </a:rPr>
              <a:t>Normal Operation</a:t>
            </a:r>
            <a:endParaRPr b="0" lang="en-US" sz="2200" spc="-1" strike="noStrike">
              <a:latin typeface="Arial"/>
            </a:endParaRPr>
          </a:p>
        </p:txBody>
      </p:sp>
      <p:pic>
        <p:nvPicPr>
          <p:cNvPr id="162" name="" descr=""/>
          <p:cNvPicPr/>
          <p:nvPr/>
        </p:nvPicPr>
        <p:blipFill>
          <a:blip r:embed="rId1"/>
          <a:stretch/>
        </p:blipFill>
        <p:spPr>
          <a:xfrm>
            <a:off x="457200" y="2948760"/>
            <a:ext cx="11201040" cy="20800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Box 23"/>
          <p:cNvSpPr/>
          <p:nvPr/>
        </p:nvSpPr>
        <p:spPr>
          <a:xfrm>
            <a:off x="4419360" y="2089080"/>
            <a:ext cx="3124080" cy="424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200" spc="-1" strike="noStrike">
                <a:solidFill>
                  <a:srgbClr val="c9211e"/>
                </a:solidFill>
                <a:latin typeface="Segoe UI Variable Display Semib"/>
                <a:ea typeface="DejaVu Sans"/>
              </a:rPr>
              <a:t>Infected Hardware</a:t>
            </a:r>
            <a:endParaRPr b="0" lang="en-US" sz="2200" spc="-1" strike="noStrike">
              <a:latin typeface="Arial"/>
            </a:endParaRPr>
          </a:p>
        </p:txBody>
      </p:sp>
      <p:sp>
        <p:nvSpPr>
          <p:cNvPr id="164" name="TextBox 22"/>
          <p:cNvSpPr/>
          <p:nvPr/>
        </p:nvSpPr>
        <p:spPr>
          <a:xfrm>
            <a:off x="3932640" y="1371600"/>
            <a:ext cx="38858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ea typeface="DejaVu Sans"/>
              </a:rPr>
              <a:t>AES Core IP Block</a:t>
            </a:r>
            <a:endParaRPr b="0" lang="en-US" sz="3200" spc="-1" strike="noStrike">
              <a:latin typeface="Arial"/>
            </a:endParaRPr>
          </a:p>
        </p:txBody>
      </p:sp>
      <p:pic>
        <p:nvPicPr>
          <p:cNvPr id="165" name="" descr=""/>
          <p:cNvPicPr/>
          <p:nvPr/>
        </p:nvPicPr>
        <p:blipFill>
          <a:blip r:embed="rId1"/>
          <a:stretch/>
        </p:blipFill>
        <p:spPr>
          <a:xfrm>
            <a:off x="360" y="2949480"/>
            <a:ext cx="12191760" cy="36799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Straight Connector 7"/>
          <p:cNvSpPr/>
          <p:nvPr/>
        </p:nvSpPr>
        <p:spPr>
          <a:xfrm>
            <a:off x="5985000" y="170892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67" name="TextBox 2"/>
          <p:cNvSpPr/>
          <p:nvPr/>
        </p:nvSpPr>
        <p:spPr>
          <a:xfrm>
            <a:off x="751320" y="2129040"/>
            <a:ext cx="4327200" cy="255852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Trojan Design</a:t>
            </a:r>
            <a:r>
              <a:rPr b="0" lang="en-US" sz="1800" spc="-1" strike="noStrike">
                <a:solidFill>
                  <a:srgbClr val="000000"/>
                </a:solidFill>
                <a:latin typeface="Calibri"/>
                <a:ea typeface="DejaVu Sans"/>
              </a:rPr>
              <a:t>: The software trojan on the PC monitors the timing variations in the AES clock signal using the Time Stamp Counter (TSC) or other low-level timing facilities (e.g., PMU).</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Timing Data Collection</a:t>
            </a:r>
            <a:r>
              <a:rPr b="0" lang="en-US" sz="1800" spc="-1" strike="noStrike">
                <a:solidFill>
                  <a:srgbClr val="000000"/>
                </a:solidFill>
                <a:latin typeface="Calibri"/>
                <a:ea typeface="DejaVu Sans"/>
              </a:rPr>
              <a:t>: The Trojan collects timing data during encryption and identifies small shifts that correspond to bits of the AES key.</a:t>
            </a:r>
            <a:endParaRPr b="0" lang="en-US" sz="1800" spc="-1" strike="noStrike">
              <a:latin typeface="Arial"/>
            </a:endParaRPr>
          </a:p>
        </p:txBody>
      </p:sp>
      <p:sp>
        <p:nvSpPr>
          <p:cNvPr id="168" name="TextBox 6"/>
          <p:cNvSpPr/>
          <p:nvPr/>
        </p:nvSpPr>
        <p:spPr>
          <a:xfrm>
            <a:off x="4329720" y="421920"/>
            <a:ext cx="353196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3200" spc="-1" strike="noStrike">
                <a:solidFill>
                  <a:srgbClr val="000000"/>
                </a:solidFill>
                <a:latin typeface="Calibri"/>
                <a:ea typeface="DejaVu Sans"/>
              </a:rPr>
              <a:t>Monitoring Process</a:t>
            </a:r>
            <a:endParaRPr b="0" lang="en-US" sz="3200" spc="-1" strike="noStrike">
              <a:latin typeface="Arial"/>
            </a:endParaRPr>
          </a:p>
        </p:txBody>
      </p:sp>
      <p:sp>
        <p:nvSpPr>
          <p:cNvPr id="169" name="Rectangle 2"/>
          <p:cNvSpPr/>
          <p:nvPr/>
        </p:nvSpPr>
        <p:spPr>
          <a:xfrm>
            <a:off x="7004520" y="2386080"/>
            <a:ext cx="4566960" cy="1735200"/>
          </a:xfrm>
          <a:prstGeom prst="rect">
            <a:avLst/>
          </a:prstGeom>
          <a:noFill/>
          <a:ln w="0">
            <a:noFill/>
          </a:ln>
        </p:spPr>
        <p:style>
          <a:lnRef idx="0"/>
          <a:fillRef idx="0"/>
          <a:effectRef idx="0"/>
          <a:fontRef idx="minor"/>
        </p:style>
        <p:txBody>
          <a:bodyPr numCol="1" spcCol="0" lIns="90000" rIns="90000" tIns="45000" bIns="45000" anchor="ctr">
            <a:spAutoFit/>
          </a:bodyPr>
          <a:p>
            <a:pPr>
              <a:lnSpc>
                <a:spcPct val="100000"/>
              </a:lnSpc>
              <a:buNone/>
            </a:pPr>
            <a:r>
              <a:rPr b="1" lang="en-US" sz="1800" spc="-1" strike="noStrike">
                <a:solidFill>
                  <a:srgbClr val="000000"/>
                </a:solidFill>
                <a:latin typeface="Calibri"/>
                <a:ea typeface="DejaVu Sans"/>
              </a:rPr>
              <a:t>Key Extraction</a:t>
            </a:r>
            <a:r>
              <a:rPr b="0" lang="en-US" sz="1800" spc="-1" strike="noStrike">
                <a:solidFill>
                  <a:srgbClr val="000000"/>
                </a:solidFill>
                <a:latin typeface="Calibri"/>
                <a:ea typeface="DejaVu Sans"/>
              </a:rPr>
              <a:t>:</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Data Processing</a:t>
            </a:r>
            <a:r>
              <a:rPr b="0" lang="en-US" sz="1800" spc="-1" strike="noStrike">
                <a:solidFill>
                  <a:srgbClr val="000000"/>
                </a:solidFill>
                <a:latin typeface="Calibri"/>
                <a:ea typeface="DejaVu Sans"/>
              </a:rPr>
              <a:t>: Timing deltas (differences between normal clock cycles and modulated cycles) are processed to extract key bits.</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Key Decoding</a:t>
            </a:r>
            <a:r>
              <a:rPr b="0" lang="en-US" sz="1800" spc="-1" strike="noStrike">
                <a:solidFill>
                  <a:srgbClr val="000000"/>
                </a:solidFill>
                <a:latin typeface="Calibri"/>
                <a:ea typeface="DejaVu Sans"/>
              </a:rPr>
              <a:t>: The software reconstructs the AES key based on the timing patterns.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Straight Connector 7"/>
          <p:cNvSpPr/>
          <p:nvPr/>
        </p:nvSpPr>
        <p:spPr>
          <a:xfrm>
            <a:off x="5477400" y="18968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71" name="TextBox 2"/>
          <p:cNvSpPr/>
          <p:nvPr/>
        </p:nvSpPr>
        <p:spPr>
          <a:xfrm>
            <a:off x="751320" y="2129040"/>
            <a:ext cx="4327200" cy="200988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Flowchart of Trojan Operations</a:t>
            </a:r>
            <a:r>
              <a:rPr b="0" lang="en-US" sz="1800" spc="-1" strike="noStrike">
                <a:solidFill>
                  <a:srgbClr val="000000"/>
                </a:solidFill>
                <a:latin typeface="Calibri"/>
                <a:ea typeface="DejaVu Sans"/>
              </a:rPr>
              <a:t>:</a:t>
            </a:r>
            <a:endParaRPr b="0" lang="en-US" sz="1800" spc="-1" strike="noStrike">
              <a:latin typeface="Arial"/>
            </a:endParaRPr>
          </a:p>
          <a:p>
            <a:pPr lvl="1" marL="743040" indent="-285840">
              <a:lnSpc>
                <a:spcPct val="100000"/>
              </a:lnSpc>
              <a:buClr>
                <a:srgbClr val="000000"/>
              </a:buClr>
              <a:buFont typeface="Arial"/>
              <a:buChar char="•"/>
            </a:pPr>
            <a:r>
              <a:rPr b="0" lang="en-US" sz="1800" spc="-1" strike="noStrike">
                <a:solidFill>
                  <a:srgbClr val="000000"/>
                </a:solidFill>
                <a:latin typeface="Calibri"/>
                <a:ea typeface="DejaVu Sans"/>
              </a:rPr>
              <a:t>Trojan monitors timing variations during encryption.</a:t>
            </a:r>
            <a:endParaRPr b="0" lang="en-US" sz="1800" spc="-1" strike="noStrike">
              <a:latin typeface="Arial"/>
            </a:endParaRPr>
          </a:p>
          <a:p>
            <a:pPr lvl="1" marL="743040" indent="-285840">
              <a:lnSpc>
                <a:spcPct val="100000"/>
              </a:lnSpc>
              <a:buClr>
                <a:srgbClr val="000000"/>
              </a:buClr>
              <a:buFont typeface="Arial"/>
              <a:buChar char="•"/>
            </a:pPr>
            <a:r>
              <a:rPr b="0" lang="en-US" sz="1800" spc="-1" strike="noStrike">
                <a:solidFill>
                  <a:srgbClr val="000000"/>
                </a:solidFill>
                <a:latin typeface="Calibri"/>
                <a:ea typeface="DejaVu Sans"/>
              </a:rPr>
              <a:t>Timing shifts are detected and recorded.</a:t>
            </a:r>
            <a:endParaRPr b="0" lang="en-US" sz="1800" spc="-1" strike="noStrike">
              <a:latin typeface="Arial"/>
            </a:endParaRPr>
          </a:p>
          <a:p>
            <a:pPr lvl="1" marL="743040" indent="-285840">
              <a:lnSpc>
                <a:spcPct val="100000"/>
              </a:lnSpc>
              <a:buClr>
                <a:srgbClr val="000000"/>
              </a:buClr>
              <a:buFont typeface="Arial"/>
              <a:buChar char="•"/>
            </a:pPr>
            <a:r>
              <a:rPr b="0" lang="en-US" sz="1800" spc="-1" strike="noStrike">
                <a:solidFill>
                  <a:srgbClr val="000000"/>
                </a:solidFill>
                <a:latin typeface="Calibri"/>
                <a:ea typeface="DejaVu Sans"/>
              </a:rPr>
              <a:t>Extracted key bits are assembled to reconstruct the full AES key.</a:t>
            </a:r>
            <a:endParaRPr b="0" lang="en-US" sz="1800" spc="-1" strike="noStrike">
              <a:latin typeface="Arial"/>
            </a:endParaRPr>
          </a:p>
        </p:txBody>
      </p:sp>
      <p:sp>
        <p:nvSpPr>
          <p:cNvPr id="172" name="TextBox 6"/>
          <p:cNvSpPr/>
          <p:nvPr/>
        </p:nvSpPr>
        <p:spPr>
          <a:xfrm>
            <a:off x="4188240" y="426240"/>
            <a:ext cx="289296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3200" spc="-1" strike="noStrike">
                <a:solidFill>
                  <a:srgbClr val="000000"/>
                </a:solidFill>
                <a:latin typeface="Calibri"/>
                <a:ea typeface="DejaVu Sans"/>
              </a:rPr>
              <a:t>Demonstration</a:t>
            </a:r>
            <a:endParaRPr b="0" lang="en-US" sz="3200" spc="-1" strike="noStrike">
              <a:latin typeface="Arial"/>
            </a:endParaRPr>
          </a:p>
        </p:txBody>
      </p:sp>
      <p:sp>
        <p:nvSpPr>
          <p:cNvPr id="173" name="Rectangle 2"/>
          <p:cNvSpPr/>
          <p:nvPr/>
        </p:nvSpPr>
        <p:spPr>
          <a:xfrm>
            <a:off x="6426000" y="1914840"/>
            <a:ext cx="4594320" cy="1460880"/>
          </a:xfrm>
          <a:prstGeom prst="rect">
            <a:avLst/>
          </a:prstGeom>
          <a:noFill/>
          <a:ln w="0">
            <a:noFill/>
          </a:ln>
        </p:spPr>
        <p:style>
          <a:lnRef idx="0"/>
          <a:fillRef idx="0"/>
          <a:effectRef idx="0"/>
          <a:fontRef idx="minor"/>
        </p:style>
        <p:txBody>
          <a:bodyPr numCol="1" spcCol="0" lIns="90000" rIns="90000" tIns="45000" bIns="45000" anchor="ctr">
            <a:spAutoFit/>
          </a:bodyPr>
          <a:p>
            <a:pPr>
              <a:lnSpc>
                <a:spcPct val="100000"/>
              </a:lnSpc>
              <a:buNone/>
            </a:pPr>
            <a:r>
              <a:rPr b="1" lang="en-US" sz="1800" spc="-1" strike="noStrike">
                <a:solidFill>
                  <a:srgbClr val="000000"/>
                </a:solidFill>
                <a:latin typeface="Calibri"/>
                <a:ea typeface="DejaVu Sans"/>
              </a:rPr>
              <a:t>Impact</a:t>
            </a:r>
            <a:r>
              <a:rPr b="0" lang="en-US" sz="1800" spc="-1" strike="noStrike">
                <a:solidFill>
                  <a:srgbClr val="000000"/>
                </a:solidFill>
                <a:latin typeface="Calibri"/>
                <a:ea typeface="DejaVu Sans"/>
              </a:rPr>
              <a:t>:</a:t>
            </a:r>
            <a:endParaRPr b="0" lang="en-US" sz="1800" spc="-1" strike="noStrike">
              <a:latin typeface="Arial"/>
            </a:endParaRPr>
          </a:p>
          <a:p>
            <a:pPr marL="216000" indent="-216000">
              <a:lnSpc>
                <a:spcPct val="100000"/>
              </a:lnSpc>
              <a:buClr>
                <a:srgbClr val="000000"/>
              </a:buClr>
              <a:buFont typeface="Arial"/>
              <a:buChar char="•"/>
            </a:pPr>
            <a:r>
              <a:rPr b="0" lang="en-US" sz="1800" spc="-1" strike="noStrike">
                <a:solidFill>
                  <a:srgbClr val="000000"/>
                </a:solidFill>
                <a:latin typeface="Calibri"/>
                <a:ea typeface="DejaVu Sans"/>
              </a:rPr>
              <a:t>This attack leverages hardware side-channels (timing variations) to steal sensitive information with minimal impact on system functionality, making it difficult to detect.</a:t>
            </a:r>
            <a:endParaRPr b="0" lang="en-US" sz="1800" spc="-1" strike="noStrike">
              <a:latin typeface="Arial"/>
            </a:endParaRPr>
          </a:p>
        </p:txBody>
      </p:sp>
      <p:sp>
        <p:nvSpPr>
          <p:cNvPr id="174" name="TextBox 8"/>
          <p:cNvSpPr/>
          <p:nvPr/>
        </p:nvSpPr>
        <p:spPr>
          <a:xfrm>
            <a:off x="6456240" y="3672000"/>
            <a:ext cx="557424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Severity of the Vulnerability</a:t>
            </a:r>
            <a:r>
              <a:rPr b="0" lang="en-US" sz="1800" spc="-1" strike="noStrike">
                <a:solidFill>
                  <a:srgbClr val="000000"/>
                </a:solidFill>
                <a:latin typeface="Calibri"/>
                <a:ea typeface="DejaVu Sans"/>
              </a:rPr>
              <a:t>:</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Insertion Phase</a:t>
            </a:r>
            <a:r>
              <a:rPr b="0" lang="en-US" sz="1800" spc="-1" strike="noStrike">
                <a:solidFill>
                  <a:srgbClr val="000000"/>
                </a:solidFill>
                <a:latin typeface="Calibri"/>
                <a:ea typeface="DejaVu Sans"/>
              </a:rPr>
              <a:t>: Design stage</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Abstraction Level</a:t>
            </a:r>
            <a:r>
              <a:rPr b="0" lang="en-US" sz="1800" spc="-1" strike="noStrike">
                <a:solidFill>
                  <a:srgbClr val="000000"/>
                </a:solidFill>
                <a:latin typeface="Calibri"/>
                <a:ea typeface="DejaVu Sans"/>
              </a:rPr>
              <a:t>: Register-transfer level (RTL)</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Activation Mechanism</a:t>
            </a:r>
            <a:r>
              <a:rPr b="0" lang="en-US" sz="1800" spc="-1" strike="noStrike">
                <a:solidFill>
                  <a:srgbClr val="000000"/>
                </a:solidFill>
                <a:latin typeface="Calibri"/>
                <a:ea typeface="DejaVu Sans"/>
              </a:rPr>
              <a:t>: Subtle clock signal modulation</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Functional Effects</a:t>
            </a:r>
            <a:r>
              <a:rPr b="0" lang="en-US" sz="1800" spc="-1" strike="noStrike">
                <a:solidFill>
                  <a:srgbClr val="000000"/>
                </a:solidFill>
                <a:latin typeface="Calibri"/>
                <a:ea typeface="DejaVu Sans"/>
              </a:rPr>
              <a:t>: Covert AES key exfiltration</a:t>
            </a:r>
            <a:endParaRPr b="0" lang="en-US" sz="1800" spc="-1" strike="noStrike">
              <a:latin typeface="Arial"/>
            </a:endParaRPr>
          </a:p>
          <a:p>
            <a:pPr marL="216000" indent="-216000">
              <a:lnSpc>
                <a:spcPct val="100000"/>
              </a:lnSpc>
              <a:buClr>
                <a:srgbClr val="000000"/>
              </a:buClr>
              <a:buFont typeface="Arial"/>
              <a:buChar char="•"/>
            </a:pPr>
            <a:r>
              <a:rPr b="1" lang="en-US" sz="1800" spc="-1" strike="noStrike">
                <a:solidFill>
                  <a:srgbClr val="000000"/>
                </a:solidFill>
                <a:latin typeface="Calibri"/>
                <a:ea typeface="DejaVu Sans"/>
              </a:rPr>
              <a:t>Physical Characteristics</a:t>
            </a:r>
            <a:r>
              <a:rPr b="0" lang="en-US" sz="1800" spc="-1" strike="noStrike">
                <a:solidFill>
                  <a:srgbClr val="000000"/>
                </a:solidFill>
                <a:latin typeface="Calibri"/>
                <a:ea typeface="DejaVu Sans"/>
              </a:rPr>
              <a:t>: Timing-based side-channel leakage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Box 1"/>
          <p:cNvSpPr/>
          <p:nvPr/>
        </p:nvSpPr>
        <p:spPr>
          <a:xfrm>
            <a:off x="3053880" y="831960"/>
            <a:ext cx="661896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ea typeface="DejaVu Sans"/>
              </a:rPr>
              <a:t>Method for adding the vulnerability</a:t>
            </a:r>
            <a:endParaRPr b="0" lang="en-US" sz="2400" spc="-1" strike="noStrike">
              <a:latin typeface="Arial"/>
            </a:endParaRPr>
          </a:p>
        </p:txBody>
      </p:sp>
      <p:sp>
        <p:nvSpPr>
          <p:cNvPr id="91" name="TextBox 4"/>
          <p:cNvSpPr/>
          <p:nvPr/>
        </p:nvSpPr>
        <p:spPr>
          <a:xfrm>
            <a:off x="576720" y="2004120"/>
            <a:ext cx="677304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ea typeface="DejaVu Sans"/>
              </a:rPr>
              <a:t>We will use OpenAI’s ChatGPT  because:</a:t>
            </a:r>
            <a:endParaRPr b="0" lang="en-US" sz="2400" spc="-1" strike="noStrike">
              <a:latin typeface="Arial"/>
            </a:endParaRPr>
          </a:p>
          <a:p>
            <a:pPr>
              <a:lnSpc>
                <a:spcPct val="100000"/>
              </a:lnSpc>
              <a:buNone/>
            </a:pP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It’s highly sophisticated</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Is versatile and has depth of Knowledge</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Has natural, Context-Aware Conversations</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Offers integration with other Tools via API</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Has good coding capabilities </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Is considered as a cutting-edge LLM</a:t>
            </a:r>
            <a:endParaRPr b="0" lang="en-US" sz="2400" spc="-1" strike="noStrike">
              <a:latin typeface="Arial"/>
            </a:endParaRPr>
          </a:p>
          <a:p>
            <a:pPr>
              <a:lnSpc>
                <a:spcPct val="100000"/>
              </a:lnSpc>
              <a:buNone/>
            </a:pPr>
            <a:endParaRPr b="0" lang="en-US" sz="2400" spc="-1" strike="noStrike">
              <a:latin typeface="Arial"/>
            </a:endParaRPr>
          </a:p>
        </p:txBody>
      </p:sp>
      <p:grpSp>
        <p:nvGrpSpPr>
          <p:cNvPr id="92" name="Group 7"/>
          <p:cNvGrpSpPr/>
          <p:nvPr/>
        </p:nvGrpSpPr>
        <p:grpSpPr>
          <a:xfrm>
            <a:off x="7172280" y="2514240"/>
            <a:ext cx="3490560" cy="1824480"/>
            <a:chOff x="7172280" y="2514240"/>
            <a:chExt cx="3490560" cy="1824480"/>
          </a:xfrm>
        </p:grpSpPr>
        <p:pic>
          <p:nvPicPr>
            <p:cNvPr id="93" name="Picture 2" descr="OpenAI Logo PNG vector in SVG, PDF, AI, CDR format"/>
            <p:cNvPicPr/>
            <p:nvPr/>
          </p:nvPicPr>
          <p:blipFill>
            <a:blip r:embed="rId1"/>
            <a:srcRect l="13543" t="32922" r="11291" b="36528"/>
            <a:stretch/>
          </p:blipFill>
          <p:spPr>
            <a:xfrm>
              <a:off x="7172280" y="2514240"/>
              <a:ext cx="3490560" cy="1063800"/>
            </a:xfrm>
            <a:prstGeom prst="rect">
              <a:avLst/>
            </a:prstGeom>
            <a:ln w="0">
              <a:noFill/>
            </a:ln>
          </p:spPr>
        </p:pic>
        <p:pic>
          <p:nvPicPr>
            <p:cNvPr id="94" name="Picture 4" descr="Hello GPT-4o | OpenAI"/>
            <p:cNvPicPr/>
            <p:nvPr/>
          </p:nvPicPr>
          <p:blipFill>
            <a:blip r:embed="rId2"/>
            <a:srcRect l="35733" t="42032" r="37191" b="39449"/>
            <a:stretch/>
          </p:blipFill>
          <p:spPr>
            <a:xfrm>
              <a:off x="8487720" y="3473640"/>
              <a:ext cx="1241640" cy="477000"/>
            </a:xfrm>
            <a:prstGeom prst="rect">
              <a:avLst/>
            </a:prstGeom>
            <a:ln w="0">
              <a:noFill/>
            </a:ln>
          </p:spPr>
        </p:pic>
        <p:sp>
          <p:nvSpPr>
            <p:cNvPr id="95" name="TextBox 6"/>
            <p:cNvSpPr/>
            <p:nvPr/>
          </p:nvSpPr>
          <p:spPr>
            <a:xfrm>
              <a:off x="8308080" y="3974760"/>
              <a:ext cx="16009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Arial Black"/>
                  <a:ea typeface="DejaVu Sans"/>
                </a:rPr>
                <a:t>ChatGPT o1 </a:t>
              </a:r>
              <a:endParaRPr b="0" lang="en-US" sz="1800" spc="-1" strike="noStrike">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Box 2"/>
          <p:cNvSpPr/>
          <p:nvPr/>
        </p:nvSpPr>
        <p:spPr>
          <a:xfrm>
            <a:off x="1055160" y="1699200"/>
            <a:ext cx="58309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ea typeface="DejaVu Sans"/>
              </a:rPr>
              <a:t>Prompt Engineering</a:t>
            </a:r>
            <a:endParaRPr b="0" lang="en-US" sz="2400" spc="-1" strike="noStrike">
              <a:latin typeface="Arial"/>
            </a:endParaRPr>
          </a:p>
        </p:txBody>
      </p:sp>
      <p:sp>
        <p:nvSpPr>
          <p:cNvPr id="97" name="TextBox 3"/>
          <p:cNvSpPr/>
          <p:nvPr/>
        </p:nvSpPr>
        <p:spPr>
          <a:xfrm>
            <a:off x="1036800" y="2364480"/>
            <a:ext cx="5892480" cy="3015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ea typeface="DejaVu Sans"/>
              </a:rPr>
              <a:t>I will use the Chain Of Thought(CoT) technique because:</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Digital design is a really complex task that requires complex reasoning an produces context aware responses.</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These tasks (like creating an FSM) require multiple intermediate reasoning steps.</a:t>
            </a:r>
            <a:endParaRPr b="0" lang="en-US" sz="2400" spc="-1" strike="noStrike">
              <a:latin typeface="Arial"/>
            </a:endParaRPr>
          </a:p>
        </p:txBody>
      </p:sp>
      <p:pic>
        <p:nvPicPr>
          <p:cNvPr id="98" name="Picture 4" descr=""/>
          <p:cNvPicPr/>
          <p:nvPr/>
        </p:nvPicPr>
        <p:blipFill>
          <a:blip r:embed="rId1"/>
          <a:stretch/>
        </p:blipFill>
        <p:spPr>
          <a:xfrm>
            <a:off x="6930360" y="2160720"/>
            <a:ext cx="4205880" cy="29113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9" name="Group 8"/>
          <p:cNvGrpSpPr/>
          <p:nvPr/>
        </p:nvGrpSpPr>
        <p:grpSpPr>
          <a:xfrm>
            <a:off x="2189880" y="1207080"/>
            <a:ext cx="5830920" cy="3421440"/>
            <a:chOff x="2189880" y="1207080"/>
            <a:chExt cx="5830920" cy="3421440"/>
          </a:xfrm>
        </p:grpSpPr>
        <p:sp>
          <p:nvSpPr>
            <p:cNvPr id="100" name="TextBox 1"/>
            <p:cNvSpPr/>
            <p:nvPr/>
          </p:nvSpPr>
          <p:spPr>
            <a:xfrm>
              <a:off x="2189880" y="1207080"/>
              <a:ext cx="58309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ea typeface="DejaVu Sans"/>
                </a:rPr>
                <a:t>Prompting Pattern</a:t>
              </a:r>
              <a:endParaRPr b="0" lang="en-US" sz="2400" spc="-1" strike="noStrike">
                <a:latin typeface="Arial"/>
              </a:endParaRPr>
            </a:p>
          </p:txBody>
        </p:sp>
        <p:sp>
          <p:nvSpPr>
            <p:cNvPr id="101" name="TextBox 2"/>
            <p:cNvSpPr/>
            <p:nvPr/>
          </p:nvSpPr>
          <p:spPr>
            <a:xfrm>
              <a:off x="2189880" y="1978560"/>
              <a:ext cx="4353840" cy="264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ea typeface="DejaVu Sans"/>
                </a:rPr>
                <a:t>In order to gather the necessary steps to create a hardware trojan using an LLM, we enhanced our prompt engineering techniques </a:t>
              </a:r>
              <a:r>
                <a:rPr b="1" lang="en-US" sz="2400" spc="-1" strike="noStrike">
                  <a:solidFill>
                    <a:srgbClr val="000000"/>
                  </a:solidFill>
                  <a:latin typeface="Arial"/>
                  <a:ea typeface="DejaVu Sans"/>
                </a:rPr>
                <a:t>first</a:t>
              </a:r>
              <a:r>
                <a:rPr b="0" lang="en-US" sz="2400" spc="-1" strike="noStrike">
                  <a:solidFill>
                    <a:srgbClr val="000000"/>
                  </a:solidFill>
                  <a:latin typeface="Arial"/>
                  <a:ea typeface="DejaVu Sans"/>
                </a:rPr>
                <a:t> by using the </a:t>
              </a:r>
              <a:r>
                <a:rPr b="0" lang="en-US" sz="2400" spc="-1" strike="noStrike" u="sng">
                  <a:solidFill>
                    <a:srgbClr val="000000"/>
                  </a:solidFill>
                  <a:uFillTx/>
                  <a:latin typeface="Arial"/>
                  <a:ea typeface="DejaVu Sans"/>
                </a:rPr>
                <a:t>Recipe</a:t>
              </a:r>
              <a:r>
                <a:rPr b="0" lang="en-US" sz="2400" spc="-1" strike="noStrike">
                  <a:solidFill>
                    <a:srgbClr val="000000"/>
                  </a:solidFill>
                  <a:latin typeface="Arial"/>
                  <a:ea typeface="DejaVu Sans"/>
                </a:rPr>
                <a:t> prompt pattern</a:t>
              </a:r>
              <a:endParaRPr b="0" lang="en-US" sz="2400" spc="-1" strike="noStrike">
                <a:latin typeface="Arial"/>
              </a:endParaRPr>
            </a:p>
          </p:txBody>
        </p:sp>
      </p:grpSp>
      <p:sp>
        <p:nvSpPr>
          <p:cNvPr id="102" name="TextBox 5"/>
          <p:cNvSpPr/>
          <p:nvPr/>
        </p:nvSpPr>
        <p:spPr>
          <a:xfrm>
            <a:off x="7201440" y="4316760"/>
            <a:ext cx="34167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ea typeface="DejaVu Sans"/>
                <a:hlinkClick r:id="rId1"/>
              </a:rPr>
              <a:t>Prompt example: https://chat.openai.com/share/44e37758-e3c0-4025-98a8-89f75f36166b</a:t>
            </a:r>
            <a:endParaRPr b="0" lang="en-US" sz="1800" spc="-1" strike="noStrike">
              <a:latin typeface="Arial"/>
            </a:endParaRPr>
          </a:p>
        </p:txBody>
      </p:sp>
      <p:pic>
        <p:nvPicPr>
          <p:cNvPr id="103" name="Picture 6" descr=""/>
          <p:cNvPicPr/>
          <p:nvPr/>
        </p:nvPicPr>
        <p:blipFill>
          <a:blip r:embed="rId2"/>
          <a:srcRect l="2698" t="4275" r="1597" b="5518"/>
          <a:stretch/>
        </p:blipFill>
        <p:spPr>
          <a:xfrm>
            <a:off x="6904080" y="1668960"/>
            <a:ext cx="3845160" cy="26780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Box 1"/>
          <p:cNvSpPr/>
          <p:nvPr/>
        </p:nvSpPr>
        <p:spPr>
          <a:xfrm>
            <a:off x="3698640" y="1148400"/>
            <a:ext cx="428760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ea typeface="DejaVu Sans"/>
              </a:rPr>
              <a:t>Prompting Pattern</a:t>
            </a:r>
            <a:endParaRPr b="0" lang="en-US" sz="2400" spc="-1" strike="noStrike">
              <a:latin typeface="Arial"/>
            </a:endParaRPr>
          </a:p>
        </p:txBody>
      </p:sp>
      <p:sp>
        <p:nvSpPr>
          <p:cNvPr id="105" name="TextBox 5"/>
          <p:cNvSpPr/>
          <p:nvPr/>
        </p:nvSpPr>
        <p:spPr>
          <a:xfrm>
            <a:off x="1335960" y="4786200"/>
            <a:ext cx="3097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ea typeface="DejaVu Sans"/>
                <a:hlinkClick r:id="rId1"/>
              </a:rPr>
              <a:t>https://chatgpt.com/share/670fff2a-2b88-800b-aec3-a39d06cac69f</a:t>
            </a:r>
            <a:endParaRPr b="0" lang="en-US" sz="1800" spc="-1" strike="noStrike">
              <a:latin typeface="Arial"/>
            </a:endParaRPr>
          </a:p>
        </p:txBody>
      </p:sp>
      <p:pic>
        <p:nvPicPr>
          <p:cNvPr id="106" name="Picture 4" descr=""/>
          <p:cNvPicPr/>
          <p:nvPr/>
        </p:nvPicPr>
        <p:blipFill>
          <a:blip r:embed="rId2"/>
          <a:stretch/>
        </p:blipFill>
        <p:spPr>
          <a:xfrm>
            <a:off x="6095880" y="1978560"/>
            <a:ext cx="3700080" cy="2912760"/>
          </a:xfrm>
          <a:prstGeom prst="rect">
            <a:avLst/>
          </a:prstGeom>
          <a:ln w="0">
            <a:noFill/>
          </a:ln>
        </p:spPr>
      </p:pic>
      <p:sp>
        <p:nvSpPr>
          <p:cNvPr id="107" name="TextBox 7"/>
          <p:cNvSpPr/>
          <p:nvPr/>
        </p:nvSpPr>
        <p:spPr>
          <a:xfrm>
            <a:off x="1058760" y="2096640"/>
            <a:ext cx="5105160" cy="3015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ea typeface="DejaVu Sans"/>
              </a:rPr>
              <a:t>Visualization-of-Thought </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0" lang="en-US" sz="2400" spc="-1" strike="noStrike">
                <a:solidFill>
                  <a:srgbClr val="030712"/>
                </a:solidFill>
                <a:latin typeface="ui-sans-serif"/>
                <a:ea typeface="DejaVu Sans"/>
              </a:rPr>
              <a:t>•</a:t>
            </a:r>
            <a:r>
              <a:rPr b="0" lang="en-US" sz="2400" spc="-1" strike="noStrike">
                <a:solidFill>
                  <a:srgbClr val="030712"/>
                </a:solidFill>
                <a:latin typeface="ui-sans-serif"/>
                <a:ea typeface="DejaVu Sans"/>
              </a:rPr>
              <a:t>Enhances Problem-Solving</a:t>
            </a:r>
            <a:endParaRPr b="0" lang="en-US" sz="2400" spc="-1" strike="noStrike">
              <a:latin typeface="Arial"/>
            </a:endParaRPr>
          </a:p>
          <a:p>
            <a:pPr>
              <a:lnSpc>
                <a:spcPct val="100000"/>
              </a:lnSpc>
              <a:buNone/>
            </a:pPr>
            <a:r>
              <a:rPr b="0" lang="en-US" sz="2400" spc="-1" strike="noStrike">
                <a:solidFill>
                  <a:srgbClr val="030712"/>
                </a:solidFill>
                <a:latin typeface="ui-sans-serif"/>
                <a:ea typeface="DejaVu Sans"/>
              </a:rPr>
              <a:t>•</a:t>
            </a:r>
            <a:r>
              <a:rPr b="0" lang="en-US" sz="2400" spc="-1" strike="noStrike">
                <a:solidFill>
                  <a:srgbClr val="030712"/>
                </a:solidFill>
                <a:latin typeface="ui-sans-serif"/>
                <a:ea typeface="DejaVu Sans"/>
              </a:rPr>
              <a:t>Improves Communication</a:t>
            </a:r>
            <a:endParaRPr b="0" lang="en-US" sz="2400" spc="-1" strike="noStrike">
              <a:latin typeface="Arial"/>
            </a:endParaRPr>
          </a:p>
          <a:p>
            <a:pPr>
              <a:lnSpc>
                <a:spcPct val="100000"/>
              </a:lnSpc>
              <a:buNone/>
            </a:pPr>
            <a:r>
              <a:rPr b="0" lang="en-US" sz="2400" spc="-1" strike="noStrike">
                <a:solidFill>
                  <a:srgbClr val="030712"/>
                </a:solidFill>
                <a:latin typeface="ui-sans-serif"/>
                <a:ea typeface="DejaVu Sans"/>
              </a:rPr>
              <a:t>•</a:t>
            </a:r>
            <a:r>
              <a:rPr b="0" lang="en-US" sz="2400" spc="-1" strike="noStrike">
                <a:solidFill>
                  <a:srgbClr val="030712"/>
                </a:solidFill>
                <a:latin typeface="ui-sans-serif"/>
                <a:ea typeface="DejaVu Sans"/>
              </a:rPr>
              <a:t>Increases Transparency </a:t>
            </a:r>
            <a:endParaRPr b="0" lang="en-US" sz="2400" spc="-1" strike="noStrike">
              <a:latin typeface="Arial"/>
            </a:endParaRPr>
          </a:p>
          <a:p>
            <a:pPr>
              <a:lnSpc>
                <a:spcPct val="100000"/>
              </a:lnSpc>
              <a:buNone/>
            </a:pPr>
            <a:r>
              <a:rPr b="0" lang="en-US" sz="2400" spc="-1" strike="noStrike">
                <a:solidFill>
                  <a:srgbClr val="030712"/>
                </a:solidFill>
                <a:latin typeface="ui-sans-serif"/>
                <a:ea typeface="DejaVu Sans"/>
              </a:rPr>
              <a:t>•</a:t>
            </a:r>
            <a:r>
              <a:rPr b="0" lang="en-US" sz="2400" spc="-1" strike="noStrike">
                <a:solidFill>
                  <a:srgbClr val="030712"/>
                </a:solidFill>
                <a:latin typeface="ui-sans-serif"/>
                <a:ea typeface="DejaVu Sans"/>
              </a:rPr>
              <a:t>Facilitates Better Decision-Making</a:t>
            </a:r>
            <a:endParaRPr b="0" lang="en-US" sz="2400" spc="-1" strike="noStrike">
              <a:latin typeface="Arial"/>
            </a:endParaRPr>
          </a:p>
          <a:p>
            <a:pPr>
              <a:lnSpc>
                <a:spcPct val="100000"/>
              </a:lnSpc>
              <a:buNone/>
            </a:pPr>
            <a:r>
              <a:rPr b="0" lang="en-US" sz="2400" spc="-1" strike="noStrike">
                <a:solidFill>
                  <a:srgbClr val="030712"/>
                </a:solidFill>
                <a:latin typeface="ui-sans-serif"/>
                <a:ea typeface="DejaVu Sans"/>
              </a:rPr>
              <a:t>•</a:t>
            </a:r>
            <a:r>
              <a:rPr b="0" lang="en-US" sz="2400" spc="-1" strike="noStrike">
                <a:solidFill>
                  <a:srgbClr val="030712"/>
                </a:solidFill>
                <a:latin typeface="ui-sans-serif"/>
                <a:ea typeface="DejaVu Sans"/>
              </a:rPr>
              <a:t>Boosts Code capabilities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Box 1"/>
          <p:cNvSpPr/>
          <p:nvPr/>
        </p:nvSpPr>
        <p:spPr>
          <a:xfrm>
            <a:off x="2349360" y="759240"/>
            <a:ext cx="58309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ea typeface="DejaVu Sans"/>
              </a:rPr>
              <a:t>Prompting Pattern</a:t>
            </a:r>
            <a:endParaRPr b="0" lang="en-US" sz="2400" spc="-1" strike="noStrike">
              <a:latin typeface="Arial"/>
            </a:endParaRPr>
          </a:p>
        </p:txBody>
      </p:sp>
      <p:sp>
        <p:nvSpPr>
          <p:cNvPr id="109" name="TextBox 2"/>
          <p:cNvSpPr/>
          <p:nvPr/>
        </p:nvSpPr>
        <p:spPr>
          <a:xfrm>
            <a:off x="4480200" y="1414080"/>
            <a:ext cx="6850800" cy="3747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ea typeface="DejaVu Sans"/>
              </a:rPr>
              <a:t>We </a:t>
            </a:r>
            <a:r>
              <a:rPr b="1" lang="en-US" sz="2400" spc="-1" strike="noStrike">
                <a:solidFill>
                  <a:srgbClr val="000000"/>
                </a:solidFill>
                <a:latin typeface="Arial"/>
                <a:ea typeface="DejaVu Sans"/>
              </a:rPr>
              <a:t>then</a:t>
            </a:r>
            <a:r>
              <a:rPr b="0" lang="en-US" sz="2400" spc="-1" strike="noStrike">
                <a:solidFill>
                  <a:srgbClr val="000000"/>
                </a:solidFill>
                <a:latin typeface="Arial"/>
                <a:ea typeface="DejaVu Sans"/>
              </a:rPr>
              <a:t> used the </a:t>
            </a:r>
            <a:r>
              <a:rPr b="0" lang="en-US" sz="2400" spc="-1" strike="noStrike" u="sng">
                <a:solidFill>
                  <a:srgbClr val="000000"/>
                </a:solidFill>
                <a:uFillTx/>
                <a:latin typeface="Arial"/>
                <a:ea typeface="DejaVu Sans"/>
              </a:rPr>
              <a:t>Persona</a:t>
            </a:r>
            <a:r>
              <a:rPr b="0" lang="en-US" sz="2400" spc="-1" strike="noStrike">
                <a:solidFill>
                  <a:srgbClr val="000000"/>
                </a:solidFill>
                <a:latin typeface="Arial"/>
                <a:ea typeface="DejaVu Sans"/>
              </a:rPr>
              <a:t> prompt pattern  :</a:t>
            </a:r>
            <a:endParaRPr b="0" lang="en-US" sz="2400" spc="-1" strike="noStrike">
              <a:latin typeface="Arial"/>
            </a:endParaRPr>
          </a:p>
          <a:p>
            <a:pPr>
              <a:lnSpc>
                <a:spcPct val="100000"/>
              </a:lnSpc>
              <a:buNone/>
            </a:pP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In order to provide the LLM with intent </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Provide the LLM with motivation to achieve a certain task.</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Structure fundamental contextual statements around key ideas</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ea typeface="DejaVu Sans"/>
              </a:rPr>
              <a:t>Provide example code for the LLM  to follow along by using the </a:t>
            </a:r>
            <a:r>
              <a:rPr b="0" i="1" lang="en-US" sz="2400" spc="-1" strike="noStrike">
                <a:solidFill>
                  <a:srgbClr val="000000"/>
                </a:solidFill>
                <a:latin typeface="Arial"/>
                <a:ea typeface="DejaVu Sans"/>
              </a:rPr>
              <a:t>Chain of Thought</a:t>
            </a:r>
            <a:r>
              <a:rPr b="0" lang="en-US" sz="2400" spc="-1" strike="noStrike">
                <a:solidFill>
                  <a:srgbClr val="000000"/>
                </a:solidFill>
                <a:latin typeface="Arial"/>
                <a:ea typeface="DejaVu Sans"/>
              </a:rPr>
              <a:t> prompt engineering technique.</a:t>
            </a:r>
            <a:endParaRPr b="0" lang="en-US" sz="2400" spc="-1" strike="noStrike">
              <a:latin typeface="Arial"/>
            </a:endParaRPr>
          </a:p>
        </p:txBody>
      </p:sp>
      <p:sp>
        <p:nvSpPr>
          <p:cNvPr id="110" name="TextBox 5"/>
          <p:cNvSpPr/>
          <p:nvPr/>
        </p:nvSpPr>
        <p:spPr>
          <a:xfrm>
            <a:off x="4681440" y="5267160"/>
            <a:ext cx="63518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ea typeface="DejaVu Sans"/>
                <a:hlinkClick r:id="rId1"/>
              </a:rPr>
              <a:t>Prompt example: https://chat.openai.com/share/8d425e27-d6d8-473b-9f53-7e42fdf6c008</a:t>
            </a:r>
            <a:endParaRPr b="0" lang="en-US" sz="1800" spc="-1" strike="noStrike">
              <a:latin typeface="Arial"/>
            </a:endParaRPr>
          </a:p>
        </p:txBody>
      </p:sp>
      <p:pic>
        <p:nvPicPr>
          <p:cNvPr id="111" name="Picture 6" descr=""/>
          <p:cNvPicPr/>
          <p:nvPr/>
        </p:nvPicPr>
        <p:blipFill>
          <a:blip r:embed="rId2"/>
          <a:stretch/>
        </p:blipFill>
        <p:spPr>
          <a:xfrm>
            <a:off x="396720" y="1501560"/>
            <a:ext cx="4113360" cy="35251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Box 9"/>
          <p:cNvSpPr/>
          <p:nvPr/>
        </p:nvSpPr>
        <p:spPr>
          <a:xfrm>
            <a:off x="933120" y="1212840"/>
            <a:ext cx="1030968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During our research, the efforts of writing “malicious” code was inhibited by the content filtering process ChatGPT has. We discovered two ways to bypass and “exploit” the Reinforcement learning from human feedback (RLHF) and openAI’s content filtering by using YACATEC MAYA as a primary language . We share a conversation bellow as a Proof of Concept.</a:t>
            </a:r>
            <a:endParaRPr b="0" lang="en-US" sz="1800" spc="-1" strike="noStrike">
              <a:latin typeface="Arial"/>
            </a:endParaRPr>
          </a:p>
        </p:txBody>
      </p:sp>
      <p:sp>
        <p:nvSpPr>
          <p:cNvPr id="113" name="TextBox 10"/>
          <p:cNvSpPr/>
          <p:nvPr/>
        </p:nvSpPr>
        <p:spPr>
          <a:xfrm>
            <a:off x="468000" y="3027600"/>
            <a:ext cx="49665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Asking how to build a chemical bomb using English:</a:t>
            </a:r>
            <a:endParaRPr b="0" lang="en-US" sz="1800" spc="-1" strike="noStrike">
              <a:latin typeface="Arial"/>
            </a:endParaRPr>
          </a:p>
        </p:txBody>
      </p:sp>
      <p:sp>
        <p:nvSpPr>
          <p:cNvPr id="114" name="TextBox 12"/>
          <p:cNvSpPr/>
          <p:nvPr/>
        </p:nvSpPr>
        <p:spPr>
          <a:xfrm>
            <a:off x="320400" y="3741120"/>
            <a:ext cx="5004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ea typeface="DejaVu Sans"/>
                <a:hlinkClick r:id="rId1"/>
              </a:rPr>
              <a:t>https://chat.openai.com/share/445456a6-b89d-438b-a547-05adbec612de</a:t>
            </a:r>
            <a:endParaRPr b="0" lang="en-US" sz="1800" spc="-1" strike="noStrike">
              <a:latin typeface="Arial"/>
            </a:endParaRPr>
          </a:p>
        </p:txBody>
      </p:sp>
      <p:pic>
        <p:nvPicPr>
          <p:cNvPr id="115" name="Picture 3" descr=""/>
          <p:cNvPicPr/>
          <p:nvPr/>
        </p:nvPicPr>
        <p:blipFill>
          <a:blip r:embed="rId2"/>
          <a:stretch/>
        </p:blipFill>
        <p:spPr>
          <a:xfrm>
            <a:off x="5435280" y="2622600"/>
            <a:ext cx="6553440" cy="3816360"/>
          </a:xfrm>
          <a:prstGeom prst="rect">
            <a:avLst/>
          </a:prstGeom>
          <a:ln w="0">
            <a:noFill/>
          </a:ln>
        </p:spPr>
      </p:pic>
      <p:sp>
        <p:nvSpPr>
          <p:cNvPr id="116" name="TextBox 14"/>
          <p:cNvSpPr/>
          <p:nvPr/>
        </p:nvSpPr>
        <p:spPr>
          <a:xfrm>
            <a:off x="320400" y="4511880"/>
            <a:ext cx="5059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Asking how to build a chemical bomb using Yucatec Maya:</a:t>
            </a:r>
            <a:endParaRPr b="0" lang="en-US" sz="1800" spc="-1" strike="noStrike">
              <a:latin typeface="Arial"/>
            </a:endParaRPr>
          </a:p>
        </p:txBody>
      </p:sp>
      <p:sp>
        <p:nvSpPr>
          <p:cNvPr id="117" name="TextBox 16"/>
          <p:cNvSpPr/>
          <p:nvPr/>
        </p:nvSpPr>
        <p:spPr>
          <a:xfrm>
            <a:off x="320400" y="5321880"/>
            <a:ext cx="5004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ea typeface="DejaVu Sans"/>
                <a:hlinkClick r:id="rId3"/>
              </a:rPr>
              <a:t>https://chatgpt.com/share/670ff0da-9960-800b-bb94-a1ea10787bb7</a:t>
            </a:r>
            <a:endParaRPr b="0" lang="en-US" sz="1800" spc="-1" strike="noStrike">
              <a:latin typeface="Arial"/>
            </a:endParaRPr>
          </a:p>
        </p:txBody>
      </p:sp>
      <p:sp>
        <p:nvSpPr>
          <p:cNvPr id="118" name="TextBox 17"/>
          <p:cNvSpPr/>
          <p:nvPr/>
        </p:nvSpPr>
        <p:spPr>
          <a:xfrm>
            <a:off x="2123640" y="314640"/>
            <a:ext cx="7943760" cy="821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400" spc="-1" strike="noStrike">
                <a:solidFill>
                  <a:srgbClr val="000000"/>
                </a:solidFill>
                <a:latin typeface="Segoe UI Variable Display Semib"/>
                <a:ea typeface="DejaVu Sans"/>
              </a:rPr>
              <a:t>We discovered an exploit of ChatGPT RLHF/content filtering process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Box 8"/>
          <p:cNvSpPr/>
          <p:nvPr/>
        </p:nvSpPr>
        <p:spPr>
          <a:xfrm>
            <a:off x="2123640" y="314640"/>
            <a:ext cx="7943760" cy="821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400" spc="-1" strike="noStrike">
                <a:solidFill>
                  <a:srgbClr val="000000"/>
                </a:solidFill>
                <a:latin typeface="Segoe UI Variable Display Semib"/>
                <a:ea typeface="DejaVu Sans"/>
              </a:rPr>
              <a:t>We discovered a second exploit of ChatGPT RLHF/content filtering process</a:t>
            </a:r>
            <a:endParaRPr b="0" lang="en-US" sz="2400" spc="-1" strike="noStrike">
              <a:latin typeface="Arial"/>
            </a:endParaRPr>
          </a:p>
        </p:txBody>
      </p:sp>
      <p:sp>
        <p:nvSpPr>
          <p:cNvPr id="120" name="TextBox 9"/>
          <p:cNvSpPr/>
          <p:nvPr/>
        </p:nvSpPr>
        <p:spPr>
          <a:xfrm>
            <a:off x="933120" y="1212840"/>
            <a:ext cx="103096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By using prompt engineering, and specifically the “persona” pattern we managed to bypass the RLHF/content filtering process.</a:t>
            </a:r>
            <a:endParaRPr b="0" lang="en-US" sz="1800" spc="-1" strike="noStrike">
              <a:latin typeface="Arial"/>
            </a:endParaRPr>
          </a:p>
        </p:txBody>
      </p:sp>
      <p:sp>
        <p:nvSpPr>
          <p:cNvPr id="121" name="TextBox 14"/>
          <p:cNvSpPr/>
          <p:nvPr/>
        </p:nvSpPr>
        <p:spPr>
          <a:xfrm>
            <a:off x="192600" y="2524320"/>
            <a:ext cx="59223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Prompt cannot be shared due to moderation unfortunately:</a:t>
            </a:r>
            <a:endParaRPr b="0" lang="en-US" sz="1800" spc="-1" strike="noStrike">
              <a:latin typeface="Arial"/>
            </a:endParaRPr>
          </a:p>
        </p:txBody>
      </p:sp>
      <p:pic>
        <p:nvPicPr>
          <p:cNvPr id="122" name="Picture 2" descr=""/>
          <p:cNvPicPr/>
          <p:nvPr/>
        </p:nvPicPr>
        <p:blipFill>
          <a:blip r:embed="rId1"/>
          <a:stretch/>
        </p:blipFill>
        <p:spPr>
          <a:xfrm>
            <a:off x="6095880" y="2608560"/>
            <a:ext cx="5731200" cy="3556800"/>
          </a:xfrm>
          <a:prstGeom prst="rect">
            <a:avLst/>
          </a:prstGeom>
          <a:ln w="0">
            <a:noFill/>
          </a:ln>
        </p:spPr>
      </p:pic>
      <p:pic>
        <p:nvPicPr>
          <p:cNvPr id="123" name="Picture 5" descr=""/>
          <p:cNvPicPr/>
          <p:nvPr/>
        </p:nvPicPr>
        <p:blipFill>
          <a:blip r:embed="rId2"/>
          <a:stretch/>
        </p:blipFill>
        <p:spPr>
          <a:xfrm>
            <a:off x="468000" y="2893680"/>
            <a:ext cx="5371560" cy="32720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650</TotalTime>
  <Application>LibreOffice/7.3.7.2$Linux_X86_64 LibreOffice_project/30$Build-2</Application>
  <AppVersion>15.0000</AppVersion>
  <Words>1375</Words>
  <Paragraphs>122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2023-10-14T14:19:51Z</dcterms:created>
  <dc:creator>Alexandros Papaioanou</dc:creator>
  <dc:description/>
  <dc:language>en-US</dc:language>
  <cp:lastModifiedBy/>
  <dcterms:modified xsi:type="dcterms:W3CDTF">2024-11-08T14:11:19Z</dcterms:modified>
  <cp:revision>28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20</vt:i4>
  </property>
</Properties>
</file>