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2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4ED115AA-B80D-4484-97FE-EB31B656210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434ADF3-424D-4E79-92B9-5C2E3A2BE9A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43F5877-C1D5-41BE-9D01-5E99025E1ED2}"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4CFE98EB-CBB9-4EE5-B54F-980666E6C98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DC87FC67-FB0C-4A6D-AAF4-8FAD5873224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EE684FB-863C-4C8F-9391-136AE39A05B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6DEF0C4-F486-4320-AA4F-71FA5444D3E5}"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56FDEFC-9B75-4213-B4DF-E82611D24BCC}"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5CECF824-A999-4112-8133-A3408FE45476}"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2F11F16-92BD-4C4E-A134-9A40A8A2462F}"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76F33F0A-0B7C-428A-8B33-7BF3D9703C7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BF1089F8-629F-4120-8185-A1385607C09A}"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E5662EB-94C6-45EA-9E2B-3267BDA7D924}"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5EEE324-3ED8-442A-B02E-4536D1F009A1}"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9793796-F958-4188-9258-72C7532B89D1}"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B2139467-DE5E-4C75-97F1-E53AD0259563}"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AD7B3F97-EB08-45D5-A08E-D4A3E4779E9F}"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7162488-E26F-4D9A-AE2C-02A9DB6C37C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C2A9A38-8CBB-4314-AA49-BB8A2C3A242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E2CCF9A-44A5-4CD2-9265-87FD15FD470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045E808-CE1C-4AC7-9F1B-8D33AB8A6FA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9B98CC2-0BAA-4803-8EA8-2E5C926A4B9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F63C020-D1A3-4CC8-839A-75C35B7232B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3AB6AB5-557C-420B-8701-9C2F944A77F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l-GR" sz="1200" b="0" strike="noStrike" spc="-1">
                <a:solidFill>
                  <a:srgbClr val="8B8B8B"/>
                </a:solidFill>
                <a:latin typeface="Calibri"/>
              </a:defRPr>
            </a:lvl1pPr>
          </a:lstStyle>
          <a:p>
            <a:pPr algn="r">
              <a:lnSpc>
                <a:spcPct val="100000"/>
              </a:lnSpc>
              <a:buNone/>
            </a:pPr>
            <a:fld id="{8DE2983B-16BC-46CE-B868-0D5E373CEBCB}" type="slidenum">
              <a:rPr lang="el-GR"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l-GR" sz="1200" b="0" strike="noStrike" spc="-1">
                <a:solidFill>
                  <a:srgbClr val="8B8B8B"/>
                </a:solidFill>
                <a:latin typeface="Calibri"/>
              </a:defRPr>
            </a:lvl1pPr>
          </a:lstStyle>
          <a:p>
            <a:pPr algn="r">
              <a:lnSpc>
                <a:spcPct val="100000"/>
              </a:lnSpc>
              <a:buNone/>
            </a:pPr>
            <a:fld id="{9AFC6FE9-1C5A-4C6D-B533-8BCBC015E6CF}" type="slidenum">
              <a:rPr lang="el-GR" sz="1200" b="0" strike="noStrike" spc="-1">
                <a:solidFill>
                  <a:srgbClr val="8B8B8B"/>
                </a:solidFill>
                <a:latin typeface="Calibri"/>
              </a:rPr>
              <a:t>‹#›</a:t>
            </a:fld>
            <a:endParaRPr lang="en-US" sz="1200" b="0" strike="noStrike" spc="-1">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hat.openai.com/share/44e37758-e3c0-4025-98a8-89f75f36166b"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hatgpt.com/share/670fff2a-2b88-800b-aec3-a39d06cac69f"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13.xml"/><Relationship Id="rId4" Type="http://schemas.openxmlformats.org/officeDocument/2006/relationships/hyperlink" Target="https://chatgpt.com/share/670ff0da-9960-800b-bb94-a1ea10787bb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3"/>
          <p:cNvGrpSpPr/>
          <p:nvPr/>
        </p:nvGrpSpPr>
        <p:grpSpPr>
          <a:xfrm>
            <a:off x="3413880" y="2232000"/>
            <a:ext cx="5362920" cy="2393280"/>
            <a:chOff x="3413880" y="2232000"/>
            <a:chExt cx="5362920" cy="2393280"/>
          </a:xfrm>
        </p:grpSpPr>
        <p:pic>
          <p:nvPicPr>
            <p:cNvPr id="83" name="Picture 2" descr="Department of Civil Engineering, Democritus University of Thrace | Facebook"/>
            <p:cNvPicPr/>
            <p:nvPr/>
          </p:nvPicPr>
          <p:blipFill>
            <a:blip r:embed="rId2"/>
            <a:srcRect b="24860"/>
            <a:stretch/>
          </p:blipFill>
          <p:spPr>
            <a:xfrm>
              <a:off x="3413880" y="2232000"/>
              <a:ext cx="1893240" cy="2393280"/>
            </a:xfrm>
            <a:prstGeom prst="rect">
              <a:avLst/>
            </a:prstGeom>
            <a:ln w="0">
              <a:noFill/>
            </a:ln>
          </p:spPr>
        </p:pic>
        <p:sp>
          <p:nvSpPr>
            <p:cNvPr id="84" name="TextBox 2"/>
            <p:cNvSpPr/>
            <p:nvPr/>
          </p:nvSpPr>
          <p:spPr>
            <a:xfrm>
              <a:off x="5592960" y="2232000"/>
              <a:ext cx="31838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600" b="0" strike="noStrike" spc="-1">
                  <a:solidFill>
                    <a:srgbClr val="000000"/>
                  </a:solidFill>
                  <a:latin typeface="Arial Black"/>
                  <a:ea typeface="DejaVu Sans"/>
                </a:rPr>
                <a:t>Democritus </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University </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Of</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Thrace</a:t>
              </a:r>
              <a:endParaRPr lang="en-US" sz="3600" b="0" strike="noStrike" spc="-1">
                <a:latin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4"/>
          <p:cNvSpPr/>
          <p:nvPr/>
        </p:nvSpPr>
        <p:spPr>
          <a:xfrm>
            <a:off x="4501080" y="1563120"/>
            <a:ext cx="7192800" cy="420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We created a working keystroke injection tool, commonly referred to as a BadUSB. </a:t>
            </a:r>
            <a:endParaRPr lang="en-US" sz="1800" b="0" strike="noStrike" spc="-1">
              <a:latin typeface="Arial"/>
            </a:endParaRPr>
          </a:p>
          <a:p>
            <a:pPr>
              <a:lnSpc>
                <a:spcPct val="100000"/>
              </a:lnSpc>
              <a:buNone/>
            </a:pPr>
            <a:r>
              <a:rPr lang="en-US" sz="1800" b="0" strike="noStrike" spc="-1">
                <a:solidFill>
                  <a:srgbClr val="000000"/>
                </a:solidFill>
                <a:latin typeface="Arial"/>
                <a:ea typeface="DejaVu Sans"/>
              </a:rPr>
              <a:t>Similar in functionality to the well-known USB Rubber Ducky by Hak5, it offers extensive capabilities at a lower cost and is fully open-source. </a:t>
            </a:r>
            <a:endParaRPr lang="en-US" sz="1800" b="0" strike="noStrike" spc="-1">
              <a:latin typeface="Arial"/>
            </a:endParaRPr>
          </a:p>
          <a:p>
            <a:pPr>
              <a:lnSpc>
                <a:spcPct val="100000"/>
              </a:lnSpc>
              <a:buNone/>
            </a:pPr>
            <a:r>
              <a:rPr lang="en-US" sz="1800" b="0" strike="noStrike" spc="-1">
                <a:solidFill>
                  <a:srgbClr val="000000"/>
                </a:solidFill>
                <a:latin typeface="Arial"/>
                <a:ea typeface="DejaVu Sans"/>
              </a:rPr>
              <a:t>Despite resembling a standard USB flash drive, it functions as a keyboard that executes a preprogrammed payload.</a:t>
            </a:r>
            <a:endParaRPr lang="en-US" sz="1800" b="0" strike="noStrike" spc="-1">
              <a:latin typeface="Arial"/>
            </a:endParaRPr>
          </a:p>
          <a:p>
            <a:pPr>
              <a:lnSpc>
                <a:spcPct val="100000"/>
              </a:lnSpc>
              <a:buNone/>
            </a:pPr>
            <a:r>
              <a:rPr lang="en-US" sz="1800" b="0" strike="noStrike" spc="-1">
                <a:solidFill>
                  <a:srgbClr val="000000"/>
                </a:solidFill>
                <a:latin typeface="Arial"/>
                <a:ea typeface="DejaVu Sans"/>
              </a:rPr>
              <a:t>These types of devices, recognized as </a:t>
            </a:r>
            <a:r>
              <a:rPr lang="en-US" sz="1800" b="1" strike="noStrike" spc="-1">
                <a:solidFill>
                  <a:srgbClr val="000000"/>
                </a:solidFill>
                <a:latin typeface="Arial"/>
                <a:ea typeface="DejaVu Sans"/>
              </a:rPr>
              <a:t>Human Interface Devices (HIDs)</a:t>
            </a:r>
            <a:r>
              <a:rPr lang="en-US" sz="1800" b="0" strike="noStrike" spc="-1">
                <a:solidFill>
                  <a:srgbClr val="000000"/>
                </a:solidFill>
                <a:latin typeface="Arial"/>
                <a:ea typeface="DejaVu Sans"/>
              </a:rPr>
              <a:t> by computers, are generally trusted by all systems without raising security flags. </a:t>
            </a:r>
            <a:endParaRPr lang="en-US" sz="1800" b="0" strike="noStrike" spc="-1">
              <a:latin typeface="Arial"/>
            </a:endParaRPr>
          </a:p>
          <a:p>
            <a:pPr>
              <a:lnSpc>
                <a:spcPct val="100000"/>
              </a:lnSpc>
              <a:buNone/>
            </a:pPr>
            <a:r>
              <a:rPr lang="en-US" sz="1800" b="0" strike="noStrike" spc="-1">
                <a:solidFill>
                  <a:srgbClr val="000000"/>
                </a:solidFill>
                <a:latin typeface="Arial"/>
                <a:ea typeface="DejaVu Sans"/>
              </a:rPr>
              <a:t>The payload can perform a range of tasks, from configuring network settings to installing a reverse shell, replicating the actions of an administrator in a terminal, but in just seconds. </a:t>
            </a:r>
            <a:endParaRPr lang="en-US" sz="1800" b="0" strike="noStrike" spc="-1">
              <a:latin typeface="Arial"/>
            </a:endParaRPr>
          </a:p>
          <a:p>
            <a:pPr>
              <a:lnSpc>
                <a:spcPct val="100000"/>
              </a:lnSpc>
              <a:buNone/>
            </a:pPr>
            <a:r>
              <a:rPr lang="en-US" sz="1800" b="0" strike="noStrike" spc="-1">
                <a:solidFill>
                  <a:srgbClr val="000000"/>
                </a:solidFill>
                <a:latin typeface="Arial"/>
                <a:ea typeface="DejaVu Sans"/>
              </a:rPr>
              <a:t>This makes the device a powerful tool for automating system administration tasks and an essential asset in penetration testing.</a:t>
            </a:r>
            <a:endParaRPr lang="en-US" sz="1800" b="0" strike="noStrike" spc="-1">
              <a:latin typeface="Arial"/>
            </a:endParaRPr>
          </a:p>
        </p:txBody>
      </p:sp>
      <p:sp>
        <p:nvSpPr>
          <p:cNvPr id="125" name="TextBox 5"/>
          <p:cNvSpPr/>
          <p:nvPr/>
        </p:nvSpPr>
        <p:spPr>
          <a:xfrm>
            <a:off x="3819600" y="402480"/>
            <a:ext cx="44841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600" b="0" strike="noStrike" spc="-1">
                <a:solidFill>
                  <a:srgbClr val="000000"/>
                </a:solidFill>
                <a:latin typeface="Calibri"/>
                <a:ea typeface="DejaVu Sans"/>
              </a:rPr>
              <a:t>BadUSB (rubber ducky)</a:t>
            </a:r>
            <a:endParaRPr lang="en-US" sz="3600" b="0" strike="noStrike" spc="-1">
              <a:latin typeface="Arial"/>
            </a:endParaRPr>
          </a:p>
        </p:txBody>
      </p:sp>
      <p:pic>
        <p:nvPicPr>
          <p:cNvPr id="126" name="Picture 7"/>
          <p:cNvPicPr/>
          <p:nvPr/>
        </p:nvPicPr>
        <p:blipFill>
          <a:blip r:embed="rId2"/>
          <a:stretch/>
        </p:blipFill>
        <p:spPr>
          <a:xfrm rot="10800000">
            <a:off x="1153800" y="1658880"/>
            <a:ext cx="2648160" cy="39826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icture 2" descr="Yellow Rubber Ducks, Preschool Large Bath Toys Bathtub Floating Squeaky  Duckies Gift for Baby Shower Infants Kids Toddler Party Decoration, 7.2  inches ..."/>
          <p:cNvPicPr/>
          <p:nvPr/>
        </p:nvPicPr>
        <p:blipFill>
          <a:blip r:embed="rId2"/>
          <a:srcRect r="3348"/>
          <a:stretch/>
        </p:blipFill>
        <p:spPr>
          <a:xfrm>
            <a:off x="1273320" y="1141200"/>
            <a:ext cx="3048480" cy="3252600"/>
          </a:xfrm>
          <a:prstGeom prst="rect">
            <a:avLst/>
          </a:prstGeom>
          <a:ln w="0">
            <a:noFill/>
          </a:ln>
        </p:spPr>
      </p:pic>
      <p:sp>
        <p:nvSpPr>
          <p:cNvPr id="128" name="TextBox 2"/>
          <p:cNvSpPr/>
          <p:nvPr/>
        </p:nvSpPr>
        <p:spPr>
          <a:xfrm>
            <a:off x="5205240" y="1582200"/>
            <a:ext cx="609552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This keystroke injection device operates using an </a:t>
            </a:r>
            <a:r>
              <a:rPr lang="en-US" sz="1800" b="1" strike="noStrike" spc="-1">
                <a:solidFill>
                  <a:srgbClr val="000000"/>
                </a:solidFill>
                <a:latin typeface="Calibri"/>
                <a:ea typeface="DejaVu Sans"/>
              </a:rPr>
              <a:t>STM32F072C8T6 microcontroller</a:t>
            </a:r>
            <a:r>
              <a:rPr lang="en-US" sz="1800" b="0" strike="noStrike" spc="-1">
                <a:solidFill>
                  <a:srgbClr val="000000"/>
                </a:solidFill>
                <a:latin typeface="Calibri"/>
                <a:ea typeface="DejaVu Sans"/>
              </a:rPr>
              <a:t> along with a flash memory chip that emulates a mass storage device.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When the device is connected to a computer, the microcontroller boots and searches the FAT32-formatted storage (open-source) for a specific file containing the preprogrammed payload.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Once the file is located, the microcontroller decodes the instructions into simulated keyboard presses and mouse movements.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This allows the device to automate complex tasks by mimicking human input, making it a highly efficient tool for executing scripted commands quickly, reliably and covertly.</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2"/>
          <p:cNvPicPr/>
          <p:nvPr/>
        </p:nvPicPr>
        <p:blipFill>
          <a:blip r:embed="rId2"/>
          <a:stretch/>
        </p:blipFill>
        <p:spPr>
          <a:xfrm>
            <a:off x="2436840" y="345240"/>
            <a:ext cx="7569000" cy="5908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1"/>
          <p:cNvSpPr/>
          <p:nvPr/>
        </p:nvSpPr>
        <p:spPr>
          <a:xfrm>
            <a:off x="4343400" y="970560"/>
            <a:ext cx="31996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We used AI to:</a:t>
            </a:r>
            <a:endParaRPr lang="en-US" sz="3200" b="0" strike="noStrike" spc="-1">
              <a:latin typeface="Arial"/>
            </a:endParaRPr>
          </a:p>
        </p:txBody>
      </p:sp>
      <p:pic>
        <p:nvPicPr>
          <p:cNvPr id="131" name="Picture 130"/>
          <p:cNvPicPr/>
          <p:nvPr/>
        </p:nvPicPr>
        <p:blipFill>
          <a:blip r:embed="rId2"/>
          <a:stretch/>
        </p:blipFill>
        <p:spPr>
          <a:xfrm>
            <a:off x="1143000" y="2104920"/>
            <a:ext cx="9170280" cy="40665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5"/>
          <p:cNvGrpSpPr/>
          <p:nvPr/>
        </p:nvGrpSpPr>
        <p:grpSpPr>
          <a:xfrm>
            <a:off x="1606680" y="-43920"/>
            <a:ext cx="8908200" cy="6216120"/>
            <a:chOff x="1606680" y="-43920"/>
            <a:chExt cx="8908200" cy="6216120"/>
          </a:xfrm>
        </p:grpSpPr>
        <p:sp>
          <p:nvSpPr>
            <p:cNvPr id="133" name="Subtitle 2"/>
            <p:cNvSpPr/>
            <p:nvPr/>
          </p:nvSpPr>
          <p:spPr>
            <a:xfrm>
              <a:off x="1606680" y="4204800"/>
              <a:ext cx="8908200" cy="108324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gn="ctr">
                <a:lnSpc>
                  <a:spcPct val="100000"/>
                </a:lnSpc>
                <a:spcBef>
                  <a:spcPts val="641"/>
                </a:spcBef>
                <a:buNone/>
                <a:tabLst>
                  <a:tab pos="0" algn="l"/>
                </a:tabLst>
              </a:pPr>
              <a:r>
                <a:rPr lang="en-US" sz="3200" b="0" strike="noStrike" spc="-1">
                  <a:solidFill>
                    <a:srgbClr val="44546A"/>
                  </a:solidFill>
                  <a:latin typeface="Open Sans Light"/>
                  <a:ea typeface="DejaVu Sans"/>
                </a:rPr>
                <a:t>Stealthy Logic: Keyboard Injection to Verilog State Machine Trojan for Conditional DoS</a:t>
              </a:r>
              <a:endParaRPr lang="en-US" sz="3200" b="0" strike="noStrike" spc="-1">
                <a:latin typeface="Arial"/>
              </a:endParaRPr>
            </a:p>
          </p:txBody>
        </p:sp>
        <p:sp>
          <p:nvSpPr>
            <p:cNvPr id="134" name="TextBox 3"/>
            <p:cNvSpPr/>
            <p:nvPr/>
          </p:nvSpPr>
          <p:spPr>
            <a:xfrm>
              <a:off x="2111040" y="-43920"/>
              <a:ext cx="7899120" cy="62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700" b="0" strike="noStrike" spc="-1">
                  <a:solidFill>
                    <a:srgbClr val="00AAD4"/>
                  </a:solidFill>
                  <a:latin typeface="Source Sans Pro"/>
                  <a:ea typeface="Source Sans Pro"/>
                </a:rPr>
                <a:t>1</a:t>
              </a:r>
              <a:r>
                <a:rPr lang="en-US" sz="11500" b="0" strike="noStrike" spc="-1" baseline="30000">
                  <a:solidFill>
                    <a:srgbClr val="00AAD4"/>
                  </a:solidFill>
                  <a:latin typeface="Source Sans Pro"/>
                  <a:ea typeface="Source Sans Pro"/>
                </a:rPr>
                <a:t>st</a:t>
              </a:r>
              <a:r>
                <a:rPr lang="en-US" sz="11500" b="0" strike="noStrike" spc="-1">
                  <a:solidFill>
                    <a:srgbClr val="00AAD4"/>
                  </a:solidFill>
                  <a:latin typeface="Source Sans Pro"/>
                  <a:ea typeface="Source Sans Pro"/>
                </a:rPr>
                <a:t> design</a:t>
              </a:r>
              <a:endParaRPr lang="en-US" sz="11500" b="0" strike="noStrike" spc="-1">
                <a:latin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36" name="TextBox 2"/>
          <p:cNvSpPr/>
          <p:nvPr/>
        </p:nvSpPr>
        <p:spPr>
          <a:xfrm>
            <a:off x="751320" y="2129040"/>
            <a:ext cx="432684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DoS Attack Conditions</a:t>
            </a:r>
            <a:r>
              <a:rPr lang="en-US" sz="1800" b="0" strike="noStrike" spc="-1">
                <a:solidFill>
                  <a:srgbClr val="000000"/>
                </a:solidFill>
                <a:latin typeface="Calibri"/>
                <a:ea typeface="DejaVu Sans"/>
              </a:rPr>
              <a:t>:</a:t>
            </a:r>
            <a:endParaRPr lang="en-US"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Calibri"/>
                <a:ea typeface="DejaVu Sans"/>
              </a:rPr>
              <a:t>State Machine Insertion</a:t>
            </a:r>
            <a:r>
              <a:rPr lang="en-US" sz="1800" b="0" strike="noStrike" spc="-1">
                <a:solidFill>
                  <a:srgbClr val="000000"/>
                </a:solidFill>
                <a:latin typeface="Calibri"/>
                <a:ea typeface="DejaVu Sans"/>
              </a:rPr>
              <a:t>: The modified Verilog code includes a state machine that monitors for specific conditions (e.g., receiving a certain bit pattern over UART).</a:t>
            </a:r>
            <a:endParaRPr lang="en-US"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Calibri"/>
                <a:ea typeface="DejaVu Sans"/>
              </a:rPr>
              <a:t>DoS Trigger</a:t>
            </a:r>
            <a:r>
              <a:rPr lang="en-US" sz="1800" b="0" strike="noStrike" spc="-1">
                <a:solidFill>
                  <a:srgbClr val="000000"/>
                </a:solidFill>
                <a:latin typeface="Calibri"/>
                <a:ea typeface="DejaVu Sans"/>
              </a:rPr>
              <a:t>: Once the condition is met, the state machine causes the hardware to enter a malfunctioning or infinite loop state, effectively creating a denial-of-service condition.</a:t>
            </a:r>
            <a:endParaRPr lang="en-US" sz="1800" b="0" strike="noStrike" spc="-1">
              <a:latin typeface="Arial"/>
            </a:endParaRPr>
          </a:p>
        </p:txBody>
      </p:sp>
      <p:sp>
        <p:nvSpPr>
          <p:cNvPr id="137" name="TextBox 6"/>
          <p:cNvSpPr/>
          <p:nvPr/>
        </p:nvSpPr>
        <p:spPr>
          <a:xfrm>
            <a:off x="2915640" y="727920"/>
            <a:ext cx="609552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Execution Flow and DoS Trigger</a:t>
            </a:r>
            <a:endParaRPr lang="en-US" sz="3200" b="0" strike="noStrike" spc="-1">
              <a:latin typeface="Arial"/>
            </a:endParaRPr>
          </a:p>
        </p:txBody>
      </p:sp>
      <p:sp>
        <p:nvSpPr>
          <p:cNvPr id="138" name="Rectangle 2"/>
          <p:cNvSpPr/>
          <p:nvPr/>
        </p:nvSpPr>
        <p:spPr>
          <a:xfrm>
            <a:off x="5486400" y="4801680"/>
            <a:ext cx="5498280" cy="173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endParaRPr lang="en-US" sz="1800" b="0" strike="noStrike" spc="-1">
              <a:latin typeface="Arial"/>
            </a:endParaRPr>
          </a:p>
          <a:p>
            <a:pPr>
              <a:lnSpc>
                <a:spcPct val="100000"/>
              </a:lnSpc>
              <a:buNone/>
            </a:pPr>
            <a:endParaRPr lang="en-US" sz="1800" b="0" strike="noStrike" spc="-1">
              <a:latin typeface="Arial"/>
            </a:endParaRPr>
          </a:p>
          <a:p>
            <a:pPr marL="216000" indent="-216000">
              <a:lnSpc>
                <a:spcPct val="100000"/>
              </a:lnSpc>
              <a:buClr>
                <a:srgbClr val="000000"/>
              </a:buClr>
              <a:buFont typeface="Symbol"/>
              <a:buChar char=""/>
            </a:pPr>
            <a:r>
              <a:rPr lang="el-GR" sz="1800" b="1" strike="noStrike" spc="-1">
                <a:solidFill>
                  <a:srgbClr val="000000"/>
                </a:solidFill>
                <a:latin typeface="Arial"/>
                <a:ea typeface="DejaVu Sans"/>
              </a:rPr>
              <a:t>Key Result</a:t>
            </a:r>
            <a:r>
              <a:rPr lang="el-GR" sz="1800" b="0" strike="noStrike" spc="-1">
                <a:solidFill>
                  <a:srgbClr val="000000"/>
                </a:solidFill>
                <a:latin typeface="Arial"/>
                <a:ea typeface="DejaVu Sans"/>
              </a:rPr>
              <a:t>: Hardware becomes unresponsive or malfunctions under specific inputs.</a:t>
            </a:r>
            <a:endParaRPr lang="en-US" sz="1800" b="0" strike="noStrike" spc="-1">
              <a:latin typeface="Arial"/>
            </a:endParaRPr>
          </a:p>
          <a:p>
            <a:pPr>
              <a:lnSpc>
                <a:spcPct val="100000"/>
              </a:lnSpc>
              <a:buNone/>
              <a:tabLst>
                <a:tab pos="0" algn="l"/>
              </a:tabLst>
            </a:pPr>
            <a:endParaRPr lang="en-US" sz="1800" b="0" strike="noStrike" spc="-1">
              <a:latin typeface="Arial"/>
            </a:endParaRPr>
          </a:p>
          <a:p>
            <a:pPr>
              <a:lnSpc>
                <a:spcPct val="100000"/>
              </a:lnSpc>
              <a:buNone/>
              <a:tabLst>
                <a:tab pos="0" algn="l"/>
              </a:tabLst>
            </a:pPr>
            <a:endParaRPr lang="en-US" sz="1800" b="0" strike="noStrike" spc="-1">
              <a:latin typeface="Arial"/>
            </a:endParaRPr>
          </a:p>
        </p:txBody>
      </p:sp>
      <p:pic>
        <p:nvPicPr>
          <p:cNvPr id="139" name="Picture 138"/>
          <p:cNvPicPr/>
          <p:nvPr/>
        </p:nvPicPr>
        <p:blipFill>
          <a:blip r:embed="rId2"/>
          <a:stretch/>
        </p:blipFill>
        <p:spPr>
          <a:xfrm>
            <a:off x="6172200" y="1828800"/>
            <a:ext cx="3683880" cy="34282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
          <p:cNvSpPr/>
          <p:nvPr/>
        </p:nvSpPr>
        <p:spPr>
          <a:xfrm>
            <a:off x="3047760" y="1371600"/>
            <a:ext cx="60955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AXI stream UART peripheral</a:t>
            </a:r>
            <a:endParaRPr lang="en-US" sz="3200" b="0" strike="noStrike" spc="-1">
              <a:latin typeface="Arial"/>
            </a:endParaRPr>
          </a:p>
        </p:txBody>
      </p:sp>
      <p:sp>
        <p:nvSpPr>
          <p:cNvPr id="141" name="TextBox 15"/>
          <p:cNvSpPr/>
          <p:nvPr/>
        </p:nvSpPr>
        <p:spPr>
          <a:xfrm>
            <a:off x="4419360" y="2089080"/>
            <a:ext cx="266652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Segoe UI Variable Display Semib"/>
                <a:ea typeface="DejaVu Sans"/>
              </a:rPr>
              <a:t>Normal Operation</a:t>
            </a:r>
            <a:endParaRPr lang="en-US" sz="2200" b="0" strike="noStrike" spc="-1">
              <a:latin typeface="Arial"/>
            </a:endParaRPr>
          </a:p>
        </p:txBody>
      </p:sp>
      <p:pic>
        <p:nvPicPr>
          <p:cNvPr id="142" name="Picture 141"/>
          <p:cNvPicPr/>
          <p:nvPr/>
        </p:nvPicPr>
        <p:blipFill>
          <a:blip r:embed="rId2"/>
          <a:stretch/>
        </p:blipFill>
        <p:spPr>
          <a:xfrm>
            <a:off x="457200" y="2948760"/>
            <a:ext cx="11200680" cy="20797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8"/>
          <p:cNvSpPr/>
          <p:nvPr/>
        </p:nvSpPr>
        <p:spPr>
          <a:xfrm>
            <a:off x="2962620" y="1371600"/>
            <a:ext cx="60955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AXI stream UART peripheral</a:t>
            </a:r>
            <a:endParaRPr lang="en-US" sz="3200" b="0" strike="noStrike" spc="-1" dirty="0">
              <a:latin typeface="Arial"/>
            </a:endParaRPr>
          </a:p>
        </p:txBody>
      </p:sp>
      <p:sp>
        <p:nvSpPr>
          <p:cNvPr id="144" name="TextBox 19"/>
          <p:cNvSpPr/>
          <p:nvPr/>
        </p:nvSpPr>
        <p:spPr>
          <a:xfrm>
            <a:off x="4448520" y="2089080"/>
            <a:ext cx="312372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C9211E"/>
                </a:solidFill>
                <a:latin typeface="Segoe UI Variable Display Semib"/>
                <a:ea typeface="DejaVu Sans"/>
              </a:rPr>
              <a:t>Infected Hardware</a:t>
            </a:r>
            <a:endParaRPr lang="en-US" sz="2200" b="0" strike="noStrike" spc="-1">
              <a:latin typeface="Arial"/>
            </a:endParaRPr>
          </a:p>
        </p:txBody>
      </p:sp>
      <p:pic>
        <p:nvPicPr>
          <p:cNvPr id="145" name="Picture 144"/>
          <p:cNvPicPr/>
          <p:nvPr/>
        </p:nvPicPr>
        <p:blipFill>
          <a:blip r:embed="rId2"/>
          <a:stretch/>
        </p:blipFill>
        <p:spPr>
          <a:xfrm>
            <a:off x="-85320" y="2848680"/>
            <a:ext cx="12191400" cy="367956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Box 4"/>
          <p:cNvSpPr/>
          <p:nvPr/>
        </p:nvSpPr>
        <p:spPr>
          <a:xfrm>
            <a:off x="640800" y="2086200"/>
            <a:ext cx="404388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Goal</a:t>
            </a:r>
            <a:r>
              <a:rPr lang="en-US" sz="1800" b="0" strike="noStrike" spc="-1">
                <a:solidFill>
                  <a:srgbClr val="000000"/>
                </a:solidFill>
                <a:latin typeface="Calibri"/>
                <a:ea typeface="DejaVu Sans"/>
              </a:rPr>
              <a:t>: Insert a software trojan via a BadUSB device (keyboard injection) to modify a hardware design and execute a Denial-of-Service (DoS) attack.</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Target</a:t>
            </a:r>
            <a:r>
              <a:rPr lang="en-US" sz="1800" b="0" strike="noStrike" spc="-1">
                <a:solidFill>
                  <a:srgbClr val="000000"/>
                </a:solidFill>
                <a:latin typeface="Calibri"/>
                <a:ea typeface="DejaVu Sans"/>
              </a:rPr>
              <a:t>: A Verilog-based open-source hardware design (e.g., OpenCores or OpenTitan).</a:t>
            </a:r>
            <a:endParaRPr lang="en-US" sz="1800" b="0" strike="noStrike" spc="-1">
              <a:latin typeface="Arial"/>
            </a:endParaRPr>
          </a:p>
        </p:txBody>
      </p:sp>
      <p:sp>
        <p:nvSpPr>
          <p:cNvPr id="147" name="TextBox 5"/>
          <p:cNvSpPr/>
          <p:nvPr/>
        </p:nvSpPr>
        <p:spPr>
          <a:xfrm>
            <a:off x="5704200" y="1947600"/>
            <a:ext cx="609552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Key Attack Stages</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BadUSB Delivery</a:t>
            </a:r>
            <a:r>
              <a:rPr lang="en-US" sz="1800" b="0" strike="noStrike" spc="-1">
                <a:solidFill>
                  <a:srgbClr val="000000"/>
                </a:solidFill>
                <a:latin typeface="Calibri"/>
                <a:ea typeface="DejaVu Sans"/>
              </a:rPr>
              <a:t>: The trojan is delivered through a BadUSB device, which injects a payload into the victim's system.</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Trojan Deployment</a:t>
            </a:r>
            <a:r>
              <a:rPr lang="en-US" sz="1800" b="0" strike="noStrike" spc="-1">
                <a:solidFill>
                  <a:srgbClr val="000000"/>
                </a:solidFill>
                <a:latin typeface="Calibri"/>
                <a:ea typeface="DejaVu Sans"/>
              </a:rPr>
              <a:t>: The trojan searches for Verilog files related to the target hardware (UART perpheral).</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DoS Mechanism</a:t>
            </a:r>
            <a:r>
              <a:rPr lang="en-US" sz="1800" b="0" strike="noStrike" spc="-1">
                <a:solidFill>
                  <a:srgbClr val="000000"/>
                </a:solidFill>
                <a:latin typeface="Calibri"/>
                <a:ea typeface="DejaVu Sans"/>
              </a:rPr>
              <a:t>: The trojan modifies the Verilog design, inserting a state machine that triggers a DoS attack when a specific condition is met (when a particular bit sequence in a UART transmission is detected).</a:t>
            </a:r>
            <a:endParaRPr lang="en-US" sz="1800" b="0" strike="noStrike" spc="-1">
              <a:latin typeface="Arial"/>
            </a:endParaRPr>
          </a:p>
        </p:txBody>
      </p:sp>
      <p:sp>
        <p:nvSpPr>
          <p:cNvPr id="148" name="Straight Connector 7"/>
          <p:cNvSpPr/>
          <p:nvPr/>
        </p:nvSpPr>
        <p:spPr>
          <a:xfrm>
            <a:off x="5202000" y="1447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Box 2"/>
          <p:cNvSpPr/>
          <p:nvPr/>
        </p:nvSpPr>
        <p:spPr>
          <a:xfrm>
            <a:off x="1941120" y="2402640"/>
            <a:ext cx="313704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Symbol"/>
              <a:buChar char=""/>
            </a:pPr>
            <a:r>
              <a:rPr lang="el-GR" sz="1800" b="1" strike="noStrike" spc="-1">
                <a:solidFill>
                  <a:srgbClr val="000000"/>
                </a:solidFill>
                <a:latin typeface="Arial"/>
                <a:ea typeface="DejaVu Sans"/>
              </a:rPr>
              <a:t>Impact</a:t>
            </a:r>
            <a:r>
              <a:rPr lang="el-GR" sz="1800" b="0" strike="noStrike" spc="-1">
                <a:solidFill>
                  <a:srgbClr val="000000"/>
                </a:solidFill>
                <a:latin typeface="Arial"/>
                <a:ea typeface="DejaVu Sans"/>
              </a:rPr>
              <a:t>:</a:t>
            </a:r>
            <a:endParaRPr lang="en-US" sz="1800" b="0" strike="noStrike" spc="-1">
              <a:latin typeface="Arial"/>
            </a:endParaRPr>
          </a:p>
          <a:p>
            <a:pPr marL="216000" indent="-216000">
              <a:lnSpc>
                <a:spcPct val="100000"/>
              </a:lnSpc>
              <a:buClr>
                <a:srgbClr val="000000"/>
              </a:buClr>
              <a:buFont typeface="Symbol"/>
              <a:buChar char=""/>
            </a:pPr>
            <a:r>
              <a:rPr lang="el-GR" sz="1800" b="0" strike="noStrike" spc="-1">
                <a:solidFill>
                  <a:srgbClr val="000000"/>
                </a:solidFill>
                <a:latin typeface="Arial"/>
                <a:ea typeface="DejaVu Sans"/>
              </a:rPr>
              <a:t>This type of attack can be subtle, hard to detect, and capable of crippling hardware functionality under specific, targeted conditions.</a:t>
            </a:r>
            <a:endParaRPr lang="en-US" sz="1800" b="0" strike="noStrike" spc="-1">
              <a:latin typeface="Arial"/>
            </a:endParaRPr>
          </a:p>
        </p:txBody>
      </p:sp>
      <p:sp>
        <p:nvSpPr>
          <p:cNvPr id="150" name="TextBox 4"/>
          <p:cNvSpPr/>
          <p:nvPr/>
        </p:nvSpPr>
        <p:spPr>
          <a:xfrm>
            <a:off x="7112880" y="2125440"/>
            <a:ext cx="47120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Severity of the Vulnerability</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Insertion Phase</a:t>
            </a:r>
            <a:r>
              <a:rPr lang="en-US" sz="1800" b="0" strike="noStrike" spc="-1">
                <a:solidFill>
                  <a:srgbClr val="000000"/>
                </a:solidFill>
                <a:latin typeface="Calibri"/>
                <a:ea typeface="DejaVu Sans"/>
              </a:rPr>
              <a:t>: Design stage</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Abstraction Level</a:t>
            </a:r>
            <a:r>
              <a:rPr lang="en-US" sz="1800" b="0" strike="noStrike" spc="-1">
                <a:solidFill>
                  <a:srgbClr val="000000"/>
                </a:solidFill>
                <a:latin typeface="Calibri"/>
                <a:ea typeface="DejaVu Sans"/>
              </a:rPr>
              <a:t>: Register-transfer level (RTL)</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Activation Mechanism</a:t>
            </a:r>
            <a:r>
              <a:rPr lang="en-US" sz="1800" b="0" strike="noStrike" spc="-1">
                <a:solidFill>
                  <a:srgbClr val="000000"/>
                </a:solidFill>
                <a:latin typeface="Calibri"/>
                <a:ea typeface="DejaVu Sans"/>
              </a:rPr>
              <a:t>: Conditionally triggered</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Functional Effects</a:t>
            </a:r>
            <a:r>
              <a:rPr lang="en-US" sz="1800" b="0" strike="noStrike" spc="-1">
                <a:solidFill>
                  <a:srgbClr val="000000"/>
                </a:solidFill>
                <a:latin typeface="Calibri"/>
                <a:ea typeface="DejaVu Sans"/>
              </a:rPr>
              <a:t>: Causes a denial-of-service (DoS) attack</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Physical Characteristics</a:t>
            </a:r>
            <a:r>
              <a:rPr lang="en-US" sz="1800" b="0" strike="noStrike" spc="-1">
                <a:solidFill>
                  <a:srgbClr val="000000"/>
                </a:solidFill>
                <a:latin typeface="Calibri"/>
                <a:ea typeface="DejaVu Sans"/>
              </a:rPr>
              <a:t>: Functional disruption</a:t>
            </a:r>
            <a:endParaRPr lang="en-US" sz="1800" b="0" strike="noStrike" spc="-1">
              <a:latin typeface="Arial"/>
            </a:endParaRPr>
          </a:p>
        </p:txBody>
      </p:sp>
      <p:sp>
        <p:nvSpPr>
          <p:cNvPr id="151" name="TextBox 5"/>
          <p:cNvSpPr/>
          <p:nvPr/>
        </p:nvSpPr>
        <p:spPr>
          <a:xfrm>
            <a:off x="3429000" y="685800"/>
            <a:ext cx="5826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Impact and vuln. severity</a:t>
            </a:r>
            <a:endParaRPr lang="en-US" sz="3200" b="0" strike="noStrike" spc="-1">
              <a:latin typeface="Arial"/>
            </a:endParaRPr>
          </a:p>
        </p:txBody>
      </p:sp>
      <p:sp>
        <p:nvSpPr>
          <p:cNvPr id="152" name="Straight Connector 6"/>
          <p:cNvSpPr/>
          <p:nvPr/>
        </p:nvSpPr>
        <p:spPr>
          <a:xfrm>
            <a:off x="6019920" y="18536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1"/>
          <p:cNvPicPr/>
          <p:nvPr/>
        </p:nvPicPr>
        <p:blipFill>
          <a:blip r:embed="rId2"/>
          <a:stretch/>
        </p:blipFill>
        <p:spPr>
          <a:xfrm>
            <a:off x="3342960" y="1441440"/>
            <a:ext cx="4969440" cy="1818000"/>
          </a:xfrm>
          <a:prstGeom prst="rect">
            <a:avLst/>
          </a:prstGeom>
          <a:ln w="0">
            <a:noFill/>
          </a:ln>
        </p:spPr>
      </p:pic>
      <p:sp>
        <p:nvSpPr>
          <p:cNvPr id="86" name="TextBox 2"/>
          <p:cNvSpPr/>
          <p:nvPr/>
        </p:nvSpPr>
        <p:spPr>
          <a:xfrm>
            <a:off x="4211640" y="3705120"/>
            <a:ext cx="3232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Black"/>
                <a:ea typeface="DejaVu Sans"/>
              </a:rPr>
              <a:t>Team : SystemsGenesys</a:t>
            </a:r>
            <a:endParaRPr lang="en-US" sz="1800" b="0" strike="noStrike" spc="-1">
              <a:latin typeface="Arial"/>
            </a:endParaRPr>
          </a:p>
        </p:txBody>
      </p:sp>
      <p:sp>
        <p:nvSpPr>
          <p:cNvPr id="87" name="TextBox 3"/>
          <p:cNvSpPr/>
          <p:nvPr/>
        </p:nvSpPr>
        <p:spPr>
          <a:xfrm>
            <a:off x="3616920" y="4362120"/>
            <a:ext cx="4421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293">
                <a:solidFill>
                  <a:srgbClr val="000000"/>
                </a:solidFill>
                <a:latin typeface="Calibri"/>
                <a:ea typeface="DejaVu Sans"/>
              </a:rPr>
              <a:t>Mentor: Dr. Rantos Konstantinos</a:t>
            </a:r>
            <a:endParaRPr lang="en-US" sz="1800" b="0" strike="noStrike" spc="-1">
              <a:latin typeface="Arial"/>
            </a:endParaRPr>
          </a:p>
        </p:txBody>
      </p:sp>
      <p:sp>
        <p:nvSpPr>
          <p:cNvPr id="88" name="TextBox 4"/>
          <p:cNvSpPr/>
          <p:nvPr/>
        </p:nvSpPr>
        <p:spPr>
          <a:xfrm>
            <a:off x="3777840" y="4824000"/>
            <a:ext cx="40996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293">
                <a:solidFill>
                  <a:srgbClr val="000000"/>
                </a:solidFill>
                <a:latin typeface="Calibri"/>
                <a:ea typeface="DejaVu Sans"/>
              </a:rPr>
              <a:t>Member: Batzolis Eleftherios </a:t>
            </a:r>
            <a:endParaRPr lang="en-US" sz="1800" b="0" strike="noStrike" spc="-1">
              <a:latin typeface="Arial"/>
            </a:endParaRPr>
          </a:p>
        </p:txBody>
      </p:sp>
      <p:sp>
        <p:nvSpPr>
          <p:cNvPr id="89" name="TextBox 5"/>
          <p:cNvSpPr/>
          <p:nvPr/>
        </p:nvSpPr>
        <p:spPr>
          <a:xfrm>
            <a:off x="1225440" y="5364360"/>
            <a:ext cx="97398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Projects:  1) Stealthy Logic: Keyboard Injection to Verilog State Machine Trojan for Conditional DoS</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	2) Cryptoleak: Subtle Timing Exploits for AES Key Extraction with Trojan Listeners</a:t>
            </a:r>
            <a:endParaRPr lang="en-US"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Group 5"/>
          <p:cNvGrpSpPr/>
          <p:nvPr/>
        </p:nvGrpSpPr>
        <p:grpSpPr>
          <a:xfrm>
            <a:off x="1858320" y="580320"/>
            <a:ext cx="8474040" cy="6216120"/>
            <a:chOff x="1858320" y="580320"/>
            <a:chExt cx="8474040" cy="6216120"/>
          </a:xfrm>
        </p:grpSpPr>
        <p:sp>
          <p:nvSpPr>
            <p:cNvPr id="154" name="Subtitle 2"/>
            <p:cNvSpPr/>
            <p:nvPr/>
          </p:nvSpPr>
          <p:spPr>
            <a:xfrm>
              <a:off x="1858320" y="4644000"/>
              <a:ext cx="8474040" cy="108324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gn="ctr">
                <a:lnSpc>
                  <a:spcPct val="100000"/>
                </a:lnSpc>
                <a:spcBef>
                  <a:spcPts val="641"/>
                </a:spcBef>
                <a:buNone/>
                <a:tabLst>
                  <a:tab pos="0" algn="l"/>
                </a:tabLst>
              </a:pPr>
              <a:r>
                <a:rPr lang="en-US" sz="3200" b="0" strike="noStrike" spc="-1">
                  <a:solidFill>
                    <a:srgbClr val="000000"/>
                  </a:solidFill>
                  <a:latin typeface="Segoe UI Variable Display Semib"/>
                  <a:ea typeface="Source Sans Pro"/>
                </a:rPr>
                <a:t> Cryptoleak: Subtle Timing Exploits for AES Key Extraction with Trojan Listeners </a:t>
              </a:r>
              <a:endParaRPr lang="en-US" sz="3200" b="0" strike="noStrike" spc="-1">
                <a:latin typeface="Arial"/>
              </a:endParaRPr>
            </a:p>
          </p:txBody>
        </p:sp>
        <p:sp>
          <p:nvSpPr>
            <p:cNvPr id="155" name="TextBox 3"/>
            <p:cNvSpPr/>
            <p:nvPr/>
          </p:nvSpPr>
          <p:spPr>
            <a:xfrm>
              <a:off x="2300760" y="580320"/>
              <a:ext cx="7589520" cy="62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700" b="0" strike="noStrike" spc="-1">
                  <a:solidFill>
                    <a:srgbClr val="00AAD4"/>
                  </a:solidFill>
                  <a:latin typeface="Source Sans Pro"/>
                  <a:ea typeface="Source Sans Pro"/>
                </a:rPr>
                <a:t>2</a:t>
              </a:r>
              <a:r>
                <a:rPr lang="en-US" sz="11500" b="0" strike="noStrike" spc="-1" baseline="30000">
                  <a:solidFill>
                    <a:srgbClr val="00AAD4"/>
                  </a:solidFill>
                  <a:latin typeface="Source Sans Pro"/>
                  <a:ea typeface="Source Sans Pro"/>
                </a:rPr>
                <a:t>nd</a:t>
              </a:r>
              <a:r>
                <a:rPr lang="en-US" sz="11500" b="0" strike="noStrike" spc="-1">
                  <a:solidFill>
                    <a:srgbClr val="00AAD4"/>
                  </a:solidFill>
                  <a:latin typeface="Source Sans Pro"/>
                  <a:ea typeface="Source Sans Pro"/>
                </a:rPr>
                <a:t> design</a:t>
              </a:r>
              <a:endParaRPr lang="en-US" sz="11500" b="0" strike="noStrike" spc="-1">
                <a:latin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4"/>
          <p:cNvSpPr/>
          <p:nvPr/>
        </p:nvSpPr>
        <p:spPr>
          <a:xfrm>
            <a:off x="1114200" y="2775960"/>
            <a:ext cx="404388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Goal</a:t>
            </a:r>
            <a:r>
              <a:rPr lang="en-US" sz="1800" b="0" strike="noStrike" spc="-1">
                <a:solidFill>
                  <a:srgbClr val="000000"/>
                </a:solidFill>
                <a:latin typeface="Calibri"/>
                <a:ea typeface="DejaVu Sans"/>
              </a:rPr>
              <a:t>: Covertly exfiltrate AES encryption keys by modulating the clock signal in a hardware design.</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Target</a:t>
            </a:r>
            <a:r>
              <a:rPr lang="en-US" sz="1800" b="0" strike="noStrike" spc="-1">
                <a:solidFill>
                  <a:srgbClr val="000000"/>
                </a:solidFill>
                <a:latin typeface="Calibri"/>
                <a:ea typeface="DejaVu Sans"/>
              </a:rPr>
              <a:t>: AES IP core integrated into a PC, where the AES key is leaked through clock signal variations.</a:t>
            </a:r>
            <a:endParaRPr lang="en-US" sz="1800" b="0" strike="noStrike" spc="-1">
              <a:latin typeface="Arial"/>
            </a:endParaRPr>
          </a:p>
        </p:txBody>
      </p:sp>
      <p:sp>
        <p:nvSpPr>
          <p:cNvPr id="157" name="TextBox 5"/>
          <p:cNvSpPr/>
          <p:nvPr/>
        </p:nvSpPr>
        <p:spPr>
          <a:xfrm>
            <a:off x="6816240" y="1214640"/>
            <a:ext cx="4734000" cy="424586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alibri"/>
                <a:ea typeface="DejaVu Sans"/>
              </a:rPr>
              <a:t>Attack Stages</a:t>
            </a:r>
            <a:r>
              <a:rPr lang="en-US" sz="1800" b="0" strike="noStrike" spc="-1" dirty="0">
                <a:solidFill>
                  <a:srgbClr val="000000"/>
                </a:solidFill>
                <a:latin typeface="Calibri"/>
                <a:ea typeface="DejaVu Sans"/>
              </a:rPr>
              <a:t>:</a:t>
            </a:r>
            <a:endParaRPr lang="en-US" sz="1800" b="0" strike="noStrike" spc="-1" dirty="0">
              <a:latin typeface="Arial"/>
            </a:endParaRPr>
          </a:p>
          <a:p>
            <a:pPr>
              <a:lnSpc>
                <a:spcPct val="100000"/>
              </a:lnSpc>
              <a:buClr>
                <a:srgbClr val="000000"/>
              </a:buClr>
            </a:pPr>
            <a:r>
              <a:rPr lang="en-US" sz="1800" b="1" strike="noStrike" spc="-1" dirty="0">
                <a:solidFill>
                  <a:srgbClr val="000000"/>
                </a:solidFill>
                <a:latin typeface="Calibri"/>
                <a:ea typeface="DejaVu Sans"/>
              </a:rPr>
              <a:t>Clock Modulation</a:t>
            </a:r>
            <a:r>
              <a:rPr lang="en-US" sz="1800" b="0" strike="noStrike" spc="-1" dirty="0">
                <a:solidFill>
                  <a:srgbClr val="000000"/>
                </a:solidFill>
                <a:latin typeface="Calibri"/>
                <a:ea typeface="DejaVu Sans"/>
              </a:rPr>
              <a:t>: The trojan encodes the AES key into small changes in the clock frequency, phase, or duty cycle during encryption operations.</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Main Techniques</a:t>
            </a:r>
            <a:r>
              <a:rPr lang="en-US" sz="1800" b="0" strike="noStrike" spc="-1" dirty="0">
                <a:solidFill>
                  <a:srgbClr val="000000"/>
                </a:solidFill>
                <a:latin typeface="Calibri"/>
                <a:ea typeface="DejaVu Sans"/>
              </a:rPr>
              <a:t>:</a:t>
            </a:r>
            <a:endParaRPr lang="en-US" sz="1800" b="0" strike="noStrike" spc="-1" dirty="0">
              <a:latin typeface="Arial"/>
            </a:endParaRPr>
          </a:p>
          <a:p>
            <a:pPr marL="743040" lvl="1" indent="-285840">
              <a:lnSpc>
                <a:spcPct val="100000"/>
              </a:lnSpc>
              <a:buClr>
                <a:srgbClr val="000000"/>
              </a:buClr>
              <a:buFont typeface="Arial"/>
              <a:buChar char="•"/>
            </a:pPr>
            <a:r>
              <a:rPr lang="en-US" sz="1800" b="1" strike="noStrike" spc="-1" dirty="0">
                <a:solidFill>
                  <a:srgbClr val="000000"/>
                </a:solidFill>
                <a:latin typeface="Calibri"/>
                <a:ea typeface="DejaVu Sans"/>
              </a:rPr>
              <a:t>Clock Signal Modulation</a:t>
            </a:r>
            <a:r>
              <a:rPr lang="en-US" sz="1800" b="0" strike="noStrike" spc="-1" dirty="0">
                <a:solidFill>
                  <a:srgbClr val="000000"/>
                </a:solidFill>
                <a:latin typeface="Calibri"/>
                <a:ea typeface="DejaVu Sans"/>
              </a:rPr>
              <a:t>: Introducing slight variations (frequency or phase shifts) in the clock signal to encode key bits.</a:t>
            </a:r>
            <a:endParaRPr lang="en-US" sz="1800" b="0" strike="noStrike" spc="-1" dirty="0">
              <a:latin typeface="Arial"/>
            </a:endParaRPr>
          </a:p>
          <a:p>
            <a:pPr marL="743040" lvl="1" indent="-285840">
              <a:lnSpc>
                <a:spcPct val="100000"/>
              </a:lnSpc>
              <a:buClr>
                <a:srgbClr val="000000"/>
              </a:buClr>
              <a:buFont typeface="Arial"/>
              <a:buChar char="•"/>
            </a:pPr>
            <a:r>
              <a:rPr lang="en-US" sz="1800" b="1" strike="noStrike" spc="-1" dirty="0" err="1">
                <a:solidFill>
                  <a:srgbClr val="000000"/>
                </a:solidFill>
                <a:latin typeface="Calibri"/>
                <a:ea typeface="DejaVu Sans"/>
              </a:rPr>
              <a:t>BadUSB</a:t>
            </a:r>
            <a:r>
              <a:rPr lang="en-US" sz="1800" b="1" strike="noStrike" spc="-1" dirty="0">
                <a:solidFill>
                  <a:srgbClr val="000000"/>
                </a:solidFill>
                <a:latin typeface="Calibri"/>
                <a:ea typeface="DejaVu Sans"/>
              </a:rPr>
              <a:t> for Trojan Injection</a:t>
            </a:r>
            <a:r>
              <a:rPr lang="en-US" sz="1800" b="0" strike="noStrike" spc="-1" dirty="0">
                <a:solidFill>
                  <a:srgbClr val="000000"/>
                </a:solidFill>
                <a:latin typeface="Calibri"/>
                <a:ea typeface="DejaVu Sans"/>
              </a:rPr>
              <a:t>: Using </a:t>
            </a:r>
            <a:r>
              <a:rPr lang="en-US" sz="1800" b="0" strike="noStrike" spc="-1" dirty="0" err="1">
                <a:solidFill>
                  <a:srgbClr val="000000"/>
                </a:solidFill>
                <a:latin typeface="Calibri"/>
                <a:ea typeface="DejaVu Sans"/>
              </a:rPr>
              <a:t>BadUSB</a:t>
            </a:r>
            <a:r>
              <a:rPr lang="en-US" sz="1800" b="0" strike="noStrike" spc="-1" dirty="0">
                <a:solidFill>
                  <a:srgbClr val="000000"/>
                </a:solidFill>
                <a:latin typeface="Calibri"/>
                <a:ea typeface="DejaVu Sans"/>
              </a:rPr>
              <a:t> to inject a trojan that modifies the Verilog IP core.</a:t>
            </a:r>
            <a:endParaRPr lang="en-US" sz="1800" b="0" strike="noStrike" spc="-1" dirty="0">
              <a:latin typeface="Arial"/>
            </a:endParaRPr>
          </a:p>
          <a:p>
            <a:pPr>
              <a:lnSpc>
                <a:spcPct val="100000"/>
              </a:lnSpc>
              <a:buNone/>
            </a:pPr>
            <a:endParaRPr lang="en-US" sz="1800" b="0" strike="noStrike" spc="-1" dirty="0">
              <a:latin typeface="Arial"/>
            </a:endParaRPr>
          </a:p>
        </p:txBody>
      </p:sp>
      <p:sp>
        <p:nvSpPr>
          <p:cNvPr id="158" name="Straight Connector 7"/>
          <p:cNvSpPr/>
          <p:nvPr/>
        </p:nvSpPr>
        <p:spPr>
          <a:xfrm>
            <a:off x="5836320" y="174996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59" name="TextBox 1"/>
          <p:cNvSpPr/>
          <p:nvPr/>
        </p:nvSpPr>
        <p:spPr>
          <a:xfrm>
            <a:off x="4786920" y="408960"/>
            <a:ext cx="23194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Calibri"/>
                <a:ea typeface="DejaVu Sans"/>
              </a:rPr>
              <a:t>Introduction</a:t>
            </a:r>
            <a:endParaRPr lang="en-US" sz="3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Box 20"/>
          <p:cNvSpPr/>
          <p:nvPr/>
        </p:nvSpPr>
        <p:spPr>
          <a:xfrm>
            <a:off x="4153260" y="796680"/>
            <a:ext cx="38854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AES Core IP Block</a:t>
            </a:r>
            <a:endParaRPr lang="en-US" sz="3200" b="0" strike="noStrike" spc="-1" dirty="0">
              <a:latin typeface="Arial"/>
            </a:endParaRPr>
          </a:p>
        </p:txBody>
      </p:sp>
      <p:grpSp>
        <p:nvGrpSpPr>
          <p:cNvPr id="3" name="Group 2">
            <a:extLst>
              <a:ext uri="{FF2B5EF4-FFF2-40B4-BE49-F238E27FC236}">
                <a16:creationId xmlns:a16="http://schemas.microsoft.com/office/drawing/2014/main" id="{F906B414-4A27-69CA-C14F-F542A102EA1A}"/>
              </a:ext>
            </a:extLst>
          </p:cNvPr>
          <p:cNvGrpSpPr/>
          <p:nvPr/>
        </p:nvGrpSpPr>
        <p:grpSpPr>
          <a:xfrm>
            <a:off x="1905481" y="2071907"/>
            <a:ext cx="3872959" cy="3363772"/>
            <a:chOff x="1087333" y="2006280"/>
            <a:chExt cx="3872959" cy="3363772"/>
          </a:xfrm>
        </p:grpSpPr>
        <p:pic>
          <p:nvPicPr>
            <p:cNvPr id="161" name="Picture 160"/>
            <p:cNvPicPr/>
            <p:nvPr/>
          </p:nvPicPr>
          <p:blipFill>
            <a:blip r:embed="rId2"/>
            <a:stretch/>
          </p:blipFill>
          <p:spPr>
            <a:xfrm>
              <a:off x="1087333" y="2006280"/>
              <a:ext cx="3123720" cy="3076200"/>
            </a:xfrm>
            <a:prstGeom prst="rect">
              <a:avLst/>
            </a:prstGeom>
            <a:ln w="0">
              <a:noFill/>
            </a:ln>
          </p:spPr>
        </p:pic>
        <p:sp>
          <p:nvSpPr>
            <p:cNvPr id="162" name="TextBox 161"/>
            <p:cNvSpPr txBox="1"/>
            <p:nvPr/>
          </p:nvSpPr>
          <p:spPr>
            <a:xfrm>
              <a:off x="1759892" y="5023732"/>
              <a:ext cx="3200400" cy="346320"/>
            </a:xfrm>
            <a:prstGeom prst="rect">
              <a:avLst/>
            </a:prstGeom>
            <a:noFill/>
            <a:ln w="0">
              <a:noFill/>
            </a:ln>
          </p:spPr>
          <p:txBody>
            <a:bodyPr lIns="90000" tIns="45000" rIns="90000" bIns="45000" anchor="t">
              <a:noAutofit/>
            </a:bodyPr>
            <a:lstStyle/>
            <a:p>
              <a:r>
                <a:rPr lang="en-US" sz="1800" b="0" strike="noStrike" spc="-1" dirty="0">
                  <a:latin typeface="Arial"/>
                </a:rPr>
                <a:t>LLM PROMPT</a:t>
              </a:r>
            </a:p>
          </p:txBody>
        </p:sp>
      </p:grpSp>
      <p:grpSp>
        <p:nvGrpSpPr>
          <p:cNvPr id="2" name="Group 1">
            <a:extLst>
              <a:ext uri="{FF2B5EF4-FFF2-40B4-BE49-F238E27FC236}">
                <a16:creationId xmlns:a16="http://schemas.microsoft.com/office/drawing/2014/main" id="{1A98874B-7888-1BAE-489F-A75008E59551}"/>
              </a:ext>
            </a:extLst>
          </p:cNvPr>
          <p:cNvGrpSpPr/>
          <p:nvPr/>
        </p:nvGrpSpPr>
        <p:grpSpPr>
          <a:xfrm>
            <a:off x="6766782" y="2071907"/>
            <a:ext cx="3052080" cy="3770509"/>
            <a:chOff x="6320520" y="2734200"/>
            <a:chExt cx="3052080" cy="3770509"/>
          </a:xfrm>
        </p:grpSpPr>
        <p:pic>
          <p:nvPicPr>
            <p:cNvPr id="163" name="Picture 162"/>
            <p:cNvPicPr/>
            <p:nvPr/>
          </p:nvPicPr>
          <p:blipFill>
            <a:blip r:embed="rId3"/>
            <a:stretch/>
          </p:blipFill>
          <p:spPr>
            <a:xfrm>
              <a:off x="6320520" y="2734200"/>
              <a:ext cx="3052080" cy="2980800"/>
            </a:xfrm>
            <a:prstGeom prst="rect">
              <a:avLst/>
            </a:prstGeom>
            <a:ln w="0">
              <a:noFill/>
            </a:ln>
          </p:spPr>
        </p:pic>
        <p:sp>
          <p:nvSpPr>
            <p:cNvPr id="164" name="TextBox 163"/>
            <p:cNvSpPr txBox="1"/>
            <p:nvPr/>
          </p:nvSpPr>
          <p:spPr>
            <a:xfrm>
              <a:off x="6703777" y="5715000"/>
              <a:ext cx="2470849" cy="789709"/>
            </a:xfrm>
            <a:prstGeom prst="rect">
              <a:avLst/>
            </a:prstGeom>
            <a:noFill/>
            <a:ln w="0">
              <a:noFill/>
            </a:ln>
          </p:spPr>
          <p:txBody>
            <a:bodyPr lIns="90000" tIns="45000" rIns="90000" bIns="45000" anchor="t">
              <a:noAutofit/>
            </a:bodyPr>
            <a:lstStyle/>
            <a:p>
              <a:pPr algn="ctr"/>
              <a:r>
                <a:rPr lang="en-US" sz="1800" b="0" strike="noStrike" spc="-1" dirty="0">
                  <a:latin typeface="Arial"/>
                </a:rPr>
                <a:t>EDA-PLAYGROUND</a:t>
              </a:r>
            </a:p>
            <a:p>
              <a:pPr algn="ctr"/>
              <a:r>
                <a:rPr lang="en-US" spc="-1" dirty="0">
                  <a:latin typeface="Arial"/>
                </a:rPr>
                <a:t>SIMULATIONS</a:t>
              </a:r>
              <a:endParaRPr lang="en-US" sz="1800" b="0" strike="noStrike" spc="-1" dirty="0">
                <a:latin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traight Connector 7"/>
          <p:cNvSpPr/>
          <p:nvPr/>
        </p:nvSpPr>
        <p:spPr>
          <a:xfrm>
            <a:off x="5985000" y="1708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66" name="TextBox 2"/>
          <p:cNvSpPr/>
          <p:nvPr/>
        </p:nvSpPr>
        <p:spPr>
          <a:xfrm>
            <a:off x="751320" y="2129040"/>
            <a:ext cx="432684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Trojan Design</a:t>
            </a:r>
            <a:r>
              <a:rPr lang="en-US" sz="1800" b="0" strike="noStrike" spc="-1" dirty="0">
                <a:solidFill>
                  <a:srgbClr val="000000"/>
                </a:solidFill>
                <a:latin typeface="Calibri"/>
                <a:ea typeface="DejaVu Sans"/>
              </a:rPr>
              <a:t>: The software trojan on the PC monitors the timing variations in the AES clock signal using the Time Stamp Counter (TSC) or other low-level timing facilities (e.g., PMU).</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Timing Data Collection</a:t>
            </a:r>
            <a:r>
              <a:rPr lang="en-US" sz="1800" b="0" strike="noStrike" spc="-1" dirty="0">
                <a:solidFill>
                  <a:srgbClr val="000000"/>
                </a:solidFill>
                <a:latin typeface="Calibri"/>
                <a:ea typeface="DejaVu Sans"/>
              </a:rPr>
              <a:t>: The Trojan collects timing data during encryption and identifies small shifts that correspond to bits of the AES key.</a:t>
            </a:r>
            <a:endParaRPr lang="en-US" sz="1800" b="0" strike="noStrike" spc="-1" dirty="0">
              <a:latin typeface="Arial"/>
            </a:endParaRPr>
          </a:p>
        </p:txBody>
      </p:sp>
      <p:sp>
        <p:nvSpPr>
          <p:cNvPr id="167" name="TextBox 6"/>
          <p:cNvSpPr/>
          <p:nvPr/>
        </p:nvSpPr>
        <p:spPr>
          <a:xfrm>
            <a:off x="4329720" y="421920"/>
            <a:ext cx="35316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Calibri"/>
                <a:ea typeface="DejaVu Sans"/>
              </a:rPr>
              <a:t>Monitoring Process</a:t>
            </a:r>
            <a:endParaRPr lang="en-US" sz="3200" b="0" strike="noStrike" spc="-1">
              <a:latin typeface="Arial"/>
            </a:endParaRPr>
          </a:p>
        </p:txBody>
      </p:sp>
      <p:sp>
        <p:nvSpPr>
          <p:cNvPr id="168" name="Rectangle 2"/>
          <p:cNvSpPr/>
          <p:nvPr/>
        </p:nvSpPr>
        <p:spPr>
          <a:xfrm>
            <a:off x="7004520" y="2386080"/>
            <a:ext cx="4566600" cy="173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r>
              <a:rPr lang="en-US" sz="1800" b="1" strike="noStrike" spc="-1">
                <a:solidFill>
                  <a:srgbClr val="000000"/>
                </a:solidFill>
                <a:latin typeface="Calibri"/>
                <a:ea typeface="DejaVu Sans"/>
              </a:rPr>
              <a:t>Key Extraction</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Data Processing</a:t>
            </a:r>
            <a:r>
              <a:rPr lang="en-US" sz="1800" b="0" strike="noStrike" spc="-1">
                <a:solidFill>
                  <a:srgbClr val="000000"/>
                </a:solidFill>
                <a:latin typeface="Calibri"/>
                <a:ea typeface="DejaVu Sans"/>
              </a:rPr>
              <a:t>: Timing deltas (differences between normal clock cycles and modulated cycles) are processed to extract key bits.</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Key Decoding</a:t>
            </a:r>
            <a:r>
              <a:rPr lang="en-US" sz="1800" b="0" strike="noStrike" spc="-1">
                <a:solidFill>
                  <a:srgbClr val="000000"/>
                </a:solidFill>
                <a:latin typeface="Calibri"/>
                <a:ea typeface="DejaVu Sans"/>
              </a:rPr>
              <a:t>: The software reconstructs the AES key based on the timing patterns.</a:t>
            </a:r>
            <a:endParaRPr lang="en-U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70" name="TextBox 2"/>
          <p:cNvSpPr/>
          <p:nvPr/>
        </p:nvSpPr>
        <p:spPr>
          <a:xfrm>
            <a:off x="751320" y="2129040"/>
            <a:ext cx="432684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Flowchart of Trojan Operations</a:t>
            </a:r>
            <a:r>
              <a:rPr lang="en-US" sz="1800" b="0" strike="noStrike" spc="-1">
                <a:solidFill>
                  <a:srgbClr val="000000"/>
                </a:solidFill>
                <a:latin typeface="Calibri"/>
                <a:ea typeface="DejaVu Sans"/>
              </a:rPr>
              <a:t>:</a:t>
            </a:r>
            <a:endParaRPr lang="en-US" sz="1800" b="0" strike="noStrike" spc="-1">
              <a:latin typeface="Arial"/>
            </a:endParaRPr>
          </a:p>
          <a:p>
            <a:pPr marL="743040" lvl="1" indent="-285840">
              <a:lnSpc>
                <a:spcPct val="100000"/>
              </a:lnSpc>
              <a:buClr>
                <a:srgbClr val="000000"/>
              </a:buClr>
              <a:buFont typeface="Arial"/>
              <a:buChar char="•"/>
            </a:pPr>
            <a:r>
              <a:rPr lang="en-US" sz="1800" b="0" strike="noStrike" spc="-1">
                <a:solidFill>
                  <a:srgbClr val="000000"/>
                </a:solidFill>
                <a:latin typeface="Calibri"/>
                <a:ea typeface="DejaVu Sans"/>
              </a:rPr>
              <a:t>Trojan monitors timing variations during encryption.</a:t>
            </a:r>
            <a:endParaRPr lang="en-US" sz="1800" b="0" strike="noStrike" spc="-1">
              <a:latin typeface="Arial"/>
            </a:endParaRPr>
          </a:p>
          <a:p>
            <a:pPr marL="743040" lvl="1" indent="-285840">
              <a:lnSpc>
                <a:spcPct val="100000"/>
              </a:lnSpc>
              <a:buClr>
                <a:srgbClr val="000000"/>
              </a:buClr>
              <a:buFont typeface="Arial"/>
              <a:buChar char="•"/>
            </a:pPr>
            <a:r>
              <a:rPr lang="en-US" sz="1800" b="0" strike="noStrike" spc="-1">
                <a:solidFill>
                  <a:srgbClr val="000000"/>
                </a:solidFill>
                <a:latin typeface="Calibri"/>
                <a:ea typeface="DejaVu Sans"/>
              </a:rPr>
              <a:t>Timing shifts are detected and recorded.</a:t>
            </a:r>
            <a:endParaRPr lang="en-US" sz="1800" b="0" strike="noStrike" spc="-1">
              <a:latin typeface="Arial"/>
            </a:endParaRPr>
          </a:p>
          <a:p>
            <a:pPr marL="743040" lvl="1" indent="-285840">
              <a:lnSpc>
                <a:spcPct val="100000"/>
              </a:lnSpc>
              <a:buClr>
                <a:srgbClr val="000000"/>
              </a:buClr>
              <a:buFont typeface="Arial"/>
              <a:buChar char="•"/>
            </a:pPr>
            <a:r>
              <a:rPr lang="en-US" sz="1800" b="0" strike="noStrike" spc="-1">
                <a:solidFill>
                  <a:srgbClr val="000000"/>
                </a:solidFill>
                <a:latin typeface="Calibri"/>
                <a:ea typeface="DejaVu Sans"/>
              </a:rPr>
              <a:t>Extracted key bits are assembled to reconstruct the full AES key.</a:t>
            </a:r>
            <a:endParaRPr lang="en-US" sz="1800" b="0" strike="noStrike" spc="-1">
              <a:latin typeface="Arial"/>
            </a:endParaRPr>
          </a:p>
        </p:txBody>
      </p:sp>
      <p:sp>
        <p:nvSpPr>
          <p:cNvPr id="171" name="TextBox 6"/>
          <p:cNvSpPr/>
          <p:nvPr/>
        </p:nvSpPr>
        <p:spPr>
          <a:xfrm>
            <a:off x="4188240" y="426240"/>
            <a:ext cx="28926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Calibri"/>
                <a:ea typeface="DejaVu Sans"/>
              </a:rPr>
              <a:t>Demonstration</a:t>
            </a:r>
            <a:endParaRPr lang="en-US" sz="3200" b="0" strike="noStrike" spc="-1">
              <a:latin typeface="Arial"/>
            </a:endParaRPr>
          </a:p>
        </p:txBody>
      </p:sp>
      <p:sp>
        <p:nvSpPr>
          <p:cNvPr id="172" name="Rectangle 2"/>
          <p:cNvSpPr/>
          <p:nvPr/>
        </p:nvSpPr>
        <p:spPr>
          <a:xfrm>
            <a:off x="6426000" y="1914840"/>
            <a:ext cx="4593960" cy="146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r>
              <a:rPr lang="en-US" sz="1800" b="1" strike="noStrike" spc="-1">
                <a:solidFill>
                  <a:srgbClr val="000000"/>
                </a:solidFill>
                <a:latin typeface="Calibri"/>
                <a:ea typeface="DejaVu Sans"/>
              </a:rPr>
              <a:t>Impact</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Arial"/>
              <a:buChar char="•"/>
            </a:pPr>
            <a:r>
              <a:rPr lang="en-US" sz="1800" b="0" strike="noStrike" spc="-1">
                <a:solidFill>
                  <a:srgbClr val="000000"/>
                </a:solidFill>
                <a:latin typeface="Calibri"/>
                <a:ea typeface="DejaVu Sans"/>
              </a:rPr>
              <a:t>This attack leverages hardware side-channels (timing variations) to steal sensitive information with minimal impact on system functionality, making it difficult to detect.</a:t>
            </a:r>
            <a:endParaRPr lang="en-US" sz="1800" b="0" strike="noStrike" spc="-1">
              <a:latin typeface="Arial"/>
            </a:endParaRPr>
          </a:p>
        </p:txBody>
      </p:sp>
      <p:sp>
        <p:nvSpPr>
          <p:cNvPr id="173" name="TextBox 8"/>
          <p:cNvSpPr/>
          <p:nvPr/>
        </p:nvSpPr>
        <p:spPr>
          <a:xfrm>
            <a:off x="6456240" y="3672000"/>
            <a:ext cx="557388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Severity of the Vulnerability</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Insertion Phase</a:t>
            </a:r>
            <a:r>
              <a:rPr lang="en-US" sz="1800" b="0" strike="noStrike" spc="-1">
                <a:solidFill>
                  <a:srgbClr val="000000"/>
                </a:solidFill>
                <a:latin typeface="Calibri"/>
                <a:ea typeface="DejaVu Sans"/>
              </a:rPr>
              <a:t>: Design stage</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Abstraction Level</a:t>
            </a:r>
            <a:r>
              <a:rPr lang="en-US" sz="1800" b="0" strike="noStrike" spc="-1">
                <a:solidFill>
                  <a:srgbClr val="000000"/>
                </a:solidFill>
                <a:latin typeface="Calibri"/>
                <a:ea typeface="DejaVu Sans"/>
              </a:rPr>
              <a:t>: Register-transfer level (RTL)</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Activation Mechanism</a:t>
            </a:r>
            <a:r>
              <a:rPr lang="en-US" sz="1800" b="0" strike="noStrike" spc="-1">
                <a:solidFill>
                  <a:srgbClr val="000000"/>
                </a:solidFill>
                <a:latin typeface="Calibri"/>
                <a:ea typeface="DejaVu Sans"/>
              </a:rPr>
              <a:t>: Subtle clock signal modulation</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Functional Effects</a:t>
            </a:r>
            <a:r>
              <a:rPr lang="en-US" sz="1800" b="0" strike="noStrike" spc="-1">
                <a:solidFill>
                  <a:srgbClr val="000000"/>
                </a:solidFill>
                <a:latin typeface="Calibri"/>
                <a:ea typeface="DejaVu Sans"/>
              </a:rPr>
              <a:t>: Covert AES key exfiltration</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Physical Characteristics</a:t>
            </a:r>
            <a:r>
              <a:rPr lang="en-US" sz="1800" b="0" strike="noStrike" spc="-1">
                <a:solidFill>
                  <a:srgbClr val="000000"/>
                </a:solidFill>
                <a:latin typeface="Calibri"/>
                <a:ea typeface="DejaVu Sans"/>
              </a:rPr>
              <a:t>: Timing-based side-channel leakage</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1"/>
          <p:cNvSpPr/>
          <p:nvPr/>
        </p:nvSpPr>
        <p:spPr>
          <a:xfrm>
            <a:off x="3053880" y="831960"/>
            <a:ext cx="661860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Method for adding the vulnerability</a:t>
            </a:r>
            <a:endParaRPr lang="en-US" sz="2400" b="0" strike="noStrike" spc="-1">
              <a:latin typeface="Arial"/>
            </a:endParaRPr>
          </a:p>
        </p:txBody>
      </p:sp>
      <p:sp>
        <p:nvSpPr>
          <p:cNvPr id="91" name="TextBox 4"/>
          <p:cNvSpPr/>
          <p:nvPr/>
        </p:nvSpPr>
        <p:spPr>
          <a:xfrm>
            <a:off x="576720" y="2004120"/>
            <a:ext cx="677268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We will use OpenAI’s ChatGPT  because:</a:t>
            </a:r>
            <a:endParaRPr lang="en-US" sz="2400" b="0" strike="noStrike" spc="-1">
              <a:latin typeface="Arial"/>
            </a:endParaRPr>
          </a:p>
          <a:p>
            <a:pPr>
              <a:lnSpc>
                <a:spcPct val="100000"/>
              </a:lnSpc>
              <a:buNone/>
            </a:pP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It’s highly sophisticated</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Is versatile and has depth of Knowledge</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Has natural, Context-Aware Conversations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Offers integration with other Tools via API</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Has good coding capabilities </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Is considered as a cutting-edge LLM</a:t>
            </a:r>
            <a:endParaRPr lang="en-US" sz="2400" b="0" strike="noStrike" spc="-1">
              <a:latin typeface="Arial"/>
            </a:endParaRPr>
          </a:p>
          <a:p>
            <a:pPr>
              <a:lnSpc>
                <a:spcPct val="100000"/>
              </a:lnSpc>
              <a:buNone/>
            </a:pPr>
            <a:endParaRPr lang="en-US" sz="2400" b="0" strike="noStrike" spc="-1">
              <a:latin typeface="Arial"/>
            </a:endParaRPr>
          </a:p>
        </p:txBody>
      </p:sp>
      <p:grpSp>
        <p:nvGrpSpPr>
          <p:cNvPr id="92" name="Group 7"/>
          <p:cNvGrpSpPr/>
          <p:nvPr/>
        </p:nvGrpSpPr>
        <p:grpSpPr>
          <a:xfrm>
            <a:off x="7172280" y="2514240"/>
            <a:ext cx="3490200" cy="1824480"/>
            <a:chOff x="7172280" y="2514240"/>
            <a:chExt cx="3490200" cy="1824480"/>
          </a:xfrm>
        </p:grpSpPr>
        <p:pic>
          <p:nvPicPr>
            <p:cNvPr id="93" name="Picture 2" descr="OpenAI Logo PNG vector in SVG, PDF, AI, CDR format"/>
            <p:cNvPicPr/>
            <p:nvPr/>
          </p:nvPicPr>
          <p:blipFill>
            <a:blip r:embed="rId2"/>
            <a:srcRect l="13543" t="32917" r="11291" b="36522"/>
            <a:stretch/>
          </p:blipFill>
          <p:spPr>
            <a:xfrm>
              <a:off x="7172280" y="2514240"/>
              <a:ext cx="3490200" cy="1063440"/>
            </a:xfrm>
            <a:prstGeom prst="rect">
              <a:avLst/>
            </a:prstGeom>
            <a:ln w="0">
              <a:noFill/>
            </a:ln>
          </p:spPr>
        </p:pic>
        <p:pic>
          <p:nvPicPr>
            <p:cNvPr id="94" name="Picture 4" descr="Hello GPT-4o | OpenAI"/>
            <p:cNvPicPr/>
            <p:nvPr/>
          </p:nvPicPr>
          <p:blipFill>
            <a:blip r:embed="rId3"/>
            <a:srcRect l="35729" t="42027" r="37186" b="39445"/>
            <a:stretch/>
          </p:blipFill>
          <p:spPr>
            <a:xfrm>
              <a:off x="8487720" y="3473640"/>
              <a:ext cx="1241280" cy="476640"/>
            </a:xfrm>
            <a:prstGeom prst="rect">
              <a:avLst/>
            </a:prstGeom>
            <a:ln w="0">
              <a:noFill/>
            </a:ln>
          </p:spPr>
        </p:pic>
        <p:sp>
          <p:nvSpPr>
            <p:cNvPr id="95" name="TextBox 6"/>
            <p:cNvSpPr/>
            <p:nvPr/>
          </p:nvSpPr>
          <p:spPr>
            <a:xfrm>
              <a:off x="8308080" y="3974760"/>
              <a:ext cx="16005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Arial Black"/>
                  <a:ea typeface="DejaVu Sans"/>
                </a:rPr>
                <a:t>ChatGPT o1 </a:t>
              </a:r>
              <a:endParaRPr lang="en-US" sz="18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2"/>
          <p:cNvSpPr/>
          <p:nvPr/>
        </p:nvSpPr>
        <p:spPr>
          <a:xfrm>
            <a:off x="1055160" y="169920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 Engineering</a:t>
            </a:r>
            <a:endParaRPr lang="en-US" sz="2400" b="0" strike="noStrike" spc="-1">
              <a:latin typeface="Arial"/>
            </a:endParaRPr>
          </a:p>
        </p:txBody>
      </p:sp>
      <p:sp>
        <p:nvSpPr>
          <p:cNvPr id="97" name="TextBox 3"/>
          <p:cNvSpPr/>
          <p:nvPr/>
        </p:nvSpPr>
        <p:spPr>
          <a:xfrm>
            <a:off x="1036800" y="2364480"/>
            <a:ext cx="589212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I will use the Chain Of Thought(CoT) technique because:</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Digital design is a really complex task that requires complex reasoning an produces context aware responses.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These tasks (like creating an FSM) require multiple intermediate reasoning steps.</a:t>
            </a:r>
            <a:endParaRPr lang="en-US" sz="2400" b="0" strike="noStrike" spc="-1">
              <a:latin typeface="Arial"/>
            </a:endParaRPr>
          </a:p>
        </p:txBody>
      </p:sp>
      <p:pic>
        <p:nvPicPr>
          <p:cNvPr id="98" name="Picture 4"/>
          <p:cNvPicPr/>
          <p:nvPr/>
        </p:nvPicPr>
        <p:blipFill>
          <a:blip r:embed="rId2"/>
          <a:stretch/>
        </p:blipFill>
        <p:spPr>
          <a:xfrm>
            <a:off x="6930360" y="2160720"/>
            <a:ext cx="4205520" cy="291096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8"/>
          <p:cNvGrpSpPr/>
          <p:nvPr/>
        </p:nvGrpSpPr>
        <p:grpSpPr>
          <a:xfrm>
            <a:off x="2189880" y="1207080"/>
            <a:ext cx="5830560" cy="3421440"/>
            <a:chOff x="2189880" y="1207080"/>
            <a:chExt cx="5830560" cy="3421440"/>
          </a:xfrm>
        </p:grpSpPr>
        <p:sp>
          <p:nvSpPr>
            <p:cNvPr id="100" name="TextBox 1"/>
            <p:cNvSpPr/>
            <p:nvPr/>
          </p:nvSpPr>
          <p:spPr>
            <a:xfrm>
              <a:off x="2189880" y="120708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1" name="TextBox 2"/>
            <p:cNvSpPr/>
            <p:nvPr/>
          </p:nvSpPr>
          <p:spPr>
            <a:xfrm>
              <a:off x="2189880" y="1978560"/>
              <a:ext cx="4353480" cy="264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In order to gather the necessary steps to create a hardware trojan using an LLM, we enhanced our prompt engineering techniques </a:t>
              </a:r>
              <a:r>
                <a:rPr lang="en-US" sz="2400" b="1" strike="noStrike" spc="-1">
                  <a:solidFill>
                    <a:srgbClr val="000000"/>
                  </a:solidFill>
                  <a:latin typeface="Arial"/>
                  <a:ea typeface="DejaVu Sans"/>
                </a:rPr>
                <a:t>first</a:t>
              </a:r>
              <a:r>
                <a:rPr lang="en-US" sz="2400" b="0" strike="noStrike" spc="-1">
                  <a:solidFill>
                    <a:srgbClr val="000000"/>
                  </a:solidFill>
                  <a:latin typeface="Arial"/>
                  <a:ea typeface="DejaVu Sans"/>
                </a:rPr>
                <a:t> by using the </a:t>
              </a:r>
              <a:r>
                <a:rPr lang="en-US" sz="2400" b="0" u="sng" strike="noStrike" spc="-1">
                  <a:solidFill>
                    <a:srgbClr val="000000"/>
                  </a:solidFill>
                  <a:uFillTx/>
                  <a:latin typeface="Arial"/>
                  <a:ea typeface="DejaVu Sans"/>
                </a:rPr>
                <a:t>Recipe</a:t>
              </a:r>
              <a:r>
                <a:rPr lang="en-US" sz="2400" b="0" strike="noStrike" spc="-1">
                  <a:solidFill>
                    <a:srgbClr val="000000"/>
                  </a:solidFill>
                  <a:latin typeface="Arial"/>
                  <a:ea typeface="DejaVu Sans"/>
                </a:rPr>
                <a:t> prompt pattern</a:t>
              </a:r>
              <a:endParaRPr lang="en-US" sz="2400" b="0" strike="noStrike" spc="-1">
                <a:latin typeface="Arial"/>
              </a:endParaRPr>
            </a:p>
          </p:txBody>
        </p:sp>
      </p:grpSp>
      <p:sp>
        <p:nvSpPr>
          <p:cNvPr id="102" name="TextBox 5"/>
          <p:cNvSpPr/>
          <p:nvPr/>
        </p:nvSpPr>
        <p:spPr>
          <a:xfrm>
            <a:off x="7201440" y="4316760"/>
            <a:ext cx="341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Prompt example: https://chat.openai.com/share/44e37758-e3c0-4025-98a8-89f75f36166b</a:t>
            </a:r>
            <a:endParaRPr lang="en-US" sz="1800" b="0" strike="noStrike" spc="-1">
              <a:latin typeface="Arial"/>
            </a:endParaRPr>
          </a:p>
        </p:txBody>
      </p:sp>
      <p:pic>
        <p:nvPicPr>
          <p:cNvPr id="103" name="Picture 6"/>
          <p:cNvPicPr/>
          <p:nvPr/>
        </p:nvPicPr>
        <p:blipFill>
          <a:blip r:embed="rId3"/>
          <a:srcRect l="2698" t="4275" r="1597" b="5518"/>
          <a:stretch/>
        </p:blipFill>
        <p:spPr>
          <a:xfrm>
            <a:off x="6904080" y="1668960"/>
            <a:ext cx="3844800" cy="26776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3698640" y="1148400"/>
            <a:ext cx="42872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5" name="TextBox 5"/>
          <p:cNvSpPr/>
          <p:nvPr/>
        </p:nvSpPr>
        <p:spPr>
          <a:xfrm>
            <a:off x="1335960" y="4786200"/>
            <a:ext cx="3097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https://chatgpt.com/share/670fff2a-2b88-800b-aec3-a39d06cac69f</a:t>
            </a:r>
            <a:endParaRPr lang="en-US" sz="1800" b="0" strike="noStrike" spc="-1">
              <a:latin typeface="Arial"/>
            </a:endParaRPr>
          </a:p>
        </p:txBody>
      </p:sp>
      <p:pic>
        <p:nvPicPr>
          <p:cNvPr id="106" name="Picture 4"/>
          <p:cNvPicPr/>
          <p:nvPr/>
        </p:nvPicPr>
        <p:blipFill>
          <a:blip r:embed="rId3"/>
          <a:stretch/>
        </p:blipFill>
        <p:spPr>
          <a:xfrm>
            <a:off x="6095880" y="1978560"/>
            <a:ext cx="3699720" cy="2912400"/>
          </a:xfrm>
          <a:prstGeom prst="rect">
            <a:avLst/>
          </a:prstGeom>
          <a:ln w="0">
            <a:noFill/>
          </a:ln>
        </p:spPr>
      </p:pic>
      <p:sp>
        <p:nvSpPr>
          <p:cNvPr id="107" name="TextBox 7"/>
          <p:cNvSpPr/>
          <p:nvPr/>
        </p:nvSpPr>
        <p:spPr>
          <a:xfrm>
            <a:off x="1058760" y="2096640"/>
            <a:ext cx="510480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Visualization-of-Thought </a:t>
            </a:r>
            <a:endParaRPr lang="en-US" sz="2400" b="0" strike="noStrike" spc="-1">
              <a:latin typeface="Arial"/>
            </a:endParaRPr>
          </a:p>
          <a:p>
            <a:pPr>
              <a:lnSpc>
                <a:spcPct val="100000"/>
              </a:lnSpc>
              <a:buNone/>
            </a:pP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•Enhances Problem-Solving</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•Improves Communication</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•Increases Transparency </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•Facilitates Better Decision-Making</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•Boosts Code capabilities</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
          <p:cNvSpPr/>
          <p:nvPr/>
        </p:nvSpPr>
        <p:spPr>
          <a:xfrm>
            <a:off x="2349360" y="75924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9" name="TextBox 2"/>
          <p:cNvSpPr/>
          <p:nvPr/>
        </p:nvSpPr>
        <p:spPr>
          <a:xfrm>
            <a:off x="4480200" y="1414080"/>
            <a:ext cx="6850440" cy="374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We </a:t>
            </a:r>
            <a:r>
              <a:rPr lang="en-US" sz="2400" b="1" strike="noStrike" spc="-1">
                <a:solidFill>
                  <a:srgbClr val="000000"/>
                </a:solidFill>
                <a:latin typeface="Arial"/>
                <a:ea typeface="DejaVu Sans"/>
              </a:rPr>
              <a:t>then</a:t>
            </a:r>
            <a:r>
              <a:rPr lang="en-US" sz="2400" b="0" strike="noStrike" spc="-1">
                <a:solidFill>
                  <a:srgbClr val="000000"/>
                </a:solidFill>
                <a:latin typeface="Arial"/>
                <a:ea typeface="DejaVu Sans"/>
              </a:rPr>
              <a:t> used the </a:t>
            </a:r>
            <a:r>
              <a:rPr lang="en-US" sz="2400" b="0" u="sng" strike="noStrike" spc="-1">
                <a:solidFill>
                  <a:srgbClr val="000000"/>
                </a:solidFill>
                <a:uFillTx/>
                <a:latin typeface="Arial"/>
                <a:ea typeface="DejaVu Sans"/>
              </a:rPr>
              <a:t>Persona</a:t>
            </a:r>
            <a:r>
              <a:rPr lang="en-US" sz="2400" b="0" strike="noStrike" spc="-1">
                <a:solidFill>
                  <a:srgbClr val="000000"/>
                </a:solidFill>
                <a:latin typeface="Arial"/>
                <a:ea typeface="DejaVu Sans"/>
              </a:rPr>
              <a:t> prompt pattern  :</a:t>
            </a:r>
            <a:endParaRPr lang="en-US" sz="2400" b="0" strike="noStrike" spc="-1">
              <a:latin typeface="Arial"/>
            </a:endParaRPr>
          </a:p>
          <a:p>
            <a:pPr>
              <a:lnSpc>
                <a:spcPct val="100000"/>
              </a:lnSpc>
              <a:buNone/>
            </a:pP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In order to provide the LLM with intent </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Provide the LLM with motivation to achieve a certain task.</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Structure fundamental contextual statements around key ideas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Provide example code for the LLM  to follow along by using the </a:t>
            </a:r>
            <a:r>
              <a:rPr lang="en-US" sz="2400" b="0" i="1" strike="noStrike" spc="-1">
                <a:solidFill>
                  <a:srgbClr val="000000"/>
                </a:solidFill>
                <a:latin typeface="Arial"/>
                <a:ea typeface="DejaVu Sans"/>
              </a:rPr>
              <a:t>Chain of Thought</a:t>
            </a:r>
            <a:r>
              <a:rPr lang="en-US" sz="2400" b="0" strike="noStrike" spc="-1">
                <a:solidFill>
                  <a:srgbClr val="000000"/>
                </a:solidFill>
                <a:latin typeface="Arial"/>
                <a:ea typeface="DejaVu Sans"/>
              </a:rPr>
              <a:t> prompt engineering technique.</a:t>
            </a:r>
            <a:endParaRPr lang="en-US" sz="2400" b="0" strike="noStrike" spc="-1">
              <a:latin typeface="Arial"/>
            </a:endParaRPr>
          </a:p>
        </p:txBody>
      </p:sp>
      <p:sp>
        <p:nvSpPr>
          <p:cNvPr id="110" name="TextBox 5"/>
          <p:cNvSpPr/>
          <p:nvPr/>
        </p:nvSpPr>
        <p:spPr>
          <a:xfrm>
            <a:off x="4681440" y="5267160"/>
            <a:ext cx="6351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Prompt example: https://chat.openai.com/share/8d425e27-d6d8-473b-9f53-7e42fdf6c008</a:t>
            </a:r>
            <a:endParaRPr lang="en-US" sz="1800" b="0" strike="noStrike" spc="-1">
              <a:latin typeface="Arial"/>
            </a:endParaRPr>
          </a:p>
        </p:txBody>
      </p:sp>
      <p:pic>
        <p:nvPicPr>
          <p:cNvPr id="111" name="Picture 6"/>
          <p:cNvPicPr/>
          <p:nvPr/>
        </p:nvPicPr>
        <p:blipFill>
          <a:blip r:embed="rId3"/>
          <a:stretch/>
        </p:blipFill>
        <p:spPr>
          <a:xfrm>
            <a:off x="396720" y="1501560"/>
            <a:ext cx="4113000" cy="35247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9"/>
          <p:cNvSpPr/>
          <p:nvPr/>
        </p:nvSpPr>
        <p:spPr>
          <a:xfrm>
            <a:off x="933120" y="1212840"/>
            <a:ext cx="1030932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During our research, the efforts of writing “malicious” code was inhibited by the content filtering process ChatGPT has. We discovered two ways to bypass and “exploit” the Reinforcement learning from human feedback (RLHF) and openAI’s content filtering by using YACATEC MAYA as a primary language . We share a conversation bellow as a Proof of Concept.</a:t>
            </a:r>
            <a:endParaRPr lang="en-US" sz="1800" b="0" strike="noStrike" spc="-1">
              <a:latin typeface="Arial"/>
            </a:endParaRPr>
          </a:p>
        </p:txBody>
      </p:sp>
      <p:sp>
        <p:nvSpPr>
          <p:cNvPr id="113" name="TextBox 10"/>
          <p:cNvSpPr/>
          <p:nvPr/>
        </p:nvSpPr>
        <p:spPr>
          <a:xfrm>
            <a:off x="468000" y="3027600"/>
            <a:ext cx="49662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Asking how to build a chemical bomb using English:</a:t>
            </a:r>
            <a:endParaRPr lang="en-US" sz="1800" b="0" strike="noStrike" spc="-1">
              <a:latin typeface="Arial"/>
            </a:endParaRPr>
          </a:p>
        </p:txBody>
      </p:sp>
      <p:sp>
        <p:nvSpPr>
          <p:cNvPr id="114" name="TextBox 12"/>
          <p:cNvSpPr/>
          <p:nvPr/>
        </p:nvSpPr>
        <p:spPr>
          <a:xfrm>
            <a:off x="320400" y="3741120"/>
            <a:ext cx="5004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https://chat.openai.com/share/445456a6-b89d-438b-a547-05adbec612de</a:t>
            </a:r>
            <a:endParaRPr lang="en-US" sz="1800" b="0" strike="noStrike" spc="-1">
              <a:latin typeface="Arial"/>
            </a:endParaRPr>
          </a:p>
        </p:txBody>
      </p:sp>
      <p:pic>
        <p:nvPicPr>
          <p:cNvPr id="115" name="Picture 3"/>
          <p:cNvPicPr/>
          <p:nvPr/>
        </p:nvPicPr>
        <p:blipFill>
          <a:blip r:embed="rId3"/>
          <a:stretch/>
        </p:blipFill>
        <p:spPr>
          <a:xfrm>
            <a:off x="5435280" y="2622600"/>
            <a:ext cx="6553080" cy="3816000"/>
          </a:xfrm>
          <a:prstGeom prst="rect">
            <a:avLst/>
          </a:prstGeom>
          <a:ln w="0">
            <a:noFill/>
          </a:ln>
        </p:spPr>
      </p:pic>
      <p:sp>
        <p:nvSpPr>
          <p:cNvPr id="116" name="TextBox 14"/>
          <p:cNvSpPr/>
          <p:nvPr/>
        </p:nvSpPr>
        <p:spPr>
          <a:xfrm>
            <a:off x="320400" y="4511880"/>
            <a:ext cx="505908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Asking how to build a chemical bomb using Yucatec Maya:</a:t>
            </a:r>
            <a:endParaRPr lang="en-US" sz="1800" b="0" strike="noStrike" spc="-1">
              <a:latin typeface="Arial"/>
            </a:endParaRPr>
          </a:p>
        </p:txBody>
      </p:sp>
      <p:sp>
        <p:nvSpPr>
          <p:cNvPr id="117" name="TextBox 16"/>
          <p:cNvSpPr/>
          <p:nvPr/>
        </p:nvSpPr>
        <p:spPr>
          <a:xfrm>
            <a:off x="320400" y="5321880"/>
            <a:ext cx="5004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4"/>
              </a:rPr>
              <a:t>https://chatgpt.com/share/670ff0da-9960-800b-bb94-a1ea10787bb7</a:t>
            </a:r>
            <a:endParaRPr lang="en-US" sz="1800" b="0" strike="noStrike" spc="-1">
              <a:latin typeface="Arial"/>
            </a:endParaRPr>
          </a:p>
        </p:txBody>
      </p:sp>
      <p:sp>
        <p:nvSpPr>
          <p:cNvPr id="118" name="TextBox 17"/>
          <p:cNvSpPr/>
          <p:nvPr/>
        </p:nvSpPr>
        <p:spPr>
          <a:xfrm>
            <a:off x="2123640" y="314640"/>
            <a:ext cx="79434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Segoe UI Variable Display Semib"/>
                <a:ea typeface="DejaVu Sans"/>
              </a:rPr>
              <a:t>We discovered an exploit of ChatGPT RLHF/content filtering process</a:t>
            </a:r>
            <a:endParaRPr lang="en-US" sz="2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8"/>
          <p:cNvSpPr/>
          <p:nvPr/>
        </p:nvSpPr>
        <p:spPr>
          <a:xfrm>
            <a:off x="2123640" y="314640"/>
            <a:ext cx="79434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Segoe UI Variable Display Semib"/>
                <a:ea typeface="DejaVu Sans"/>
              </a:rPr>
              <a:t>We discovered a second exploit of ChatGPT RLHF/content filtering process</a:t>
            </a:r>
            <a:endParaRPr lang="en-US" sz="2400" b="0" strike="noStrike" spc="-1">
              <a:latin typeface="Arial"/>
            </a:endParaRPr>
          </a:p>
        </p:txBody>
      </p:sp>
      <p:sp>
        <p:nvSpPr>
          <p:cNvPr id="120" name="TextBox 9"/>
          <p:cNvSpPr/>
          <p:nvPr/>
        </p:nvSpPr>
        <p:spPr>
          <a:xfrm>
            <a:off x="933120" y="1212840"/>
            <a:ext cx="103093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By using prompt engineering, and specifically the “persona” pattern we managed to bypass the RLHF/content filtering process.</a:t>
            </a:r>
            <a:endParaRPr lang="en-US" sz="1800" b="0" strike="noStrike" spc="-1">
              <a:latin typeface="Arial"/>
            </a:endParaRPr>
          </a:p>
        </p:txBody>
      </p:sp>
      <p:sp>
        <p:nvSpPr>
          <p:cNvPr id="121" name="TextBox 14"/>
          <p:cNvSpPr/>
          <p:nvPr/>
        </p:nvSpPr>
        <p:spPr>
          <a:xfrm>
            <a:off x="192600" y="2524320"/>
            <a:ext cx="59220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Prompt cannot be shared due to moderation unfortunately:</a:t>
            </a:r>
            <a:endParaRPr lang="en-US" sz="1800" b="0" strike="noStrike" spc="-1">
              <a:latin typeface="Arial"/>
            </a:endParaRPr>
          </a:p>
        </p:txBody>
      </p:sp>
      <p:pic>
        <p:nvPicPr>
          <p:cNvPr id="122" name="Picture 2"/>
          <p:cNvPicPr/>
          <p:nvPr/>
        </p:nvPicPr>
        <p:blipFill>
          <a:blip r:embed="rId2"/>
          <a:stretch/>
        </p:blipFill>
        <p:spPr>
          <a:xfrm>
            <a:off x="6095880" y="2608560"/>
            <a:ext cx="5730840" cy="3556440"/>
          </a:xfrm>
          <a:prstGeom prst="rect">
            <a:avLst/>
          </a:prstGeom>
          <a:ln w="0">
            <a:noFill/>
          </a:ln>
        </p:spPr>
      </p:pic>
      <p:pic>
        <p:nvPicPr>
          <p:cNvPr id="123" name="Picture 5"/>
          <p:cNvPicPr/>
          <p:nvPr/>
        </p:nvPicPr>
        <p:blipFill>
          <a:blip r:embed="rId3"/>
          <a:stretch/>
        </p:blipFill>
        <p:spPr>
          <a:xfrm>
            <a:off x="468000" y="2893680"/>
            <a:ext cx="5371200" cy="327168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673</TotalTime>
  <Words>1332</Words>
  <Application>Microsoft Office PowerPoint</Application>
  <PresentationFormat>Widescreen</PresentationFormat>
  <Paragraphs>126</Paragraphs>
  <Slides>24</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Arial</vt:lpstr>
      <vt:lpstr>Arial Black</vt:lpstr>
      <vt:lpstr>Calibri</vt:lpstr>
      <vt:lpstr>Calibri Light</vt:lpstr>
      <vt:lpstr>Open Sans Light</vt:lpstr>
      <vt:lpstr>Segoe UI Variable Display Semib</vt:lpstr>
      <vt:lpstr>Source Sans Pro</vt:lpstr>
      <vt:lpstr>Symbol</vt:lpstr>
      <vt:lpstr>Times New Roman</vt:lpstr>
      <vt:lpstr>ui-sans-serif</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Alexandros Papaioanou</dc:creator>
  <dc:description/>
  <cp:lastModifiedBy>Eleftherios Batzolis</cp:lastModifiedBy>
  <cp:revision>30</cp:revision>
  <dcterms:created xsi:type="dcterms:W3CDTF">2023-10-14T14:19:51Z</dcterms:created>
  <dcterms:modified xsi:type="dcterms:W3CDTF">2024-11-08T12:55:24Z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20</vt:i4>
  </property>
</Properties>
</file>