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4" r:id="rId6"/>
    <p:sldId id="279" r:id="rId7"/>
    <p:sldId id="265" r:id="rId8"/>
    <p:sldId id="266" r:id="rId9"/>
    <p:sldId id="280" r:id="rId10"/>
    <p:sldId id="287" r:id="rId11"/>
    <p:sldId id="288" r:id="rId12"/>
    <p:sldId id="290" r:id="rId13"/>
    <p:sldId id="258" r:id="rId14"/>
    <p:sldId id="261" r:id="rId15"/>
    <p:sldId id="283" r:id="rId16"/>
    <p:sldId id="289" r:id="rId17"/>
    <p:sldId id="263" r:id="rId18"/>
    <p:sldId id="284" r:id="rId19"/>
    <p:sldId id="285" r:id="rId20"/>
    <p:sldId id="286" r:id="rId2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2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FCD8-40AA-75F0-CB99-2949ED311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861549FE-2E4C-8397-F6F2-D5D9DBAFA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1ECE495-9D4E-D1C5-668D-9C9A4BB5FDDD}"/>
              </a:ext>
            </a:extLst>
          </p:cNvPr>
          <p:cNvSpPr>
            <a:spLocks noGrp="1"/>
          </p:cNvSpPr>
          <p:nvPr>
            <p:ph type="dt" sz="half" idx="10"/>
          </p:nvPr>
        </p:nvSpPr>
        <p:spPr/>
        <p:txBody>
          <a:bodyPr/>
          <a:lstStyle/>
          <a:p>
            <a:fld id="{5BF7584E-B7F9-42B6-AFB7-0AA885C436D7}" type="datetimeFigureOut">
              <a:rPr lang="el-GR" smtClean="0"/>
              <a:t>16/10/2024</a:t>
            </a:fld>
            <a:endParaRPr lang="el-GR"/>
          </a:p>
        </p:txBody>
      </p:sp>
      <p:sp>
        <p:nvSpPr>
          <p:cNvPr id="5" name="Footer Placeholder 4">
            <a:extLst>
              <a:ext uri="{FF2B5EF4-FFF2-40B4-BE49-F238E27FC236}">
                <a16:creationId xmlns:a16="http://schemas.microsoft.com/office/drawing/2014/main" id="{B8D78A97-B281-2C44-214A-A3AEEF0BD4C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46F16E9-7583-3CB8-EF33-4F9EB37BE2DC}"/>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17653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6DFF-E33F-CD0D-ACBD-B4DABD85B272}"/>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FDE4A5B-9F9B-6974-DA10-E7917F226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6EF68E7-FDD3-D70A-312F-F630684B56C5}"/>
              </a:ext>
            </a:extLst>
          </p:cNvPr>
          <p:cNvSpPr>
            <a:spLocks noGrp="1"/>
          </p:cNvSpPr>
          <p:nvPr>
            <p:ph type="dt" sz="half" idx="10"/>
          </p:nvPr>
        </p:nvSpPr>
        <p:spPr/>
        <p:txBody>
          <a:bodyPr/>
          <a:lstStyle/>
          <a:p>
            <a:fld id="{5BF7584E-B7F9-42B6-AFB7-0AA885C436D7}" type="datetimeFigureOut">
              <a:rPr lang="el-GR" smtClean="0"/>
              <a:t>16/10/2024</a:t>
            </a:fld>
            <a:endParaRPr lang="el-GR"/>
          </a:p>
        </p:txBody>
      </p:sp>
      <p:sp>
        <p:nvSpPr>
          <p:cNvPr id="5" name="Footer Placeholder 4">
            <a:extLst>
              <a:ext uri="{FF2B5EF4-FFF2-40B4-BE49-F238E27FC236}">
                <a16:creationId xmlns:a16="http://schemas.microsoft.com/office/drawing/2014/main" id="{5F0A7413-548A-738E-6FF9-B7B0E6292D7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592BAD5-0380-1676-5F2E-5081E9F9173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4866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D1B66-9B91-AC0C-00A4-BA22FF8D61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3B7E6AD-590C-4977-9EF9-D15107FF14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703789F-39CF-E9D9-BD5A-DE52FF058B49}"/>
              </a:ext>
            </a:extLst>
          </p:cNvPr>
          <p:cNvSpPr>
            <a:spLocks noGrp="1"/>
          </p:cNvSpPr>
          <p:nvPr>
            <p:ph type="dt" sz="half" idx="10"/>
          </p:nvPr>
        </p:nvSpPr>
        <p:spPr/>
        <p:txBody>
          <a:bodyPr/>
          <a:lstStyle/>
          <a:p>
            <a:fld id="{5BF7584E-B7F9-42B6-AFB7-0AA885C436D7}" type="datetimeFigureOut">
              <a:rPr lang="el-GR" smtClean="0"/>
              <a:t>16/10/2024</a:t>
            </a:fld>
            <a:endParaRPr lang="el-GR"/>
          </a:p>
        </p:txBody>
      </p:sp>
      <p:sp>
        <p:nvSpPr>
          <p:cNvPr id="5" name="Footer Placeholder 4">
            <a:extLst>
              <a:ext uri="{FF2B5EF4-FFF2-40B4-BE49-F238E27FC236}">
                <a16:creationId xmlns:a16="http://schemas.microsoft.com/office/drawing/2014/main" id="{4344BC1D-2D1A-7B04-0AF9-8B7CF24F92B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BBAE7D2-FE1E-B325-D83F-29A21CAA5BC0}"/>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23203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ED84-231A-903A-19AB-370277954C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37F6AA81-DF8F-F738-B8EF-4CFA8AEF81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AD44A7E-8DB4-654E-0EED-5F78C9C2AF7C}"/>
              </a:ext>
            </a:extLst>
          </p:cNvPr>
          <p:cNvSpPr>
            <a:spLocks noGrp="1"/>
          </p:cNvSpPr>
          <p:nvPr>
            <p:ph type="dt" sz="half" idx="10"/>
          </p:nvPr>
        </p:nvSpPr>
        <p:spPr/>
        <p:txBody>
          <a:bodyPr/>
          <a:lstStyle/>
          <a:p>
            <a:fld id="{5BF7584E-B7F9-42B6-AFB7-0AA885C436D7}" type="datetimeFigureOut">
              <a:rPr lang="el-GR" smtClean="0"/>
              <a:t>16/10/2024</a:t>
            </a:fld>
            <a:endParaRPr lang="el-GR"/>
          </a:p>
        </p:txBody>
      </p:sp>
      <p:sp>
        <p:nvSpPr>
          <p:cNvPr id="5" name="Footer Placeholder 4">
            <a:extLst>
              <a:ext uri="{FF2B5EF4-FFF2-40B4-BE49-F238E27FC236}">
                <a16:creationId xmlns:a16="http://schemas.microsoft.com/office/drawing/2014/main" id="{6BE7E9A8-7424-EBCC-76EE-F9ED827CE04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751E71E-6FF4-1F52-020A-5417EF88D9BD}"/>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19497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4096-83F0-D075-5385-F2793DFF7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AF3C17B7-8C57-EAA9-7840-58E1AA11C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227DA-5A74-37C7-925E-143F59EB7AB2}"/>
              </a:ext>
            </a:extLst>
          </p:cNvPr>
          <p:cNvSpPr>
            <a:spLocks noGrp="1"/>
          </p:cNvSpPr>
          <p:nvPr>
            <p:ph type="dt" sz="half" idx="10"/>
          </p:nvPr>
        </p:nvSpPr>
        <p:spPr/>
        <p:txBody>
          <a:bodyPr/>
          <a:lstStyle/>
          <a:p>
            <a:fld id="{5BF7584E-B7F9-42B6-AFB7-0AA885C436D7}" type="datetimeFigureOut">
              <a:rPr lang="el-GR" smtClean="0"/>
              <a:t>16/10/2024</a:t>
            </a:fld>
            <a:endParaRPr lang="el-GR"/>
          </a:p>
        </p:txBody>
      </p:sp>
      <p:sp>
        <p:nvSpPr>
          <p:cNvPr id="5" name="Footer Placeholder 4">
            <a:extLst>
              <a:ext uri="{FF2B5EF4-FFF2-40B4-BE49-F238E27FC236}">
                <a16:creationId xmlns:a16="http://schemas.microsoft.com/office/drawing/2014/main" id="{A4DC5A52-37E3-36C2-B61A-DE78005635E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79CE5EB-C61C-3FDA-3CA6-EDAB266F7E1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8906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B4FB-9DCD-29F9-8C07-1749A537351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B57C38D-A657-316E-B545-4EBE7D011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F52CBD2B-906E-851F-7457-56A17A335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5CF6F40-B0B1-C57E-0BE2-37482A59789B}"/>
              </a:ext>
            </a:extLst>
          </p:cNvPr>
          <p:cNvSpPr>
            <a:spLocks noGrp="1"/>
          </p:cNvSpPr>
          <p:nvPr>
            <p:ph type="dt" sz="half" idx="10"/>
          </p:nvPr>
        </p:nvSpPr>
        <p:spPr/>
        <p:txBody>
          <a:bodyPr/>
          <a:lstStyle/>
          <a:p>
            <a:fld id="{5BF7584E-B7F9-42B6-AFB7-0AA885C436D7}" type="datetimeFigureOut">
              <a:rPr lang="el-GR" smtClean="0"/>
              <a:t>16/10/2024</a:t>
            </a:fld>
            <a:endParaRPr lang="el-GR"/>
          </a:p>
        </p:txBody>
      </p:sp>
      <p:sp>
        <p:nvSpPr>
          <p:cNvPr id="6" name="Footer Placeholder 5">
            <a:extLst>
              <a:ext uri="{FF2B5EF4-FFF2-40B4-BE49-F238E27FC236}">
                <a16:creationId xmlns:a16="http://schemas.microsoft.com/office/drawing/2014/main" id="{66D583EF-717E-BFCA-5B59-13E5CE45CA56}"/>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D3CBE91-379C-DB64-4FB6-372D3F45EE6E}"/>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3141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E889-CB23-283E-86DA-AB392DE00588}"/>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024CC7E2-035D-A5C2-5C79-39979BC4D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EC704-84DB-2BF4-90BD-25533D429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70B1B7DB-1DDE-FE1F-DFE0-C072CA375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99BB9-4540-6707-C2C9-20E09E644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CF60EC9-3CDC-82A6-25C0-38101E6601EA}"/>
              </a:ext>
            </a:extLst>
          </p:cNvPr>
          <p:cNvSpPr>
            <a:spLocks noGrp="1"/>
          </p:cNvSpPr>
          <p:nvPr>
            <p:ph type="dt" sz="half" idx="10"/>
          </p:nvPr>
        </p:nvSpPr>
        <p:spPr/>
        <p:txBody>
          <a:bodyPr/>
          <a:lstStyle/>
          <a:p>
            <a:fld id="{5BF7584E-B7F9-42B6-AFB7-0AA885C436D7}" type="datetimeFigureOut">
              <a:rPr lang="el-GR" smtClean="0"/>
              <a:t>16/10/2024</a:t>
            </a:fld>
            <a:endParaRPr lang="el-GR"/>
          </a:p>
        </p:txBody>
      </p:sp>
      <p:sp>
        <p:nvSpPr>
          <p:cNvPr id="8" name="Footer Placeholder 7">
            <a:extLst>
              <a:ext uri="{FF2B5EF4-FFF2-40B4-BE49-F238E27FC236}">
                <a16:creationId xmlns:a16="http://schemas.microsoft.com/office/drawing/2014/main" id="{E4E2CD91-C6C9-2F80-6DE7-492F8963827E}"/>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631D056E-C275-0878-1D42-F5A7C9959A0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5426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B14E-519A-20A8-783B-9EAB0472280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93C2F8-A39C-A1F5-702B-E5F71CD80279}"/>
              </a:ext>
            </a:extLst>
          </p:cNvPr>
          <p:cNvSpPr>
            <a:spLocks noGrp="1"/>
          </p:cNvSpPr>
          <p:nvPr>
            <p:ph type="dt" sz="half" idx="10"/>
          </p:nvPr>
        </p:nvSpPr>
        <p:spPr/>
        <p:txBody>
          <a:bodyPr/>
          <a:lstStyle/>
          <a:p>
            <a:fld id="{5BF7584E-B7F9-42B6-AFB7-0AA885C436D7}" type="datetimeFigureOut">
              <a:rPr lang="el-GR" smtClean="0"/>
              <a:t>16/10/2024</a:t>
            </a:fld>
            <a:endParaRPr lang="el-GR"/>
          </a:p>
        </p:txBody>
      </p:sp>
      <p:sp>
        <p:nvSpPr>
          <p:cNvPr id="4" name="Footer Placeholder 3">
            <a:extLst>
              <a:ext uri="{FF2B5EF4-FFF2-40B4-BE49-F238E27FC236}">
                <a16:creationId xmlns:a16="http://schemas.microsoft.com/office/drawing/2014/main" id="{9E532BED-40B3-7C17-B2F1-34277870ECCD}"/>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D07B1B6-88E0-244A-EAE1-0551FEDF210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58693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F1E4-1080-A2F8-E2C0-E9D223C40B6D}"/>
              </a:ext>
            </a:extLst>
          </p:cNvPr>
          <p:cNvSpPr>
            <a:spLocks noGrp="1"/>
          </p:cNvSpPr>
          <p:nvPr>
            <p:ph type="dt" sz="half" idx="10"/>
          </p:nvPr>
        </p:nvSpPr>
        <p:spPr/>
        <p:txBody>
          <a:bodyPr/>
          <a:lstStyle/>
          <a:p>
            <a:fld id="{5BF7584E-B7F9-42B6-AFB7-0AA885C436D7}" type="datetimeFigureOut">
              <a:rPr lang="el-GR" smtClean="0"/>
              <a:t>16/10/2024</a:t>
            </a:fld>
            <a:endParaRPr lang="el-GR"/>
          </a:p>
        </p:txBody>
      </p:sp>
      <p:sp>
        <p:nvSpPr>
          <p:cNvPr id="3" name="Footer Placeholder 2">
            <a:extLst>
              <a:ext uri="{FF2B5EF4-FFF2-40B4-BE49-F238E27FC236}">
                <a16:creationId xmlns:a16="http://schemas.microsoft.com/office/drawing/2014/main" id="{A2401690-B92A-42CB-749C-A5304CA7674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5994318D-E765-6CD0-88C2-610B0A6C616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18614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1E57-C3F5-B259-95B6-FFE507F8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4278434-1CC7-688E-9309-40D5384F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E67FB8C2-C1A1-8BDE-890F-B16214C3E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23A9D-E4D5-F21A-4989-048A0FC40842}"/>
              </a:ext>
            </a:extLst>
          </p:cNvPr>
          <p:cNvSpPr>
            <a:spLocks noGrp="1"/>
          </p:cNvSpPr>
          <p:nvPr>
            <p:ph type="dt" sz="half" idx="10"/>
          </p:nvPr>
        </p:nvSpPr>
        <p:spPr/>
        <p:txBody>
          <a:bodyPr/>
          <a:lstStyle/>
          <a:p>
            <a:fld id="{5BF7584E-B7F9-42B6-AFB7-0AA885C436D7}" type="datetimeFigureOut">
              <a:rPr lang="el-GR" smtClean="0"/>
              <a:t>16/10/2024</a:t>
            </a:fld>
            <a:endParaRPr lang="el-GR"/>
          </a:p>
        </p:txBody>
      </p:sp>
      <p:sp>
        <p:nvSpPr>
          <p:cNvPr id="6" name="Footer Placeholder 5">
            <a:extLst>
              <a:ext uri="{FF2B5EF4-FFF2-40B4-BE49-F238E27FC236}">
                <a16:creationId xmlns:a16="http://schemas.microsoft.com/office/drawing/2014/main" id="{EF1E8F74-6195-C0D6-22C2-CEEC46CFCC8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9B6715D-553C-CB3E-574F-607600474FE8}"/>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3402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E2FD-68AC-9CB1-1664-35AB9091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06CCD73-82AA-0EA2-A96A-790526679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804EC4B0-7115-D3EF-AE0B-4861C6F28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D4FDF-0EAF-9DE8-A7D5-872EB9C05A71}"/>
              </a:ext>
            </a:extLst>
          </p:cNvPr>
          <p:cNvSpPr>
            <a:spLocks noGrp="1"/>
          </p:cNvSpPr>
          <p:nvPr>
            <p:ph type="dt" sz="half" idx="10"/>
          </p:nvPr>
        </p:nvSpPr>
        <p:spPr/>
        <p:txBody>
          <a:bodyPr/>
          <a:lstStyle/>
          <a:p>
            <a:fld id="{5BF7584E-B7F9-42B6-AFB7-0AA885C436D7}" type="datetimeFigureOut">
              <a:rPr lang="el-GR" smtClean="0"/>
              <a:t>16/10/2024</a:t>
            </a:fld>
            <a:endParaRPr lang="el-GR"/>
          </a:p>
        </p:txBody>
      </p:sp>
      <p:sp>
        <p:nvSpPr>
          <p:cNvPr id="6" name="Footer Placeholder 5">
            <a:extLst>
              <a:ext uri="{FF2B5EF4-FFF2-40B4-BE49-F238E27FC236}">
                <a16:creationId xmlns:a16="http://schemas.microsoft.com/office/drawing/2014/main" id="{684FF52C-192D-843C-E894-B8545226E42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856366D-2886-172F-FE7C-CC6EB146481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91594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B344E-46CE-9B12-4F81-BB1B78AE7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BB86C8C6-6BFA-04D5-39B2-F58A04257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1FE148A-4E94-4FE3-EC37-FFE6E4151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584E-B7F9-42B6-AFB7-0AA885C436D7}" type="datetimeFigureOut">
              <a:rPr lang="el-GR" smtClean="0"/>
              <a:t>16/10/2024</a:t>
            </a:fld>
            <a:endParaRPr lang="el-GR"/>
          </a:p>
        </p:txBody>
      </p:sp>
      <p:sp>
        <p:nvSpPr>
          <p:cNvPr id="5" name="Footer Placeholder 4">
            <a:extLst>
              <a:ext uri="{FF2B5EF4-FFF2-40B4-BE49-F238E27FC236}">
                <a16:creationId xmlns:a16="http://schemas.microsoft.com/office/drawing/2014/main" id="{E42990B6-3E79-11B1-9611-53CBC4614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6D7638A4-068B-2AF3-7963-E6E57A47C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40C9-FD1D-45AA-87C4-E61572F7C43D}" type="slidenum">
              <a:rPr lang="el-GR" smtClean="0"/>
              <a:t>‹#›</a:t>
            </a:fld>
            <a:endParaRPr lang="el-GR"/>
          </a:p>
        </p:txBody>
      </p:sp>
    </p:spTree>
    <p:extLst>
      <p:ext uri="{BB962C8B-B14F-4D97-AF65-F5344CB8AC3E}">
        <p14:creationId xmlns:p14="http://schemas.microsoft.com/office/powerpoint/2010/main" val="110138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hat.openai.com/share/44e37758-e3c0-4025-98a8-89f75f36166b"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hatgpt.com/share/670fff2a-2b88-800b-aec3-a39d06cac69f"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7.xml"/><Relationship Id="rId4" Type="http://schemas.openxmlformats.org/officeDocument/2006/relationships/hyperlink" Target="https://chatgpt.com/share/670ff0da-9960-800b-bb94-a1ea10787bb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51BD20F-1600-BE16-A921-A7476C6E9BAF}"/>
              </a:ext>
            </a:extLst>
          </p:cNvPr>
          <p:cNvGrpSpPr/>
          <p:nvPr/>
        </p:nvGrpSpPr>
        <p:grpSpPr>
          <a:xfrm>
            <a:off x="3414051" y="2231852"/>
            <a:ext cx="5363898" cy="2394296"/>
            <a:chOff x="2546318" y="2231852"/>
            <a:chExt cx="5363898" cy="2394296"/>
          </a:xfrm>
        </p:grpSpPr>
        <p:pic>
          <p:nvPicPr>
            <p:cNvPr id="2" name="Picture 2" descr="Department of Civil Engineering, Democritus University of Thrace | Facebook">
              <a:extLst>
                <a:ext uri="{FF2B5EF4-FFF2-40B4-BE49-F238E27FC236}">
                  <a16:creationId xmlns:a16="http://schemas.microsoft.com/office/drawing/2014/main" id="{C9420DF0-8A5A-157C-4689-9333ACE180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863"/>
            <a:stretch/>
          </p:blipFill>
          <p:spPr bwMode="auto">
            <a:xfrm>
              <a:off x="2546318" y="2231852"/>
              <a:ext cx="1894427" cy="23942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29F641-7617-E376-72E1-22AB02774A77}"/>
                </a:ext>
              </a:extLst>
            </p:cNvPr>
            <p:cNvSpPr txBox="1"/>
            <p:nvPr/>
          </p:nvSpPr>
          <p:spPr>
            <a:xfrm>
              <a:off x="4725129" y="2231852"/>
              <a:ext cx="3185087" cy="2308324"/>
            </a:xfrm>
            <a:prstGeom prst="rect">
              <a:avLst/>
            </a:prstGeom>
            <a:noFill/>
          </p:spPr>
          <p:txBody>
            <a:bodyPr wrap="square" rtlCol="0">
              <a:spAutoFit/>
            </a:bodyPr>
            <a:lstStyle/>
            <a:p>
              <a:r>
                <a:rPr lang="en-US" sz="3600" dirty="0">
                  <a:latin typeface="Arial Black" panose="020B0A04020102020204" pitchFamily="34" charset="0"/>
                </a:rPr>
                <a:t>Democritus </a:t>
              </a:r>
            </a:p>
            <a:p>
              <a:r>
                <a:rPr lang="en-US" sz="3600" dirty="0">
                  <a:latin typeface="Arial Black" panose="020B0A04020102020204" pitchFamily="34" charset="0"/>
                </a:rPr>
                <a:t>University </a:t>
              </a:r>
            </a:p>
            <a:p>
              <a:r>
                <a:rPr lang="en-US" sz="3600" dirty="0">
                  <a:latin typeface="Arial Black" panose="020B0A04020102020204" pitchFamily="34" charset="0"/>
                </a:rPr>
                <a:t>Of</a:t>
              </a:r>
            </a:p>
            <a:p>
              <a:r>
                <a:rPr lang="en-US" sz="3600" dirty="0">
                  <a:latin typeface="Arial Black" panose="020B0A04020102020204" pitchFamily="34" charset="0"/>
                </a:rPr>
                <a:t>Thrace</a:t>
              </a:r>
              <a:endParaRPr lang="el-GR" sz="3600" dirty="0">
                <a:latin typeface="Arial Black" panose="020B0A04020102020204" pitchFamily="34" charset="0"/>
              </a:endParaRPr>
            </a:p>
          </p:txBody>
        </p:sp>
      </p:grpSp>
    </p:spTree>
    <p:extLst>
      <p:ext uri="{BB962C8B-B14F-4D97-AF65-F5344CB8AC3E}">
        <p14:creationId xmlns:p14="http://schemas.microsoft.com/office/powerpoint/2010/main" val="501855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7AAB4-95E4-F173-7767-85756C90E22B}"/>
              </a:ext>
            </a:extLst>
          </p:cNvPr>
          <p:cNvSpPr txBox="1"/>
          <p:nvPr/>
        </p:nvSpPr>
        <p:spPr>
          <a:xfrm>
            <a:off x="4500904" y="1563064"/>
            <a:ext cx="7193790" cy="4247317"/>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created a working keystroke injection tool, commonly referred to as a </a:t>
            </a:r>
            <a:r>
              <a:rPr lang="en-US" dirty="0" err="1">
                <a:latin typeface="Arial" panose="020B0604020202020204" pitchFamily="34" charset="0"/>
                <a:cs typeface="Arial" panose="020B0604020202020204" pitchFamily="34" charset="0"/>
              </a:rPr>
              <a:t>BadUSB</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Similar in functionality to the well-known USB Rubber Ducky by Hak5, it offers extensive capabilities at a lower cost and is fully open-source. </a:t>
            </a:r>
          </a:p>
          <a:p>
            <a:r>
              <a:rPr lang="en-US" dirty="0">
                <a:latin typeface="Arial" panose="020B0604020202020204" pitchFamily="34" charset="0"/>
                <a:cs typeface="Arial" panose="020B0604020202020204" pitchFamily="34" charset="0"/>
              </a:rPr>
              <a:t>Despite resembling a standard USB flash drive, it functions as a keyboard that executes a preprogrammed payload.</a:t>
            </a:r>
          </a:p>
          <a:p>
            <a:r>
              <a:rPr lang="en-US" dirty="0">
                <a:latin typeface="Arial" panose="020B0604020202020204" pitchFamily="34" charset="0"/>
                <a:cs typeface="Arial" panose="020B0604020202020204" pitchFamily="34" charset="0"/>
              </a:rPr>
              <a:t>These types of devices, recognized as </a:t>
            </a:r>
            <a:r>
              <a:rPr lang="en-US" b="1" dirty="0">
                <a:latin typeface="Arial" panose="020B0604020202020204" pitchFamily="34" charset="0"/>
                <a:cs typeface="Arial" panose="020B0604020202020204" pitchFamily="34" charset="0"/>
              </a:rPr>
              <a:t>Human Interface Devices (HIDs)</a:t>
            </a:r>
            <a:r>
              <a:rPr lang="en-US" dirty="0">
                <a:latin typeface="Arial" panose="020B0604020202020204" pitchFamily="34" charset="0"/>
                <a:cs typeface="Arial" panose="020B0604020202020204" pitchFamily="34" charset="0"/>
              </a:rPr>
              <a:t> by computers, are generally trusted by all systems without raising security flags. </a:t>
            </a:r>
          </a:p>
          <a:p>
            <a:r>
              <a:rPr lang="en-US" dirty="0">
                <a:latin typeface="Arial" panose="020B0604020202020204" pitchFamily="34" charset="0"/>
                <a:cs typeface="Arial" panose="020B0604020202020204" pitchFamily="34" charset="0"/>
              </a:rPr>
              <a:t>The payload can perform a range of tasks, from configuring network settings to installing a reverse shell, replicating the actions of an administrator in a terminal, but in just seconds. </a:t>
            </a:r>
          </a:p>
          <a:p>
            <a:r>
              <a:rPr lang="en-US" dirty="0">
                <a:latin typeface="Arial" panose="020B0604020202020204" pitchFamily="34" charset="0"/>
                <a:cs typeface="Arial" panose="020B0604020202020204" pitchFamily="34" charset="0"/>
              </a:rPr>
              <a:t>This makes the device a powerful tool for automating system administration tasks and an essential asset in penetration testing.</a:t>
            </a:r>
            <a:endParaRPr lang="el-GR"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7FF14CF-9266-4AC2-F4CC-3892CE50BE3B}"/>
              </a:ext>
            </a:extLst>
          </p:cNvPr>
          <p:cNvSpPr txBox="1"/>
          <p:nvPr/>
        </p:nvSpPr>
        <p:spPr>
          <a:xfrm>
            <a:off x="3801979" y="402511"/>
            <a:ext cx="4520789" cy="646331"/>
          </a:xfrm>
          <a:prstGeom prst="rect">
            <a:avLst/>
          </a:prstGeom>
          <a:noFill/>
        </p:spPr>
        <p:txBody>
          <a:bodyPr wrap="none" rtlCol="0">
            <a:spAutoFit/>
          </a:bodyPr>
          <a:lstStyle/>
          <a:p>
            <a:r>
              <a:rPr lang="en-US" sz="3600" dirty="0" err="1"/>
              <a:t>BadUSB</a:t>
            </a:r>
            <a:r>
              <a:rPr lang="en-US" sz="3600" dirty="0"/>
              <a:t> (rubber ducky)</a:t>
            </a:r>
            <a:endParaRPr lang="el-GR" sz="3600" dirty="0"/>
          </a:p>
        </p:txBody>
      </p:sp>
      <p:pic>
        <p:nvPicPr>
          <p:cNvPr id="8" name="Picture 7">
            <a:extLst>
              <a:ext uri="{FF2B5EF4-FFF2-40B4-BE49-F238E27FC236}">
                <a16:creationId xmlns:a16="http://schemas.microsoft.com/office/drawing/2014/main" id="{70658B58-5E1C-3AA9-00F8-A4696808A349}"/>
              </a:ext>
            </a:extLst>
          </p:cNvPr>
          <p:cNvPicPr>
            <a:picLocks noChangeAspect="1"/>
          </p:cNvPicPr>
          <p:nvPr/>
        </p:nvPicPr>
        <p:blipFill>
          <a:blip r:embed="rId2"/>
          <a:stretch>
            <a:fillRect/>
          </a:stretch>
        </p:blipFill>
        <p:spPr>
          <a:xfrm rot="10800000">
            <a:off x="1152642" y="1657899"/>
            <a:ext cx="2649337" cy="3983818"/>
          </a:xfrm>
          <a:prstGeom prst="rect">
            <a:avLst/>
          </a:prstGeom>
        </p:spPr>
      </p:pic>
    </p:spTree>
    <p:extLst>
      <p:ext uri="{BB962C8B-B14F-4D97-AF65-F5344CB8AC3E}">
        <p14:creationId xmlns:p14="http://schemas.microsoft.com/office/powerpoint/2010/main" val="48253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Yellow Rubber Ducks, Preschool Large Bath Toys Bathtub Floating Squeaky  Duckies Gift for Baby Shower Infants Kids Toddler Party Decoration, 7.2  inches ...">
            <a:extLst>
              <a:ext uri="{FF2B5EF4-FFF2-40B4-BE49-F238E27FC236}">
                <a16:creationId xmlns:a16="http://schemas.microsoft.com/office/drawing/2014/main" id="{6FEBEC27-EE28-10EB-F794-3FC129D309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47"/>
          <a:stretch/>
        </p:blipFill>
        <p:spPr bwMode="auto">
          <a:xfrm>
            <a:off x="1273159" y="1141089"/>
            <a:ext cx="3049459" cy="3253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081AE0-7859-65DD-BE38-EBD1D7CCB860}"/>
              </a:ext>
            </a:extLst>
          </p:cNvPr>
          <p:cNvSpPr txBox="1"/>
          <p:nvPr/>
        </p:nvSpPr>
        <p:spPr>
          <a:xfrm>
            <a:off x="5205300" y="1582340"/>
            <a:ext cx="6096728" cy="3693319"/>
          </a:xfrm>
          <a:prstGeom prst="rect">
            <a:avLst/>
          </a:prstGeom>
          <a:noFill/>
        </p:spPr>
        <p:txBody>
          <a:bodyPr wrap="square">
            <a:spAutoFit/>
          </a:bodyPr>
          <a:lstStyle/>
          <a:p>
            <a:r>
              <a:rPr lang="en-US" dirty="0"/>
              <a:t>This keystroke injection device operates using an </a:t>
            </a:r>
            <a:r>
              <a:rPr lang="en-US" b="1" dirty="0"/>
              <a:t>STM32F072C8T6 microcontroller</a:t>
            </a:r>
            <a:r>
              <a:rPr lang="en-US" dirty="0"/>
              <a:t> along with a flash memory chip that emulates a mass storage device. </a:t>
            </a:r>
          </a:p>
          <a:p>
            <a:pPr marL="342900" indent="-342900">
              <a:buFont typeface="+mj-lt"/>
              <a:buAutoNum type="arabicPeriod"/>
            </a:pPr>
            <a:r>
              <a:rPr lang="en-US" dirty="0"/>
              <a:t>When the device is connected to a computer, the microcontroller boots and searches the FAT32-formatted storage (open-source) for a specific file containing the preprogrammed payload. </a:t>
            </a:r>
          </a:p>
          <a:p>
            <a:pPr marL="342900" indent="-342900">
              <a:buFont typeface="+mj-lt"/>
              <a:buAutoNum type="arabicPeriod"/>
            </a:pPr>
            <a:r>
              <a:rPr lang="en-US" dirty="0"/>
              <a:t>Once the file is located, the microcontroller decodes the instructions into simulated keyboard presses and mouse movements. </a:t>
            </a:r>
          </a:p>
          <a:p>
            <a:pPr marL="342900" indent="-342900">
              <a:buFont typeface="+mj-lt"/>
              <a:buAutoNum type="arabicPeriod"/>
            </a:pPr>
            <a:r>
              <a:rPr lang="en-US" dirty="0"/>
              <a:t>This allows the device to automate complex tasks by mimicking human input, making it a highly efficient tool for executing scripted commands quickly, reliably and covertly.</a:t>
            </a:r>
            <a:endParaRPr lang="el-GR" dirty="0"/>
          </a:p>
        </p:txBody>
      </p:sp>
    </p:spTree>
    <p:extLst>
      <p:ext uri="{BB962C8B-B14F-4D97-AF65-F5344CB8AC3E}">
        <p14:creationId xmlns:p14="http://schemas.microsoft.com/office/powerpoint/2010/main" val="61570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7A9957-611F-7E5A-4B7C-C4C5ED045067}"/>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2436941" y="345064"/>
            <a:ext cx="7570027" cy="5909893"/>
          </a:xfrm>
          <a:prstGeom prst="rect">
            <a:avLst/>
          </a:prstGeom>
        </p:spPr>
      </p:pic>
    </p:spTree>
    <p:extLst>
      <p:ext uri="{BB962C8B-B14F-4D97-AF65-F5344CB8AC3E}">
        <p14:creationId xmlns:p14="http://schemas.microsoft.com/office/powerpoint/2010/main" val="3621925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343644"/>
            <a:chOff x="2175322" y="594145"/>
            <a:chExt cx="8559936" cy="5343644"/>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109469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dirty="0"/>
                <a:t>Stealthy Logic: Keyboard Injection to Verilog State Machine Trojan for Conditional DoS</a:t>
              </a:r>
              <a:endParaRPr lang="en-US" sz="4800" dirty="0">
                <a:solidFill>
                  <a:schemeClr val="tx1"/>
                </a:solidFill>
                <a:latin typeface="Source Sans Pro" charset="0"/>
                <a:ea typeface="Source Sans Pro" charset="0"/>
                <a:cs typeface="Source Sans Pro" charset="0"/>
              </a:endParaRP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1</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110675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0E2461-D893-2023-C920-E90D61F8B387}"/>
              </a:ext>
            </a:extLst>
          </p:cNvPr>
          <p:cNvSpPr txBox="1"/>
          <p:nvPr/>
        </p:nvSpPr>
        <p:spPr>
          <a:xfrm>
            <a:off x="640911" y="2086203"/>
            <a:ext cx="4044843" cy="2031325"/>
          </a:xfrm>
          <a:prstGeom prst="rect">
            <a:avLst/>
          </a:prstGeom>
          <a:noFill/>
        </p:spPr>
        <p:txBody>
          <a:bodyPr wrap="square" rtlCol="0">
            <a:spAutoFit/>
          </a:bodyPr>
          <a:lstStyle/>
          <a:p>
            <a:pPr>
              <a:buFont typeface="Arial" panose="020B0604020202020204" pitchFamily="34" charset="0"/>
              <a:buChar char="•"/>
            </a:pPr>
            <a:r>
              <a:rPr lang="en-US" b="1" dirty="0"/>
              <a:t>Goal</a:t>
            </a:r>
            <a:r>
              <a:rPr lang="en-US" dirty="0"/>
              <a:t>: Insert a software trojan via a </a:t>
            </a:r>
            <a:r>
              <a:rPr lang="en-US" dirty="0" err="1"/>
              <a:t>BadUSB</a:t>
            </a:r>
            <a:r>
              <a:rPr lang="en-US" dirty="0"/>
              <a:t> device (keyboard injection) to modify a hardware design and execute a Denial-of-Service (DoS) attack.</a:t>
            </a:r>
          </a:p>
          <a:p>
            <a:pPr>
              <a:buFont typeface="Arial" panose="020B0604020202020204" pitchFamily="34" charset="0"/>
              <a:buChar char="•"/>
            </a:pPr>
            <a:r>
              <a:rPr lang="en-US" b="1" dirty="0"/>
              <a:t>Target</a:t>
            </a:r>
            <a:r>
              <a:rPr lang="en-US" dirty="0"/>
              <a:t>: A Verilog-based open-source hardware design (e.g., </a:t>
            </a:r>
            <a:r>
              <a:rPr lang="en-US" dirty="0" err="1"/>
              <a:t>OpenCores</a:t>
            </a:r>
            <a:r>
              <a:rPr lang="en-US" dirty="0"/>
              <a:t> or </a:t>
            </a:r>
            <a:r>
              <a:rPr lang="en-US" dirty="0" err="1"/>
              <a:t>OpenTitan</a:t>
            </a:r>
            <a:r>
              <a:rPr lang="en-US" dirty="0"/>
              <a:t>).</a:t>
            </a:r>
          </a:p>
        </p:txBody>
      </p:sp>
      <p:sp>
        <p:nvSpPr>
          <p:cNvPr id="6" name="TextBox 5">
            <a:extLst>
              <a:ext uri="{FF2B5EF4-FFF2-40B4-BE49-F238E27FC236}">
                <a16:creationId xmlns:a16="http://schemas.microsoft.com/office/drawing/2014/main" id="{2EC39F2D-286A-5B8E-4269-D4F82E84F89A}"/>
              </a:ext>
            </a:extLst>
          </p:cNvPr>
          <p:cNvSpPr txBox="1"/>
          <p:nvPr/>
        </p:nvSpPr>
        <p:spPr>
          <a:xfrm>
            <a:off x="5704062" y="1947703"/>
            <a:ext cx="6096728" cy="2585323"/>
          </a:xfrm>
          <a:prstGeom prst="rect">
            <a:avLst/>
          </a:prstGeom>
          <a:noFill/>
        </p:spPr>
        <p:txBody>
          <a:bodyPr wrap="square">
            <a:spAutoFit/>
          </a:bodyPr>
          <a:lstStyle/>
          <a:p>
            <a:r>
              <a:rPr lang="en-US" b="1" dirty="0"/>
              <a:t>Key Attack Stages</a:t>
            </a:r>
            <a:r>
              <a:rPr lang="en-US" dirty="0"/>
              <a:t>:</a:t>
            </a:r>
          </a:p>
          <a:p>
            <a:pPr>
              <a:buFont typeface="+mj-lt"/>
              <a:buAutoNum type="arabicPeriod"/>
            </a:pPr>
            <a:r>
              <a:rPr lang="en-US" b="1" dirty="0" err="1"/>
              <a:t>BadUSB</a:t>
            </a:r>
            <a:r>
              <a:rPr lang="en-US" b="1" dirty="0"/>
              <a:t> Delivery</a:t>
            </a:r>
            <a:r>
              <a:rPr lang="en-US" dirty="0"/>
              <a:t>: The trojan is delivered through a </a:t>
            </a:r>
            <a:r>
              <a:rPr lang="en-US" dirty="0" err="1"/>
              <a:t>BadUSB</a:t>
            </a:r>
            <a:r>
              <a:rPr lang="en-US" dirty="0"/>
              <a:t> device, which injects a payload into the victim's system.</a:t>
            </a:r>
          </a:p>
          <a:p>
            <a:pPr>
              <a:buFont typeface="+mj-lt"/>
              <a:buAutoNum type="arabicPeriod"/>
            </a:pPr>
            <a:r>
              <a:rPr lang="en-US" b="1" dirty="0"/>
              <a:t>Trojan Deployment</a:t>
            </a:r>
            <a:r>
              <a:rPr lang="en-US" dirty="0"/>
              <a:t>: The trojan searches for Verilog files related to the target hardware (AES, UART, etc.).</a:t>
            </a:r>
          </a:p>
          <a:p>
            <a:pPr>
              <a:buFont typeface="+mj-lt"/>
              <a:buAutoNum type="arabicPeriod"/>
            </a:pPr>
            <a:r>
              <a:rPr lang="en-US" b="1" dirty="0"/>
              <a:t>DoS Mechanism</a:t>
            </a:r>
            <a:r>
              <a:rPr lang="en-US" dirty="0"/>
              <a:t>: The trojan modifies the Verilog design, inserting a state machine that triggers a DoS attack when a specific condition is met (e.g., a particular bit sequence in a UART transmission).</a:t>
            </a:r>
          </a:p>
        </p:txBody>
      </p:sp>
      <p:cxnSp>
        <p:nvCxnSpPr>
          <p:cNvPr id="8" name="Straight Connector 7">
            <a:extLst>
              <a:ext uri="{FF2B5EF4-FFF2-40B4-BE49-F238E27FC236}">
                <a16:creationId xmlns:a16="http://schemas.microsoft.com/office/drawing/2014/main" id="{27A25B67-C80F-D12D-6E94-D86B29A8FAB0}"/>
              </a:ext>
            </a:extLst>
          </p:cNvPr>
          <p:cNvCxnSpPr/>
          <p:nvPr/>
        </p:nvCxnSpPr>
        <p:spPr>
          <a:xfrm>
            <a:off x="5202017" y="1448165"/>
            <a:ext cx="0" cy="38063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88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7A25B67-C80F-D12D-6E94-D86B29A8FAB0}"/>
              </a:ext>
            </a:extLst>
          </p:cNvPr>
          <p:cNvCxnSpPr/>
          <p:nvPr/>
        </p:nvCxnSpPr>
        <p:spPr>
          <a:xfrm>
            <a:off x="5477650" y="1897055"/>
            <a:ext cx="0" cy="380635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36801C3-F20D-525D-B838-3173F4D30572}"/>
              </a:ext>
            </a:extLst>
          </p:cNvPr>
          <p:cNvSpPr txBox="1"/>
          <p:nvPr/>
        </p:nvSpPr>
        <p:spPr>
          <a:xfrm>
            <a:off x="751427" y="2128936"/>
            <a:ext cx="4328087" cy="3416320"/>
          </a:xfrm>
          <a:prstGeom prst="rect">
            <a:avLst/>
          </a:prstGeom>
          <a:noFill/>
        </p:spPr>
        <p:txBody>
          <a:bodyPr wrap="square">
            <a:spAutoFit/>
          </a:bodyPr>
          <a:lstStyle/>
          <a:p>
            <a:r>
              <a:rPr lang="en-US" b="1" dirty="0"/>
              <a:t>DoS Attack Conditions</a:t>
            </a:r>
            <a:r>
              <a:rPr lang="en-US" dirty="0"/>
              <a:t>:</a:t>
            </a:r>
          </a:p>
          <a:p>
            <a:pPr marL="742950" lvl="1" indent="-285750">
              <a:buFont typeface="Arial" panose="020B0604020202020204" pitchFamily="34" charset="0"/>
              <a:buChar char="•"/>
            </a:pPr>
            <a:r>
              <a:rPr lang="en-US" b="1" dirty="0"/>
              <a:t>State Machine Insertion</a:t>
            </a:r>
            <a:r>
              <a:rPr lang="en-US" dirty="0"/>
              <a:t>: The modified Verilog code includes a state machine that monitors for specific conditions (e.g., receiving a certain bit pattern over UART).</a:t>
            </a:r>
          </a:p>
          <a:p>
            <a:pPr marL="742950" lvl="1" indent="-285750">
              <a:buFont typeface="Arial" panose="020B0604020202020204" pitchFamily="34" charset="0"/>
              <a:buChar char="•"/>
            </a:pPr>
            <a:r>
              <a:rPr lang="en-US" b="1" dirty="0"/>
              <a:t>DoS Trigger</a:t>
            </a:r>
            <a:r>
              <a:rPr lang="en-US" dirty="0"/>
              <a:t>: Once the condition is met, the state machine causes the hardware to enter a malfunctioning or infinite loop state, effectively creating a denial-of-service condition.</a:t>
            </a:r>
          </a:p>
        </p:txBody>
      </p:sp>
      <p:sp>
        <p:nvSpPr>
          <p:cNvPr id="7" name="TextBox 6">
            <a:extLst>
              <a:ext uri="{FF2B5EF4-FFF2-40B4-BE49-F238E27FC236}">
                <a16:creationId xmlns:a16="http://schemas.microsoft.com/office/drawing/2014/main" id="{F1222295-B15B-8D4D-9932-F05CFFB66B13}"/>
              </a:ext>
            </a:extLst>
          </p:cNvPr>
          <p:cNvSpPr txBox="1"/>
          <p:nvPr/>
        </p:nvSpPr>
        <p:spPr>
          <a:xfrm>
            <a:off x="2915470" y="727969"/>
            <a:ext cx="6096728" cy="584775"/>
          </a:xfrm>
          <a:prstGeom prst="rect">
            <a:avLst/>
          </a:prstGeom>
          <a:noFill/>
        </p:spPr>
        <p:txBody>
          <a:bodyPr wrap="square">
            <a:spAutoFit/>
          </a:bodyPr>
          <a:lstStyle/>
          <a:p>
            <a:r>
              <a:rPr lang="en-US" sz="3200" dirty="0">
                <a:latin typeface="Segoe UI Variable Display Semib" pitchFamily="2" charset="0"/>
              </a:rPr>
              <a:t>Execution Flow and DoS Trigger</a:t>
            </a:r>
          </a:p>
        </p:txBody>
      </p:sp>
      <p:sp>
        <p:nvSpPr>
          <p:cNvPr id="10" name="Rectangle 2">
            <a:extLst>
              <a:ext uri="{FF2B5EF4-FFF2-40B4-BE49-F238E27FC236}">
                <a16:creationId xmlns:a16="http://schemas.microsoft.com/office/drawing/2014/main" id="{382BC555-F4CB-2C87-9C72-78107F8063D1}"/>
              </a:ext>
            </a:extLst>
          </p:cNvPr>
          <p:cNvSpPr>
            <a:spLocks noChangeArrowheads="1"/>
          </p:cNvSpPr>
          <p:nvPr/>
        </p:nvSpPr>
        <p:spPr bwMode="auto">
          <a:xfrm>
            <a:off x="6273922" y="2451052"/>
            <a:ext cx="549952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l-GR" altLang="el-GR" sz="1800" b="1" i="0" u="none" strike="noStrike" cap="none" normalizeH="0" baseline="0" dirty="0" err="1">
                <a:ln>
                  <a:noFill/>
                </a:ln>
                <a:solidFill>
                  <a:schemeClr val="tx1"/>
                </a:solidFill>
                <a:effectLst/>
                <a:latin typeface="Arial" panose="020B0604020202020204" pitchFamily="34" charset="0"/>
              </a:rPr>
              <a:t>Flowchart</a:t>
            </a:r>
            <a:r>
              <a:rPr kumimoji="0" lang="el-GR" altLang="el-GR" sz="1800" b="1" i="0" u="none" strike="noStrike" cap="none" normalizeH="0" baseline="0" dirty="0">
                <a:ln>
                  <a:noFill/>
                </a:ln>
                <a:solidFill>
                  <a:schemeClr val="tx1"/>
                </a:solidFill>
                <a:effectLst/>
                <a:latin typeface="Arial" panose="020B0604020202020204" pitchFamily="34" charset="0"/>
              </a:rPr>
              <a:t> of the </a:t>
            </a:r>
            <a:r>
              <a:rPr kumimoji="0" lang="el-GR" altLang="el-GR" sz="1800" b="1" i="0" u="none" strike="noStrike" cap="none" normalizeH="0" baseline="0" dirty="0" err="1">
                <a:ln>
                  <a:noFill/>
                </a:ln>
                <a:solidFill>
                  <a:schemeClr val="tx1"/>
                </a:solidFill>
                <a:effectLst/>
                <a:latin typeface="Arial" panose="020B0604020202020204" pitchFamily="34" charset="0"/>
              </a:rPr>
              <a:t>Attack</a:t>
            </a:r>
            <a:r>
              <a:rPr kumimoji="0" lang="el-GR" altLang="el-GR"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l-GR" altLang="el-GR" sz="1800" b="0" i="0" u="none" strike="noStrike" cap="none" normalizeH="0" baseline="0" dirty="0" err="1">
                <a:ln>
                  <a:noFill/>
                </a:ln>
                <a:solidFill>
                  <a:schemeClr val="tx1"/>
                </a:solidFill>
                <a:effectLst/>
                <a:latin typeface="Arial" panose="020B0604020202020204" pitchFamily="34" charset="0"/>
              </a:rPr>
              <a:t>BadUSB</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initiates</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injection</a:t>
            </a:r>
            <a:r>
              <a:rPr kumimoji="0" lang="el-GR" altLang="el-GR"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l-GR" altLang="el-GR" sz="1800" b="0" i="0" u="none" strike="noStrike" cap="none" normalizeH="0" baseline="0" dirty="0" err="1">
                <a:ln>
                  <a:noFill/>
                </a:ln>
                <a:solidFill>
                  <a:schemeClr val="tx1"/>
                </a:solidFill>
                <a:effectLst/>
                <a:latin typeface="Arial" panose="020B0604020202020204" pitchFamily="34" charset="0"/>
              </a:rPr>
              <a:t>Trojan</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modifies</a:t>
            </a:r>
            <a:r>
              <a:rPr kumimoji="0" lang="el-GR" altLang="el-GR" sz="1800" b="0" i="0" u="none" strike="noStrike" cap="none" normalizeH="0" baseline="0" dirty="0">
                <a:ln>
                  <a:noFill/>
                </a:ln>
                <a:solidFill>
                  <a:schemeClr val="tx1"/>
                </a:solidFill>
                <a:effectLst/>
                <a:latin typeface="Arial" panose="020B0604020202020204" pitchFamily="34" charset="0"/>
              </a:rPr>
              <a:t> the </a:t>
            </a:r>
            <a:r>
              <a:rPr kumimoji="0" lang="el-GR" altLang="el-GR" sz="1800" b="0" i="0" u="none" strike="noStrike" cap="none" normalizeH="0" baseline="0" dirty="0" err="1">
                <a:ln>
                  <a:noFill/>
                </a:ln>
                <a:solidFill>
                  <a:schemeClr val="tx1"/>
                </a:solidFill>
                <a:effectLst/>
                <a:latin typeface="Arial" panose="020B0604020202020204" pitchFamily="34" charset="0"/>
              </a:rPr>
              <a:t>Verilog</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design</a:t>
            </a:r>
            <a:r>
              <a:rPr kumimoji="0" lang="el-GR" altLang="el-GR"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l-GR" altLang="el-GR" sz="1800" b="0" i="0" u="none" strike="noStrike" cap="none" normalizeH="0" baseline="0" dirty="0" err="1">
                <a:ln>
                  <a:noFill/>
                </a:ln>
                <a:solidFill>
                  <a:schemeClr val="tx1"/>
                </a:solidFill>
                <a:effectLst/>
                <a:latin typeface="Arial" panose="020B0604020202020204" pitchFamily="34" charset="0"/>
              </a:rPr>
              <a:t>State</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machine</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waits</a:t>
            </a:r>
            <a:r>
              <a:rPr kumimoji="0" lang="el-GR" altLang="el-GR" sz="1800" b="0" i="0" u="none" strike="noStrike" cap="none" normalizeH="0" baseline="0" dirty="0">
                <a:ln>
                  <a:noFill/>
                </a:ln>
                <a:solidFill>
                  <a:schemeClr val="tx1"/>
                </a:solidFill>
                <a:effectLst/>
                <a:latin typeface="Arial" panose="020B0604020202020204" pitchFamily="34" charset="0"/>
              </a:rPr>
              <a:t> for the </a:t>
            </a:r>
            <a:r>
              <a:rPr kumimoji="0" lang="el-GR" altLang="el-GR" sz="1800" b="0" i="0" u="none" strike="noStrike" cap="none" normalizeH="0" baseline="0" dirty="0" err="1">
                <a:ln>
                  <a:noFill/>
                </a:ln>
                <a:solidFill>
                  <a:schemeClr val="tx1"/>
                </a:solidFill>
                <a:effectLst/>
                <a:latin typeface="Arial" panose="020B0604020202020204" pitchFamily="34" charset="0"/>
              </a:rPr>
              <a:t>trigger</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condition</a:t>
            </a:r>
            <a:r>
              <a:rPr kumimoji="0" lang="el-GR" altLang="el-GR"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l-GR" altLang="el-GR" sz="1800" b="0" i="0" u="none" strike="noStrike" cap="none" normalizeH="0" baseline="0" dirty="0" err="1">
                <a:ln>
                  <a:noFill/>
                </a:ln>
                <a:solidFill>
                  <a:schemeClr val="tx1"/>
                </a:solidFill>
                <a:effectLst/>
                <a:latin typeface="Arial" panose="020B0604020202020204" pitchFamily="34" charset="0"/>
              </a:rPr>
              <a:t>Upon</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trigger</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DoS</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occurs</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e.g</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blocking</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communication</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via</a:t>
            </a:r>
            <a:r>
              <a:rPr kumimoji="0" lang="el-GR" altLang="el-GR" sz="1800" b="0" i="0" u="none" strike="noStrike" cap="none" normalizeH="0" baseline="0" dirty="0">
                <a:ln>
                  <a:noFill/>
                </a:ln>
                <a:solidFill>
                  <a:schemeClr val="tx1"/>
                </a:solidFill>
                <a:effectLst/>
                <a:latin typeface="Arial" panose="020B0604020202020204" pitchFamily="34" charset="0"/>
              </a:rPr>
              <a:t> UART).</a:t>
            </a:r>
            <a:endParaRPr kumimoji="0" lang="en-US" altLang="el-GR"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l-GR" altLang="el-GR" sz="1800" b="1" i="0" u="none" strike="noStrike" cap="none" normalizeH="0" baseline="0" dirty="0" err="1">
                <a:ln>
                  <a:noFill/>
                </a:ln>
                <a:solidFill>
                  <a:schemeClr val="tx1"/>
                </a:solidFill>
                <a:effectLst/>
                <a:latin typeface="Arial" panose="020B0604020202020204" pitchFamily="34" charset="0"/>
              </a:rPr>
              <a:t>Key</a:t>
            </a:r>
            <a:r>
              <a:rPr kumimoji="0" lang="el-GR" altLang="el-GR" sz="1800" b="1" i="0" u="none" strike="noStrike" cap="none" normalizeH="0" baseline="0" dirty="0">
                <a:ln>
                  <a:noFill/>
                </a:ln>
                <a:solidFill>
                  <a:schemeClr val="tx1"/>
                </a:solidFill>
                <a:effectLst/>
                <a:latin typeface="Arial" panose="020B0604020202020204" pitchFamily="34" charset="0"/>
              </a:rPr>
              <a:t> </a:t>
            </a:r>
            <a:r>
              <a:rPr kumimoji="0" lang="el-GR" altLang="el-GR" sz="1800" b="1" i="0" u="none" strike="noStrike" cap="none" normalizeH="0" baseline="0" dirty="0" err="1">
                <a:ln>
                  <a:noFill/>
                </a:ln>
                <a:solidFill>
                  <a:schemeClr val="tx1"/>
                </a:solidFill>
                <a:effectLst/>
                <a:latin typeface="Arial" panose="020B0604020202020204" pitchFamily="34" charset="0"/>
              </a:rPr>
              <a:t>Result</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Hardware</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becomes</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unresponsive</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or</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malfunctions</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under</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specific</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inputs</a:t>
            </a:r>
            <a:r>
              <a:rPr kumimoji="0" lang="el-GR" altLang="el-GR" sz="1800" b="0" i="0" u="none" strike="noStrike" cap="none" normalizeH="0" baseline="0" dirty="0">
                <a:ln>
                  <a:noFill/>
                </a:ln>
                <a:solidFill>
                  <a:schemeClr val="tx1"/>
                </a:solidFill>
                <a:effectLst/>
                <a:latin typeface="Arial" panose="020B0604020202020204" pitchFamily="34" charset="0"/>
              </a:rPr>
              <a:t>.</a:t>
            </a:r>
            <a:endParaRPr kumimoji="0" lang="en-US" altLang="el-G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281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7E8846-7957-6DD2-4CAB-A512B028D4F1}"/>
              </a:ext>
            </a:extLst>
          </p:cNvPr>
          <p:cNvSpPr txBox="1"/>
          <p:nvPr/>
        </p:nvSpPr>
        <p:spPr>
          <a:xfrm>
            <a:off x="1941096" y="2402535"/>
            <a:ext cx="3138054"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l-GR" altLang="el-GR" sz="1800" b="1" i="0" u="none" strike="noStrike" cap="none" normalizeH="0" baseline="0" dirty="0" err="1">
                <a:ln>
                  <a:noFill/>
                </a:ln>
                <a:solidFill>
                  <a:schemeClr val="tx1"/>
                </a:solidFill>
                <a:effectLst/>
                <a:latin typeface="Arial" panose="020B0604020202020204" pitchFamily="34" charset="0"/>
              </a:rPr>
              <a:t>Impact</a:t>
            </a:r>
            <a:r>
              <a:rPr kumimoji="0" lang="el-GR" altLang="el-G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l-GR" altLang="el-GR" sz="1800" b="0" i="0" u="none" strike="noStrike" cap="none" normalizeH="0" baseline="0" dirty="0" err="1">
                <a:ln>
                  <a:noFill/>
                </a:ln>
                <a:solidFill>
                  <a:schemeClr val="tx1"/>
                </a:solidFill>
                <a:effectLst/>
                <a:latin typeface="Arial" panose="020B0604020202020204" pitchFamily="34" charset="0"/>
              </a:rPr>
              <a:t>This</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type</a:t>
            </a:r>
            <a:r>
              <a:rPr kumimoji="0" lang="el-GR" altLang="el-GR" sz="1800" b="0" i="0" u="none" strike="noStrike" cap="none" normalizeH="0" baseline="0" dirty="0">
                <a:ln>
                  <a:noFill/>
                </a:ln>
                <a:solidFill>
                  <a:schemeClr val="tx1"/>
                </a:solidFill>
                <a:effectLst/>
                <a:latin typeface="Arial" panose="020B0604020202020204" pitchFamily="34" charset="0"/>
              </a:rPr>
              <a:t> of </a:t>
            </a:r>
            <a:r>
              <a:rPr kumimoji="0" lang="el-GR" altLang="el-GR" sz="1800" b="0" i="0" u="none" strike="noStrike" cap="none" normalizeH="0" baseline="0" dirty="0" err="1">
                <a:ln>
                  <a:noFill/>
                </a:ln>
                <a:solidFill>
                  <a:schemeClr val="tx1"/>
                </a:solidFill>
                <a:effectLst/>
                <a:latin typeface="Arial" panose="020B0604020202020204" pitchFamily="34" charset="0"/>
              </a:rPr>
              <a:t>attack</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can</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be</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subtle</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hard</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to</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detect</a:t>
            </a:r>
            <a:r>
              <a:rPr kumimoji="0" lang="el-GR" altLang="el-GR" sz="1800" b="0" i="0" u="none" strike="noStrike" cap="none" normalizeH="0" baseline="0" dirty="0">
                <a:ln>
                  <a:noFill/>
                </a:ln>
                <a:solidFill>
                  <a:schemeClr val="tx1"/>
                </a:solidFill>
                <a:effectLst/>
                <a:latin typeface="Arial" panose="020B0604020202020204" pitchFamily="34" charset="0"/>
              </a:rPr>
              <a:t>, and </a:t>
            </a:r>
            <a:r>
              <a:rPr kumimoji="0" lang="el-GR" altLang="el-GR" sz="1800" b="0" i="0" u="none" strike="noStrike" cap="none" normalizeH="0" baseline="0" dirty="0" err="1">
                <a:ln>
                  <a:noFill/>
                </a:ln>
                <a:solidFill>
                  <a:schemeClr val="tx1"/>
                </a:solidFill>
                <a:effectLst/>
                <a:latin typeface="Arial" panose="020B0604020202020204" pitchFamily="34" charset="0"/>
              </a:rPr>
              <a:t>capable</a:t>
            </a:r>
            <a:r>
              <a:rPr kumimoji="0" lang="el-GR" altLang="el-GR" sz="1800" b="0" i="0" u="none" strike="noStrike" cap="none" normalizeH="0" baseline="0" dirty="0">
                <a:ln>
                  <a:noFill/>
                </a:ln>
                <a:solidFill>
                  <a:schemeClr val="tx1"/>
                </a:solidFill>
                <a:effectLst/>
                <a:latin typeface="Arial" panose="020B0604020202020204" pitchFamily="34" charset="0"/>
              </a:rPr>
              <a:t> of </a:t>
            </a:r>
            <a:r>
              <a:rPr kumimoji="0" lang="el-GR" altLang="el-GR" sz="1800" b="0" i="0" u="none" strike="noStrike" cap="none" normalizeH="0" baseline="0" dirty="0" err="1">
                <a:ln>
                  <a:noFill/>
                </a:ln>
                <a:solidFill>
                  <a:schemeClr val="tx1"/>
                </a:solidFill>
                <a:effectLst/>
                <a:latin typeface="Arial" panose="020B0604020202020204" pitchFamily="34" charset="0"/>
              </a:rPr>
              <a:t>crippling</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hardware</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functionality</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under</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specific</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targeted</a:t>
            </a:r>
            <a:r>
              <a:rPr kumimoji="0" lang="el-GR" altLang="el-GR" sz="1800" b="0" i="0" u="none" strike="noStrike" cap="none" normalizeH="0" baseline="0" dirty="0">
                <a:ln>
                  <a:noFill/>
                </a:ln>
                <a:solidFill>
                  <a:schemeClr val="tx1"/>
                </a:solidFill>
                <a:effectLst/>
                <a:latin typeface="Arial" panose="020B0604020202020204" pitchFamily="34" charset="0"/>
              </a:rPr>
              <a:t> </a:t>
            </a:r>
            <a:r>
              <a:rPr kumimoji="0" lang="el-GR" altLang="el-GR" sz="1800" b="0" i="0" u="none" strike="noStrike" cap="none" normalizeH="0" baseline="0" dirty="0" err="1">
                <a:ln>
                  <a:noFill/>
                </a:ln>
                <a:solidFill>
                  <a:schemeClr val="tx1"/>
                </a:solidFill>
                <a:effectLst/>
                <a:latin typeface="Arial" panose="020B0604020202020204" pitchFamily="34" charset="0"/>
              </a:rPr>
              <a:t>conditions</a:t>
            </a:r>
            <a:r>
              <a:rPr kumimoji="0" lang="el-GR" altLang="el-GR" sz="1800" b="0" i="0" u="none" strike="noStrike" cap="none" normalizeH="0" baseline="0" dirty="0">
                <a:ln>
                  <a:noFill/>
                </a:ln>
                <a:solidFill>
                  <a:schemeClr val="tx1"/>
                </a:solidFill>
                <a:effectLst/>
                <a:latin typeface="Arial" panose="020B0604020202020204" pitchFamily="34" charset="0"/>
              </a:rPr>
              <a:t>.</a:t>
            </a:r>
          </a:p>
        </p:txBody>
      </p:sp>
      <p:sp>
        <p:nvSpPr>
          <p:cNvPr id="5" name="TextBox 4">
            <a:extLst>
              <a:ext uri="{FF2B5EF4-FFF2-40B4-BE49-F238E27FC236}">
                <a16:creationId xmlns:a16="http://schemas.microsoft.com/office/drawing/2014/main" id="{86117F5E-D1F6-BFB1-F5F9-33CDE56DF767}"/>
              </a:ext>
            </a:extLst>
          </p:cNvPr>
          <p:cNvSpPr txBox="1"/>
          <p:nvPr/>
        </p:nvSpPr>
        <p:spPr>
          <a:xfrm>
            <a:off x="7112851" y="2125536"/>
            <a:ext cx="4713097" cy="2031325"/>
          </a:xfrm>
          <a:prstGeom prst="rect">
            <a:avLst/>
          </a:prstGeom>
          <a:noFill/>
        </p:spPr>
        <p:txBody>
          <a:bodyPr wrap="square">
            <a:spAutoFit/>
          </a:bodyPr>
          <a:lstStyle/>
          <a:p>
            <a:r>
              <a:rPr lang="en-US" b="1" dirty="0"/>
              <a:t>Severity of the Vulnerability</a:t>
            </a:r>
            <a:r>
              <a:rPr lang="en-US" dirty="0"/>
              <a:t>:</a:t>
            </a:r>
          </a:p>
          <a:p>
            <a:pPr>
              <a:buFont typeface="Arial" panose="020B0604020202020204" pitchFamily="34" charset="0"/>
              <a:buChar char="•"/>
            </a:pPr>
            <a:r>
              <a:rPr lang="en-US" b="1" dirty="0"/>
              <a:t>Insertion Phase</a:t>
            </a:r>
            <a:r>
              <a:rPr lang="en-US" dirty="0"/>
              <a:t>: Design stage</a:t>
            </a:r>
          </a:p>
          <a:p>
            <a:pPr>
              <a:buFont typeface="Arial" panose="020B0604020202020204" pitchFamily="34" charset="0"/>
              <a:buChar char="•"/>
            </a:pPr>
            <a:r>
              <a:rPr lang="en-US" b="1" dirty="0"/>
              <a:t>Abstraction Level</a:t>
            </a:r>
            <a:r>
              <a:rPr lang="en-US" dirty="0"/>
              <a:t>: Register-transfer level (RTL)</a:t>
            </a:r>
          </a:p>
          <a:p>
            <a:pPr>
              <a:buFont typeface="Arial" panose="020B0604020202020204" pitchFamily="34" charset="0"/>
              <a:buChar char="•"/>
            </a:pPr>
            <a:r>
              <a:rPr lang="en-US" b="1" dirty="0"/>
              <a:t>Activation Mechanism</a:t>
            </a:r>
            <a:r>
              <a:rPr lang="en-US" dirty="0"/>
              <a:t>: Conditionally triggered</a:t>
            </a:r>
          </a:p>
          <a:p>
            <a:pPr>
              <a:buFont typeface="Arial" panose="020B0604020202020204" pitchFamily="34" charset="0"/>
              <a:buChar char="•"/>
            </a:pPr>
            <a:r>
              <a:rPr lang="en-US" b="1" dirty="0"/>
              <a:t>Functional Effects</a:t>
            </a:r>
            <a:r>
              <a:rPr lang="en-US" dirty="0"/>
              <a:t>: Causes a denial-of-service (DoS) attack</a:t>
            </a:r>
          </a:p>
          <a:p>
            <a:pPr>
              <a:buFont typeface="Arial" panose="020B0604020202020204" pitchFamily="34" charset="0"/>
              <a:buChar char="•"/>
            </a:pPr>
            <a:r>
              <a:rPr lang="en-US" b="1" dirty="0"/>
              <a:t>Physical Characteristics</a:t>
            </a:r>
            <a:r>
              <a:rPr lang="en-US" dirty="0"/>
              <a:t>: Functional disruption</a:t>
            </a:r>
          </a:p>
        </p:txBody>
      </p:sp>
      <p:sp>
        <p:nvSpPr>
          <p:cNvPr id="6" name="TextBox 5">
            <a:extLst>
              <a:ext uri="{FF2B5EF4-FFF2-40B4-BE49-F238E27FC236}">
                <a16:creationId xmlns:a16="http://schemas.microsoft.com/office/drawing/2014/main" id="{6AD02C61-79ED-8E1C-8522-41C98C8FB767}"/>
              </a:ext>
            </a:extLst>
          </p:cNvPr>
          <p:cNvSpPr txBox="1"/>
          <p:nvPr/>
        </p:nvSpPr>
        <p:spPr>
          <a:xfrm>
            <a:off x="3544850" y="763259"/>
            <a:ext cx="4950630" cy="584775"/>
          </a:xfrm>
          <a:prstGeom prst="rect">
            <a:avLst/>
          </a:prstGeom>
          <a:noFill/>
        </p:spPr>
        <p:txBody>
          <a:bodyPr wrap="square">
            <a:spAutoFit/>
          </a:bodyPr>
          <a:lstStyle/>
          <a:p>
            <a:r>
              <a:rPr lang="en-US" sz="3200" dirty="0">
                <a:latin typeface="Segoe UI Variable Display Semib" pitchFamily="2" charset="0"/>
              </a:rPr>
              <a:t>Impact and vuln. severity</a:t>
            </a:r>
          </a:p>
        </p:txBody>
      </p:sp>
      <p:cxnSp>
        <p:nvCxnSpPr>
          <p:cNvPr id="7" name="Straight Connector 6">
            <a:extLst>
              <a:ext uri="{FF2B5EF4-FFF2-40B4-BE49-F238E27FC236}">
                <a16:creationId xmlns:a16="http://schemas.microsoft.com/office/drawing/2014/main" id="{C88BFECB-6624-2876-5CB7-171462BF3542}"/>
              </a:ext>
            </a:extLst>
          </p:cNvPr>
          <p:cNvCxnSpPr/>
          <p:nvPr/>
        </p:nvCxnSpPr>
        <p:spPr>
          <a:xfrm>
            <a:off x="6020165" y="1853898"/>
            <a:ext cx="0" cy="38063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497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858408" y="580148"/>
            <a:ext cx="8475184" cy="5158406"/>
            <a:chOff x="2217698" y="594145"/>
            <a:chExt cx="8475184" cy="5393544"/>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217698" y="4843096"/>
              <a:ext cx="8475184" cy="114459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dirty="0">
                  <a:solidFill>
                    <a:schemeClr val="tx1"/>
                  </a:solidFill>
                  <a:latin typeface="Segoe UI Variable Display Semib" pitchFamily="2" charset="0"/>
                  <a:ea typeface="Source Sans Pro" charset="0"/>
                  <a:cs typeface="Source Sans Pro" charset="0"/>
                </a:rPr>
                <a:t> </a:t>
              </a:r>
              <a:r>
                <a:rPr lang="en-US" sz="3200" dirty="0" err="1">
                  <a:solidFill>
                    <a:schemeClr val="tx1"/>
                  </a:solidFill>
                  <a:latin typeface="Segoe UI Variable Display Semib" pitchFamily="2" charset="0"/>
                  <a:ea typeface="Source Sans Pro" charset="0"/>
                  <a:cs typeface="Source Sans Pro" charset="0"/>
                </a:rPr>
                <a:t>Cryptoleak</a:t>
              </a:r>
              <a:r>
                <a:rPr lang="en-US" sz="3200" dirty="0">
                  <a:solidFill>
                    <a:schemeClr val="tx1"/>
                  </a:solidFill>
                  <a:latin typeface="Segoe UI Variable Display Semib" pitchFamily="2" charset="0"/>
                  <a:ea typeface="Source Sans Pro" charset="0"/>
                  <a:cs typeface="Source Sans Pro" charset="0"/>
                </a:rPr>
                <a:t>: Subtle Timing Exploits for AES Key Extraction with Trojan Listeners </a:t>
              </a:r>
              <a:endParaRPr lang="en-US" sz="4800" dirty="0">
                <a:solidFill>
                  <a:schemeClr val="tx1"/>
                </a:solidFill>
                <a:latin typeface="Segoe UI Variable Display Semib" pitchFamily="2" charset="0"/>
                <a:ea typeface="Source Sans Pro" charset="0"/>
                <a:cs typeface="Source Sans Pro" charset="0"/>
              </a:endParaRP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2</a:t>
              </a:r>
              <a:r>
                <a:rPr lang="en-US" sz="11500" baseline="30000" dirty="0">
                  <a:solidFill>
                    <a:srgbClr val="00AAD4"/>
                  </a:solidFill>
                  <a:latin typeface="Source Sans Pro" charset="0"/>
                  <a:ea typeface="Source Sans Pro" charset="0"/>
                  <a:cs typeface="Source Sans Pro" charset="0"/>
                </a:rPr>
                <a:t>nd</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3109646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0E2461-D893-2023-C920-E90D61F8B387}"/>
              </a:ext>
            </a:extLst>
          </p:cNvPr>
          <p:cNvSpPr txBox="1"/>
          <p:nvPr/>
        </p:nvSpPr>
        <p:spPr>
          <a:xfrm>
            <a:off x="1114061" y="2776061"/>
            <a:ext cx="4044843" cy="1754326"/>
          </a:xfrm>
          <a:prstGeom prst="rect">
            <a:avLst/>
          </a:prstGeom>
          <a:noFill/>
        </p:spPr>
        <p:txBody>
          <a:bodyPr wrap="square" rtlCol="0">
            <a:spAutoFit/>
          </a:bodyPr>
          <a:lstStyle/>
          <a:p>
            <a:pPr>
              <a:buFont typeface="Arial" panose="020B0604020202020204" pitchFamily="34" charset="0"/>
              <a:buChar char="•"/>
            </a:pPr>
            <a:r>
              <a:rPr lang="en-US" b="1" dirty="0"/>
              <a:t>Goal</a:t>
            </a:r>
            <a:r>
              <a:rPr lang="en-US" dirty="0"/>
              <a:t>: Covertly exfiltrate AES encryption keys by modulating the clock signal in a hardware design.</a:t>
            </a:r>
          </a:p>
          <a:p>
            <a:pPr>
              <a:buFont typeface="Arial" panose="020B0604020202020204" pitchFamily="34" charset="0"/>
              <a:buChar char="•"/>
            </a:pPr>
            <a:r>
              <a:rPr lang="en-US" b="1" dirty="0"/>
              <a:t>Target</a:t>
            </a:r>
            <a:r>
              <a:rPr lang="en-US" dirty="0"/>
              <a:t>: AES IP core integrated into a PC, where the AES key is leaked through clock signal variations.</a:t>
            </a:r>
          </a:p>
        </p:txBody>
      </p:sp>
      <p:sp>
        <p:nvSpPr>
          <p:cNvPr id="6" name="TextBox 5">
            <a:extLst>
              <a:ext uri="{FF2B5EF4-FFF2-40B4-BE49-F238E27FC236}">
                <a16:creationId xmlns:a16="http://schemas.microsoft.com/office/drawing/2014/main" id="{2EC39F2D-286A-5B8E-4269-D4F82E84F89A}"/>
              </a:ext>
            </a:extLst>
          </p:cNvPr>
          <p:cNvSpPr txBox="1"/>
          <p:nvPr/>
        </p:nvSpPr>
        <p:spPr>
          <a:xfrm>
            <a:off x="6816115" y="1214558"/>
            <a:ext cx="4734974" cy="5355312"/>
          </a:xfrm>
          <a:prstGeom prst="rect">
            <a:avLst/>
          </a:prstGeom>
          <a:noFill/>
        </p:spPr>
        <p:txBody>
          <a:bodyPr wrap="square">
            <a:spAutoFit/>
          </a:bodyPr>
          <a:lstStyle/>
          <a:p>
            <a:r>
              <a:rPr lang="en-US" b="1" dirty="0"/>
              <a:t>Attack Stages</a:t>
            </a:r>
            <a:r>
              <a:rPr lang="en-US" dirty="0"/>
              <a:t>:</a:t>
            </a:r>
          </a:p>
          <a:p>
            <a:pPr>
              <a:buFont typeface="+mj-lt"/>
              <a:buAutoNum type="arabicPeriod"/>
            </a:pPr>
            <a:r>
              <a:rPr lang="en-US" b="1" dirty="0"/>
              <a:t>Trojan Introduction via </a:t>
            </a:r>
            <a:r>
              <a:rPr lang="en-US" b="1" dirty="0" err="1"/>
              <a:t>BadUSB</a:t>
            </a:r>
            <a:r>
              <a:rPr lang="en-US" dirty="0"/>
              <a:t>: The trojan modifies the AES Verilog core, causing subtle modulation of the clock signal during key scheduling or encryption.</a:t>
            </a:r>
          </a:p>
          <a:p>
            <a:pPr>
              <a:buFont typeface="+mj-lt"/>
              <a:buAutoNum type="arabicPeriod"/>
            </a:pPr>
            <a:r>
              <a:rPr lang="en-US" b="1" dirty="0"/>
              <a:t>Clock Modulation</a:t>
            </a:r>
            <a:r>
              <a:rPr lang="en-US" dirty="0"/>
              <a:t>: The trojan encodes the AES key into small changes in the clock frequency, phase, or duty cycle during encryption operations.</a:t>
            </a:r>
          </a:p>
          <a:p>
            <a:pPr>
              <a:buFont typeface="+mj-lt"/>
              <a:buAutoNum type="arabicPeriod"/>
            </a:pPr>
            <a:endParaRPr lang="en-US" dirty="0"/>
          </a:p>
          <a:p>
            <a:pPr>
              <a:buFont typeface="Arial" panose="020B0604020202020204" pitchFamily="34" charset="0"/>
              <a:buChar char="•"/>
            </a:pPr>
            <a:r>
              <a:rPr lang="en-US" b="1" dirty="0"/>
              <a:t>Main Techniques</a:t>
            </a:r>
            <a:r>
              <a:rPr lang="en-US" dirty="0"/>
              <a:t>:</a:t>
            </a:r>
          </a:p>
          <a:p>
            <a:pPr marL="742950" lvl="1" indent="-285750">
              <a:buFont typeface="Arial" panose="020B0604020202020204" pitchFamily="34" charset="0"/>
              <a:buChar char="•"/>
            </a:pPr>
            <a:r>
              <a:rPr lang="en-US" b="1" dirty="0"/>
              <a:t>Clock Signal Modulation</a:t>
            </a:r>
            <a:r>
              <a:rPr lang="en-US" dirty="0"/>
              <a:t>: Introducing slight variations (frequency or phase shifts) in the clock signal to encode key bits.</a:t>
            </a:r>
          </a:p>
          <a:p>
            <a:pPr marL="742950" lvl="1" indent="-285750">
              <a:buFont typeface="Arial" panose="020B0604020202020204" pitchFamily="34" charset="0"/>
              <a:buChar char="•"/>
            </a:pPr>
            <a:r>
              <a:rPr lang="en-US" b="1" dirty="0" err="1"/>
              <a:t>BadUSB</a:t>
            </a:r>
            <a:r>
              <a:rPr lang="en-US" b="1" dirty="0"/>
              <a:t> for Trojan Injection</a:t>
            </a:r>
            <a:r>
              <a:rPr lang="en-US" dirty="0"/>
              <a:t>: Using </a:t>
            </a:r>
            <a:r>
              <a:rPr lang="en-US" dirty="0" err="1"/>
              <a:t>BadUSB</a:t>
            </a:r>
            <a:r>
              <a:rPr lang="en-US" dirty="0"/>
              <a:t> to inject a trojan that modifies the Verilog IP core.</a:t>
            </a:r>
          </a:p>
          <a:p>
            <a:pPr>
              <a:buFont typeface="+mj-lt"/>
              <a:buAutoNum type="arabicPeriod"/>
            </a:pPr>
            <a:endParaRPr lang="en-US" dirty="0"/>
          </a:p>
        </p:txBody>
      </p:sp>
      <p:cxnSp>
        <p:nvCxnSpPr>
          <p:cNvPr id="8" name="Straight Connector 7">
            <a:extLst>
              <a:ext uri="{FF2B5EF4-FFF2-40B4-BE49-F238E27FC236}">
                <a16:creationId xmlns:a16="http://schemas.microsoft.com/office/drawing/2014/main" id="{27A25B67-C80F-D12D-6E94-D86B29A8FAB0}"/>
              </a:ext>
            </a:extLst>
          </p:cNvPr>
          <p:cNvCxnSpPr/>
          <p:nvPr/>
        </p:nvCxnSpPr>
        <p:spPr>
          <a:xfrm>
            <a:off x="5836411" y="1750047"/>
            <a:ext cx="0" cy="3806354"/>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D8C49ED-2AFF-26DD-E008-2619D46601C2}"/>
              </a:ext>
            </a:extLst>
          </p:cNvPr>
          <p:cNvSpPr txBox="1"/>
          <p:nvPr/>
        </p:nvSpPr>
        <p:spPr>
          <a:xfrm>
            <a:off x="4787019" y="408875"/>
            <a:ext cx="2320454" cy="584775"/>
          </a:xfrm>
          <a:prstGeom prst="rect">
            <a:avLst/>
          </a:prstGeom>
          <a:noFill/>
        </p:spPr>
        <p:txBody>
          <a:bodyPr wrap="square">
            <a:spAutoFit/>
          </a:bodyPr>
          <a:lstStyle/>
          <a:p>
            <a:r>
              <a:rPr lang="en-US" sz="3200" b="1" dirty="0"/>
              <a:t>Introduction</a:t>
            </a:r>
            <a:endParaRPr lang="en-US" sz="3200" dirty="0"/>
          </a:p>
        </p:txBody>
      </p:sp>
    </p:spTree>
    <p:extLst>
      <p:ext uri="{BB962C8B-B14F-4D97-AF65-F5344CB8AC3E}">
        <p14:creationId xmlns:p14="http://schemas.microsoft.com/office/powerpoint/2010/main" val="4098855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7A25B67-C80F-D12D-6E94-D86B29A8FAB0}"/>
              </a:ext>
            </a:extLst>
          </p:cNvPr>
          <p:cNvCxnSpPr/>
          <p:nvPr/>
        </p:nvCxnSpPr>
        <p:spPr>
          <a:xfrm>
            <a:off x="5985164" y="1708925"/>
            <a:ext cx="0" cy="380635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36801C3-F20D-525D-B838-3173F4D30572}"/>
              </a:ext>
            </a:extLst>
          </p:cNvPr>
          <p:cNvSpPr txBox="1"/>
          <p:nvPr/>
        </p:nvSpPr>
        <p:spPr>
          <a:xfrm>
            <a:off x="751427" y="2128936"/>
            <a:ext cx="4328087" cy="2585323"/>
          </a:xfrm>
          <a:prstGeom prst="rect">
            <a:avLst/>
          </a:prstGeom>
          <a:noFill/>
        </p:spPr>
        <p:txBody>
          <a:bodyPr wrap="square">
            <a:spAutoFit/>
          </a:bodyPr>
          <a:lstStyle/>
          <a:p>
            <a:pPr>
              <a:buFont typeface="Arial" panose="020B0604020202020204" pitchFamily="34" charset="0"/>
              <a:buChar char="•"/>
            </a:pPr>
            <a:r>
              <a:rPr lang="en-US" b="1" dirty="0"/>
              <a:t>Trojan Design</a:t>
            </a:r>
            <a:r>
              <a:rPr lang="en-US" dirty="0"/>
              <a:t>: The software trojan on the PC monitors the timing variations in the AES clock signal using the Time Stamp Counter (TSC) or other low-level timing facilities (e.g., PMU).</a:t>
            </a:r>
          </a:p>
          <a:p>
            <a:pPr>
              <a:buFont typeface="Arial" panose="020B0604020202020204" pitchFamily="34" charset="0"/>
              <a:buChar char="•"/>
            </a:pPr>
            <a:r>
              <a:rPr lang="en-US" b="1" dirty="0"/>
              <a:t>Timing Data Collection</a:t>
            </a:r>
            <a:r>
              <a:rPr lang="en-US" dirty="0"/>
              <a:t>: The Trojan collects timing data during encryption and identifies small shifts that correspond to bits of the AES key.</a:t>
            </a:r>
          </a:p>
        </p:txBody>
      </p:sp>
      <p:sp>
        <p:nvSpPr>
          <p:cNvPr id="7" name="TextBox 6">
            <a:extLst>
              <a:ext uri="{FF2B5EF4-FFF2-40B4-BE49-F238E27FC236}">
                <a16:creationId xmlns:a16="http://schemas.microsoft.com/office/drawing/2014/main" id="{F1222295-B15B-8D4D-9932-F05CFFB66B13}"/>
              </a:ext>
            </a:extLst>
          </p:cNvPr>
          <p:cNvSpPr txBox="1"/>
          <p:nvPr/>
        </p:nvSpPr>
        <p:spPr>
          <a:xfrm>
            <a:off x="4329728" y="422000"/>
            <a:ext cx="3532543" cy="584775"/>
          </a:xfrm>
          <a:prstGeom prst="rect">
            <a:avLst/>
          </a:prstGeom>
          <a:noFill/>
        </p:spPr>
        <p:txBody>
          <a:bodyPr wrap="square">
            <a:spAutoFit/>
          </a:bodyPr>
          <a:lstStyle/>
          <a:p>
            <a:r>
              <a:rPr lang="en-US" sz="3200" b="1" dirty="0"/>
              <a:t>Monitoring Process</a:t>
            </a:r>
            <a:endParaRPr lang="en-US" sz="3200" dirty="0"/>
          </a:p>
        </p:txBody>
      </p:sp>
      <p:sp>
        <p:nvSpPr>
          <p:cNvPr id="10" name="Rectangle 2">
            <a:extLst>
              <a:ext uri="{FF2B5EF4-FFF2-40B4-BE49-F238E27FC236}">
                <a16:creationId xmlns:a16="http://schemas.microsoft.com/office/drawing/2014/main" id="{382BC555-F4CB-2C87-9C72-78107F8063D1}"/>
              </a:ext>
            </a:extLst>
          </p:cNvPr>
          <p:cNvSpPr>
            <a:spLocks noChangeArrowheads="1"/>
          </p:cNvSpPr>
          <p:nvPr/>
        </p:nvSpPr>
        <p:spPr bwMode="auto">
          <a:xfrm>
            <a:off x="7004568" y="2376676"/>
            <a:ext cx="45676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Key Extraction</a:t>
            </a:r>
            <a:r>
              <a:rPr lang="en-US" dirty="0"/>
              <a:t>:</a:t>
            </a:r>
          </a:p>
          <a:p>
            <a:pPr>
              <a:buFont typeface="Arial" panose="020B0604020202020204" pitchFamily="34" charset="0"/>
              <a:buChar char="•"/>
            </a:pPr>
            <a:r>
              <a:rPr lang="en-US" b="1" dirty="0"/>
              <a:t>Data Processing</a:t>
            </a:r>
            <a:r>
              <a:rPr lang="en-US" dirty="0"/>
              <a:t>: Timing deltas (differences between normal clock cycles and modulated cycles) are processed to extract key bits.</a:t>
            </a:r>
          </a:p>
          <a:p>
            <a:pPr>
              <a:buFont typeface="Arial" panose="020B0604020202020204" pitchFamily="34" charset="0"/>
              <a:buChar char="•"/>
            </a:pPr>
            <a:r>
              <a:rPr lang="en-US" b="1" dirty="0"/>
              <a:t>Key Decoding</a:t>
            </a:r>
            <a:r>
              <a:rPr lang="en-US" dirty="0"/>
              <a:t>: The software reconstructs the AES key based on the timing patterns.</a:t>
            </a:r>
          </a:p>
        </p:txBody>
      </p:sp>
    </p:spTree>
    <p:extLst>
      <p:ext uri="{BB962C8B-B14F-4D97-AF65-F5344CB8AC3E}">
        <p14:creationId xmlns:p14="http://schemas.microsoft.com/office/powerpoint/2010/main" val="405303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D52A72-29D0-5FE3-8E03-9BC0946B6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026" y="1441261"/>
            <a:ext cx="4970549" cy="1818968"/>
          </a:xfrm>
          <a:prstGeom prst="rect">
            <a:avLst/>
          </a:prstGeom>
        </p:spPr>
      </p:pic>
      <p:sp>
        <p:nvSpPr>
          <p:cNvPr id="3" name="TextBox 2">
            <a:extLst>
              <a:ext uri="{FF2B5EF4-FFF2-40B4-BE49-F238E27FC236}">
                <a16:creationId xmlns:a16="http://schemas.microsoft.com/office/drawing/2014/main" id="{A3FC9812-4AE7-A6A4-CA25-F3367684CDEB}"/>
              </a:ext>
            </a:extLst>
          </p:cNvPr>
          <p:cNvSpPr txBox="1"/>
          <p:nvPr/>
        </p:nvSpPr>
        <p:spPr>
          <a:xfrm>
            <a:off x="4211772" y="3705074"/>
            <a:ext cx="3233057" cy="369332"/>
          </a:xfrm>
          <a:prstGeom prst="rect">
            <a:avLst/>
          </a:prstGeom>
          <a:noFill/>
        </p:spPr>
        <p:txBody>
          <a:bodyPr wrap="square" rtlCol="0">
            <a:spAutoFit/>
          </a:bodyPr>
          <a:lstStyle/>
          <a:p>
            <a:r>
              <a:rPr lang="en-US" dirty="0">
                <a:latin typeface="Arial Black" panose="020B0A04020102020204" pitchFamily="34" charset="0"/>
              </a:rPr>
              <a:t>Team : </a:t>
            </a:r>
            <a:r>
              <a:rPr lang="en-US" dirty="0" err="1">
                <a:latin typeface="Arial Black" panose="020B0A04020102020204" pitchFamily="34" charset="0"/>
              </a:rPr>
              <a:t>SystemsGenesys</a:t>
            </a:r>
            <a:endParaRPr lang="el-GR" dirty="0">
              <a:latin typeface="Arial Black" panose="020B0A04020102020204" pitchFamily="34" charset="0"/>
            </a:endParaRPr>
          </a:p>
        </p:txBody>
      </p:sp>
      <p:sp>
        <p:nvSpPr>
          <p:cNvPr id="4" name="TextBox 3">
            <a:extLst>
              <a:ext uri="{FF2B5EF4-FFF2-40B4-BE49-F238E27FC236}">
                <a16:creationId xmlns:a16="http://schemas.microsoft.com/office/drawing/2014/main" id="{88769451-DE75-2B5E-F3AD-64C055C07588}"/>
              </a:ext>
            </a:extLst>
          </p:cNvPr>
          <p:cNvSpPr txBox="1"/>
          <p:nvPr/>
        </p:nvSpPr>
        <p:spPr>
          <a:xfrm>
            <a:off x="3616945" y="4362061"/>
            <a:ext cx="4422711" cy="369332"/>
          </a:xfrm>
          <a:prstGeom prst="rect">
            <a:avLst/>
          </a:prstGeom>
          <a:noFill/>
        </p:spPr>
        <p:txBody>
          <a:bodyPr wrap="square" rtlCol="0">
            <a:spAutoFit/>
          </a:bodyPr>
          <a:lstStyle/>
          <a:p>
            <a:r>
              <a:rPr lang="en-US" spc="300" dirty="0"/>
              <a:t>Mentor: Dr. </a:t>
            </a:r>
            <a:r>
              <a:rPr lang="en-US" spc="300" dirty="0" err="1"/>
              <a:t>Rantos</a:t>
            </a:r>
            <a:r>
              <a:rPr lang="en-US" spc="300" dirty="0"/>
              <a:t> Konstantinos</a:t>
            </a:r>
            <a:endParaRPr lang="el-GR" spc="300" dirty="0"/>
          </a:p>
        </p:txBody>
      </p:sp>
      <p:sp>
        <p:nvSpPr>
          <p:cNvPr id="5" name="TextBox 4">
            <a:extLst>
              <a:ext uri="{FF2B5EF4-FFF2-40B4-BE49-F238E27FC236}">
                <a16:creationId xmlns:a16="http://schemas.microsoft.com/office/drawing/2014/main" id="{4BD4CB34-FDD0-066B-8BBA-B5EDE186E327}"/>
              </a:ext>
            </a:extLst>
          </p:cNvPr>
          <p:cNvSpPr txBox="1"/>
          <p:nvPr/>
        </p:nvSpPr>
        <p:spPr>
          <a:xfrm>
            <a:off x="3777898" y="4823927"/>
            <a:ext cx="4100804" cy="369332"/>
          </a:xfrm>
          <a:prstGeom prst="rect">
            <a:avLst/>
          </a:prstGeom>
          <a:noFill/>
        </p:spPr>
        <p:txBody>
          <a:bodyPr wrap="square" rtlCol="0">
            <a:spAutoFit/>
          </a:bodyPr>
          <a:lstStyle/>
          <a:p>
            <a:r>
              <a:rPr lang="en-US" spc="300" dirty="0"/>
              <a:t>Member: </a:t>
            </a:r>
            <a:r>
              <a:rPr lang="en-US" spc="300" dirty="0" err="1"/>
              <a:t>Batzolis</a:t>
            </a:r>
            <a:r>
              <a:rPr lang="en-US" spc="300" dirty="0"/>
              <a:t> Eleftherios </a:t>
            </a:r>
            <a:endParaRPr lang="el-GR" spc="300" dirty="0"/>
          </a:p>
        </p:txBody>
      </p:sp>
      <p:sp>
        <p:nvSpPr>
          <p:cNvPr id="6" name="TextBox 5">
            <a:extLst>
              <a:ext uri="{FF2B5EF4-FFF2-40B4-BE49-F238E27FC236}">
                <a16:creationId xmlns:a16="http://schemas.microsoft.com/office/drawing/2014/main" id="{18FCA4A9-A7AF-E54A-7299-12BA6A6EA1EA}"/>
              </a:ext>
            </a:extLst>
          </p:cNvPr>
          <p:cNvSpPr txBox="1"/>
          <p:nvPr/>
        </p:nvSpPr>
        <p:spPr>
          <a:xfrm>
            <a:off x="1225575" y="5364237"/>
            <a:ext cx="9740849" cy="646331"/>
          </a:xfrm>
          <a:prstGeom prst="rect">
            <a:avLst/>
          </a:prstGeom>
          <a:noFill/>
        </p:spPr>
        <p:txBody>
          <a:bodyPr wrap="square" rtlCol="0">
            <a:spAutoFit/>
          </a:bodyPr>
          <a:lstStyle/>
          <a:p>
            <a:r>
              <a:rPr lang="en-US" dirty="0"/>
              <a:t>Projects:  1) Stealthy Logic: Keyboard Injection to Verilog State Machine Trojan for Conditional DoS</a:t>
            </a:r>
          </a:p>
          <a:p>
            <a:r>
              <a:rPr lang="en-US" dirty="0"/>
              <a:t>	2) </a:t>
            </a:r>
            <a:r>
              <a:rPr lang="en-US" dirty="0" err="1"/>
              <a:t>Cryptoleak</a:t>
            </a:r>
            <a:r>
              <a:rPr lang="en-US" dirty="0"/>
              <a:t>: Subtle Timing Exploits for AES Key Extraction with Trojan Listeners</a:t>
            </a:r>
            <a:endParaRPr lang="el-GR" dirty="0"/>
          </a:p>
        </p:txBody>
      </p:sp>
    </p:spTree>
    <p:extLst>
      <p:ext uri="{BB962C8B-B14F-4D97-AF65-F5344CB8AC3E}">
        <p14:creationId xmlns:p14="http://schemas.microsoft.com/office/powerpoint/2010/main" val="3431252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7A25B67-C80F-D12D-6E94-D86B29A8FAB0}"/>
              </a:ext>
            </a:extLst>
          </p:cNvPr>
          <p:cNvCxnSpPr/>
          <p:nvPr/>
        </p:nvCxnSpPr>
        <p:spPr>
          <a:xfrm>
            <a:off x="5477650" y="1897055"/>
            <a:ext cx="0" cy="380635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36801C3-F20D-525D-B838-3173F4D30572}"/>
              </a:ext>
            </a:extLst>
          </p:cNvPr>
          <p:cNvSpPr txBox="1"/>
          <p:nvPr/>
        </p:nvSpPr>
        <p:spPr>
          <a:xfrm>
            <a:off x="751427" y="2128936"/>
            <a:ext cx="4328087" cy="2031325"/>
          </a:xfrm>
          <a:prstGeom prst="rect">
            <a:avLst/>
          </a:prstGeom>
          <a:noFill/>
        </p:spPr>
        <p:txBody>
          <a:bodyPr wrap="square">
            <a:spAutoFit/>
          </a:bodyPr>
          <a:lstStyle/>
          <a:p>
            <a:pPr>
              <a:buFont typeface="Arial" panose="020B0604020202020204" pitchFamily="34" charset="0"/>
              <a:buChar char="•"/>
            </a:pPr>
            <a:r>
              <a:rPr lang="en-US" b="1" dirty="0"/>
              <a:t>Flowchart of Trojan Operations</a:t>
            </a:r>
            <a:r>
              <a:rPr lang="en-US" dirty="0"/>
              <a:t>:</a:t>
            </a:r>
          </a:p>
          <a:p>
            <a:pPr marL="742950" lvl="1" indent="-285750">
              <a:buFont typeface="Arial" panose="020B0604020202020204" pitchFamily="34" charset="0"/>
              <a:buChar char="•"/>
            </a:pPr>
            <a:r>
              <a:rPr lang="en-US" dirty="0"/>
              <a:t>Trojan monitors timing variations during encryption.</a:t>
            </a:r>
          </a:p>
          <a:p>
            <a:pPr marL="742950" lvl="1" indent="-285750">
              <a:buFont typeface="Arial" panose="020B0604020202020204" pitchFamily="34" charset="0"/>
              <a:buChar char="•"/>
            </a:pPr>
            <a:r>
              <a:rPr lang="en-US" dirty="0"/>
              <a:t>Timing shifts are detected and recorded.</a:t>
            </a:r>
          </a:p>
          <a:p>
            <a:pPr marL="742950" lvl="1" indent="-285750">
              <a:buFont typeface="Arial" panose="020B0604020202020204" pitchFamily="34" charset="0"/>
              <a:buChar char="•"/>
            </a:pPr>
            <a:r>
              <a:rPr lang="en-US" dirty="0"/>
              <a:t>Extracted key bits are assembled to reconstruct the full AES key.</a:t>
            </a:r>
          </a:p>
        </p:txBody>
      </p:sp>
      <p:sp>
        <p:nvSpPr>
          <p:cNvPr id="7" name="TextBox 6">
            <a:extLst>
              <a:ext uri="{FF2B5EF4-FFF2-40B4-BE49-F238E27FC236}">
                <a16:creationId xmlns:a16="http://schemas.microsoft.com/office/drawing/2014/main" id="{F1222295-B15B-8D4D-9932-F05CFFB66B13}"/>
              </a:ext>
            </a:extLst>
          </p:cNvPr>
          <p:cNvSpPr txBox="1"/>
          <p:nvPr/>
        </p:nvSpPr>
        <p:spPr>
          <a:xfrm>
            <a:off x="4188266" y="426376"/>
            <a:ext cx="2893775" cy="584775"/>
          </a:xfrm>
          <a:prstGeom prst="rect">
            <a:avLst/>
          </a:prstGeom>
          <a:noFill/>
        </p:spPr>
        <p:txBody>
          <a:bodyPr wrap="square">
            <a:spAutoFit/>
          </a:bodyPr>
          <a:lstStyle/>
          <a:p>
            <a:r>
              <a:rPr lang="en-US" sz="3200" b="1" dirty="0"/>
              <a:t>Demonstration</a:t>
            </a:r>
            <a:endParaRPr lang="en-US" sz="3200" dirty="0"/>
          </a:p>
        </p:txBody>
      </p:sp>
      <p:sp>
        <p:nvSpPr>
          <p:cNvPr id="10" name="Rectangle 2">
            <a:extLst>
              <a:ext uri="{FF2B5EF4-FFF2-40B4-BE49-F238E27FC236}">
                <a16:creationId xmlns:a16="http://schemas.microsoft.com/office/drawing/2014/main" id="{382BC555-F4CB-2C87-9C72-78107F8063D1}"/>
              </a:ext>
            </a:extLst>
          </p:cNvPr>
          <p:cNvSpPr>
            <a:spLocks noChangeArrowheads="1"/>
          </p:cNvSpPr>
          <p:nvPr/>
        </p:nvSpPr>
        <p:spPr bwMode="auto">
          <a:xfrm>
            <a:off x="6426136" y="1907043"/>
            <a:ext cx="459515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Impact</a:t>
            </a:r>
            <a:r>
              <a:rPr lang="en-US" dirty="0"/>
              <a:t>:</a:t>
            </a:r>
          </a:p>
          <a:p>
            <a:pPr>
              <a:buFont typeface="Arial" panose="020B0604020202020204" pitchFamily="34" charset="0"/>
              <a:buChar char="•"/>
            </a:pPr>
            <a:r>
              <a:rPr lang="en-US" dirty="0"/>
              <a:t>This attack leverages hardware side-channels (timing variations) to steal sensitive information with minimal impact on system functionality, making it difficult to detect.</a:t>
            </a:r>
          </a:p>
        </p:txBody>
      </p:sp>
      <p:sp>
        <p:nvSpPr>
          <p:cNvPr id="9" name="TextBox 8">
            <a:extLst>
              <a:ext uri="{FF2B5EF4-FFF2-40B4-BE49-F238E27FC236}">
                <a16:creationId xmlns:a16="http://schemas.microsoft.com/office/drawing/2014/main" id="{4F52FE07-8096-3D1B-137B-E0959B3BACBF}"/>
              </a:ext>
            </a:extLst>
          </p:cNvPr>
          <p:cNvSpPr txBox="1"/>
          <p:nvPr/>
        </p:nvSpPr>
        <p:spPr>
          <a:xfrm>
            <a:off x="6456219" y="3672084"/>
            <a:ext cx="5574996" cy="2031325"/>
          </a:xfrm>
          <a:prstGeom prst="rect">
            <a:avLst/>
          </a:prstGeom>
          <a:noFill/>
        </p:spPr>
        <p:txBody>
          <a:bodyPr wrap="square">
            <a:spAutoFit/>
          </a:bodyPr>
          <a:lstStyle/>
          <a:p>
            <a:r>
              <a:rPr lang="en-US" b="1" dirty="0"/>
              <a:t>Severity of the Vulnerability</a:t>
            </a:r>
            <a:r>
              <a:rPr lang="en-US" dirty="0"/>
              <a:t>:</a:t>
            </a:r>
          </a:p>
          <a:p>
            <a:pPr>
              <a:buFont typeface="Arial" panose="020B0604020202020204" pitchFamily="34" charset="0"/>
              <a:buChar char="•"/>
            </a:pPr>
            <a:r>
              <a:rPr lang="en-US" b="1" dirty="0"/>
              <a:t>Insertion Phase</a:t>
            </a:r>
            <a:r>
              <a:rPr lang="en-US" dirty="0"/>
              <a:t>: Design stage</a:t>
            </a:r>
          </a:p>
          <a:p>
            <a:pPr>
              <a:buFont typeface="Arial" panose="020B0604020202020204" pitchFamily="34" charset="0"/>
              <a:buChar char="•"/>
            </a:pPr>
            <a:r>
              <a:rPr lang="en-US" b="1" dirty="0"/>
              <a:t>Abstraction Level</a:t>
            </a:r>
            <a:r>
              <a:rPr lang="en-US" dirty="0"/>
              <a:t>: Register-transfer level (RTL)</a:t>
            </a:r>
          </a:p>
          <a:p>
            <a:pPr>
              <a:buFont typeface="Arial" panose="020B0604020202020204" pitchFamily="34" charset="0"/>
              <a:buChar char="•"/>
            </a:pPr>
            <a:r>
              <a:rPr lang="en-US" b="1" dirty="0"/>
              <a:t>Activation Mechanism</a:t>
            </a:r>
            <a:r>
              <a:rPr lang="en-US" dirty="0"/>
              <a:t>: Subtle clock signal modulation</a:t>
            </a:r>
          </a:p>
          <a:p>
            <a:pPr>
              <a:buFont typeface="Arial" panose="020B0604020202020204" pitchFamily="34" charset="0"/>
              <a:buChar char="•"/>
            </a:pPr>
            <a:r>
              <a:rPr lang="en-US" b="1" dirty="0"/>
              <a:t>Functional Effects</a:t>
            </a:r>
            <a:r>
              <a:rPr lang="en-US" dirty="0"/>
              <a:t>: Covert AES key exfiltration</a:t>
            </a:r>
          </a:p>
          <a:p>
            <a:pPr>
              <a:buFont typeface="Arial" panose="020B0604020202020204" pitchFamily="34" charset="0"/>
              <a:buChar char="•"/>
            </a:pPr>
            <a:r>
              <a:rPr lang="en-US" b="1" dirty="0"/>
              <a:t>Physical Characteristics</a:t>
            </a:r>
            <a:r>
              <a:rPr lang="en-US" dirty="0"/>
              <a:t>: Timing-based side-channel leakage</a:t>
            </a:r>
          </a:p>
        </p:txBody>
      </p:sp>
    </p:spTree>
    <p:extLst>
      <p:ext uri="{BB962C8B-B14F-4D97-AF65-F5344CB8AC3E}">
        <p14:creationId xmlns:p14="http://schemas.microsoft.com/office/powerpoint/2010/main" val="2493981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37361-BEA6-3BEF-BE24-F3CBD77ACB01}"/>
              </a:ext>
            </a:extLst>
          </p:cNvPr>
          <p:cNvSpPr txBox="1"/>
          <p:nvPr/>
        </p:nvSpPr>
        <p:spPr>
          <a:xfrm>
            <a:off x="3053833" y="832087"/>
            <a:ext cx="6619556" cy="461665"/>
          </a:xfrm>
          <a:prstGeom prst="rect">
            <a:avLst/>
          </a:prstGeom>
          <a:noFill/>
        </p:spPr>
        <p:txBody>
          <a:bodyPr wrap="square" rtlCol="0">
            <a:spAutoFit/>
          </a:bodyPr>
          <a:lstStyle/>
          <a:p>
            <a:r>
              <a:rPr lang="en-US" sz="2400" dirty="0">
                <a:latin typeface="Arial Black" panose="020B0A04020102020204" pitchFamily="34" charset="0"/>
              </a:rPr>
              <a:t>Method for adding the vulnerability</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ED3CEC47-272E-B4DC-6897-BBD9AD3F2FC7}"/>
              </a:ext>
            </a:extLst>
          </p:cNvPr>
          <p:cNvSpPr txBox="1"/>
          <p:nvPr/>
        </p:nvSpPr>
        <p:spPr>
          <a:xfrm>
            <a:off x="576611" y="2004299"/>
            <a:ext cx="6773590" cy="341632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We will use OpenAI’s ChatGPT  because:</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It’s highly sophisticated</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Is versatile and has depth of Knowledge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Has natural, Context-Aware Conversations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Offers integration with other Tools via API</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Has good coding capabilities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Is considered as a cutting-edge LLM</a:t>
            </a:r>
          </a:p>
          <a:p>
            <a:pPr marL="285750" indent="-28575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D9B9624F-D09E-89D2-2698-471BC51D881A}"/>
              </a:ext>
            </a:extLst>
          </p:cNvPr>
          <p:cNvGrpSpPr/>
          <p:nvPr/>
        </p:nvGrpSpPr>
        <p:grpSpPr>
          <a:xfrm>
            <a:off x="7172246" y="2514081"/>
            <a:ext cx="3491205" cy="1829837"/>
            <a:chOff x="6822236" y="2085303"/>
            <a:chExt cx="3491205" cy="1829837"/>
          </a:xfrm>
        </p:grpSpPr>
        <p:pic>
          <p:nvPicPr>
            <p:cNvPr id="2050" name="Picture 2" descr="OpenAI Logo PNG vector in SVG, PDF, AI, CDR format">
              <a:extLst>
                <a:ext uri="{FF2B5EF4-FFF2-40B4-BE49-F238E27FC236}">
                  <a16:creationId xmlns:a16="http://schemas.microsoft.com/office/drawing/2014/main" id="{8ECD097D-9038-A8F1-9BF3-D746D748B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44" t="32932" r="11294" b="36536"/>
            <a:stretch/>
          </p:blipFill>
          <p:spPr bwMode="auto">
            <a:xfrm>
              <a:off x="6822236" y="2085303"/>
              <a:ext cx="3491205" cy="10644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ello GPT-4o | OpenAI">
              <a:extLst>
                <a:ext uri="{FF2B5EF4-FFF2-40B4-BE49-F238E27FC236}">
                  <a16:creationId xmlns:a16="http://schemas.microsoft.com/office/drawing/2014/main" id="{91C12463-241D-AC1E-5EB1-3BBA82AB61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742" t="42042" r="37201" b="39458"/>
            <a:stretch/>
          </p:blipFill>
          <p:spPr bwMode="auto">
            <a:xfrm>
              <a:off x="8137723" y="3044732"/>
              <a:ext cx="1242534" cy="4778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EC7489-F551-BD70-7179-4E30DD5DCD55}"/>
                </a:ext>
              </a:extLst>
            </p:cNvPr>
            <p:cNvSpPr txBox="1"/>
            <p:nvPr/>
          </p:nvSpPr>
          <p:spPr>
            <a:xfrm>
              <a:off x="7879967" y="3545808"/>
              <a:ext cx="1758045" cy="369332"/>
            </a:xfrm>
            <a:prstGeom prst="rect">
              <a:avLst/>
            </a:prstGeom>
            <a:noFill/>
          </p:spPr>
          <p:txBody>
            <a:bodyPr wrap="none" rtlCol="0">
              <a:spAutoFit/>
            </a:bodyPr>
            <a:lstStyle/>
            <a:p>
              <a:r>
                <a:rPr lang="en-US" dirty="0">
                  <a:latin typeface="Arial Black" panose="020B0A04020102020204" pitchFamily="34" charset="0"/>
                </a:rPr>
                <a:t>ChatGPT o1 </a:t>
              </a:r>
              <a:endParaRPr lang="el-GR" dirty="0">
                <a:latin typeface="Arial Black" panose="020B0A04020102020204" pitchFamily="34" charset="0"/>
              </a:endParaRPr>
            </a:p>
          </p:txBody>
        </p:sp>
      </p:grpSp>
    </p:spTree>
    <p:extLst>
      <p:ext uri="{BB962C8B-B14F-4D97-AF65-F5344CB8AC3E}">
        <p14:creationId xmlns:p14="http://schemas.microsoft.com/office/powerpoint/2010/main" val="170889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3CE6D-6619-2369-9297-3C83D238DCD9}"/>
              </a:ext>
            </a:extLst>
          </p:cNvPr>
          <p:cNvSpPr txBox="1"/>
          <p:nvPr/>
        </p:nvSpPr>
        <p:spPr>
          <a:xfrm>
            <a:off x="1055167" y="1699188"/>
            <a:ext cx="5831633" cy="461665"/>
          </a:xfrm>
          <a:prstGeom prst="rect">
            <a:avLst/>
          </a:prstGeom>
          <a:noFill/>
        </p:spPr>
        <p:txBody>
          <a:bodyPr wrap="square" rtlCol="0">
            <a:spAutoFit/>
          </a:bodyPr>
          <a:lstStyle/>
          <a:p>
            <a:r>
              <a:rPr lang="en-US" sz="2400" dirty="0">
                <a:latin typeface="Arial Black" panose="020B0A04020102020204" pitchFamily="34" charset="0"/>
              </a:rPr>
              <a:t>Prompt Engineering</a:t>
            </a:r>
            <a:endParaRPr lang="el-GR" sz="2400" dirty="0">
              <a:latin typeface="Arial Black" panose="020B0A04020102020204" pitchFamily="34" charset="0"/>
            </a:endParaRPr>
          </a:p>
        </p:txBody>
      </p:sp>
      <p:sp>
        <p:nvSpPr>
          <p:cNvPr id="4" name="TextBox 3">
            <a:extLst>
              <a:ext uri="{FF2B5EF4-FFF2-40B4-BE49-F238E27FC236}">
                <a16:creationId xmlns:a16="http://schemas.microsoft.com/office/drawing/2014/main" id="{6C0D9717-46FB-74DF-BEBF-789C4991553C}"/>
              </a:ext>
            </a:extLst>
          </p:cNvPr>
          <p:cNvSpPr txBox="1"/>
          <p:nvPr/>
        </p:nvSpPr>
        <p:spPr>
          <a:xfrm>
            <a:off x="1036904" y="2364521"/>
            <a:ext cx="5893286" cy="3046988"/>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 will use the Chain Of Thought(</a:t>
            </a:r>
            <a:r>
              <a:rPr lang="en-US" sz="2400" dirty="0" err="1">
                <a:latin typeface="Arial" panose="020B0604020202020204" pitchFamily="34" charset="0"/>
                <a:cs typeface="Arial" panose="020B0604020202020204" pitchFamily="34" charset="0"/>
              </a:rPr>
              <a:t>CoT</a:t>
            </a:r>
            <a:r>
              <a:rPr lang="en-US" sz="2400" dirty="0">
                <a:latin typeface="Arial" panose="020B0604020202020204" pitchFamily="34" charset="0"/>
                <a:cs typeface="Arial" panose="020B0604020202020204" pitchFamily="34" charset="0"/>
              </a:rPr>
              <a:t>) technique because: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Digital design is a really complex task that requires complex reasoning an produces context aware responses.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These tasks (like creating an FSM) require multiple intermediate reasoning steps.</a:t>
            </a:r>
            <a:endParaRPr lang="el-GR"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44F7D0D-8AE0-4A54-4BD0-88BCA903C7AB}"/>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6930190" y="2160853"/>
            <a:ext cx="4206643" cy="2912097"/>
          </a:xfrm>
          <a:prstGeom prst="rect">
            <a:avLst/>
          </a:prstGeom>
        </p:spPr>
      </p:pic>
    </p:spTree>
    <p:extLst>
      <p:ext uri="{BB962C8B-B14F-4D97-AF65-F5344CB8AC3E}">
        <p14:creationId xmlns:p14="http://schemas.microsoft.com/office/powerpoint/2010/main" val="190319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AB22749-E881-E5F3-536B-43CEFAC1BA44}"/>
              </a:ext>
            </a:extLst>
          </p:cNvPr>
          <p:cNvGrpSpPr/>
          <p:nvPr/>
        </p:nvGrpSpPr>
        <p:grpSpPr>
          <a:xfrm>
            <a:off x="2189843" y="1207129"/>
            <a:ext cx="5831633" cy="3449199"/>
            <a:chOff x="914400" y="489856"/>
            <a:chExt cx="5831633" cy="3449199"/>
          </a:xfrm>
        </p:grpSpPr>
        <p:sp>
          <p:nvSpPr>
            <p:cNvPr id="2" name="TextBox 1">
              <a:extLst>
                <a:ext uri="{FF2B5EF4-FFF2-40B4-BE49-F238E27FC236}">
                  <a16:creationId xmlns:a16="http://schemas.microsoft.com/office/drawing/2014/main" id="{F8279ABD-1F2A-787B-E151-437F1267DD30}"/>
                </a:ext>
              </a:extLst>
            </p:cNvPr>
            <p:cNvSpPr txBox="1"/>
            <p:nvPr/>
          </p:nvSpPr>
          <p:spPr>
            <a:xfrm>
              <a:off x="914400" y="489856"/>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45BE0E70-E903-8B69-EC9A-8244AD958427}"/>
                </a:ext>
              </a:extLst>
            </p:cNvPr>
            <p:cNvSpPr txBox="1"/>
            <p:nvPr/>
          </p:nvSpPr>
          <p:spPr>
            <a:xfrm>
              <a:off x="914400" y="1261399"/>
              <a:ext cx="4354701" cy="2677656"/>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 order to gather the necessary steps to create a hardware trojan using an LLM, we enhanced our prompt engineering techniques </a:t>
              </a:r>
              <a:r>
                <a:rPr lang="en-US" sz="2400" b="1" dirty="0">
                  <a:latin typeface="Arial" panose="020B0604020202020204" pitchFamily="34" charset="0"/>
                  <a:cs typeface="Arial" panose="020B0604020202020204" pitchFamily="34" charset="0"/>
                </a:rPr>
                <a:t>first</a:t>
              </a:r>
              <a:r>
                <a:rPr lang="en-US" sz="2400" dirty="0">
                  <a:latin typeface="Arial" panose="020B0604020202020204" pitchFamily="34" charset="0"/>
                  <a:cs typeface="Arial" panose="020B0604020202020204" pitchFamily="34" charset="0"/>
                </a:rPr>
                <a:t> by using the </a:t>
              </a:r>
              <a:r>
                <a:rPr lang="en-US" sz="2400" u="sng" dirty="0">
                  <a:latin typeface="Arial" panose="020B0604020202020204" pitchFamily="34" charset="0"/>
                  <a:cs typeface="Arial" panose="020B0604020202020204" pitchFamily="34" charset="0"/>
                </a:rPr>
                <a:t>Recipe</a:t>
              </a:r>
              <a:r>
                <a:rPr lang="en-US" sz="2400" dirty="0">
                  <a:latin typeface="Arial" panose="020B0604020202020204" pitchFamily="34" charset="0"/>
                  <a:cs typeface="Arial" panose="020B0604020202020204" pitchFamily="34" charset="0"/>
                </a:rPr>
                <a:t> prompt pattern</a:t>
              </a:r>
            </a:p>
          </p:txBody>
        </p:sp>
      </p:grpSp>
      <p:sp>
        <p:nvSpPr>
          <p:cNvPr id="6" name="TextBox 5">
            <a:extLst>
              <a:ext uri="{FF2B5EF4-FFF2-40B4-BE49-F238E27FC236}">
                <a16:creationId xmlns:a16="http://schemas.microsoft.com/office/drawing/2014/main" id="{B839C895-29BA-F5D3-5BF7-B54E17B180EF}"/>
              </a:ext>
            </a:extLst>
          </p:cNvPr>
          <p:cNvSpPr txBox="1"/>
          <p:nvPr/>
        </p:nvSpPr>
        <p:spPr>
          <a:xfrm>
            <a:off x="7201448" y="4316917"/>
            <a:ext cx="3417602" cy="1200329"/>
          </a:xfrm>
          <a:prstGeom prst="rect">
            <a:avLst/>
          </a:prstGeom>
          <a:noFill/>
        </p:spPr>
        <p:txBody>
          <a:bodyPr wrap="square" rtlCol="0">
            <a:spAutoFit/>
          </a:bodyPr>
          <a:lstStyle/>
          <a:p>
            <a:pPr algn="ctr"/>
            <a:r>
              <a:rPr lang="en-US" dirty="0">
                <a:hlinkClick r:id="rId2"/>
              </a:rPr>
              <a:t>Prompt example: https://chat.openai.com/share/44e37758-e3c0-4025-98a8-89f75f36166b</a:t>
            </a:r>
            <a:endParaRPr lang="el-GR" dirty="0"/>
          </a:p>
        </p:txBody>
      </p:sp>
      <p:pic>
        <p:nvPicPr>
          <p:cNvPr id="7" name="Picture 6">
            <a:extLst>
              <a:ext uri="{FF2B5EF4-FFF2-40B4-BE49-F238E27FC236}">
                <a16:creationId xmlns:a16="http://schemas.microsoft.com/office/drawing/2014/main" id="{FDF65655-867B-3BF4-38BD-C2BB8D067391}"/>
              </a:ext>
            </a:extLst>
          </p:cNvPr>
          <p:cNvPicPr>
            <a:picLocks noChangeAspect="1"/>
          </p:cNvPicPr>
          <p:nvPr/>
        </p:nvPicPr>
        <p:blipFill>
          <a:blip r:embed="rId3">
            <a:clrChange>
              <a:clrFrom>
                <a:srgbClr val="F0F0F0"/>
              </a:clrFrom>
              <a:clrTo>
                <a:srgbClr val="F0F0F0">
                  <a:alpha val="0"/>
                </a:srgbClr>
              </a:clrTo>
            </a:clrChange>
          </a:blip>
          <a:srcRect l="2699" t="4275" r="1598" b="5518"/>
          <a:stretch/>
        </p:blipFill>
        <p:spPr>
          <a:xfrm>
            <a:off x="6903938" y="1668794"/>
            <a:ext cx="3845729" cy="2678749"/>
          </a:xfrm>
          <a:prstGeom prst="rect">
            <a:avLst/>
          </a:prstGeom>
        </p:spPr>
      </p:pic>
    </p:spTree>
    <p:extLst>
      <p:ext uri="{BB962C8B-B14F-4D97-AF65-F5344CB8AC3E}">
        <p14:creationId xmlns:p14="http://schemas.microsoft.com/office/powerpoint/2010/main" val="297204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79ABD-1F2A-787B-E151-437F1267DD30}"/>
              </a:ext>
            </a:extLst>
          </p:cNvPr>
          <p:cNvSpPr txBox="1"/>
          <p:nvPr/>
        </p:nvSpPr>
        <p:spPr>
          <a:xfrm>
            <a:off x="3698603" y="1148453"/>
            <a:ext cx="4288451"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6" name="TextBox 5">
            <a:extLst>
              <a:ext uri="{FF2B5EF4-FFF2-40B4-BE49-F238E27FC236}">
                <a16:creationId xmlns:a16="http://schemas.microsoft.com/office/drawing/2014/main" id="{B839C895-29BA-F5D3-5BF7-B54E17B180EF}"/>
              </a:ext>
            </a:extLst>
          </p:cNvPr>
          <p:cNvSpPr txBox="1"/>
          <p:nvPr/>
        </p:nvSpPr>
        <p:spPr>
          <a:xfrm>
            <a:off x="1335822" y="4786217"/>
            <a:ext cx="3098219" cy="923330"/>
          </a:xfrm>
          <a:prstGeom prst="rect">
            <a:avLst/>
          </a:prstGeom>
          <a:noFill/>
        </p:spPr>
        <p:txBody>
          <a:bodyPr wrap="square" rtlCol="0">
            <a:spAutoFit/>
          </a:bodyPr>
          <a:lstStyle/>
          <a:p>
            <a:pPr algn="ctr"/>
            <a:r>
              <a:rPr lang="en-US" dirty="0">
                <a:hlinkClick r:id="rId2"/>
              </a:rPr>
              <a:t>https://chatgpt.com/share/670fff2a-2b88-800b-aec3-a39d06cac69f</a:t>
            </a:r>
            <a:endParaRPr lang="el-GR" dirty="0"/>
          </a:p>
        </p:txBody>
      </p:sp>
      <p:pic>
        <p:nvPicPr>
          <p:cNvPr id="5" name="Picture 4">
            <a:extLst>
              <a:ext uri="{FF2B5EF4-FFF2-40B4-BE49-F238E27FC236}">
                <a16:creationId xmlns:a16="http://schemas.microsoft.com/office/drawing/2014/main" id="{806F39AA-B7B7-FB68-91DC-D8B0882B654A}"/>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6096000" y="1978671"/>
            <a:ext cx="3700726" cy="2913485"/>
          </a:xfrm>
          <a:prstGeom prst="rect">
            <a:avLst/>
          </a:prstGeom>
        </p:spPr>
      </p:pic>
      <p:sp>
        <p:nvSpPr>
          <p:cNvPr id="8" name="TextBox 7">
            <a:extLst>
              <a:ext uri="{FF2B5EF4-FFF2-40B4-BE49-F238E27FC236}">
                <a16:creationId xmlns:a16="http://schemas.microsoft.com/office/drawing/2014/main" id="{45BE0E70-E903-8B69-EC9A-8244AD958427}"/>
              </a:ext>
            </a:extLst>
          </p:cNvPr>
          <p:cNvSpPr txBox="1"/>
          <p:nvPr/>
        </p:nvSpPr>
        <p:spPr>
          <a:xfrm>
            <a:off x="1058635" y="2096585"/>
            <a:ext cx="5105764" cy="2677656"/>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Visualization-of-Thought </a:t>
            </a:r>
          </a:p>
          <a:p>
            <a:endParaRPr lang="en-US" sz="2400" dirty="0">
              <a:latin typeface="Arial" panose="020B0604020202020204" pitchFamily="34" charset="0"/>
              <a:cs typeface="Arial" panose="020B0604020202020204" pitchFamily="34" charset="0"/>
            </a:endParaRPr>
          </a:p>
          <a:p>
            <a:pPr algn="l"/>
            <a:r>
              <a:rPr lang="en-US" sz="2400" b="0" i="0" dirty="0">
                <a:solidFill>
                  <a:srgbClr val="030712"/>
                </a:solidFill>
                <a:effectLst/>
                <a:latin typeface="ui-sans-serif"/>
              </a:rPr>
              <a:t>•Enhances Problem-Solving</a:t>
            </a:r>
          </a:p>
          <a:p>
            <a:pPr algn="l"/>
            <a:r>
              <a:rPr lang="en-US" sz="2400" b="0" i="0" dirty="0">
                <a:solidFill>
                  <a:srgbClr val="030712"/>
                </a:solidFill>
                <a:effectLst/>
                <a:latin typeface="ui-sans-serif"/>
              </a:rPr>
              <a:t>•Improves Communication</a:t>
            </a:r>
          </a:p>
          <a:p>
            <a:pPr algn="l"/>
            <a:r>
              <a:rPr lang="en-US" sz="2400" b="0" i="0" dirty="0">
                <a:solidFill>
                  <a:srgbClr val="030712"/>
                </a:solidFill>
                <a:effectLst/>
                <a:latin typeface="ui-sans-serif"/>
              </a:rPr>
              <a:t>•Increases Transparency </a:t>
            </a:r>
          </a:p>
          <a:p>
            <a:pPr algn="l"/>
            <a:r>
              <a:rPr lang="en-US" sz="2400" b="0" i="0" dirty="0">
                <a:solidFill>
                  <a:srgbClr val="030712"/>
                </a:solidFill>
                <a:effectLst/>
                <a:latin typeface="ui-sans-serif"/>
              </a:rPr>
              <a:t>•Facilitates Better Decision-Making</a:t>
            </a:r>
          </a:p>
          <a:p>
            <a:pPr algn="l"/>
            <a:r>
              <a:rPr lang="en-US" sz="2400" b="0" i="0" dirty="0">
                <a:solidFill>
                  <a:srgbClr val="030712"/>
                </a:solidFill>
                <a:effectLst/>
                <a:latin typeface="ui-sans-serif"/>
              </a:rPr>
              <a:t>•Boosts Code capabilities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36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4DD5C-255F-12C1-4C2D-49CF4EF2CD7C}"/>
              </a:ext>
            </a:extLst>
          </p:cNvPr>
          <p:cNvSpPr txBox="1"/>
          <p:nvPr/>
        </p:nvSpPr>
        <p:spPr>
          <a:xfrm>
            <a:off x="2349440" y="759218"/>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BC5CEF8C-4F8A-854D-2968-E41062F6D596}"/>
              </a:ext>
            </a:extLst>
          </p:cNvPr>
          <p:cNvSpPr txBox="1"/>
          <p:nvPr/>
        </p:nvSpPr>
        <p:spPr>
          <a:xfrm>
            <a:off x="4480123" y="1413952"/>
            <a:ext cx="6851581" cy="378565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We </a:t>
            </a:r>
            <a:r>
              <a:rPr lang="en-US" sz="2400" b="1" dirty="0">
                <a:latin typeface="Arial" panose="020B0604020202020204" pitchFamily="34" charset="0"/>
                <a:cs typeface="Arial" panose="020B0604020202020204" pitchFamily="34" charset="0"/>
              </a:rPr>
              <a:t>then</a:t>
            </a:r>
            <a:r>
              <a:rPr lang="en-US" sz="2400" dirty="0">
                <a:latin typeface="Arial" panose="020B0604020202020204" pitchFamily="34" charset="0"/>
                <a:cs typeface="Arial" panose="020B0604020202020204" pitchFamily="34" charset="0"/>
              </a:rPr>
              <a:t> used the </a:t>
            </a:r>
            <a:r>
              <a:rPr lang="en-US" sz="2400" u="sng" dirty="0">
                <a:latin typeface="Arial" panose="020B0604020202020204" pitchFamily="34" charset="0"/>
                <a:cs typeface="Arial" panose="020B0604020202020204" pitchFamily="34" charset="0"/>
              </a:rPr>
              <a:t>Persona</a:t>
            </a:r>
            <a:r>
              <a:rPr lang="en-US" sz="2400" dirty="0">
                <a:latin typeface="Arial" panose="020B0604020202020204" pitchFamily="34" charset="0"/>
                <a:cs typeface="Arial" panose="020B0604020202020204" pitchFamily="34" charset="0"/>
              </a:rPr>
              <a:t> prompt pattern  :</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 order to provide the LLM with intent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Provide the LLM with motivation to achieve a certain task.</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Structure fundamental contextual statements around key ideas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Provide example code for the LLM  to follow along by using the </a:t>
            </a:r>
            <a:r>
              <a:rPr lang="en-US" sz="2400" i="1" dirty="0">
                <a:latin typeface="Arial" panose="020B0604020202020204" pitchFamily="34" charset="0"/>
                <a:cs typeface="Arial" panose="020B0604020202020204" pitchFamily="34" charset="0"/>
              </a:rPr>
              <a:t>Chain of Thought</a:t>
            </a:r>
            <a:r>
              <a:rPr lang="en-US" sz="2400" dirty="0">
                <a:latin typeface="Arial" panose="020B0604020202020204" pitchFamily="34" charset="0"/>
                <a:cs typeface="Arial" panose="020B0604020202020204" pitchFamily="34" charset="0"/>
              </a:rPr>
              <a:t> prompt engineering technique.</a:t>
            </a:r>
            <a:endParaRPr lang="el-GR"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D5DB549-36F2-24DB-964F-653B9F359ABB}"/>
              </a:ext>
            </a:extLst>
          </p:cNvPr>
          <p:cNvSpPr txBox="1"/>
          <p:nvPr/>
        </p:nvSpPr>
        <p:spPr>
          <a:xfrm>
            <a:off x="4681379" y="5267314"/>
            <a:ext cx="6352580" cy="646331"/>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pic>
        <p:nvPicPr>
          <p:cNvPr id="7" name="Picture 6">
            <a:extLst>
              <a:ext uri="{FF2B5EF4-FFF2-40B4-BE49-F238E27FC236}">
                <a16:creationId xmlns:a16="http://schemas.microsoft.com/office/drawing/2014/main" id="{2B5975F4-1FC3-4A18-248B-A9506B447DFF}"/>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396571" y="1501454"/>
            <a:ext cx="4114178" cy="3525714"/>
          </a:xfrm>
          <a:prstGeom prst="rect">
            <a:avLst/>
          </a:prstGeom>
        </p:spPr>
      </p:pic>
    </p:spTree>
    <p:extLst>
      <p:ext uri="{BB962C8B-B14F-4D97-AF65-F5344CB8AC3E}">
        <p14:creationId xmlns:p14="http://schemas.microsoft.com/office/powerpoint/2010/main" val="143855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DBB97DF-FB2E-D286-9477-7B821744A029}"/>
              </a:ext>
            </a:extLst>
          </p:cNvPr>
          <p:cNvSpPr txBox="1"/>
          <p:nvPr/>
        </p:nvSpPr>
        <p:spPr>
          <a:xfrm>
            <a:off x="933061" y="1212980"/>
            <a:ext cx="10310327"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During our research, the efforts of writing “malicious” code was inhibited by the content filtering process ChatGPT has. We discovered two ways to bypass and “exploit” the Reinforcement learning from human feedback (RLHF) and </a:t>
            </a:r>
            <a:r>
              <a:rPr lang="en-US" dirty="0" err="1">
                <a:latin typeface="Arial" panose="020B0604020202020204" pitchFamily="34" charset="0"/>
                <a:cs typeface="Arial" panose="020B0604020202020204" pitchFamily="34" charset="0"/>
              </a:rPr>
              <a:t>openAI’s</a:t>
            </a:r>
            <a:r>
              <a:rPr lang="en-US" dirty="0">
                <a:latin typeface="Arial" panose="020B0604020202020204" pitchFamily="34" charset="0"/>
                <a:cs typeface="Arial" panose="020B0604020202020204" pitchFamily="34" charset="0"/>
              </a:rPr>
              <a:t> content filtering by using YACATEC MAYA as a primary language . We share a conversation bellow as a Proof of Concept.</a:t>
            </a:r>
            <a:endParaRPr lang="el-GR"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8E71A28-2386-89B3-9F65-775E535A13E6}"/>
              </a:ext>
            </a:extLst>
          </p:cNvPr>
          <p:cNvSpPr txBox="1"/>
          <p:nvPr/>
        </p:nvSpPr>
        <p:spPr>
          <a:xfrm>
            <a:off x="468138" y="3027516"/>
            <a:ext cx="496718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Asking how to build a chemical bomb using English:</a:t>
            </a:r>
            <a:endParaRPr lang="el-GR"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4234CA5-4439-AD6A-73DB-4D0B30897B9B}"/>
              </a:ext>
            </a:extLst>
          </p:cNvPr>
          <p:cNvSpPr txBox="1"/>
          <p:nvPr/>
        </p:nvSpPr>
        <p:spPr>
          <a:xfrm>
            <a:off x="320255" y="3741125"/>
            <a:ext cx="5005567" cy="646331"/>
          </a:xfrm>
          <a:prstGeom prst="rect">
            <a:avLst/>
          </a:prstGeom>
          <a:noFill/>
        </p:spPr>
        <p:txBody>
          <a:bodyPr wrap="square" rtlCol="0">
            <a:spAutoFit/>
          </a:bodyPr>
          <a:lstStyle/>
          <a:p>
            <a:pPr algn="ctr"/>
            <a:r>
              <a:rPr lang="en-US" dirty="0">
                <a:hlinkClick r:id="rId2"/>
              </a:rPr>
              <a:t>https://chat.openai.com/share/445456a6-b89d-438b-a547-05adbec612de</a:t>
            </a:r>
            <a:endParaRPr lang="el-GR" dirty="0"/>
          </a:p>
        </p:txBody>
      </p:sp>
      <p:pic>
        <p:nvPicPr>
          <p:cNvPr id="4" name="Picture 3">
            <a:extLst>
              <a:ext uri="{FF2B5EF4-FFF2-40B4-BE49-F238E27FC236}">
                <a16:creationId xmlns:a16="http://schemas.microsoft.com/office/drawing/2014/main" id="{7DEC5236-F6F2-C377-9E49-A5BC55A6F4BB}"/>
              </a:ext>
            </a:extLst>
          </p:cNvPr>
          <p:cNvPicPr>
            <a:picLocks noChangeAspect="1"/>
          </p:cNvPicPr>
          <p:nvPr/>
        </p:nvPicPr>
        <p:blipFill>
          <a:blip r:embed="rId3"/>
          <a:stretch>
            <a:fillRect/>
          </a:stretch>
        </p:blipFill>
        <p:spPr>
          <a:xfrm>
            <a:off x="5435319" y="2622475"/>
            <a:ext cx="6554108" cy="3817161"/>
          </a:xfrm>
          <a:prstGeom prst="rect">
            <a:avLst/>
          </a:prstGeom>
        </p:spPr>
      </p:pic>
      <p:sp>
        <p:nvSpPr>
          <p:cNvPr id="15" name="TextBox 14">
            <a:extLst>
              <a:ext uri="{FF2B5EF4-FFF2-40B4-BE49-F238E27FC236}">
                <a16:creationId xmlns:a16="http://schemas.microsoft.com/office/drawing/2014/main" id="{A8A0CCE3-D037-C975-13C9-AA6A1F4C5319}"/>
              </a:ext>
            </a:extLst>
          </p:cNvPr>
          <p:cNvSpPr txBox="1"/>
          <p:nvPr/>
        </p:nvSpPr>
        <p:spPr>
          <a:xfrm>
            <a:off x="320256" y="4511797"/>
            <a:ext cx="5060315" cy="646331"/>
          </a:xfrm>
          <a:prstGeom prst="rect">
            <a:avLst/>
          </a:prstGeom>
          <a:noFill/>
        </p:spPr>
        <p:txBody>
          <a:bodyPr wrap="square" rtlCol="0">
            <a:spAutoFit/>
          </a:bodyPr>
          <a:lstStyle/>
          <a:p>
            <a:r>
              <a:rPr lang="en-US" dirty="0"/>
              <a:t>Asking how to build a chemical bomb using Yucatec Maya:</a:t>
            </a:r>
            <a:endParaRPr lang="el-GR" dirty="0"/>
          </a:p>
        </p:txBody>
      </p:sp>
      <p:sp>
        <p:nvSpPr>
          <p:cNvPr id="17" name="TextBox 16">
            <a:extLst>
              <a:ext uri="{FF2B5EF4-FFF2-40B4-BE49-F238E27FC236}">
                <a16:creationId xmlns:a16="http://schemas.microsoft.com/office/drawing/2014/main" id="{2250CB23-3F19-5DCD-4A7A-3F6F2B811218}"/>
              </a:ext>
            </a:extLst>
          </p:cNvPr>
          <p:cNvSpPr txBox="1"/>
          <p:nvPr/>
        </p:nvSpPr>
        <p:spPr>
          <a:xfrm>
            <a:off x="320256" y="5321854"/>
            <a:ext cx="5005567" cy="646331"/>
          </a:xfrm>
          <a:prstGeom prst="rect">
            <a:avLst/>
          </a:prstGeom>
          <a:noFill/>
        </p:spPr>
        <p:txBody>
          <a:bodyPr wrap="square" rtlCol="0">
            <a:spAutoFit/>
          </a:bodyPr>
          <a:lstStyle/>
          <a:p>
            <a:pPr algn="ctr"/>
            <a:r>
              <a:rPr lang="en-US" dirty="0">
                <a:hlinkClick r:id="rId4"/>
              </a:rPr>
              <a:t>https://chatgpt.com/share/670ff0da-9960-800b-bb94-a1ea10787bb7</a:t>
            </a:r>
            <a:endParaRPr lang="el-GR" dirty="0"/>
          </a:p>
        </p:txBody>
      </p:sp>
      <p:sp>
        <p:nvSpPr>
          <p:cNvPr id="18" name="TextBox 17">
            <a:extLst>
              <a:ext uri="{FF2B5EF4-FFF2-40B4-BE49-F238E27FC236}">
                <a16:creationId xmlns:a16="http://schemas.microsoft.com/office/drawing/2014/main" id="{BB8AA298-A1C6-D55A-A6E6-3A0DF2B8C469}"/>
              </a:ext>
            </a:extLst>
          </p:cNvPr>
          <p:cNvSpPr txBox="1"/>
          <p:nvPr/>
        </p:nvSpPr>
        <p:spPr>
          <a:xfrm>
            <a:off x="2123782" y="314705"/>
            <a:ext cx="7944436" cy="830997"/>
          </a:xfrm>
          <a:prstGeom prst="rect">
            <a:avLst/>
          </a:prstGeom>
          <a:noFill/>
        </p:spPr>
        <p:txBody>
          <a:bodyPr wrap="square" rtlCol="0">
            <a:spAutoFit/>
          </a:bodyPr>
          <a:lstStyle/>
          <a:p>
            <a:pPr algn="ctr"/>
            <a:r>
              <a:rPr lang="en-US" sz="2400" dirty="0">
                <a:latin typeface="Segoe UI Variable Display Semib" pitchFamily="2" charset="0"/>
              </a:rPr>
              <a:t>We discovered an exploit of ChatGPT RLHF/content filtering process</a:t>
            </a:r>
            <a:endParaRPr lang="el-GR" sz="2400" dirty="0">
              <a:latin typeface="Segoe UI Variable Display Semib" pitchFamily="2" charset="0"/>
            </a:endParaRPr>
          </a:p>
        </p:txBody>
      </p:sp>
    </p:spTree>
    <p:extLst>
      <p:ext uri="{BB962C8B-B14F-4D97-AF65-F5344CB8AC3E}">
        <p14:creationId xmlns:p14="http://schemas.microsoft.com/office/powerpoint/2010/main" val="3447350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D07D9D-A7BE-CEE4-9567-42658B535AAB}"/>
              </a:ext>
            </a:extLst>
          </p:cNvPr>
          <p:cNvSpPr txBox="1"/>
          <p:nvPr/>
        </p:nvSpPr>
        <p:spPr>
          <a:xfrm>
            <a:off x="2123782" y="314705"/>
            <a:ext cx="7944436" cy="830997"/>
          </a:xfrm>
          <a:prstGeom prst="rect">
            <a:avLst/>
          </a:prstGeom>
          <a:noFill/>
        </p:spPr>
        <p:txBody>
          <a:bodyPr wrap="square" rtlCol="0">
            <a:spAutoFit/>
          </a:bodyPr>
          <a:lstStyle/>
          <a:p>
            <a:pPr algn="ctr"/>
            <a:r>
              <a:rPr lang="en-US" sz="2400" dirty="0">
                <a:latin typeface="Segoe UI Variable Display Semib" pitchFamily="2" charset="0"/>
              </a:rPr>
              <a:t>We discovered a second exploit of ChatGPT RLHF/content filtering process</a:t>
            </a:r>
            <a:endParaRPr lang="el-GR" sz="2400" dirty="0">
              <a:latin typeface="Segoe UI Variable Display Semib" pitchFamily="2" charset="0"/>
            </a:endParaRPr>
          </a:p>
        </p:txBody>
      </p:sp>
      <p:sp>
        <p:nvSpPr>
          <p:cNvPr id="10" name="TextBox 9">
            <a:extLst>
              <a:ext uri="{FF2B5EF4-FFF2-40B4-BE49-F238E27FC236}">
                <a16:creationId xmlns:a16="http://schemas.microsoft.com/office/drawing/2014/main" id="{9DBB97DF-FB2E-D286-9477-7B821744A029}"/>
              </a:ext>
            </a:extLst>
          </p:cNvPr>
          <p:cNvSpPr txBox="1"/>
          <p:nvPr/>
        </p:nvSpPr>
        <p:spPr>
          <a:xfrm>
            <a:off x="933061" y="1212980"/>
            <a:ext cx="1031032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By using prompt engineering, and specifically the “persona” pattern we managed to bypass the RLHF/content filtering process.</a:t>
            </a:r>
            <a:endParaRPr lang="el-GR"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8A0CCE3-D037-C975-13C9-AA6A1F4C5319}"/>
              </a:ext>
            </a:extLst>
          </p:cNvPr>
          <p:cNvSpPr txBox="1"/>
          <p:nvPr/>
        </p:nvSpPr>
        <p:spPr>
          <a:xfrm>
            <a:off x="192732" y="2524250"/>
            <a:ext cx="5923039" cy="369332"/>
          </a:xfrm>
          <a:prstGeom prst="rect">
            <a:avLst/>
          </a:prstGeom>
          <a:noFill/>
        </p:spPr>
        <p:txBody>
          <a:bodyPr wrap="square" rtlCol="0">
            <a:spAutoFit/>
          </a:bodyPr>
          <a:lstStyle/>
          <a:p>
            <a:r>
              <a:rPr lang="en-US" dirty="0"/>
              <a:t>Prompt cannot be shared due to moderation unfortunately:</a:t>
            </a:r>
            <a:endParaRPr lang="el-GR" dirty="0"/>
          </a:p>
        </p:txBody>
      </p:sp>
      <p:pic>
        <p:nvPicPr>
          <p:cNvPr id="3" name="Picture 2">
            <a:extLst>
              <a:ext uri="{FF2B5EF4-FFF2-40B4-BE49-F238E27FC236}">
                <a16:creationId xmlns:a16="http://schemas.microsoft.com/office/drawing/2014/main" id="{4BF7DB35-4FD0-915F-E59A-06B70E6F25C5}"/>
              </a:ext>
            </a:extLst>
          </p:cNvPr>
          <p:cNvPicPr>
            <a:picLocks noChangeAspect="1"/>
          </p:cNvPicPr>
          <p:nvPr/>
        </p:nvPicPr>
        <p:blipFill>
          <a:blip r:embed="rId2"/>
          <a:stretch>
            <a:fillRect/>
          </a:stretch>
        </p:blipFill>
        <p:spPr>
          <a:xfrm>
            <a:off x="6096000" y="2608689"/>
            <a:ext cx="5731808" cy="3557533"/>
          </a:xfrm>
          <a:prstGeom prst="rect">
            <a:avLst/>
          </a:prstGeom>
        </p:spPr>
      </p:pic>
      <p:pic>
        <p:nvPicPr>
          <p:cNvPr id="6" name="Picture 5">
            <a:extLst>
              <a:ext uri="{FF2B5EF4-FFF2-40B4-BE49-F238E27FC236}">
                <a16:creationId xmlns:a16="http://schemas.microsoft.com/office/drawing/2014/main" id="{A1169A4C-B16F-2624-4CB6-F9E0B9F1FE68}"/>
              </a:ext>
            </a:extLst>
          </p:cNvPr>
          <p:cNvPicPr>
            <a:picLocks noChangeAspect="1"/>
          </p:cNvPicPr>
          <p:nvPr/>
        </p:nvPicPr>
        <p:blipFill>
          <a:blip r:embed="rId3"/>
          <a:stretch>
            <a:fillRect/>
          </a:stretch>
        </p:blipFill>
        <p:spPr>
          <a:xfrm>
            <a:off x="468137" y="2893582"/>
            <a:ext cx="5372230" cy="3272640"/>
          </a:xfrm>
          <a:prstGeom prst="rect">
            <a:avLst/>
          </a:prstGeom>
        </p:spPr>
      </p:pic>
    </p:spTree>
    <p:extLst>
      <p:ext uri="{BB962C8B-B14F-4D97-AF65-F5344CB8AC3E}">
        <p14:creationId xmlns:p14="http://schemas.microsoft.com/office/powerpoint/2010/main" val="524231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1375</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Calibri</vt:lpstr>
      <vt:lpstr>Calibri Light</vt:lpstr>
      <vt:lpstr>Segoe UI Variable Display Semib</vt:lpstr>
      <vt:lpstr>Source Sans Pro</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 Papaioanou</dc:creator>
  <cp:lastModifiedBy>Eleftherios Batzolis</cp:lastModifiedBy>
  <cp:revision>26</cp:revision>
  <dcterms:created xsi:type="dcterms:W3CDTF">2023-10-14T14:19:51Z</dcterms:created>
  <dcterms:modified xsi:type="dcterms:W3CDTF">2024-10-16T18:10:06Z</dcterms:modified>
</cp:coreProperties>
</file>