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8.png" ContentType="image/png"/>
  <Override PartName="/ppt/media/image12.png" ContentType="image/png"/>
  <Override PartName="/ppt/media/image20.jpeg" ContentType="image/jpeg"/>
  <Override PartName="/ppt/media/image7.png" ContentType="image/png"/>
  <Override PartName="/ppt/media/image11.png" ContentType="image/png"/>
  <Override PartName="/ppt/media/image19.jpeg" ContentType="image/jpeg"/>
  <Override PartName="/ppt/media/image18.jpeg" ContentType="image/jpeg"/>
  <Override PartName="/ppt/media/image17.jpeg" ContentType="image/jpeg"/>
  <Override PartName="/ppt/media/image14.png" ContentType="image/png"/>
  <Override PartName="/ppt/media/image16.png" ContentType="image/png"/>
  <Override PartName="/ppt/media/image1.png" ContentType="image/png"/>
  <Override PartName="/ppt/media/image3.jpeg" ContentType="image/jpeg"/>
  <Override PartName="/ppt/media/image15.png" ContentType="image/png"/>
  <Override PartName="/ppt/media/image2.png" ContentType="image/png"/>
  <Override PartName="/ppt/media/image4.png" ContentType="image/png"/>
  <Override PartName="/ppt/media/image13.jpeg" ContentType="image/jpeg"/>
  <Override PartName="/ppt/media/image5.png" ContentType="image/png"/>
  <Override PartName="/ppt/media/image10.png" ContentType="image/png"/>
  <Override PartName="/ppt/media/image6.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7FEC473B-F157-4638-9E9F-A77A4476B119}"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l-GR" sz="1800" spc="-1" strike="noStrike">
              <a:solidFill>
                <a:srgbClr val="000000"/>
              </a:solidFill>
              <a:latin typeface="Calibri"/>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D7F8286-0641-4DCB-A82E-F33EBCAEC961}"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l-GR" sz="1800" spc="-1" strike="noStrike">
              <a:solidFill>
                <a:srgbClr val="000000"/>
              </a:solidFill>
              <a:latin typeface="Calibri"/>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13BA759F-1E6F-47E9-BE49-B3B529412007}"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l-GR" sz="1800" spc="-1" strike="noStrike">
              <a:solidFill>
                <a:srgbClr val="000000"/>
              </a:solidFill>
              <a:latin typeface="Calibri"/>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5DCF6FA7-2818-41B5-9BE7-EAE7C725B290}"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45B85C9E-09D0-4B0E-BE41-77779D0C4944}"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l-GR" sz="1800" spc="-1" strike="noStrike">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F67EB630-A2FE-4948-B245-59EDB7C2350D}"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l-GR" sz="1800" spc="-1" strike="noStrike">
              <a:solidFill>
                <a:srgbClr val="000000"/>
              </a:solidFill>
              <a:latin typeface="Calibri"/>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E0EF67A5-6409-45AB-8122-693772F2CA45}"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l-GR" sz="1800" spc="-1" strike="noStrike">
              <a:solidFill>
                <a:srgbClr val="000000"/>
              </a:solidFill>
              <a:latin typeface="Calibri"/>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BE70199F-869A-4DEE-8784-B57DB08AAA15}"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l-GR"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EC9C1534-B41F-45E8-BB8D-1FF826C65E49}"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CA3C23AA-73BF-477E-B354-2BC99C773A29}"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l-GR" sz="1800" spc="-1" strike="noStrike">
              <a:solidFill>
                <a:srgbClr val="000000"/>
              </a:solidFill>
              <a:latin typeface="Calibri"/>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026BE52-801D-4BC4-A9C8-488738DA9CDD}"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l-GR"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E086EDC-9C4A-479D-986E-0EDEDE31F801}"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l-GR" sz="1800" spc="-1" strike="noStrike">
              <a:solidFill>
                <a:srgbClr val="000000"/>
              </a:solidFill>
              <a:latin typeface="Calibri"/>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CE3CFDA-44F0-40AE-BB25-28D9B4C01FEC}"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l-GR" sz="1800" spc="-1" strike="noStrike">
              <a:solidFill>
                <a:srgbClr val="000000"/>
              </a:solidFill>
              <a:latin typeface="Calibri"/>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8BF753A-73FE-446C-8316-27E5ECE3AEE5}"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l-GR" sz="1800" spc="-1" strike="noStrike">
              <a:solidFill>
                <a:srgbClr val="000000"/>
              </a:solidFill>
              <a:latin typeface="Calibri"/>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A5BACDA7-9357-4E37-8CDB-E8C6B2F94F46}"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l-GR" sz="1800" spc="-1" strike="noStrike">
              <a:solidFill>
                <a:srgbClr val="000000"/>
              </a:solidFill>
              <a:latin typeface="Calibri"/>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87B15EAA-8DE2-46BE-B4C5-5D972796DD93}"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l-GR" sz="1800" spc="-1" strike="noStrike">
              <a:solidFill>
                <a:srgbClr val="000000"/>
              </a:solidFill>
              <a:latin typeface="Calibri"/>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5372E467-3BE2-435C-81C9-E00170B21295}"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l-GR" sz="1800" spc="-1" strike="noStrike">
              <a:solidFill>
                <a:srgbClr val="000000"/>
              </a:solidFill>
              <a:latin typeface="Calibri"/>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E86D34E-DB12-4E6F-8CBB-240E304197BC}"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l-GR" sz="1800" spc="-1" strike="noStrike">
              <a:solidFill>
                <a:srgbClr val="000000"/>
              </a:solidFill>
              <a:latin typeface="Calibri"/>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1C8CC21-578A-4A56-B982-96CDBA7B57D3}"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l-GR"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030A322-5D4D-464F-A349-08F18EA977B8}"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B0C841B-476E-4F31-86A7-D156517E799F}"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l-GR" sz="1800" spc="-1" strike="noStrike">
              <a:solidFill>
                <a:srgbClr val="000000"/>
              </a:solidFill>
              <a:latin typeface="Calibri"/>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E866E8D-4BD0-41CD-81B8-4FA0DD831396}"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l-GR" sz="1800" spc="-1" strike="noStrike">
              <a:solidFill>
                <a:srgbClr val="000000"/>
              </a:solidFill>
              <a:latin typeface="Calibri"/>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F18327F-E5D3-475B-9B34-1C516FB94CEE}"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l-GR" sz="1800" spc="-1" strike="noStrike">
              <a:solidFill>
                <a:srgbClr val="000000"/>
              </a:solidFill>
              <a:latin typeface="Calibri"/>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l-GR"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6B8BE7B-81B7-4124-ABE6-FE83A1ACF90B}"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en-US" sz="6000" spc="-1" strike="noStrike">
                <a:solidFill>
                  <a:srgbClr val="000000"/>
                </a:solidFill>
                <a:latin typeface="Calibri Light"/>
              </a:rPr>
              <a:t>Click to edit Master title style</a:t>
            </a:r>
            <a:endParaRPr b="0" lang="el-GR"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b="0" lang="el-GR" sz="1200" spc="-1" strike="noStrike">
                <a:solidFill>
                  <a:srgbClr val="8b8b8b"/>
                </a:solidFill>
                <a:latin typeface="Calibri"/>
              </a:defRPr>
            </a:lvl1pPr>
          </a:lstStyle>
          <a:p>
            <a:pPr>
              <a:lnSpc>
                <a:spcPct val="100000"/>
              </a:lnSpc>
              <a:buNone/>
            </a:pPr>
            <a:r>
              <a:rPr b="0" lang="el-GR" sz="1200" spc="-1" strike="noStrike">
                <a:solidFill>
                  <a:srgbClr val="8b8b8b"/>
                </a:solidFill>
                <a:latin typeface="Calibri"/>
              </a:rPr>
              <a:t>&lt;date/time&gt;</a:t>
            </a:r>
            <a:endParaRPr b="0" lang="en-US" sz="1200" spc="-1" strike="noStrike">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b="0" lang="el-GR" sz="1200" spc="-1" strike="noStrike">
                <a:solidFill>
                  <a:srgbClr val="8b8b8b"/>
                </a:solidFill>
                <a:latin typeface="Calibri"/>
              </a:defRPr>
            </a:lvl1pPr>
          </a:lstStyle>
          <a:p>
            <a:pPr algn="r">
              <a:lnSpc>
                <a:spcPct val="100000"/>
              </a:lnSpc>
              <a:buNone/>
            </a:pPr>
            <a:fld id="{3511954D-00AE-41FB-A360-EE6567C899C4}" type="slidenum">
              <a:rPr b="0" lang="el-GR"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l-GR" sz="2800" spc="-1" strike="noStrike">
                <a:solidFill>
                  <a:srgbClr val="000000"/>
                </a:solidFill>
                <a:latin typeface="Calibri"/>
              </a:rPr>
              <a:t>Click to edit the outline text format</a:t>
            </a:r>
            <a:endParaRPr b="0" lang="el-GR"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l-GR" sz="2000" spc="-1" strike="noStrike">
                <a:solidFill>
                  <a:srgbClr val="000000"/>
                </a:solidFill>
                <a:latin typeface="Calibri"/>
              </a:rPr>
              <a:t>Second Outline Level</a:t>
            </a:r>
            <a:endParaRPr b="0" lang="el-GR"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l-GR" sz="1800" spc="-1" strike="noStrike">
                <a:solidFill>
                  <a:srgbClr val="000000"/>
                </a:solidFill>
                <a:latin typeface="Calibri"/>
              </a:rPr>
              <a:t>Third Outline Level</a:t>
            </a:r>
            <a:endParaRPr b="0" lang="el-GR"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l-GR" sz="1800" spc="-1" strike="noStrike">
                <a:solidFill>
                  <a:srgbClr val="000000"/>
                </a:solidFill>
                <a:latin typeface="Calibri"/>
              </a:rPr>
              <a:t>Fourth Outline Level</a:t>
            </a:r>
            <a:endParaRPr b="0" lang="el-GR"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l-GR" sz="2000" spc="-1" strike="noStrike">
                <a:solidFill>
                  <a:srgbClr val="000000"/>
                </a:solidFill>
                <a:latin typeface="Calibri"/>
              </a:rPr>
              <a:t>Fifth Outline Level</a:t>
            </a:r>
            <a:endParaRPr b="0" lang="el-GR"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l-GR" sz="2000" spc="-1" strike="noStrike">
                <a:solidFill>
                  <a:srgbClr val="000000"/>
                </a:solidFill>
                <a:latin typeface="Calibri"/>
              </a:rPr>
              <a:t>Sixth Outline Level</a:t>
            </a:r>
            <a:endParaRPr b="0" lang="el-GR"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l-GR" sz="2000" spc="-1" strike="noStrike">
                <a:solidFill>
                  <a:srgbClr val="000000"/>
                </a:solidFill>
                <a:latin typeface="Calibri"/>
              </a:rPr>
              <a:t>Seventh Outline Level</a:t>
            </a:r>
            <a:endParaRPr b="0" lang="el-GR"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b="0" lang="el-GR" sz="1200" spc="-1" strike="noStrike">
                <a:solidFill>
                  <a:srgbClr val="8b8b8b"/>
                </a:solidFill>
                <a:latin typeface="Calibri"/>
              </a:defRPr>
            </a:lvl1pPr>
          </a:lstStyle>
          <a:p>
            <a:pPr>
              <a:lnSpc>
                <a:spcPct val="100000"/>
              </a:lnSpc>
              <a:buNone/>
            </a:pPr>
            <a:r>
              <a:rPr b="0" lang="el-GR" sz="1200" spc="-1" strike="noStrike">
                <a:solidFill>
                  <a:srgbClr val="8b8b8b"/>
                </a:solidFill>
                <a:latin typeface="Calibri"/>
              </a:rPr>
              <a:t>&lt;date/time&gt;</a:t>
            </a:r>
            <a:endParaRPr b="0" lang="en-US" sz="1200" spc="-1" strike="noStrike">
              <a:latin typeface="Times New Roman"/>
            </a:endParaRPr>
          </a:p>
        </p:txBody>
      </p:sp>
      <p:sp>
        <p:nvSpPr>
          <p:cNvPr id="42" name="PlaceHolder 2"/>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3" name="PlaceHolder 3"/>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b="0" lang="el-GR" sz="1200" spc="-1" strike="noStrike">
                <a:solidFill>
                  <a:srgbClr val="8b8b8b"/>
                </a:solidFill>
                <a:latin typeface="Calibri"/>
              </a:defRPr>
            </a:lvl1pPr>
          </a:lstStyle>
          <a:p>
            <a:pPr algn="r">
              <a:lnSpc>
                <a:spcPct val="100000"/>
              </a:lnSpc>
              <a:buNone/>
            </a:pPr>
            <a:fld id="{257E9655-B07D-482D-AD9F-63BECD23B1D7}" type="slidenum">
              <a:rPr b="0" lang="el-GR" sz="1200" spc="-1" strike="noStrike">
                <a:solidFill>
                  <a:srgbClr val="8b8b8b"/>
                </a:solidFill>
                <a:latin typeface="Calibri"/>
              </a:rPr>
              <a:t>&lt;number&gt;</a:t>
            </a:fld>
            <a:endParaRPr b="0" lang="en-US" sz="12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l-GR" sz="1800" spc="-1" strike="noStrike">
                <a:solidFill>
                  <a:srgbClr val="000000"/>
                </a:solidFill>
                <a:latin typeface="Calibri"/>
              </a:rPr>
              <a:t>Click to edit the title text format</a:t>
            </a:r>
            <a:endParaRPr b="0" lang="el-GR" sz="1800" spc="-1" strike="noStrike">
              <a:solidFill>
                <a:srgbClr val="000000"/>
              </a:solidFill>
              <a:latin typeface="Calibri"/>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l-GR" sz="2800" spc="-1" strike="noStrike">
                <a:solidFill>
                  <a:srgbClr val="000000"/>
                </a:solidFill>
                <a:latin typeface="Calibri"/>
              </a:rPr>
              <a:t>Click to edit the outline text format</a:t>
            </a:r>
            <a:endParaRPr b="0" lang="el-GR"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l-GR" sz="2000" spc="-1" strike="noStrike">
                <a:solidFill>
                  <a:srgbClr val="000000"/>
                </a:solidFill>
                <a:latin typeface="Calibri"/>
              </a:rPr>
              <a:t>Second Outline Level</a:t>
            </a:r>
            <a:endParaRPr b="0" lang="el-GR"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l-GR" sz="1800" spc="-1" strike="noStrike">
                <a:solidFill>
                  <a:srgbClr val="000000"/>
                </a:solidFill>
                <a:latin typeface="Calibri"/>
              </a:rPr>
              <a:t>Third Outline Level</a:t>
            </a:r>
            <a:endParaRPr b="0" lang="el-GR"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l-GR" sz="1800" spc="-1" strike="noStrike">
                <a:solidFill>
                  <a:srgbClr val="000000"/>
                </a:solidFill>
                <a:latin typeface="Calibri"/>
              </a:rPr>
              <a:t>Fourth Outline Level</a:t>
            </a:r>
            <a:endParaRPr b="0" lang="el-GR"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l-GR" sz="2000" spc="-1" strike="noStrike">
                <a:solidFill>
                  <a:srgbClr val="000000"/>
                </a:solidFill>
                <a:latin typeface="Calibri"/>
              </a:rPr>
              <a:t>Fifth Outline Level</a:t>
            </a:r>
            <a:endParaRPr b="0" lang="el-GR"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l-GR" sz="2000" spc="-1" strike="noStrike">
                <a:solidFill>
                  <a:srgbClr val="000000"/>
                </a:solidFill>
                <a:latin typeface="Calibri"/>
              </a:rPr>
              <a:t>Sixth Outline Level</a:t>
            </a:r>
            <a:endParaRPr b="0" lang="el-GR"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l-GR" sz="2000" spc="-1" strike="noStrike">
                <a:solidFill>
                  <a:srgbClr val="000000"/>
                </a:solidFill>
                <a:latin typeface="Calibri"/>
              </a:rPr>
              <a:t>Seventh Outline Level</a:t>
            </a:r>
            <a:endParaRPr b="0" lang="el-GR"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s://chat.openai.com/share/44e37758-e3c0-4025-98a8-89f75f36166b" TargetMode="External"/><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chatgpt.com/share/670fff2a-2b88-800b-aec3-a39d06cac69f" TargetMode="External"/><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chat.openai.com/share/8d425e27-d6d8-473b-9f53-7e42fdf6c008" TargetMode="External"/><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chat.openai.com/share/445456a6-b89d-438b-a547-05adbec612de" TargetMode="External"/><Relationship Id="rId2" Type="http://schemas.openxmlformats.org/officeDocument/2006/relationships/image" Target="../media/image9.png"/><Relationship Id="rId3" Type="http://schemas.openxmlformats.org/officeDocument/2006/relationships/hyperlink" Target="https://chatgpt.com/share/670ff0da-9960-800b-bb94-a1ea10787bb7" TargetMode="External"/><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82" name="Group 3"/>
          <p:cNvGrpSpPr/>
          <p:nvPr/>
        </p:nvGrpSpPr>
        <p:grpSpPr>
          <a:xfrm>
            <a:off x="3413880" y="2232000"/>
            <a:ext cx="5363640" cy="2394000"/>
            <a:chOff x="3413880" y="2232000"/>
            <a:chExt cx="5363640" cy="2394000"/>
          </a:xfrm>
        </p:grpSpPr>
        <p:pic>
          <p:nvPicPr>
            <p:cNvPr id="83" name="Picture 2" descr="Department of Civil Engineering, Democritus University of Thrace | Facebook"/>
            <p:cNvPicPr/>
            <p:nvPr/>
          </p:nvPicPr>
          <p:blipFill>
            <a:blip r:embed="rId1"/>
            <a:srcRect l="0" t="0" r="0" b="24860"/>
            <a:stretch/>
          </p:blipFill>
          <p:spPr>
            <a:xfrm>
              <a:off x="3413880" y="2232000"/>
              <a:ext cx="1893960" cy="2394000"/>
            </a:xfrm>
            <a:prstGeom prst="rect">
              <a:avLst/>
            </a:prstGeom>
            <a:ln w="0">
              <a:noFill/>
            </a:ln>
          </p:spPr>
        </p:pic>
        <p:sp>
          <p:nvSpPr>
            <p:cNvPr id="84" name="TextBox 2"/>
            <p:cNvSpPr/>
            <p:nvPr/>
          </p:nvSpPr>
          <p:spPr>
            <a:xfrm>
              <a:off x="5592960" y="2232000"/>
              <a:ext cx="3184560" cy="2284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600" spc="-1" strike="noStrike">
                  <a:solidFill>
                    <a:srgbClr val="000000"/>
                  </a:solidFill>
                  <a:latin typeface="Arial Black"/>
                </a:rPr>
                <a:t>Democritus </a:t>
              </a:r>
              <a:endParaRPr b="0" lang="en-US" sz="3600" spc="-1" strike="noStrike">
                <a:latin typeface="Arial"/>
              </a:endParaRPr>
            </a:p>
            <a:p>
              <a:pPr>
                <a:lnSpc>
                  <a:spcPct val="100000"/>
                </a:lnSpc>
                <a:buNone/>
              </a:pPr>
              <a:r>
                <a:rPr b="0" lang="en-US" sz="3600" spc="-1" strike="noStrike">
                  <a:solidFill>
                    <a:srgbClr val="000000"/>
                  </a:solidFill>
                  <a:latin typeface="Arial Black"/>
                </a:rPr>
                <a:t>University </a:t>
              </a:r>
              <a:endParaRPr b="0" lang="en-US" sz="3600" spc="-1" strike="noStrike">
                <a:latin typeface="Arial"/>
              </a:endParaRPr>
            </a:p>
            <a:p>
              <a:pPr>
                <a:lnSpc>
                  <a:spcPct val="100000"/>
                </a:lnSpc>
                <a:buNone/>
              </a:pPr>
              <a:r>
                <a:rPr b="0" lang="en-US" sz="3600" spc="-1" strike="noStrike">
                  <a:solidFill>
                    <a:srgbClr val="000000"/>
                  </a:solidFill>
                  <a:latin typeface="Arial Black"/>
                </a:rPr>
                <a:t>Of</a:t>
              </a:r>
              <a:endParaRPr b="0" lang="en-US" sz="3600" spc="-1" strike="noStrike">
                <a:latin typeface="Arial"/>
              </a:endParaRPr>
            </a:p>
            <a:p>
              <a:pPr>
                <a:lnSpc>
                  <a:spcPct val="100000"/>
                </a:lnSpc>
                <a:buNone/>
              </a:pPr>
              <a:r>
                <a:rPr b="0" lang="en-US" sz="3600" spc="-1" strike="noStrike">
                  <a:solidFill>
                    <a:srgbClr val="000000"/>
                  </a:solidFill>
                  <a:latin typeface="Arial Black"/>
                </a:rPr>
                <a:t>Thrace</a:t>
              </a:r>
              <a:endParaRPr b="0" lang="en-US" sz="3600" spc="-1" strike="noStrike">
                <a:latin typeface="Arial"/>
              </a:endParaRPr>
            </a:p>
          </p:txBody>
        </p:sp>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Box 4"/>
          <p:cNvSpPr/>
          <p:nvPr/>
        </p:nvSpPr>
        <p:spPr>
          <a:xfrm>
            <a:off x="4501080" y="1563120"/>
            <a:ext cx="7193520" cy="4204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rPr>
              <a:t>We created a working keystroke injection tool, commonly referred to as a BadUSB. </a:t>
            </a:r>
            <a:endParaRPr b="0" lang="en-US" sz="1800" spc="-1" strike="noStrike">
              <a:latin typeface="Arial"/>
            </a:endParaRPr>
          </a:p>
          <a:p>
            <a:pPr>
              <a:lnSpc>
                <a:spcPct val="100000"/>
              </a:lnSpc>
              <a:buNone/>
            </a:pPr>
            <a:r>
              <a:rPr b="0" lang="en-US" sz="1800" spc="-1" strike="noStrike">
                <a:solidFill>
                  <a:srgbClr val="000000"/>
                </a:solidFill>
                <a:latin typeface="Arial"/>
              </a:rPr>
              <a:t>Similar in functionality to the well-known USB Rubber Ducky by Hak5, it offers extensive capabilities at a lower cost and is fully open-source. </a:t>
            </a:r>
            <a:endParaRPr b="0" lang="en-US" sz="1800" spc="-1" strike="noStrike">
              <a:latin typeface="Arial"/>
            </a:endParaRPr>
          </a:p>
          <a:p>
            <a:pPr>
              <a:lnSpc>
                <a:spcPct val="100000"/>
              </a:lnSpc>
              <a:buNone/>
            </a:pPr>
            <a:r>
              <a:rPr b="0" lang="en-US" sz="1800" spc="-1" strike="noStrike">
                <a:solidFill>
                  <a:srgbClr val="000000"/>
                </a:solidFill>
                <a:latin typeface="Arial"/>
              </a:rPr>
              <a:t>Despite resembling a standard USB flash drive, it functions as a keyboard that executes a preprogrammed payload.</a:t>
            </a:r>
            <a:endParaRPr b="0" lang="en-US" sz="1800" spc="-1" strike="noStrike">
              <a:latin typeface="Arial"/>
            </a:endParaRPr>
          </a:p>
          <a:p>
            <a:pPr>
              <a:lnSpc>
                <a:spcPct val="100000"/>
              </a:lnSpc>
              <a:buNone/>
            </a:pPr>
            <a:r>
              <a:rPr b="0" lang="en-US" sz="1800" spc="-1" strike="noStrike">
                <a:solidFill>
                  <a:srgbClr val="000000"/>
                </a:solidFill>
                <a:latin typeface="Arial"/>
              </a:rPr>
              <a:t>These types of devices, recognized as </a:t>
            </a:r>
            <a:r>
              <a:rPr b="1" lang="en-US" sz="1800" spc="-1" strike="noStrike">
                <a:solidFill>
                  <a:srgbClr val="000000"/>
                </a:solidFill>
                <a:latin typeface="Arial"/>
              </a:rPr>
              <a:t>Human Interface Devices (HIDs)</a:t>
            </a:r>
            <a:r>
              <a:rPr b="0" lang="en-US" sz="1800" spc="-1" strike="noStrike">
                <a:solidFill>
                  <a:srgbClr val="000000"/>
                </a:solidFill>
                <a:latin typeface="Arial"/>
              </a:rPr>
              <a:t> by computers, are generally trusted by all systems without raising security flags. </a:t>
            </a:r>
            <a:endParaRPr b="0" lang="en-US" sz="1800" spc="-1" strike="noStrike">
              <a:latin typeface="Arial"/>
            </a:endParaRPr>
          </a:p>
          <a:p>
            <a:pPr>
              <a:lnSpc>
                <a:spcPct val="100000"/>
              </a:lnSpc>
              <a:buNone/>
            </a:pPr>
            <a:r>
              <a:rPr b="0" lang="en-US" sz="1800" spc="-1" strike="noStrike">
                <a:solidFill>
                  <a:srgbClr val="000000"/>
                </a:solidFill>
                <a:latin typeface="Arial"/>
              </a:rPr>
              <a:t>The payload can perform a range of tasks, from configuring network settings to installing a reverse shell, replicating the actions of an administrator in a terminal, but in just seconds. </a:t>
            </a:r>
            <a:endParaRPr b="0" lang="en-US" sz="1800" spc="-1" strike="noStrike">
              <a:latin typeface="Arial"/>
            </a:endParaRPr>
          </a:p>
          <a:p>
            <a:pPr>
              <a:lnSpc>
                <a:spcPct val="100000"/>
              </a:lnSpc>
              <a:buNone/>
            </a:pPr>
            <a:r>
              <a:rPr b="0" lang="en-US" sz="1800" spc="-1" strike="noStrike">
                <a:solidFill>
                  <a:srgbClr val="000000"/>
                </a:solidFill>
                <a:latin typeface="Arial"/>
              </a:rPr>
              <a:t>This makes the device a powerful tool for automating system administration tasks and an essential asset in penetration testing.</a:t>
            </a:r>
            <a:endParaRPr b="0" lang="en-US" sz="1800" spc="-1" strike="noStrike">
              <a:latin typeface="Arial"/>
            </a:endParaRPr>
          </a:p>
        </p:txBody>
      </p:sp>
      <p:sp>
        <p:nvSpPr>
          <p:cNvPr id="125" name="TextBox 5"/>
          <p:cNvSpPr/>
          <p:nvPr/>
        </p:nvSpPr>
        <p:spPr>
          <a:xfrm>
            <a:off x="3819600" y="402480"/>
            <a:ext cx="448488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3600" spc="-1" strike="noStrike">
                <a:solidFill>
                  <a:srgbClr val="000000"/>
                </a:solidFill>
                <a:latin typeface="Calibri"/>
              </a:rPr>
              <a:t>BadUSB (rubber ducky)</a:t>
            </a:r>
            <a:endParaRPr b="0" lang="en-US" sz="3600" spc="-1" strike="noStrike">
              <a:latin typeface="Arial"/>
            </a:endParaRPr>
          </a:p>
        </p:txBody>
      </p:sp>
      <p:pic>
        <p:nvPicPr>
          <p:cNvPr id="126" name="Picture 7" descr=""/>
          <p:cNvPicPr/>
          <p:nvPr/>
        </p:nvPicPr>
        <p:blipFill>
          <a:blip r:embed="rId1"/>
          <a:stretch/>
        </p:blipFill>
        <p:spPr>
          <a:xfrm rot="10800000">
            <a:off x="1153080" y="1658160"/>
            <a:ext cx="2648880" cy="39834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7" name="Picture 2" descr="Yellow Rubber Ducks, Preschool Large Bath Toys Bathtub Floating Squeaky  Duckies Gift for Baby Shower Infants Kids Toddler Party Decoration, 7.2  inches ..."/>
          <p:cNvPicPr/>
          <p:nvPr/>
        </p:nvPicPr>
        <p:blipFill>
          <a:blip r:embed="rId1"/>
          <a:srcRect l="0" t="0" r="3348" b="0"/>
          <a:stretch/>
        </p:blipFill>
        <p:spPr>
          <a:xfrm>
            <a:off x="1273320" y="1141200"/>
            <a:ext cx="3049200" cy="3253320"/>
          </a:xfrm>
          <a:prstGeom prst="rect">
            <a:avLst/>
          </a:prstGeom>
          <a:ln w="0">
            <a:noFill/>
          </a:ln>
        </p:spPr>
      </p:pic>
      <p:sp>
        <p:nvSpPr>
          <p:cNvPr id="128" name="TextBox 2"/>
          <p:cNvSpPr/>
          <p:nvPr/>
        </p:nvSpPr>
        <p:spPr>
          <a:xfrm>
            <a:off x="5205240" y="1582200"/>
            <a:ext cx="6096240" cy="3655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This keystroke injection device operates using an </a:t>
            </a:r>
            <a:r>
              <a:rPr b="1" lang="en-US" sz="1800" spc="-1" strike="noStrike">
                <a:solidFill>
                  <a:srgbClr val="000000"/>
                </a:solidFill>
                <a:latin typeface="Calibri"/>
              </a:rPr>
              <a:t>STM32F072C8T6 microcontroller</a:t>
            </a:r>
            <a:r>
              <a:rPr b="0" lang="en-US" sz="1800" spc="-1" strike="noStrike">
                <a:solidFill>
                  <a:srgbClr val="000000"/>
                </a:solidFill>
                <a:latin typeface="Calibri"/>
              </a:rPr>
              <a:t> along with a flash memory chip that emulates a mass storage device. </a:t>
            </a:r>
            <a:endParaRPr b="0" lang="en-US" sz="1800" spc="-1" strike="noStrike">
              <a:latin typeface="Arial"/>
            </a:endParaRPr>
          </a:p>
          <a:p>
            <a:pPr marL="343080" indent="-343080">
              <a:lnSpc>
                <a:spcPct val="100000"/>
              </a:lnSpc>
              <a:buClr>
                <a:srgbClr val="000000"/>
              </a:buClr>
              <a:buFont typeface="Calibri Light"/>
              <a:buAutoNum type="arabicPeriod"/>
            </a:pPr>
            <a:r>
              <a:rPr b="0" lang="en-US" sz="1800" spc="-1" strike="noStrike">
                <a:solidFill>
                  <a:srgbClr val="000000"/>
                </a:solidFill>
                <a:latin typeface="Calibri"/>
              </a:rPr>
              <a:t>When the device is connected to a computer, the microcontroller boots and searches the FAT32-formatted storage (open-source) for a specific file containing the preprogrammed payload. </a:t>
            </a:r>
            <a:endParaRPr b="0" lang="en-US" sz="1800" spc="-1" strike="noStrike">
              <a:latin typeface="Arial"/>
            </a:endParaRPr>
          </a:p>
          <a:p>
            <a:pPr marL="343080" indent="-343080">
              <a:lnSpc>
                <a:spcPct val="100000"/>
              </a:lnSpc>
              <a:buClr>
                <a:srgbClr val="000000"/>
              </a:buClr>
              <a:buFont typeface="Calibri Light"/>
              <a:buAutoNum type="arabicPeriod"/>
            </a:pPr>
            <a:r>
              <a:rPr b="0" lang="en-US" sz="1800" spc="-1" strike="noStrike">
                <a:solidFill>
                  <a:srgbClr val="000000"/>
                </a:solidFill>
                <a:latin typeface="Calibri"/>
              </a:rPr>
              <a:t>Once the file is located, the microcontroller decodes the instructions into simulated keyboard presses and mouse movements. </a:t>
            </a:r>
            <a:endParaRPr b="0" lang="en-US" sz="1800" spc="-1" strike="noStrike">
              <a:latin typeface="Arial"/>
            </a:endParaRPr>
          </a:p>
          <a:p>
            <a:pPr marL="343080" indent="-343080">
              <a:lnSpc>
                <a:spcPct val="100000"/>
              </a:lnSpc>
              <a:buClr>
                <a:srgbClr val="000000"/>
              </a:buClr>
              <a:buFont typeface="Calibri Light"/>
              <a:buAutoNum type="arabicPeriod"/>
            </a:pPr>
            <a:r>
              <a:rPr b="0" lang="en-US" sz="1800" spc="-1" strike="noStrike">
                <a:solidFill>
                  <a:srgbClr val="000000"/>
                </a:solidFill>
                <a:latin typeface="Calibri"/>
              </a:rPr>
              <a:t>This allows the device to automate complex tasks by mimicking human input, making it a highly efficient tool for executing scripted commands quickly, reliably and covertly.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9" name="Picture 2" descr=""/>
          <p:cNvPicPr/>
          <p:nvPr/>
        </p:nvPicPr>
        <p:blipFill>
          <a:blip r:embed="rId1"/>
          <a:stretch/>
        </p:blipFill>
        <p:spPr>
          <a:xfrm>
            <a:off x="2436840" y="345240"/>
            <a:ext cx="7569720" cy="59094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Box 11"/>
          <p:cNvSpPr/>
          <p:nvPr/>
        </p:nvSpPr>
        <p:spPr>
          <a:xfrm>
            <a:off x="4343400" y="970560"/>
            <a:ext cx="3200400" cy="577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200" spc="-1" strike="noStrike">
                <a:solidFill>
                  <a:srgbClr val="000000"/>
                </a:solidFill>
                <a:latin typeface="Segoe UI Variable Display Semib"/>
              </a:rPr>
              <a:t>We used AI to:</a:t>
            </a:r>
            <a:endParaRPr b="0" lang="en-US" sz="3200" spc="-1" strike="noStrike">
              <a:latin typeface="Arial"/>
            </a:endParaRPr>
          </a:p>
        </p:txBody>
      </p:sp>
      <p:pic>
        <p:nvPicPr>
          <p:cNvPr id="131" name="" descr=""/>
          <p:cNvPicPr/>
          <p:nvPr/>
        </p:nvPicPr>
        <p:blipFill>
          <a:blip r:embed="rId1"/>
          <a:stretch/>
        </p:blipFill>
        <p:spPr>
          <a:xfrm>
            <a:off x="1143000" y="2104920"/>
            <a:ext cx="9171000" cy="406728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32" name="Group 5"/>
          <p:cNvGrpSpPr/>
          <p:nvPr/>
        </p:nvGrpSpPr>
        <p:grpSpPr>
          <a:xfrm>
            <a:off x="1606680" y="-43920"/>
            <a:ext cx="8908920" cy="6216120"/>
            <a:chOff x="1606680" y="-43920"/>
            <a:chExt cx="8908920" cy="6216120"/>
          </a:xfrm>
        </p:grpSpPr>
        <p:sp>
          <p:nvSpPr>
            <p:cNvPr id="133" name="Subtitle 2"/>
            <p:cNvSpPr/>
            <p:nvPr/>
          </p:nvSpPr>
          <p:spPr>
            <a:xfrm>
              <a:off x="1606680" y="4204800"/>
              <a:ext cx="8908920" cy="108324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spcBef>
                  <a:spcPts val="641"/>
                </a:spcBef>
                <a:buNone/>
                <a:tabLst>
                  <a:tab algn="l" pos="0"/>
                </a:tabLst>
              </a:pPr>
              <a:r>
                <a:rPr b="0" lang="en-US" sz="3200" spc="-1" strike="noStrike">
                  <a:solidFill>
                    <a:srgbClr val="44546a"/>
                  </a:solidFill>
                  <a:latin typeface="Open Sans Light"/>
                </a:rPr>
                <a:t>Stealthy Logic: Keyboard Injection to Verilog State Machine Trojan for Conditional DoS</a:t>
              </a:r>
              <a:endParaRPr b="0" lang="en-US" sz="3200" spc="-1" strike="noStrike">
                <a:latin typeface="Arial"/>
              </a:endParaRPr>
            </a:p>
          </p:txBody>
        </p:sp>
        <p:sp>
          <p:nvSpPr>
            <p:cNvPr id="134" name="TextBox 3"/>
            <p:cNvSpPr/>
            <p:nvPr/>
          </p:nvSpPr>
          <p:spPr>
            <a:xfrm>
              <a:off x="2111040" y="-43920"/>
              <a:ext cx="7899840" cy="6216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28700" spc="-1" strike="noStrike">
                  <a:solidFill>
                    <a:srgbClr val="00aad4"/>
                  </a:solidFill>
                  <a:latin typeface="Source Sans Pro"/>
                  <a:ea typeface="Source Sans Pro"/>
                </a:rPr>
                <a:t>1</a:t>
              </a:r>
              <a:r>
                <a:rPr b="0" lang="en-US" sz="11500" spc="-1" strike="noStrike" baseline="30000">
                  <a:solidFill>
                    <a:srgbClr val="00aad4"/>
                  </a:solidFill>
                  <a:latin typeface="Source Sans Pro"/>
                  <a:ea typeface="Source Sans Pro"/>
                </a:rPr>
                <a:t>st</a:t>
              </a:r>
              <a:r>
                <a:rPr b="0" lang="en-US" sz="11500" spc="-1" strike="noStrike">
                  <a:solidFill>
                    <a:srgbClr val="00aad4"/>
                  </a:solidFill>
                  <a:latin typeface="Source Sans Pro"/>
                  <a:ea typeface="Source Sans Pro"/>
                </a:rPr>
                <a:t> design</a:t>
              </a:r>
              <a:endParaRPr b="0" lang="en-US" sz="11500" spc="-1" strike="noStrike">
                <a:latin typeface="Arial"/>
              </a:endParaRPr>
            </a:p>
          </p:txBody>
        </p:sp>
      </p:gr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Straight Connector 7"/>
          <p:cNvSpPr/>
          <p:nvPr/>
        </p:nvSpPr>
        <p:spPr>
          <a:xfrm>
            <a:off x="5477400" y="189684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36" name="TextBox 2"/>
          <p:cNvSpPr/>
          <p:nvPr/>
        </p:nvSpPr>
        <p:spPr>
          <a:xfrm>
            <a:off x="751320" y="2129040"/>
            <a:ext cx="4327560" cy="3381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rPr>
              <a:t>DoS Attack Conditions</a:t>
            </a:r>
            <a:r>
              <a:rPr b="0" lang="en-US" sz="1800" spc="-1" strike="noStrike">
                <a:solidFill>
                  <a:srgbClr val="000000"/>
                </a:solidFill>
                <a:latin typeface="Calibri"/>
              </a:rPr>
              <a:t>:</a:t>
            </a:r>
            <a:endParaRPr b="0" lang="en-US" sz="1800" spc="-1" strike="noStrike">
              <a:latin typeface="Arial"/>
            </a:endParaRPr>
          </a:p>
          <a:p>
            <a:pPr lvl="1" marL="743040" indent="-285840">
              <a:lnSpc>
                <a:spcPct val="100000"/>
              </a:lnSpc>
              <a:buClr>
                <a:srgbClr val="000000"/>
              </a:buClr>
              <a:buFont typeface="Arial"/>
              <a:buChar char="•"/>
            </a:pPr>
            <a:r>
              <a:rPr b="1" lang="en-US" sz="1800" spc="-1" strike="noStrike">
                <a:solidFill>
                  <a:srgbClr val="000000"/>
                </a:solidFill>
                <a:latin typeface="Calibri"/>
              </a:rPr>
              <a:t>State Machine Insertion</a:t>
            </a:r>
            <a:r>
              <a:rPr b="0" lang="en-US" sz="1800" spc="-1" strike="noStrike">
                <a:solidFill>
                  <a:srgbClr val="000000"/>
                </a:solidFill>
                <a:latin typeface="Calibri"/>
              </a:rPr>
              <a:t>: The modified Verilog code includes a state machine that monitors for specific conditions (e.g., receiving a certain bit pattern over UART).</a:t>
            </a:r>
            <a:endParaRPr b="0" lang="en-US" sz="1800" spc="-1" strike="noStrike">
              <a:latin typeface="Arial"/>
            </a:endParaRPr>
          </a:p>
          <a:p>
            <a:pPr lvl="1" marL="743040" indent="-285840">
              <a:lnSpc>
                <a:spcPct val="100000"/>
              </a:lnSpc>
              <a:buClr>
                <a:srgbClr val="000000"/>
              </a:buClr>
              <a:buFont typeface="Arial"/>
              <a:buChar char="•"/>
            </a:pPr>
            <a:r>
              <a:rPr b="1" lang="en-US" sz="1800" spc="-1" strike="noStrike">
                <a:solidFill>
                  <a:srgbClr val="000000"/>
                </a:solidFill>
                <a:latin typeface="Calibri"/>
              </a:rPr>
              <a:t>DoS Trigger</a:t>
            </a:r>
            <a:r>
              <a:rPr b="0" lang="en-US" sz="1800" spc="-1" strike="noStrike">
                <a:solidFill>
                  <a:srgbClr val="000000"/>
                </a:solidFill>
                <a:latin typeface="Calibri"/>
              </a:rPr>
              <a:t>: Once the condition is met, the state machine causes the hardware to enter a malfunctioning or infinite loop state, effectively creating a denial-of-service condition.</a:t>
            </a:r>
            <a:endParaRPr b="0" lang="en-US" sz="1800" spc="-1" strike="noStrike">
              <a:latin typeface="Arial"/>
            </a:endParaRPr>
          </a:p>
        </p:txBody>
      </p:sp>
      <p:sp>
        <p:nvSpPr>
          <p:cNvPr id="137" name="TextBox 6"/>
          <p:cNvSpPr/>
          <p:nvPr/>
        </p:nvSpPr>
        <p:spPr>
          <a:xfrm>
            <a:off x="2915640" y="727920"/>
            <a:ext cx="6096240" cy="10645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200" spc="-1" strike="noStrike">
                <a:solidFill>
                  <a:srgbClr val="000000"/>
                </a:solidFill>
                <a:latin typeface="Segoe UI Variable Display Semib"/>
              </a:rPr>
              <a:t>Execution Flow and DoS Trigger</a:t>
            </a:r>
            <a:endParaRPr b="0" lang="en-US" sz="3200" spc="-1" strike="noStrike">
              <a:latin typeface="Arial"/>
            </a:endParaRPr>
          </a:p>
        </p:txBody>
      </p:sp>
      <p:sp>
        <p:nvSpPr>
          <p:cNvPr id="138" name="Rectangle 2"/>
          <p:cNvSpPr/>
          <p:nvPr/>
        </p:nvSpPr>
        <p:spPr>
          <a:xfrm>
            <a:off x="5486400" y="4800600"/>
            <a:ext cx="5499000" cy="1738080"/>
          </a:xfrm>
          <a:prstGeom prst="rect">
            <a:avLst/>
          </a:prstGeom>
          <a:noFill/>
          <a:ln w="0">
            <a:noFill/>
          </a:ln>
        </p:spPr>
        <p:style>
          <a:lnRef idx="0"/>
          <a:fillRef idx="0"/>
          <a:effectRef idx="0"/>
          <a:fontRef idx="minor"/>
        </p:style>
        <p:txBody>
          <a:bodyPr numCol="1" spcCol="0" anchor="ctr">
            <a:spAutoFit/>
          </a:bodyPr>
          <a:p>
            <a:pPr>
              <a:lnSpc>
                <a:spcPct val="100000"/>
              </a:lnSpc>
              <a:buClr>
                <a:srgbClr val="000000"/>
              </a:buClr>
              <a:buFont typeface="Symbol" charset="2"/>
              <a:buChar char=""/>
            </a:pPr>
            <a:endParaRPr b="0" lang="en-US" sz="1800" spc="-1" strike="noStrike">
              <a:latin typeface="Arial"/>
            </a:endParaRPr>
          </a:p>
          <a:p>
            <a:pPr>
              <a:lnSpc>
                <a:spcPct val="100000"/>
              </a:lnSpc>
              <a:buNone/>
            </a:pPr>
            <a:endParaRPr b="0" lang="en-US" sz="1800" spc="-1" strike="noStrike">
              <a:latin typeface="Arial"/>
            </a:endParaRPr>
          </a:p>
          <a:p>
            <a:pPr>
              <a:lnSpc>
                <a:spcPct val="100000"/>
              </a:lnSpc>
              <a:buClr>
                <a:srgbClr val="000000"/>
              </a:buClr>
              <a:buFont typeface="Symbol" charset="2"/>
              <a:buChar char=""/>
            </a:pPr>
            <a:r>
              <a:rPr b="1" lang="el-GR" sz="1800" spc="-1" strike="noStrike">
                <a:solidFill>
                  <a:srgbClr val="000000"/>
                </a:solidFill>
                <a:latin typeface="Arial"/>
              </a:rPr>
              <a:t>Key Result</a:t>
            </a:r>
            <a:r>
              <a:rPr b="0" lang="el-GR" sz="1800" spc="-1" strike="noStrike">
                <a:solidFill>
                  <a:srgbClr val="000000"/>
                </a:solidFill>
                <a:latin typeface="Arial"/>
              </a:rPr>
              <a:t>: Hardware becomes unresponsive or malfunctions under specific inputs.</a:t>
            </a:r>
            <a:endParaRPr b="0" lang="en-US" sz="1800" spc="-1" strike="noStrike">
              <a:latin typeface="Arial"/>
            </a:endParaRPr>
          </a:p>
          <a:p>
            <a:pPr>
              <a:lnSpc>
                <a:spcPct val="100000"/>
              </a:lnSpc>
              <a:buNone/>
              <a:tabLst>
                <a:tab algn="l" pos="0"/>
              </a:tabLst>
            </a:pPr>
            <a:endParaRPr b="0" lang="en-US" sz="1800" spc="-1" strike="noStrike">
              <a:latin typeface="Arial"/>
            </a:endParaRPr>
          </a:p>
          <a:p>
            <a:pPr>
              <a:lnSpc>
                <a:spcPct val="100000"/>
              </a:lnSpc>
              <a:buNone/>
              <a:tabLst>
                <a:tab algn="l" pos="0"/>
              </a:tabLst>
            </a:pPr>
            <a:endParaRPr b="0" lang="en-US" sz="1800" spc="-1" strike="noStrike">
              <a:latin typeface="Arial"/>
            </a:endParaRPr>
          </a:p>
        </p:txBody>
      </p:sp>
      <p:pic>
        <p:nvPicPr>
          <p:cNvPr id="139" name="" descr=""/>
          <p:cNvPicPr/>
          <p:nvPr/>
        </p:nvPicPr>
        <p:blipFill>
          <a:blip r:embed="rId1"/>
          <a:stretch/>
        </p:blipFill>
        <p:spPr>
          <a:xfrm>
            <a:off x="6172200" y="1828800"/>
            <a:ext cx="3684600" cy="34290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Box 13"/>
          <p:cNvSpPr/>
          <p:nvPr/>
        </p:nvSpPr>
        <p:spPr>
          <a:xfrm>
            <a:off x="3047760" y="1371600"/>
            <a:ext cx="6096240" cy="577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200" spc="-1" strike="noStrike">
                <a:solidFill>
                  <a:srgbClr val="000000"/>
                </a:solidFill>
                <a:latin typeface="Segoe UI Variable Display Semib"/>
              </a:rPr>
              <a:t>AXI stream UART peripheral</a:t>
            </a:r>
            <a:endParaRPr b="0" lang="en-US" sz="3200" spc="-1" strike="noStrike">
              <a:latin typeface="Arial"/>
            </a:endParaRPr>
          </a:p>
        </p:txBody>
      </p:sp>
      <p:sp>
        <p:nvSpPr>
          <p:cNvPr id="141" name="TextBox 15"/>
          <p:cNvSpPr/>
          <p:nvPr/>
        </p:nvSpPr>
        <p:spPr>
          <a:xfrm>
            <a:off x="4419360" y="2089080"/>
            <a:ext cx="2667240" cy="4255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200" spc="-1" strike="noStrike">
                <a:solidFill>
                  <a:srgbClr val="000000"/>
                </a:solidFill>
                <a:latin typeface="Segoe UI Variable Display Semib"/>
              </a:rPr>
              <a:t>Normal Operation</a:t>
            </a:r>
            <a:endParaRPr b="0" lang="en-US" sz="2200" spc="-1" strike="noStrike">
              <a:latin typeface="Arial"/>
            </a:endParaRPr>
          </a:p>
        </p:txBody>
      </p:sp>
      <p:pic>
        <p:nvPicPr>
          <p:cNvPr id="142" name="" descr=""/>
          <p:cNvPicPr/>
          <p:nvPr/>
        </p:nvPicPr>
        <p:blipFill>
          <a:blip r:embed="rId1"/>
          <a:stretch/>
        </p:blipFill>
        <p:spPr>
          <a:xfrm>
            <a:off x="457200" y="2948760"/>
            <a:ext cx="11201400" cy="20804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Box 18"/>
          <p:cNvSpPr/>
          <p:nvPr/>
        </p:nvSpPr>
        <p:spPr>
          <a:xfrm>
            <a:off x="3047760" y="1371600"/>
            <a:ext cx="6096240" cy="577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200" spc="-1" strike="noStrike">
                <a:solidFill>
                  <a:srgbClr val="000000"/>
                </a:solidFill>
                <a:latin typeface="Segoe UI Variable Display Semib"/>
              </a:rPr>
              <a:t>AXI stream UART peripheral</a:t>
            </a:r>
            <a:endParaRPr b="0" lang="en-US" sz="3200" spc="-1" strike="noStrike">
              <a:latin typeface="Arial"/>
            </a:endParaRPr>
          </a:p>
        </p:txBody>
      </p:sp>
      <p:sp>
        <p:nvSpPr>
          <p:cNvPr id="144" name="TextBox 19"/>
          <p:cNvSpPr/>
          <p:nvPr/>
        </p:nvSpPr>
        <p:spPr>
          <a:xfrm>
            <a:off x="4419360" y="2089080"/>
            <a:ext cx="3124440" cy="4255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200" spc="-1" strike="noStrike">
                <a:solidFill>
                  <a:srgbClr val="c9211e"/>
                </a:solidFill>
                <a:latin typeface="Segoe UI Variable Display Semib"/>
              </a:rPr>
              <a:t>Infected Hardware</a:t>
            </a:r>
            <a:endParaRPr b="0" lang="en-US" sz="2200" spc="-1" strike="noStrike">
              <a:solidFill>
                <a:srgbClr val="c9211e"/>
              </a:solidFill>
              <a:latin typeface="Arial"/>
            </a:endParaRPr>
          </a:p>
        </p:txBody>
      </p:sp>
      <p:pic>
        <p:nvPicPr>
          <p:cNvPr id="145" name="" descr=""/>
          <p:cNvPicPr/>
          <p:nvPr/>
        </p:nvPicPr>
        <p:blipFill>
          <a:blip r:embed="rId1"/>
          <a:stretch/>
        </p:blipFill>
        <p:spPr>
          <a:xfrm>
            <a:off x="457200" y="2948760"/>
            <a:ext cx="11201400" cy="208044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Box 4"/>
          <p:cNvSpPr/>
          <p:nvPr/>
        </p:nvSpPr>
        <p:spPr>
          <a:xfrm>
            <a:off x="640800" y="2086200"/>
            <a:ext cx="4044600" cy="2009880"/>
          </a:xfrm>
          <a:prstGeom prst="rect">
            <a:avLst/>
          </a:prstGeom>
          <a:noFill/>
          <a:ln w="0">
            <a:noFill/>
          </a:ln>
        </p:spPr>
        <p:style>
          <a:lnRef idx="0"/>
          <a:fillRef idx="0"/>
          <a:effectRef idx="0"/>
          <a:fontRef idx="minor"/>
        </p:style>
        <p:txBody>
          <a:bodyPr lIns="90000" rIns="90000" tIns="45000" bIns="45000" anchor="t">
            <a:spAutoFit/>
          </a:bodyPr>
          <a:p>
            <a:pPr indent="-216000">
              <a:lnSpc>
                <a:spcPct val="100000"/>
              </a:lnSpc>
              <a:buClr>
                <a:srgbClr val="000000"/>
              </a:buClr>
              <a:buFont typeface="Arial"/>
              <a:buChar char="•"/>
            </a:pPr>
            <a:r>
              <a:rPr b="1" lang="en-US" sz="1800" spc="-1" strike="noStrike">
                <a:solidFill>
                  <a:srgbClr val="000000"/>
                </a:solidFill>
                <a:latin typeface="Calibri"/>
              </a:rPr>
              <a:t>Goal</a:t>
            </a:r>
            <a:r>
              <a:rPr b="0" lang="en-US" sz="1800" spc="-1" strike="noStrike">
                <a:solidFill>
                  <a:srgbClr val="000000"/>
                </a:solidFill>
                <a:latin typeface="Calibri"/>
              </a:rPr>
              <a:t>: Insert a software trojan via a BadUSB device (keyboard injection) to modify a hardware design and execute a Denial-of-Service (DoS) attack.</a:t>
            </a:r>
            <a:endParaRPr b="0" lang="en-US" sz="1800" spc="-1" strike="noStrike">
              <a:latin typeface="Arial"/>
            </a:endParaRPr>
          </a:p>
          <a:p>
            <a:pPr indent="-216000">
              <a:lnSpc>
                <a:spcPct val="100000"/>
              </a:lnSpc>
              <a:buClr>
                <a:srgbClr val="000000"/>
              </a:buClr>
              <a:buFont typeface="Arial"/>
              <a:buChar char="•"/>
            </a:pPr>
            <a:r>
              <a:rPr b="1" lang="en-US" sz="1800" spc="-1" strike="noStrike">
                <a:solidFill>
                  <a:srgbClr val="000000"/>
                </a:solidFill>
                <a:latin typeface="Calibri"/>
              </a:rPr>
              <a:t>Target</a:t>
            </a:r>
            <a:r>
              <a:rPr b="0" lang="en-US" sz="1800" spc="-1" strike="noStrike">
                <a:solidFill>
                  <a:srgbClr val="000000"/>
                </a:solidFill>
                <a:latin typeface="Calibri"/>
              </a:rPr>
              <a:t>: A Verilog-based open-source hardware design (e.g., OpenCores or OpenTitan).</a:t>
            </a:r>
            <a:endParaRPr b="0" lang="en-US" sz="1800" spc="-1" strike="noStrike">
              <a:latin typeface="Arial"/>
            </a:endParaRPr>
          </a:p>
        </p:txBody>
      </p:sp>
      <p:sp>
        <p:nvSpPr>
          <p:cNvPr id="147" name="TextBox 5"/>
          <p:cNvSpPr/>
          <p:nvPr/>
        </p:nvSpPr>
        <p:spPr>
          <a:xfrm>
            <a:off x="5704200" y="1947600"/>
            <a:ext cx="6096240" cy="25585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rPr>
              <a:t>Key Attack Stages</a:t>
            </a:r>
            <a:r>
              <a:rPr b="0" lang="en-US" sz="1800" spc="-1" strike="noStrike">
                <a:solidFill>
                  <a:srgbClr val="000000"/>
                </a:solidFill>
                <a:latin typeface="Calibri"/>
              </a:rPr>
              <a:t>:</a:t>
            </a:r>
            <a:endParaRPr b="0" lang="en-US" sz="1800" spc="-1" strike="noStrike">
              <a:latin typeface="Arial"/>
            </a:endParaRPr>
          </a:p>
          <a:p>
            <a:pPr indent="-216000">
              <a:lnSpc>
                <a:spcPct val="100000"/>
              </a:lnSpc>
              <a:buClr>
                <a:srgbClr val="000000"/>
              </a:buClr>
              <a:buFont typeface="Calibri Light"/>
              <a:buAutoNum type="arabicPeriod"/>
            </a:pPr>
            <a:r>
              <a:rPr b="1" lang="en-US" sz="1800" spc="-1" strike="noStrike">
                <a:solidFill>
                  <a:srgbClr val="000000"/>
                </a:solidFill>
                <a:latin typeface="Calibri"/>
              </a:rPr>
              <a:t>BadUSB Delivery</a:t>
            </a:r>
            <a:r>
              <a:rPr b="0" lang="en-US" sz="1800" spc="-1" strike="noStrike">
                <a:solidFill>
                  <a:srgbClr val="000000"/>
                </a:solidFill>
                <a:latin typeface="Calibri"/>
              </a:rPr>
              <a:t>: The trojan is delivered through a BadUSB device, which injects a payload into the victim's system.</a:t>
            </a:r>
            <a:endParaRPr b="0" lang="en-US" sz="1800" spc="-1" strike="noStrike">
              <a:latin typeface="Arial"/>
            </a:endParaRPr>
          </a:p>
          <a:p>
            <a:pPr indent="-216000">
              <a:lnSpc>
                <a:spcPct val="100000"/>
              </a:lnSpc>
              <a:buClr>
                <a:srgbClr val="000000"/>
              </a:buClr>
              <a:buFont typeface="Calibri Light"/>
              <a:buAutoNum type="arabicPeriod"/>
            </a:pPr>
            <a:r>
              <a:rPr b="1" lang="en-US" sz="1800" spc="-1" strike="noStrike">
                <a:solidFill>
                  <a:srgbClr val="000000"/>
                </a:solidFill>
                <a:latin typeface="Calibri"/>
              </a:rPr>
              <a:t>Trojan Deployment</a:t>
            </a:r>
            <a:r>
              <a:rPr b="0" lang="en-US" sz="1800" spc="-1" strike="noStrike">
                <a:solidFill>
                  <a:srgbClr val="000000"/>
                </a:solidFill>
                <a:latin typeface="Calibri"/>
              </a:rPr>
              <a:t>: The trojan searches for Verilog files related to the target hardware (UART perpheral).</a:t>
            </a:r>
            <a:endParaRPr b="0" lang="en-US" sz="1800" spc="-1" strike="noStrike">
              <a:latin typeface="Arial"/>
            </a:endParaRPr>
          </a:p>
          <a:p>
            <a:pPr indent="-216000">
              <a:lnSpc>
                <a:spcPct val="100000"/>
              </a:lnSpc>
              <a:buClr>
                <a:srgbClr val="000000"/>
              </a:buClr>
              <a:buFont typeface="Calibri Light"/>
              <a:buAutoNum type="arabicPeriod"/>
            </a:pPr>
            <a:r>
              <a:rPr b="1" lang="en-US" sz="1800" spc="-1" strike="noStrike">
                <a:solidFill>
                  <a:srgbClr val="000000"/>
                </a:solidFill>
                <a:latin typeface="Calibri"/>
              </a:rPr>
              <a:t>DoS Mechanism</a:t>
            </a:r>
            <a:r>
              <a:rPr b="0" lang="en-US" sz="1800" spc="-1" strike="noStrike">
                <a:solidFill>
                  <a:srgbClr val="000000"/>
                </a:solidFill>
                <a:latin typeface="Calibri"/>
              </a:rPr>
              <a:t>: The trojan modifies the Verilog design, inserting a state machine that triggers a DoS attack when a specific condition is met (when a particular bit sequence in a UART transmission is detected).</a:t>
            </a:r>
            <a:endParaRPr b="0" lang="en-US" sz="1800" spc="-1" strike="noStrike">
              <a:latin typeface="Arial"/>
            </a:endParaRPr>
          </a:p>
        </p:txBody>
      </p:sp>
      <p:sp>
        <p:nvSpPr>
          <p:cNvPr id="148" name="Straight Connector 7"/>
          <p:cNvSpPr/>
          <p:nvPr/>
        </p:nvSpPr>
        <p:spPr>
          <a:xfrm>
            <a:off x="5202000" y="144792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Box 2"/>
          <p:cNvSpPr/>
          <p:nvPr/>
        </p:nvSpPr>
        <p:spPr>
          <a:xfrm>
            <a:off x="1941120" y="2402640"/>
            <a:ext cx="3137760" cy="1735560"/>
          </a:xfrm>
          <a:prstGeom prst="rect">
            <a:avLst/>
          </a:prstGeom>
          <a:noFill/>
          <a:ln w="0">
            <a:noFill/>
          </a:ln>
        </p:spPr>
        <p:style>
          <a:lnRef idx="0"/>
          <a:fillRef idx="0"/>
          <a:effectRef idx="0"/>
          <a:fontRef idx="minor"/>
        </p:style>
        <p:txBody>
          <a:bodyPr lIns="90000" rIns="90000" tIns="45000" bIns="45000" anchor="t">
            <a:spAutoFit/>
          </a:bodyPr>
          <a:p>
            <a:pPr>
              <a:lnSpc>
                <a:spcPct val="100000"/>
              </a:lnSpc>
              <a:buClr>
                <a:srgbClr val="000000"/>
              </a:buClr>
              <a:buFont typeface="Symbol" charset="2"/>
              <a:buChar char=""/>
            </a:pPr>
            <a:r>
              <a:rPr b="1" lang="el-GR" sz="1800" spc="-1" strike="noStrike">
                <a:solidFill>
                  <a:srgbClr val="000000"/>
                </a:solidFill>
                <a:latin typeface="Arial"/>
              </a:rPr>
              <a:t>Impact</a:t>
            </a:r>
            <a:r>
              <a:rPr b="0" lang="el-GR" sz="1800" spc="-1" strike="noStrike">
                <a:solidFill>
                  <a:srgbClr val="000000"/>
                </a:solidFill>
                <a:latin typeface="Arial"/>
              </a:rPr>
              <a:t>:</a:t>
            </a:r>
            <a:endParaRPr b="0" lang="en-US" sz="1800" spc="-1" strike="noStrike">
              <a:latin typeface="Arial"/>
            </a:endParaRPr>
          </a:p>
          <a:p>
            <a:pPr>
              <a:lnSpc>
                <a:spcPct val="100000"/>
              </a:lnSpc>
              <a:buClr>
                <a:srgbClr val="000000"/>
              </a:buClr>
              <a:buFont typeface="Symbol" charset="2"/>
              <a:buChar char=""/>
            </a:pPr>
            <a:r>
              <a:rPr b="0" lang="el-GR" sz="1800" spc="-1" strike="noStrike">
                <a:solidFill>
                  <a:srgbClr val="000000"/>
                </a:solidFill>
                <a:latin typeface="Arial"/>
              </a:rPr>
              <a:t>This type of attack can be subtle, hard to detect, and capable of crippling hardware functionality under specific, targeted conditions.</a:t>
            </a:r>
            <a:endParaRPr b="0" lang="en-US" sz="1800" spc="-1" strike="noStrike">
              <a:latin typeface="Arial"/>
            </a:endParaRPr>
          </a:p>
        </p:txBody>
      </p:sp>
      <p:sp>
        <p:nvSpPr>
          <p:cNvPr id="150" name="TextBox 4"/>
          <p:cNvSpPr/>
          <p:nvPr/>
        </p:nvSpPr>
        <p:spPr>
          <a:xfrm>
            <a:off x="7112880" y="2125440"/>
            <a:ext cx="4712760" cy="2009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rPr>
              <a:t>Severity of the Vulnerability</a:t>
            </a:r>
            <a:r>
              <a:rPr b="0" lang="en-US" sz="1800" spc="-1" strike="noStrike">
                <a:solidFill>
                  <a:srgbClr val="000000"/>
                </a:solidFill>
                <a:latin typeface="Calibri"/>
              </a:rPr>
              <a:t>:</a:t>
            </a:r>
            <a:endParaRPr b="0" lang="en-US" sz="1800" spc="-1" strike="noStrike">
              <a:latin typeface="Arial"/>
            </a:endParaRPr>
          </a:p>
          <a:p>
            <a:pPr indent="-216000">
              <a:lnSpc>
                <a:spcPct val="100000"/>
              </a:lnSpc>
              <a:buClr>
                <a:srgbClr val="000000"/>
              </a:buClr>
              <a:buFont typeface="Arial"/>
              <a:buChar char="•"/>
            </a:pPr>
            <a:r>
              <a:rPr b="1" lang="en-US" sz="1800" spc="-1" strike="noStrike">
                <a:solidFill>
                  <a:srgbClr val="000000"/>
                </a:solidFill>
                <a:latin typeface="Calibri"/>
              </a:rPr>
              <a:t>Insertion Phase</a:t>
            </a:r>
            <a:r>
              <a:rPr b="0" lang="en-US" sz="1800" spc="-1" strike="noStrike">
                <a:solidFill>
                  <a:srgbClr val="000000"/>
                </a:solidFill>
                <a:latin typeface="Calibri"/>
              </a:rPr>
              <a:t>: Design stage</a:t>
            </a:r>
            <a:endParaRPr b="0" lang="en-US" sz="1800" spc="-1" strike="noStrike">
              <a:latin typeface="Arial"/>
            </a:endParaRPr>
          </a:p>
          <a:p>
            <a:pPr indent="-216000">
              <a:lnSpc>
                <a:spcPct val="100000"/>
              </a:lnSpc>
              <a:buClr>
                <a:srgbClr val="000000"/>
              </a:buClr>
              <a:buFont typeface="Arial"/>
              <a:buChar char="•"/>
            </a:pPr>
            <a:r>
              <a:rPr b="1" lang="en-US" sz="1800" spc="-1" strike="noStrike">
                <a:solidFill>
                  <a:srgbClr val="000000"/>
                </a:solidFill>
                <a:latin typeface="Calibri"/>
              </a:rPr>
              <a:t>Abstraction Level</a:t>
            </a:r>
            <a:r>
              <a:rPr b="0" lang="en-US" sz="1800" spc="-1" strike="noStrike">
                <a:solidFill>
                  <a:srgbClr val="000000"/>
                </a:solidFill>
                <a:latin typeface="Calibri"/>
              </a:rPr>
              <a:t>: Register-transfer level (RTL)</a:t>
            </a:r>
            <a:endParaRPr b="0" lang="en-US" sz="1800" spc="-1" strike="noStrike">
              <a:latin typeface="Arial"/>
            </a:endParaRPr>
          </a:p>
          <a:p>
            <a:pPr indent="-216000">
              <a:lnSpc>
                <a:spcPct val="100000"/>
              </a:lnSpc>
              <a:buClr>
                <a:srgbClr val="000000"/>
              </a:buClr>
              <a:buFont typeface="Arial"/>
              <a:buChar char="•"/>
            </a:pPr>
            <a:r>
              <a:rPr b="1" lang="en-US" sz="1800" spc="-1" strike="noStrike">
                <a:solidFill>
                  <a:srgbClr val="000000"/>
                </a:solidFill>
                <a:latin typeface="Calibri"/>
              </a:rPr>
              <a:t>Activation Mechanism</a:t>
            </a:r>
            <a:r>
              <a:rPr b="0" lang="en-US" sz="1800" spc="-1" strike="noStrike">
                <a:solidFill>
                  <a:srgbClr val="000000"/>
                </a:solidFill>
                <a:latin typeface="Calibri"/>
              </a:rPr>
              <a:t>: Conditionally triggered</a:t>
            </a:r>
            <a:endParaRPr b="0" lang="en-US" sz="1800" spc="-1" strike="noStrike">
              <a:latin typeface="Arial"/>
            </a:endParaRPr>
          </a:p>
          <a:p>
            <a:pPr indent="-216000">
              <a:lnSpc>
                <a:spcPct val="100000"/>
              </a:lnSpc>
              <a:buClr>
                <a:srgbClr val="000000"/>
              </a:buClr>
              <a:buFont typeface="Arial"/>
              <a:buChar char="•"/>
            </a:pPr>
            <a:r>
              <a:rPr b="1" lang="en-US" sz="1800" spc="-1" strike="noStrike">
                <a:solidFill>
                  <a:srgbClr val="000000"/>
                </a:solidFill>
                <a:latin typeface="Calibri"/>
              </a:rPr>
              <a:t>Functional Effects</a:t>
            </a:r>
            <a:r>
              <a:rPr b="0" lang="en-US" sz="1800" spc="-1" strike="noStrike">
                <a:solidFill>
                  <a:srgbClr val="000000"/>
                </a:solidFill>
                <a:latin typeface="Calibri"/>
              </a:rPr>
              <a:t>: Causes a denial-of-service (DoS) attack</a:t>
            </a:r>
            <a:endParaRPr b="0" lang="en-US" sz="1800" spc="-1" strike="noStrike">
              <a:latin typeface="Arial"/>
            </a:endParaRPr>
          </a:p>
          <a:p>
            <a:pPr indent="-216000">
              <a:lnSpc>
                <a:spcPct val="100000"/>
              </a:lnSpc>
              <a:buClr>
                <a:srgbClr val="000000"/>
              </a:buClr>
              <a:buFont typeface="Arial"/>
              <a:buChar char="•"/>
            </a:pPr>
            <a:r>
              <a:rPr b="1" lang="en-US" sz="1800" spc="-1" strike="noStrike">
                <a:solidFill>
                  <a:srgbClr val="000000"/>
                </a:solidFill>
                <a:latin typeface="Calibri"/>
              </a:rPr>
              <a:t>Physical Characteristics</a:t>
            </a:r>
            <a:r>
              <a:rPr b="0" lang="en-US" sz="1800" spc="-1" strike="noStrike">
                <a:solidFill>
                  <a:srgbClr val="000000"/>
                </a:solidFill>
                <a:latin typeface="Calibri"/>
              </a:rPr>
              <a:t>: Functional disruption</a:t>
            </a:r>
            <a:endParaRPr b="0" lang="en-US" sz="1800" spc="-1" strike="noStrike">
              <a:latin typeface="Arial"/>
            </a:endParaRPr>
          </a:p>
        </p:txBody>
      </p:sp>
      <p:sp>
        <p:nvSpPr>
          <p:cNvPr id="151" name="TextBox 5"/>
          <p:cNvSpPr/>
          <p:nvPr/>
        </p:nvSpPr>
        <p:spPr>
          <a:xfrm>
            <a:off x="3429000" y="685800"/>
            <a:ext cx="5827680" cy="577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200" spc="-1" strike="noStrike">
                <a:solidFill>
                  <a:srgbClr val="000000"/>
                </a:solidFill>
                <a:latin typeface="Segoe UI Variable Display Semib"/>
              </a:rPr>
              <a:t>Impact and vuln. severity</a:t>
            </a:r>
            <a:endParaRPr b="0" lang="en-US" sz="3200" spc="-1" strike="noStrike">
              <a:latin typeface="Arial"/>
            </a:endParaRPr>
          </a:p>
        </p:txBody>
      </p:sp>
      <p:sp>
        <p:nvSpPr>
          <p:cNvPr id="152" name="Straight Connector 6"/>
          <p:cNvSpPr/>
          <p:nvPr/>
        </p:nvSpPr>
        <p:spPr>
          <a:xfrm>
            <a:off x="6019920" y="185364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5" name="Picture 1" descr=""/>
          <p:cNvPicPr/>
          <p:nvPr/>
        </p:nvPicPr>
        <p:blipFill>
          <a:blip r:embed="rId1"/>
          <a:stretch/>
        </p:blipFill>
        <p:spPr>
          <a:xfrm>
            <a:off x="3342960" y="1441440"/>
            <a:ext cx="4970160" cy="1818720"/>
          </a:xfrm>
          <a:prstGeom prst="rect">
            <a:avLst/>
          </a:prstGeom>
          <a:ln w="0">
            <a:noFill/>
          </a:ln>
        </p:spPr>
      </p:pic>
      <p:sp>
        <p:nvSpPr>
          <p:cNvPr id="86" name="TextBox 2"/>
          <p:cNvSpPr/>
          <p:nvPr/>
        </p:nvSpPr>
        <p:spPr>
          <a:xfrm>
            <a:off x="4211640" y="3705120"/>
            <a:ext cx="32328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Black"/>
              </a:rPr>
              <a:t>Team : SystemsGenesys</a:t>
            </a:r>
            <a:endParaRPr b="0" lang="en-US" sz="1800" spc="-1" strike="noStrike">
              <a:latin typeface="Arial"/>
            </a:endParaRPr>
          </a:p>
        </p:txBody>
      </p:sp>
      <p:sp>
        <p:nvSpPr>
          <p:cNvPr id="87" name="TextBox 3"/>
          <p:cNvSpPr/>
          <p:nvPr/>
        </p:nvSpPr>
        <p:spPr>
          <a:xfrm>
            <a:off x="3616920" y="4362120"/>
            <a:ext cx="44222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299" strike="noStrike">
                <a:solidFill>
                  <a:srgbClr val="000000"/>
                </a:solidFill>
                <a:latin typeface="Calibri"/>
              </a:rPr>
              <a:t>Mentor: Dr. Rantos Konstantinos</a:t>
            </a:r>
            <a:endParaRPr b="0" lang="en-US" sz="1800" spc="-1" strike="noStrike">
              <a:latin typeface="Arial"/>
            </a:endParaRPr>
          </a:p>
        </p:txBody>
      </p:sp>
      <p:sp>
        <p:nvSpPr>
          <p:cNvPr id="88" name="TextBox 4"/>
          <p:cNvSpPr/>
          <p:nvPr/>
        </p:nvSpPr>
        <p:spPr>
          <a:xfrm>
            <a:off x="3777840" y="4824000"/>
            <a:ext cx="41004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299" strike="noStrike">
                <a:solidFill>
                  <a:srgbClr val="000000"/>
                </a:solidFill>
                <a:latin typeface="Calibri"/>
              </a:rPr>
              <a:t>Member: Batzolis Eleftherios </a:t>
            </a:r>
            <a:endParaRPr b="0" lang="en-US" sz="1800" spc="-1" strike="noStrike">
              <a:latin typeface="Arial"/>
            </a:endParaRPr>
          </a:p>
        </p:txBody>
      </p:sp>
      <p:sp>
        <p:nvSpPr>
          <p:cNvPr id="89" name="TextBox 5"/>
          <p:cNvSpPr/>
          <p:nvPr/>
        </p:nvSpPr>
        <p:spPr>
          <a:xfrm>
            <a:off x="1225440" y="5364360"/>
            <a:ext cx="974052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Projects:  1) Stealthy Logic: Keyboard Injection to Verilog State Machine Trojan for Conditional DoS</a:t>
            </a:r>
            <a:endParaRPr b="0" lang="en-US" sz="1800" spc="-1" strike="noStrike">
              <a:latin typeface="Arial"/>
            </a:endParaRPr>
          </a:p>
          <a:p>
            <a:pPr>
              <a:lnSpc>
                <a:spcPct val="100000"/>
              </a:lnSpc>
              <a:buNone/>
            </a:pPr>
            <a:r>
              <a:rPr b="0" lang="en-US" sz="1800" spc="-1" strike="noStrike">
                <a:solidFill>
                  <a:srgbClr val="000000"/>
                </a:solidFill>
                <a:latin typeface="Calibri"/>
              </a:rPr>
              <a:t>	</a:t>
            </a:r>
            <a:r>
              <a:rPr b="0" lang="en-US" sz="1800" spc="-1" strike="noStrike">
                <a:solidFill>
                  <a:srgbClr val="000000"/>
                </a:solidFill>
                <a:latin typeface="Calibri"/>
              </a:rPr>
              <a:t>2) Cryptoleak: Subtle Timing Exploits for AES Key Extraction with Trojan Listeners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3" name="Group 5"/>
          <p:cNvGrpSpPr/>
          <p:nvPr/>
        </p:nvGrpSpPr>
        <p:grpSpPr>
          <a:xfrm>
            <a:off x="1858320" y="580320"/>
            <a:ext cx="8474760" cy="6216120"/>
            <a:chOff x="1858320" y="580320"/>
            <a:chExt cx="8474760" cy="6216120"/>
          </a:xfrm>
        </p:grpSpPr>
        <p:sp>
          <p:nvSpPr>
            <p:cNvPr id="154" name="Subtitle 2"/>
            <p:cNvSpPr/>
            <p:nvPr/>
          </p:nvSpPr>
          <p:spPr>
            <a:xfrm>
              <a:off x="1858320" y="4644000"/>
              <a:ext cx="8474760" cy="1083240"/>
            </a:xfrm>
            <a:prstGeom prst="rect">
              <a:avLst/>
            </a:prstGeom>
            <a:noFill/>
            <a:ln w="0">
              <a:noFill/>
            </a:ln>
          </p:spPr>
          <p:style>
            <a:lnRef idx="0"/>
            <a:fillRef idx="0"/>
            <a:effectRef idx="0"/>
            <a:fontRef idx="minor"/>
          </p:style>
          <p:txBody>
            <a:bodyPr lIns="108720" rIns="108720" tIns="54360" bIns="54360" anchor="t">
              <a:spAutoFit/>
            </a:bodyPr>
            <a:p>
              <a:pPr algn="ctr">
                <a:lnSpc>
                  <a:spcPct val="100000"/>
                </a:lnSpc>
                <a:spcBef>
                  <a:spcPts val="641"/>
                </a:spcBef>
                <a:buNone/>
                <a:tabLst>
                  <a:tab algn="l" pos="0"/>
                </a:tabLst>
              </a:pPr>
              <a:r>
                <a:rPr b="0" lang="en-US" sz="3200" spc="-1" strike="noStrike">
                  <a:solidFill>
                    <a:srgbClr val="000000"/>
                  </a:solidFill>
                  <a:latin typeface="Segoe UI Variable Display Semib"/>
                  <a:ea typeface="Source Sans Pro"/>
                </a:rPr>
                <a:t> </a:t>
              </a:r>
              <a:r>
                <a:rPr b="0" lang="en-US" sz="3200" spc="-1" strike="noStrike">
                  <a:solidFill>
                    <a:srgbClr val="000000"/>
                  </a:solidFill>
                  <a:latin typeface="Segoe UI Variable Display Semib"/>
                  <a:ea typeface="Source Sans Pro"/>
                </a:rPr>
                <a:t>Cryptoleak: Subtle Timing Exploits for AES Key Extraction with Trojan Listeners </a:t>
              </a:r>
              <a:endParaRPr b="0" lang="en-US" sz="3200" spc="-1" strike="noStrike">
                <a:latin typeface="Arial"/>
              </a:endParaRPr>
            </a:p>
          </p:txBody>
        </p:sp>
        <p:sp>
          <p:nvSpPr>
            <p:cNvPr id="155" name="TextBox 3"/>
            <p:cNvSpPr/>
            <p:nvPr/>
          </p:nvSpPr>
          <p:spPr>
            <a:xfrm>
              <a:off x="2300760" y="580320"/>
              <a:ext cx="7590240" cy="6216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28700" spc="-1" strike="noStrike">
                  <a:solidFill>
                    <a:srgbClr val="00aad4"/>
                  </a:solidFill>
                  <a:latin typeface="Source Sans Pro"/>
                  <a:ea typeface="Source Sans Pro"/>
                </a:rPr>
                <a:t>2</a:t>
              </a:r>
              <a:r>
                <a:rPr b="0" lang="en-US" sz="11500" spc="-1" strike="noStrike" baseline="30000">
                  <a:solidFill>
                    <a:srgbClr val="00aad4"/>
                  </a:solidFill>
                  <a:latin typeface="Source Sans Pro"/>
                  <a:ea typeface="Source Sans Pro"/>
                </a:rPr>
                <a:t>nd</a:t>
              </a:r>
              <a:r>
                <a:rPr b="0" lang="en-US" sz="11500" spc="-1" strike="noStrike">
                  <a:solidFill>
                    <a:srgbClr val="00aad4"/>
                  </a:solidFill>
                  <a:latin typeface="Source Sans Pro"/>
                  <a:ea typeface="Source Sans Pro"/>
                </a:rPr>
                <a:t> design</a:t>
              </a:r>
              <a:endParaRPr b="0" lang="en-US" sz="11500" spc="-1" strike="noStrike">
                <a:latin typeface="Arial"/>
              </a:endParaRPr>
            </a:p>
          </p:txBody>
        </p:sp>
      </p:gr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Box 4"/>
          <p:cNvSpPr/>
          <p:nvPr/>
        </p:nvSpPr>
        <p:spPr>
          <a:xfrm>
            <a:off x="1114200" y="2775960"/>
            <a:ext cx="4044600" cy="1735560"/>
          </a:xfrm>
          <a:prstGeom prst="rect">
            <a:avLst/>
          </a:prstGeom>
          <a:noFill/>
          <a:ln w="0">
            <a:noFill/>
          </a:ln>
        </p:spPr>
        <p:style>
          <a:lnRef idx="0"/>
          <a:fillRef idx="0"/>
          <a:effectRef idx="0"/>
          <a:fontRef idx="minor"/>
        </p:style>
        <p:txBody>
          <a:bodyPr lIns="90000" rIns="90000" tIns="45000" bIns="45000" anchor="t">
            <a:spAutoFit/>
          </a:bodyPr>
          <a:p>
            <a:pPr indent="-216000">
              <a:lnSpc>
                <a:spcPct val="100000"/>
              </a:lnSpc>
              <a:buClr>
                <a:srgbClr val="000000"/>
              </a:buClr>
              <a:buFont typeface="Arial"/>
              <a:buChar char="•"/>
            </a:pPr>
            <a:r>
              <a:rPr b="1" lang="en-US" sz="1800" spc="-1" strike="noStrike">
                <a:solidFill>
                  <a:srgbClr val="000000"/>
                </a:solidFill>
                <a:latin typeface="Calibri"/>
              </a:rPr>
              <a:t>Goal</a:t>
            </a:r>
            <a:r>
              <a:rPr b="0" lang="en-US" sz="1800" spc="-1" strike="noStrike">
                <a:solidFill>
                  <a:srgbClr val="000000"/>
                </a:solidFill>
                <a:latin typeface="Calibri"/>
              </a:rPr>
              <a:t>: Covertly exfiltrate AES encryption keys by modulating the clock signal in a hardware design.</a:t>
            </a:r>
            <a:endParaRPr b="0" lang="en-US" sz="1800" spc="-1" strike="noStrike">
              <a:latin typeface="Arial"/>
            </a:endParaRPr>
          </a:p>
          <a:p>
            <a:pPr indent="-216000">
              <a:lnSpc>
                <a:spcPct val="100000"/>
              </a:lnSpc>
              <a:buClr>
                <a:srgbClr val="000000"/>
              </a:buClr>
              <a:buFont typeface="Arial"/>
              <a:buChar char="•"/>
            </a:pPr>
            <a:r>
              <a:rPr b="1" lang="en-US" sz="1800" spc="-1" strike="noStrike">
                <a:solidFill>
                  <a:srgbClr val="000000"/>
                </a:solidFill>
                <a:latin typeface="Calibri"/>
              </a:rPr>
              <a:t>Target</a:t>
            </a:r>
            <a:r>
              <a:rPr b="0" lang="en-US" sz="1800" spc="-1" strike="noStrike">
                <a:solidFill>
                  <a:srgbClr val="000000"/>
                </a:solidFill>
                <a:latin typeface="Calibri"/>
              </a:rPr>
              <a:t>: AES IP core integrated into a PC, where the AES key is leaked through clock signal variations.</a:t>
            </a:r>
            <a:endParaRPr b="0" lang="en-US" sz="1800" spc="-1" strike="noStrike">
              <a:latin typeface="Arial"/>
            </a:endParaRPr>
          </a:p>
        </p:txBody>
      </p:sp>
      <p:sp>
        <p:nvSpPr>
          <p:cNvPr id="157" name="TextBox 5"/>
          <p:cNvSpPr/>
          <p:nvPr/>
        </p:nvSpPr>
        <p:spPr>
          <a:xfrm>
            <a:off x="6816240" y="1214640"/>
            <a:ext cx="4734720" cy="5301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rPr>
              <a:t>Attack Stages</a:t>
            </a:r>
            <a:r>
              <a:rPr b="0" lang="en-US" sz="1800" spc="-1" strike="noStrike">
                <a:solidFill>
                  <a:srgbClr val="000000"/>
                </a:solidFill>
                <a:latin typeface="Calibri"/>
              </a:rPr>
              <a:t>:</a:t>
            </a:r>
            <a:endParaRPr b="0" lang="en-US" sz="1800" spc="-1" strike="noStrike">
              <a:latin typeface="Arial"/>
            </a:endParaRPr>
          </a:p>
          <a:p>
            <a:pPr indent="-216000">
              <a:lnSpc>
                <a:spcPct val="100000"/>
              </a:lnSpc>
              <a:buClr>
                <a:srgbClr val="000000"/>
              </a:buClr>
              <a:buFont typeface="Calibri Light"/>
              <a:buAutoNum type="arabicPeriod"/>
            </a:pPr>
            <a:r>
              <a:rPr b="1" lang="en-US" sz="1800" spc="-1" strike="noStrike">
                <a:solidFill>
                  <a:srgbClr val="000000"/>
                </a:solidFill>
                <a:latin typeface="Calibri"/>
              </a:rPr>
              <a:t>Trojan Introduction via BadUSB</a:t>
            </a:r>
            <a:r>
              <a:rPr b="0" lang="en-US" sz="1800" spc="-1" strike="noStrike">
                <a:solidFill>
                  <a:srgbClr val="000000"/>
                </a:solidFill>
                <a:latin typeface="Calibri"/>
              </a:rPr>
              <a:t>: The trojan modifies the AES Verilog core, causing subtle modulation of the clock signal during key scheduling or encryption.</a:t>
            </a:r>
            <a:endParaRPr b="0" lang="en-US" sz="1800" spc="-1" strike="noStrike">
              <a:latin typeface="Arial"/>
            </a:endParaRPr>
          </a:p>
          <a:p>
            <a:pPr indent="-216000">
              <a:lnSpc>
                <a:spcPct val="100000"/>
              </a:lnSpc>
              <a:buClr>
                <a:srgbClr val="000000"/>
              </a:buClr>
              <a:buFont typeface="Calibri Light"/>
              <a:buAutoNum type="arabicPeriod"/>
            </a:pPr>
            <a:r>
              <a:rPr b="1" lang="en-US" sz="1800" spc="-1" strike="noStrike">
                <a:solidFill>
                  <a:srgbClr val="000000"/>
                </a:solidFill>
                <a:latin typeface="Calibri"/>
              </a:rPr>
              <a:t>Clock Modulation</a:t>
            </a:r>
            <a:r>
              <a:rPr b="0" lang="en-US" sz="1800" spc="-1" strike="noStrike">
                <a:solidFill>
                  <a:srgbClr val="000000"/>
                </a:solidFill>
                <a:latin typeface="Calibri"/>
              </a:rPr>
              <a:t>: The trojan encodes the AES key into small changes in the clock frequency, phase, or duty cycle during encryption operations.</a:t>
            </a:r>
            <a:endParaRPr b="0" lang="en-US" sz="1800" spc="-1" strike="noStrike">
              <a:latin typeface="Arial"/>
            </a:endParaRPr>
          </a:p>
          <a:p>
            <a:pPr>
              <a:lnSpc>
                <a:spcPct val="100000"/>
              </a:lnSpc>
              <a:buNone/>
            </a:pPr>
            <a:endParaRPr b="0" lang="en-US" sz="1800" spc="-1" strike="noStrike">
              <a:latin typeface="Arial"/>
            </a:endParaRPr>
          </a:p>
          <a:p>
            <a:pPr indent="-216000">
              <a:lnSpc>
                <a:spcPct val="100000"/>
              </a:lnSpc>
              <a:buClr>
                <a:srgbClr val="000000"/>
              </a:buClr>
              <a:buFont typeface="Arial"/>
              <a:buChar char="•"/>
            </a:pPr>
            <a:r>
              <a:rPr b="1" lang="en-US" sz="1800" spc="-1" strike="noStrike">
                <a:solidFill>
                  <a:srgbClr val="000000"/>
                </a:solidFill>
                <a:latin typeface="Calibri"/>
              </a:rPr>
              <a:t>Main Techniques</a:t>
            </a:r>
            <a:r>
              <a:rPr b="0" lang="en-US" sz="1800" spc="-1" strike="noStrike">
                <a:solidFill>
                  <a:srgbClr val="000000"/>
                </a:solidFill>
                <a:latin typeface="Calibri"/>
              </a:rPr>
              <a:t>:</a:t>
            </a:r>
            <a:endParaRPr b="0" lang="en-US" sz="1800" spc="-1" strike="noStrike">
              <a:latin typeface="Arial"/>
            </a:endParaRPr>
          </a:p>
          <a:p>
            <a:pPr lvl="1" marL="743040" indent="-285840">
              <a:lnSpc>
                <a:spcPct val="100000"/>
              </a:lnSpc>
              <a:buClr>
                <a:srgbClr val="000000"/>
              </a:buClr>
              <a:buFont typeface="Arial"/>
              <a:buChar char="•"/>
            </a:pPr>
            <a:r>
              <a:rPr b="1" lang="en-US" sz="1800" spc="-1" strike="noStrike">
                <a:solidFill>
                  <a:srgbClr val="000000"/>
                </a:solidFill>
                <a:latin typeface="Calibri"/>
              </a:rPr>
              <a:t>Clock Signal Modulation</a:t>
            </a:r>
            <a:r>
              <a:rPr b="0" lang="en-US" sz="1800" spc="-1" strike="noStrike">
                <a:solidFill>
                  <a:srgbClr val="000000"/>
                </a:solidFill>
                <a:latin typeface="Calibri"/>
              </a:rPr>
              <a:t>: Introducing slight variations (frequency or phase shifts) in the clock signal to encode key bits.</a:t>
            </a:r>
            <a:endParaRPr b="0" lang="en-US" sz="1800" spc="-1" strike="noStrike">
              <a:latin typeface="Arial"/>
            </a:endParaRPr>
          </a:p>
          <a:p>
            <a:pPr lvl="1" marL="743040" indent="-285840">
              <a:lnSpc>
                <a:spcPct val="100000"/>
              </a:lnSpc>
              <a:buClr>
                <a:srgbClr val="000000"/>
              </a:buClr>
              <a:buFont typeface="Arial"/>
              <a:buChar char="•"/>
            </a:pPr>
            <a:r>
              <a:rPr b="1" lang="en-US" sz="1800" spc="-1" strike="noStrike">
                <a:solidFill>
                  <a:srgbClr val="000000"/>
                </a:solidFill>
                <a:latin typeface="Calibri"/>
              </a:rPr>
              <a:t>BadUSB for Trojan Injection</a:t>
            </a:r>
            <a:r>
              <a:rPr b="0" lang="en-US" sz="1800" spc="-1" strike="noStrike">
                <a:solidFill>
                  <a:srgbClr val="000000"/>
                </a:solidFill>
                <a:latin typeface="Calibri"/>
              </a:rPr>
              <a:t>: Using BadUSB to inject a trojan that modifies the Verilog IP core.</a:t>
            </a:r>
            <a:endParaRPr b="0" lang="en-US" sz="1800" spc="-1" strike="noStrike">
              <a:latin typeface="Arial"/>
            </a:endParaRPr>
          </a:p>
          <a:p>
            <a:pPr>
              <a:lnSpc>
                <a:spcPct val="100000"/>
              </a:lnSpc>
              <a:buNone/>
            </a:pPr>
            <a:endParaRPr b="0" lang="en-US" sz="1800" spc="-1" strike="noStrike">
              <a:latin typeface="Arial"/>
            </a:endParaRPr>
          </a:p>
        </p:txBody>
      </p:sp>
      <p:sp>
        <p:nvSpPr>
          <p:cNvPr id="158" name="Straight Connector 7"/>
          <p:cNvSpPr/>
          <p:nvPr/>
        </p:nvSpPr>
        <p:spPr>
          <a:xfrm>
            <a:off x="5836320" y="174996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59" name="TextBox 1"/>
          <p:cNvSpPr/>
          <p:nvPr/>
        </p:nvSpPr>
        <p:spPr>
          <a:xfrm>
            <a:off x="4786920" y="408960"/>
            <a:ext cx="232020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3200" spc="-1" strike="noStrike">
                <a:solidFill>
                  <a:srgbClr val="000000"/>
                </a:solidFill>
                <a:latin typeface="Calibri"/>
              </a:rPr>
              <a:t>Introduction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Box 20"/>
          <p:cNvSpPr/>
          <p:nvPr/>
        </p:nvSpPr>
        <p:spPr>
          <a:xfrm>
            <a:off x="3932640" y="1371600"/>
            <a:ext cx="3886200" cy="577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200" spc="-1" strike="noStrike">
                <a:solidFill>
                  <a:srgbClr val="000000"/>
                </a:solidFill>
                <a:latin typeface="Segoe UI Variable Display Semib"/>
              </a:rPr>
              <a:t>AES Core IP Block</a:t>
            </a:r>
            <a:endParaRPr b="0" lang="en-US" sz="3200" spc="-1" strike="noStrike">
              <a:latin typeface="Arial"/>
            </a:endParaRPr>
          </a:p>
        </p:txBody>
      </p:sp>
      <p:sp>
        <p:nvSpPr>
          <p:cNvPr id="161" name="TextBox 21"/>
          <p:cNvSpPr/>
          <p:nvPr/>
        </p:nvSpPr>
        <p:spPr>
          <a:xfrm>
            <a:off x="4419360" y="2089080"/>
            <a:ext cx="2667240" cy="4255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200" spc="-1" strike="noStrike">
                <a:solidFill>
                  <a:srgbClr val="000000"/>
                </a:solidFill>
                <a:latin typeface="Segoe UI Variable Display Semib"/>
              </a:rPr>
              <a:t>Normal Operation</a:t>
            </a:r>
            <a:endParaRPr b="0" lang="en-US" sz="2200" spc="-1" strike="noStrike">
              <a:latin typeface="Arial"/>
            </a:endParaRPr>
          </a:p>
        </p:txBody>
      </p:sp>
      <p:pic>
        <p:nvPicPr>
          <p:cNvPr id="162" name="" descr=""/>
          <p:cNvPicPr/>
          <p:nvPr/>
        </p:nvPicPr>
        <p:blipFill>
          <a:blip r:embed="rId1"/>
          <a:stretch/>
        </p:blipFill>
        <p:spPr>
          <a:xfrm>
            <a:off x="457200" y="2948760"/>
            <a:ext cx="11201400" cy="208044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Box 23"/>
          <p:cNvSpPr/>
          <p:nvPr/>
        </p:nvSpPr>
        <p:spPr>
          <a:xfrm>
            <a:off x="4419360" y="2089080"/>
            <a:ext cx="3124440" cy="4255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200" spc="-1" strike="noStrike">
                <a:solidFill>
                  <a:srgbClr val="c9211e"/>
                </a:solidFill>
                <a:latin typeface="Segoe UI Variable Display Semib"/>
              </a:rPr>
              <a:t>Infected Hardware</a:t>
            </a:r>
            <a:endParaRPr b="0" lang="en-US" sz="2200" spc="-1" strike="noStrike">
              <a:solidFill>
                <a:srgbClr val="c9211e"/>
              </a:solidFill>
              <a:latin typeface="Arial"/>
            </a:endParaRPr>
          </a:p>
        </p:txBody>
      </p:sp>
      <p:pic>
        <p:nvPicPr>
          <p:cNvPr id="164" name="" descr=""/>
          <p:cNvPicPr/>
          <p:nvPr/>
        </p:nvPicPr>
        <p:blipFill>
          <a:blip r:embed="rId1"/>
          <a:stretch/>
        </p:blipFill>
        <p:spPr>
          <a:xfrm>
            <a:off x="457200" y="2948760"/>
            <a:ext cx="11201400" cy="2080440"/>
          </a:xfrm>
          <a:prstGeom prst="rect">
            <a:avLst/>
          </a:prstGeom>
          <a:ln w="0">
            <a:noFill/>
          </a:ln>
        </p:spPr>
      </p:pic>
      <p:sp>
        <p:nvSpPr>
          <p:cNvPr id="165" name="TextBox 22"/>
          <p:cNvSpPr/>
          <p:nvPr/>
        </p:nvSpPr>
        <p:spPr>
          <a:xfrm>
            <a:off x="3932640" y="1371600"/>
            <a:ext cx="3886200" cy="577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200" spc="-1" strike="noStrike">
                <a:solidFill>
                  <a:srgbClr val="000000"/>
                </a:solidFill>
                <a:latin typeface="Segoe UI Variable Display Semib"/>
              </a:rPr>
              <a:t>AES Core IP Block</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Straight Connector 7"/>
          <p:cNvSpPr/>
          <p:nvPr/>
        </p:nvSpPr>
        <p:spPr>
          <a:xfrm>
            <a:off x="5985000" y="170892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67" name="TextBox 2"/>
          <p:cNvSpPr/>
          <p:nvPr/>
        </p:nvSpPr>
        <p:spPr>
          <a:xfrm>
            <a:off x="751320" y="2129040"/>
            <a:ext cx="4327560" cy="2558520"/>
          </a:xfrm>
          <a:prstGeom prst="rect">
            <a:avLst/>
          </a:prstGeom>
          <a:noFill/>
          <a:ln w="0">
            <a:noFill/>
          </a:ln>
        </p:spPr>
        <p:style>
          <a:lnRef idx="0"/>
          <a:fillRef idx="0"/>
          <a:effectRef idx="0"/>
          <a:fontRef idx="minor"/>
        </p:style>
        <p:txBody>
          <a:bodyPr lIns="90000" rIns="90000" tIns="45000" bIns="45000" anchor="t">
            <a:spAutoFit/>
          </a:bodyPr>
          <a:p>
            <a:pPr indent="-216000">
              <a:lnSpc>
                <a:spcPct val="100000"/>
              </a:lnSpc>
              <a:buClr>
                <a:srgbClr val="000000"/>
              </a:buClr>
              <a:buFont typeface="Arial"/>
              <a:buChar char="•"/>
            </a:pPr>
            <a:r>
              <a:rPr b="1" lang="en-US" sz="1800" spc="-1" strike="noStrike">
                <a:solidFill>
                  <a:srgbClr val="000000"/>
                </a:solidFill>
                <a:latin typeface="Calibri"/>
              </a:rPr>
              <a:t>Trojan Design</a:t>
            </a:r>
            <a:r>
              <a:rPr b="0" lang="en-US" sz="1800" spc="-1" strike="noStrike">
                <a:solidFill>
                  <a:srgbClr val="000000"/>
                </a:solidFill>
                <a:latin typeface="Calibri"/>
              </a:rPr>
              <a:t>: The software trojan on the PC monitors the timing variations in the AES clock signal using the Time Stamp Counter (TSC) or other low-level timing facilities (e.g., PMU).</a:t>
            </a:r>
            <a:endParaRPr b="0" lang="en-US" sz="1800" spc="-1" strike="noStrike">
              <a:latin typeface="Arial"/>
            </a:endParaRPr>
          </a:p>
          <a:p>
            <a:pPr indent="-216000">
              <a:lnSpc>
                <a:spcPct val="100000"/>
              </a:lnSpc>
              <a:buClr>
                <a:srgbClr val="000000"/>
              </a:buClr>
              <a:buFont typeface="Arial"/>
              <a:buChar char="•"/>
            </a:pPr>
            <a:r>
              <a:rPr b="1" lang="en-US" sz="1800" spc="-1" strike="noStrike">
                <a:solidFill>
                  <a:srgbClr val="000000"/>
                </a:solidFill>
                <a:latin typeface="Calibri"/>
              </a:rPr>
              <a:t>Timing Data Collection</a:t>
            </a:r>
            <a:r>
              <a:rPr b="0" lang="en-US" sz="1800" spc="-1" strike="noStrike">
                <a:solidFill>
                  <a:srgbClr val="000000"/>
                </a:solidFill>
                <a:latin typeface="Calibri"/>
              </a:rPr>
              <a:t>: The Trojan collects timing data during encryption and identifies small shifts that correspond to bits of the AES key.</a:t>
            </a:r>
            <a:endParaRPr b="0" lang="en-US" sz="1800" spc="-1" strike="noStrike">
              <a:latin typeface="Arial"/>
            </a:endParaRPr>
          </a:p>
        </p:txBody>
      </p:sp>
      <p:sp>
        <p:nvSpPr>
          <p:cNvPr id="168" name="TextBox 6"/>
          <p:cNvSpPr/>
          <p:nvPr/>
        </p:nvSpPr>
        <p:spPr>
          <a:xfrm>
            <a:off x="4329720" y="421920"/>
            <a:ext cx="353232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3200" spc="-1" strike="noStrike">
                <a:solidFill>
                  <a:srgbClr val="000000"/>
                </a:solidFill>
                <a:latin typeface="Calibri"/>
              </a:rPr>
              <a:t>Monitoring Process</a:t>
            </a:r>
            <a:endParaRPr b="0" lang="en-US" sz="3200" spc="-1" strike="noStrike">
              <a:latin typeface="Arial"/>
            </a:endParaRPr>
          </a:p>
        </p:txBody>
      </p:sp>
      <p:sp>
        <p:nvSpPr>
          <p:cNvPr id="169" name="Rectangle 2"/>
          <p:cNvSpPr/>
          <p:nvPr/>
        </p:nvSpPr>
        <p:spPr>
          <a:xfrm>
            <a:off x="7004520" y="2385360"/>
            <a:ext cx="4567320" cy="1736640"/>
          </a:xfrm>
          <a:prstGeom prst="rect">
            <a:avLst/>
          </a:prstGeom>
          <a:noFill/>
          <a:ln w="0">
            <a:noFill/>
          </a:ln>
        </p:spPr>
        <p:style>
          <a:lnRef idx="0"/>
          <a:fillRef idx="0"/>
          <a:effectRef idx="0"/>
          <a:fontRef idx="minor"/>
        </p:style>
        <p:txBody>
          <a:bodyPr numCol="1" spcCol="0" anchor="ctr">
            <a:spAutoFit/>
          </a:bodyPr>
          <a:p>
            <a:pPr>
              <a:lnSpc>
                <a:spcPct val="100000"/>
              </a:lnSpc>
              <a:buNone/>
            </a:pPr>
            <a:r>
              <a:rPr b="1" lang="en-US" sz="1800" spc="-1" strike="noStrike">
                <a:solidFill>
                  <a:srgbClr val="000000"/>
                </a:solidFill>
                <a:latin typeface="Calibri"/>
              </a:rPr>
              <a:t>Key Extraction</a:t>
            </a:r>
            <a:r>
              <a:rPr b="0" lang="en-US" sz="1800" spc="-1" strike="noStrike">
                <a:solidFill>
                  <a:srgbClr val="000000"/>
                </a:solidFill>
                <a:latin typeface="Calibri"/>
              </a:rPr>
              <a:t>:</a:t>
            </a:r>
            <a:endParaRPr b="0" lang="en-US" sz="1800" spc="-1" strike="noStrike">
              <a:latin typeface="Arial"/>
            </a:endParaRPr>
          </a:p>
          <a:p>
            <a:pPr indent="-216000">
              <a:lnSpc>
                <a:spcPct val="100000"/>
              </a:lnSpc>
              <a:buClr>
                <a:srgbClr val="000000"/>
              </a:buClr>
              <a:buFont typeface="Arial"/>
              <a:buChar char="•"/>
            </a:pPr>
            <a:r>
              <a:rPr b="1" lang="en-US" sz="1800" spc="-1" strike="noStrike">
                <a:solidFill>
                  <a:srgbClr val="000000"/>
                </a:solidFill>
                <a:latin typeface="Calibri"/>
              </a:rPr>
              <a:t>Data Processing</a:t>
            </a:r>
            <a:r>
              <a:rPr b="0" lang="en-US" sz="1800" spc="-1" strike="noStrike">
                <a:solidFill>
                  <a:srgbClr val="000000"/>
                </a:solidFill>
                <a:latin typeface="Calibri"/>
              </a:rPr>
              <a:t>: Timing deltas (differences between normal clock cycles and modulated cycles) are processed to extract key bits.</a:t>
            </a:r>
            <a:endParaRPr b="0" lang="en-US" sz="1800" spc="-1" strike="noStrike">
              <a:latin typeface="Arial"/>
            </a:endParaRPr>
          </a:p>
          <a:p>
            <a:pPr indent="-216000">
              <a:lnSpc>
                <a:spcPct val="100000"/>
              </a:lnSpc>
              <a:buClr>
                <a:srgbClr val="000000"/>
              </a:buClr>
              <a:buFont typeface="Arial"/>
              <a:buChar char="•"/>
            </a:pPr>
            <a:r>
              <a:rPr b="1" lang="en-US" sz="1800" spc="-1" strike="noStrike">
                <a:solidFill>
                  <a:srgbClr val="000000"/>
                </a:solidFill>
                <a:latin typeface="Calibri"/>
              </a:rPr>
              <a:t>Key Decoding</a:t>
            </a:r>
            <a:r>
              <a:rPr b="0" lang="en-US" sz="1800" spc="-1" strike="noStrike">
                <a:solidFill>
                  <a:srgbClr val="000000"/>
                </a:solidFill>
                <a:latin typeface="Calibri"/>
              </a:rPr>
              <a:t>: The software reconstructs the AES key based on the timing patterns.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Straight Connector 7"/>
          <p:cNvSpPr/>
          <p:nvPr/>
        </p:nvSpPr>
        <p:spPr>
          <a:xfrm>
            <a:off x="5477400" y="189684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71" name="TextBox 2"/>
          <p:cNvSpPr/>
          <p:nvPr/>
        </p:nvSpPr>
        <p:spPr>
          <a:xfrm>
            <a:off x="751320" y="2129040"/>
            <a:ext cx="4327560" cy="2009880"/>
          </a:xfrm>
          <a:prstGeom prst="rect">
            <a:avLst/>
          </a:prstGeom>
          <a:noFill/>
          <a:ln w="0">
            <a:noFill/>
          </a:ln>
        </p:spPr>
        <p:style>
          <a:lnRef idx="0"/>
          <a:fillRef idx="0"/>
          <a:effectRef idx="0"/>
          <a:fontRef idx="minor"/>
        </p:style>
        <p:txBody>
          <a:bodyPr lIns="90000" rIns="90000" tIns="45000" bIns="45000" anchor="t">
            <a:spAutoFit/>
          </a:bodyPr>
          <a:p>
            <a:pPr indent="-216000">
              <a:lnSpc>
                <a:spcPct val="100000"/>
              </a:lnSpc>
              <a:buClr>
                <a:srgbClr val="000000"/>
              </a:buClr>
              <a:buFont typeface="Arial"/>
              <a:buChar char="•"/>
            </a:pPr>
            <a:r>
              <a:rPr b="1" lang="en-US" sz="1800" spc="-1" strike="noStrike">
                <a:solidFill>
                  <a:srgbClr val="000000"/>
                </a:solidFill>
                <a:latin typeface="Calibri"/>
              </a:rPr>
              <a:t>Flowchart of Trojan Operations</a:t>
            </a:r>
            <a:r>
              <a:rPr b="0" lang="en-US" sz="1800" spc="-1" strike="noStrike">
                <a:solidFill>
                  <a:srgbClr val="000000"/>
                </a:solidFill>
                <a:latin typeface="Calibri"/>
              </a:rPr>
              <a:t>:</a:t>
            </a:r>
            <a:endParaRPr b="0" lang="en-US" sz="1800" spc="-1" strike="noStrike">
              <a:latin typeface="Arial"/>
            </a:endParaRPr>
          </a:p>
          <a:p>
            <a:pPr lvl="1" marL="743040" indent="-285840">
              <a:lnSpc>
                <a:spcPct val="100000"/>
              </a:lnSpc>
              <a:buClr>
                <a:srgbClr val="000000"/>
              </a:buClr>
              <a:buFont typeface="Arial"/>
              <a:buChar char="•"/>
            </a:pPr>
            <a:r>
              <a:rPr b="0" lang="en-US" sz="1800" spc="-1" strike="noStrike">
                <a:solidFill>
                  <a:srgbClr val="000000"/>
                </a:solidFill>
                <a:latin typeface="Calibri"/>
              </a:rPr>
              <a:t>Trojan monitors timing variations during encryption.</a:t>
            </a:r>
            <a:endParaRPr b="0" lang="en-US" sz="1800" spc="-1" strike="noStrike">
              <a:latin typeface="Arial"/>
            </a:endParaRPr>
          </a:p>
          <a:p>
            <a:pPr lvl="1" marL="743040" indent="-285840">
              <a:lnSpc>
                <a:spcPct val="100000"/>
              </a:lnSpc>
              <a:buClr>
                <a:srgbClr val="000000"/>
              </a:buClr>
              <a:buFont typeface="Arial"/>
              <a:buChar char="•"/>
            </a:pPr>
            <a:r>
              <a:rPr b="0" lang="en-US" sz="1800" spc="-1" strike="noStrike">
                <a:solidFill>
                  <a:srgbClr val="000000"/>
                </a:solidFill>
                <a:latin typeface="Calibri"/>
              </a:rPr>
              <a:t>Timing shifts are detected and recorded.</a:t>
            </a:r>
            <a:endParaRPr b="0" lang="en-US" sz="1800" spc="-1" strike="noStrike">
              <a:latin typeface="Arial"/>
            </a:endParaRPr>
          </a:p>
          <a:p>
            <a:pPr lvl="1" marL="743040" indent="-285840">
              <a:lnSpc>
                <a:spcPct val="100000"/>
              </a:lnSpc>
              <a:buClr>
                <a:srgbClr val="000000"/>
              </a:buClr>
              <a:buFont typeface="Arial"/>
              <a:buChar char="•"/>
            </a:pPr>
            <a:r>
              <a:rPr b="0" lang="en-US" sz="1800" spc="-1" strike="noStrike">
                <a:solidFill>
                  <a:srgbClr val="000000"/>
                </a:solidFill>
                <a:latin typeface="Calibri"/>
              </a:rPr>
              <a:t>Extracted key bits are assembled to reconstruct the full AES key.</a:t>
            </a:r>
            <a:endParaRPr b="0" lang="en-US" sz="1800" spc="-1" strike="noStrike">
              <a:latin typeface="Arial"/>
            </a:endParaRPr>
          </a:p>
        </p:txBody>
      </p:sp>
      <p:sp>
        <p:nvSpPr>
          <p:cNvPr id="172" name="TextBox 6"/>
          <p:cNvSpPr/>
          <p:nvPr/>
        </p:nvSpPr>
        <p:spPr>
          <a:xfrm>
            <a:off x="4188240" y="426240"/>
            <a:ext cx="289332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3200" spc="-1" strike="noStrike">
                <a:solidFill>
                  <a:srgbClr val="000000"/>
                </a:solidFill>
                <a:latin typeface="Calibri"/>
              </a:rPr>
              <a:t>Demonstration</a:t>
            </a:r>
            <a:endParaRPr b="0" lang="en-US" sz="3200" spc="-1" strike="noStrike">
              <a:latin typeface="Arial"/>
            </a:endParaRPr>
          </a:p>
        </p:txBody>
      </p:sp>
      <p:sp>
        <p:nvSpPr>
          <p:cNvPr id="173" name="Rectangle 2"/>
          <p:cNvSpPr/>
          <p:nvPr/>
        </p:nvSpPr>
        <p:spPr>
          <a:xfrm>
            <a:off x="6426000" y="1914120"/>
            <a:ext cx="4594680" cy="1462320"/>
          </a:xfrm>
          <a:prstGeom prst="rect">
            <a:avLst/>
          </a:prstGeom>
          <a:noFill/>
          <a:ln w="0">
            <a:noFill/>
          </a:ln>
        </p:spPr>
        <p:style>
          <a:lnRef idx="0"/>
          <a:fillRef idx="0"/>
          <a:effectRef idx="0"/>
          <a:fontRef idx="minor"/>
        </p:style>
        <p:txBody>
          <a:bodyPr numCol="1" spcCol="0" anchor="ctr">
            <a:spAutoFit/>
          </a:bodyPr>
          <a:p>
            <a:pPr>
              <a:lnSpc>
                <a:spcPct val="100000"/>
              </a:lnSpc>
              <a:buNone/>
            </a:pPr>
            <a:r>
              <a:rPr b="1" lang="en-US" sz="1800" spc="-1" strike="noStrike">
                <a:solidFill>
                  <a:srgbClr val="000000"/>
                </a:solidFill>
                <a:latin typeface="Calibri"/>
              </a:rPr>
              <a:t>Impact</a:t>
            </a:r>
            <a:r>
              <a:rPr b="0" lang="en-US" sz="1800" spc="-1" strike="noStrike">
                <a:solidFill>
                  <a:srgbClr val="000000"/>
                </a:solidFill>
                <a:latin typeface="Calibri"/>
              </a:rPr>
              <a:t>:</a:t>
            </a:r>
            <a:endParaRPr b="0" lang="en-US" sz="1800" spc="-1" strike="noStrike">
              <a:latin typeface="Arial"/>
            </a:endParaRPr>
          </a:p>
          <a:p>
            <a:pPr indent="-216000">
              <a:lnSpc>
                <a:spcPct val="100000"/>
              </a:lnSpc>
              <a:buClr>
                <a:srgbClr val="000000"/>
              </a:buClr>
              <a:buFont typeface="Arial"/>
              <a:buChar char="•"/>
            </a:pPr>
            <a:r>
              <a:rPr b="0" lang="en-US" sz="1800" spc="-1" strike="noStrike">
                <a:solidFill>
                  <a:srgbClr val="000000"/>
                </a:solidFill>
                <a:latin typeface="Calibri"/>
              </a:rPr>
              <a:t>This attack leverages hardware side-channels (timing variations) to steal sensitive information with minimal impact on system functionality, making it difficult to detect.</a:t>
            </a:r>
            <a:endParaRPr b="0" lang="en-US" sz="1800" spc="-1" strike="noStrike">
              <a:latin typeface="Arial"/>
            </a:endParaRPr>
          </a:p>
        </p:txBody>
      </p:sp>
      <p:sp>
        <p:nvSpPr>
          <p:cNvPr id="174" name="TextBox 8"/>
          <p:cNvSpPr/>
          <p:nvPr/>
        </p:nvSpPr>
        <p:spPr>
          <a:xfrm>
            <a:off x="6456240" y="3672000"/>
            <a:ext cx="5574600" cy="2009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rPr>
              <a:t>Severity of the Vulnerability</a:t>
            </a:r>
            <a:r>
              <a:rPr b="0" lang="en-US" sz="1800" spc="-1" strike="noStrike">
                <a:solidFill>
                  <a:srgbClr val="000000"/>
                </a:solidFill>
                <a:latin typeface="Calibri"/>
              </a:rPr>
              <a:t>:</a:t>
            </a:r>
            <a:endParaRPr b="0" lang="en-US" sz="1800" spc="-1" strike="noStrike">
              <a:latin typeface="Arial"/>
            </a:endParaRPr>
          </a:p>
          <a:p>
            <a:pPr indent="-216000">
              <a:lnSpc>
                <a:spcPct val="100000"/>
              </a:lnSpc>
              <a:buClr>
                <a:srgbClr val="000000"/>
              </a:buClr>
              <a:buFont typeface="Arial"/>
              <a:buChar char="•"/>
            </a:pPr>
            <a:r>
              <a:rPr b="1" lang="en-US" sz="1800" spc="-1" strike="noStrike">
                <a:solidFill>
                  <a:srgbClr val="000000"/>
                </a:solidFill>
                <a:latin typeface="Calibri"/>
              </a:rPr>
              <a:t>Insertion Phase</a:t>
            </a:r>
            <a:r>
              <a:rPr b="0" lang="en-US" sz="1800" spc="-1" strike="noStrike">
                <a:solidFill>
                  <a:srgbClr val="000000"/>
                </a:solidFill>
                <a:latin typeface="Calibri"/>
              </a:rPr>
              <a:t>: Design stage</a:t>
            </a:r>
            <a:endParaRPr b="0" lang="en-US" sz="1800" spc="-1" strike="noStrike">
              <a:latin typeface="Arial"/>
            </a:endParaRPr>
          </a:p>
          <a:p>
            <a:pPr indent="-216000">
              <a:lnSpc>
                <a:spcPct val="100000"/>
              </a:lnSpc>
              <a:buClr>
                <a:srgbClr val="000000"/>
              </a:buClr>
              <a:buFont typeface="Arial"/>
              <a:buChar char="•"/>
            </a:pPr>
            <a:r>
              <a:rPr b="1" lang="en-US" sz="1800" spc="-1" strike="noStrike">
                <a:solidFill>
                  <a:srgbClr val="000000"/>
                </a:solidFill>
                <a:latin typeface="Calibri"/>
              </a:rPr>
              <a:t>Abstraction Level</a:t>
            </a:r>
            <a:r>
              <a:rPr b="0" lang="en-US" sz="1800" spc="-1" strike="noStrike">
                <a:solidFill>
                  <a:srgbClr val="000000"/>
                </a:solidFill>
                <a:latin typeface="Calibri"/>
              </a:rPr>
              <a:t>: Register-transfer level (RTL)</a:t>
            </a:r>
            <a:endParaRPr b="0" lang="en-US" sz="1800" spc="-1" strike="noStrike">
              <a:latin typeface="Arial"/>
            </a:endParaRPr>
          </a:p>
          <a:p>
            <a:pPr indent="-216000">
              <a:lnSpc>
                <a:spcPct val="100000"/>
              </a:lnSpc>
              <a:buClr>
                <a:srgbClr val="000000"/>
              </a:buClr>
              <a:buFont typeface="Arial"/>
              <a:buChar char="•"/>
            </a:pPr>
            <a:r>
              <a:rPr b="1" lang="en-US" sz="1800" spc="-1" strike="noStrike">
                <a:solidFill>
                  <a:srgbClr val="000000"/>
                </a:solidFill>
                <a:latin typeface="Calibri"/>
              </a:rPr>
              <a:t>Activation Mechanism</a:t>
            </a:r>
            <a:r>
              <a:rPr b="0" lang="en-US" sz="1800" spc="-1" strike="noStrike">
                <a:solidFill>
                  <a:srgbClr val="000000"/>
                </a:solidFill>
                <a:latin typeface="Calibri"/>
              </a:rPr>
              <a:t>: Subtle clock signal modulation</a:t>
            </a:r>
            <a:endParaRPr b="0" lang="en-US" sz="1800" spc="-1" strike="noStrike">
              <a:latin typeface="Arial"/>
            </a:endParaRPr>
          </a:p>
          <a:p>
            <a:pPr indent="-216000">
              <a:lnSpc>
                <a:spcPct val="100000"/>
              </a:lnSpc>
              <a:buClr>
                <a:srgbClr val="000000"/>
              </a:buClr>
              <a:buFont typeface="Arial"/>
              <a:buChar char="•"/>
            </a:pPr>
            <a:r>
              <a:rPr b="1" lang="en-US" sz="1800" spc="-1" strike="noStrike">
                <a:solidFill>
                  <a:srgbClr val="000000"/>
                </a:solidFill>
                <a:latin typeface="Calibri"/>
              </a:rPr>
              <a:t>Functional Effects</a:t>
            </a:r>
            <a:r>
              <a:rPr b="0" lang="en-US" sz="1800" spc="-1" strike="noStrike">
                <a:solidFill>
                  <a:srgbClr val="000000"/>
                </a:solidFill>
                <a:latin typeface="Calibri"/>
              </a:rPr>
              <a:t>: Covert AES key exfiltration</a:t>
            </a:r>
            <a:endParaRPr b="0" lang="en-US" sz="1800" spc="-1" strike="noStrike">
              <a:latin typeface="Arial"/>
            </a:endParaRPr>
          </a:p>
          <a:p>
            <a:pPr indent="-216000">
              <a:lnSpc>
                <a:spcPct val="100000"/>
              </a:lnSpc>
              <a:buClr>
                <a:srgbClr val="000000"/>
              </a:buClr>
              <a:buFont typeface="Arial"/>
              <a:buChar char="•"/>
            </a:pPr>
            <a:r>
              <a:rPr b="1" lang="en-US" sz="1800" spc="-1" strike="noStrike">
                <a:solidFill>
                  <a:srgbClr val="000000"/>
                </a:solidFill>
                <a:latin typeface="Calibri"/>
              </a:rPr>
              <a:t>Physical Characteristics</a:t>
            </a:r>
            <a:r>
              <a:rPr b="0" lang="en-US" sz="1800" spc="-1" strike="noStrike">
                <a:solidFill>
                  <a:srgbClr val="000000"/>
                </a:solidFill>
                <a:latin typeface="Calibri"/>
              </a:rPr>
              <a:t>: Timing-based side-channel leakage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Box 1"/>
          <p:cNvSpPr/>
          <p:nvPr/>
        </p:nvSpPr>
        <p:spPr>
          <a:xfrm>
            <a:off x="3053880" y="831960"/>
            <a:ext cx="661932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Arial Black"/>
              </a:rPr>
              <a:t>Method for adding the vulnerability</a:t>
            </a:r>
            <a:endParaRPr b="0" lang="en-US" sz="2400" spc="-1" strike="noStrike">
              <a:latin typeface="Arial"/>
            </a:endParaRPr>
          </a:p>
        </p:txBody>
      </p:sp>
      <p:sp>
        <p:nvSpPr>
          <p:cNvPr id="91" name="TextBox 4"/>
          <p:cNvSpPr/>
          <p:nvPr/>
        </p:nvSpPr>
        <p:spPr>
          <a:xfrm>
            <a:off x="576720" y="2004120"/>
            <a:ext cx="6773400" cy="3381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Arial"/>
              </a:rPr>
              <a:t>We will use OpenAI’s ChatGPT  because:</a:t>
            </a:r>
            <a:endParaRPr b="0" lang="en-US" sz="2400" spc="-1" strike="noStrike">
              <a:latin typeface="Arial"/>
            </a:endParaRPr>
          </a:p>
          <a:p>
            <a:pPr>
              <a:lnSpc>
                <a:spcPct val="100000"/>
              </a:lnSpc>
              <a:buNone/>
            </a:pPr>
            <a:endParaRPr b="0" lang="en-US"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Arial"/>
              </a:rPr>
              <a:t>It’s highly sophisticated</a:t>
            </a:r>
            <a:endParaRPr b="0" lang="en-US"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Arial"/>
              </a:rPr>
              <a:t>Is versatile and has depth of Knowledge</a:t>
            </a:r>
            <a:endParaRPr b="0" lang="en-US"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Arial"/>
              </a:rPr>
              <a:t>Has natural, Context-Aware Conversations</a:t>
            </a:r>
            <a:endParaRPr b="0" lang="en-US"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Arial"/>
              </a:rPr>
              <a:t>Offers integration with other Tools via API</a:t>
            </a:r>
            <a:endParaRPr b="0" lang="en-US"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Arial"/>
              </a:rPr>
              <a:t>Has good coding capabilities </a:t>
            </a:r>
            <a:endParaRPr b="0" lang="en-US"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Arial"/>
              </a:rPr>
              <a:t>Is considered as a cutting-edge LLM</a:t>
            </a:r>
            <a:endParaRPr b="0" lang="en-US" sz="2400" spc="-1" strike="noStrike">
              <a:latin typeface="Arial"/>
            </a:endParaRPr>
          </a:p>
          <a:p>
            <a:pPr>
              <a:lnSpc>
                <a:spcPct val="100000"/>
              </a:lnSpc>
              <a:buNone/>
            </a:pPr>
            <a:endParaRPr b="0" lang="en-US" sz="2400" spc="-1" strike="noStrike">
              <a:latin typeface="Arial"/>
            </a:endParaRPr>
          </a:p>
        </p:txBody>
      </p:sp>
      <p:grpSp>
        <p:nvGrpSpPr>
          <p:cNvPr id="92" name="Group 7"/>
          <p:cNvGrpSpPr/>
          <p:nvPr/>
        </p:nvGrpSpPr>
        <p:grpSpPr>
          <a:xfrm>
            <a:off x="7172280" y="2514240"/>
            <a:ext cx="3490920" cy="1824480"/>
            <a:chOff x="7172280" y="2514240"/>
            <a:chExt cx="3490920" cy="1824480"/>
          </a:xfrm>
        </p:grpSpPr>
        <p:pic>
          <p:nvPicPr>
            <p:cNvPr id="93" name="Picture 2" descr="OpenAI Logo PNG vector in SVG, PDF, AI, CDR format"/>
            <p:cNvPicPr/>
            <p:nvPr/>
          </p:nvPicPr>
          <p:blipFill>
            <a:blip r:embed="rId1"/>
            <a:srcRect l="13543" t="32928" r="11291" b="36533"/>
            <a:stretch/>
          </p:blipFill>
          <p:spPr>
            <a:xfrm>
              <a:off x="7172280" y="2514240"/>
              <a:ext cx="3490920" cy="1064160"/>
            </a:xfrm>
            <a:prstGeom prst="rect">
              <a:avLst/>
            </a:prstGeom>
            <a:ln w="0">
              <a:noFill/>
            </a:ln>
          </p:spPr>
        </p:pic>
        <p:pic>
          <p:nvPicPr>
            <p:cNvPr id="94" name="Picture 4" descr="Hello GPT-4o | OpenAI"/>
            <p:cNvPicPr/>
            <p:nvPr/>
          </p:nvPicPr>
          <p:blipFill>
            <a:blip r:embed="rId2"/>
            <a:srcRect l="35738" t="42036" r="37196" b="39453"/>
            <a:stretch/>
          </p:blipFill>
          <p:spPr>
            <a:xfrm>
              <a:off x="8487720" y="3473640"/>
              <a:ext cx="1242000" cy="477360"/>
            </a:xfrm>
            <a:prstGeom prst="rect">
              <a:avLst/>
            </a:prstGeom>
            <a:ln w="0">
              <a:noFill/>
            </a:ln>
          </p:spPr>
        </p:pic>
        <p:sp>
          <p:nvSpPr>
            <p:cNvPr id="95" name="TextBox 6"/>
            <p:cNvSpPr/>
            <p:nvPr/>
          </p:nvSpPr>
          <p:spPr>
            <a:xfrm>
              <a:off x="8308080" y="3974760"/>
              <a:ext cx="16012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Arial Black"/>
                </a:rPr>
                <a:t>ChatGPT o1 </a:t>
              </a:r>
              <a:endParaRPr b="0" lang="en-US" sz="1800" spc="-1" strike="noStrike">
                <a:latin typeface="Arial"/>
              </a:endParaRPr>
            </a:p>
          </p:txBody>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Box 2"/>
          <p:cNvSpPr/>
          <p:nvPr/>
        </p:nvSpPr>
        <p:spPr>
          <a:xfrm>
            <a:off x="1055160" y="1699200"/>
            <a:ext cx="583128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Arial Black"/>
              </a:rPr>
              <a:t>Prompt Engineering</a:t>
            </a:r>
            <a:endParaRPr b="0" lang="en-US" sz="2400" spc="-1" strike="noStrike">
              <a:latin typeface="Arial"/>
            </a:endParaRPr>
          </a:p>
        </p:txBody>
      </p:sp>
      <p:sp>
        <p:nvSpPr>
          <p:cNvPr id="97" name="TextBox 3"/>
          <p:cNvSpPr/>
          <p:nvPr/>
        </p:nvSpPr>
        <p:spPr>
          <a:xfrm>
            <a:off x="1036800" y="2364480"/>
            <a:ext cx="5892840" cy="3015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Arial"/>
              </a:rPr>
              <a:t>I will use the Chain Of Thought(CoT) technique because:</a:t>
            </a:r>
            <a:endParaRPr b="0" lang="en-US"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Arial"/>
              </a:rPr>
              <a:t>Digital design is a really complex task that requires complex reasoning an produces context aware responses.</a:t>
            </a:r>
            <a:endParaRPr b="0" lang="en-US"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Arial"/>
              </a:rPr>
              <a:t>These tasks (like creating an FSM) require multiple intermediate reasoning steps.</a:t>
            </a:r>
            <a:endParaRPr b="0" lang="en-US" sz="2400" spc="-1" strike="noStrike">
              <a:latin typeface="Arial"/>
            </a:endParaRPr>
          </a:p>
        </p:txBody>
      </p:sp>
      <p:pic>
        <p:nvPicPr>
          <p:cNvPr id="98" name="Picture 4" descr=""/>
          <p:cNvPicPr/>
          <p:nvPr/>
        </p:nvPicPr>
        <p:blipFill>
          <a:blip r:embed="rId1"/>
          <a:stretch/>
        </p:blipFill>
        <p:spPr>
          <a:xfrm>
            <a:off x="6930360" y="2160720"/>
            <a:ext cx="4206240" cy="29116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99" name="Group 8"/>
          <p:cNvGrpSpPr/>
          <p:nvPr/>
        </p:nvGrpSpPr>
        <p:grpSpPr>
          <a:xfrm>
            <a:off x="2189880" y="1207080"/>
            <a:ext cx="5831280" cy="3421440"/>
            <a:chOff x="2189880" y="1207080"/>
            <a:chExt cx="5831280" cy="3421440"/>
          </a:xfrm>
        </p:grpSpPr>
        <p:sp>
          <p:nvSpPr>
            <p:cNvPr id="100" name="TextBox 1"/>
            <p:cNvSpPr/>
            <p:nvPr/>
          </p:nvSpPr>
          <p:spPr>
            <a:xfrm>
              <a:off x="2189880" y="1207080"/>
              <a:ext cx="583128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Arial Black"/>
                </a:rPr>
                <a:t>Prompting Pattern</a:t>
              </a:r>
              <a:endParaRPr b="0" lang="en-US" sz="2400" spc="-1" strike="noStrike">
                <a:latin typeface="Arial"/>
              </a:endParaRPr>
            </a:p>
          </p:txBody>
        </p:sp>
        <p:sp>
          <p:nvSpPr>
            <p:cNvPr id="101" name="TextBox 2"/>
            <p:cNvSpPr/>
            <p:nvPr/>
          </p:nvSpPr>
          <p:spPr>
            <a:xfrm>
              <a:off x="2189880" y="1978560"/>
              <a:ext cx="4354200" cy="2649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Arial"/>
                </a:rPr>
                <a:t>In order to gather the necessary steps to create a hardware trojan using an LLM, we enhanced our prompt engineering techniques </a:t>
              </a:r>
              <a:r>
                <a:rPr b="1" lang="en-US" sz="2400" spc="-1" strike="noStrike">
                  <a:solidFill>
                    <a:srgbClr val="000000"/>
                  </a:solidFill>
                  <a:latin typeface="Arial"/>
                </a:rPr>
                <a:t>first</a:t>
              </a:r>
              <a:r>
                <a:rPr b="0" lang="en-US" sz="2400" spc="-1" strike="noStrike">
                  <a:solidFill>
                    <a:srgbClr val="000000"/>
                  </a:solidFill>
                  <a:latin typeface="Arial"/>
                </a:rPr>
                <a:t> by using the </a:t>
              </a:r>
              <a:r>
                <a:rPr b="0" lang="en-US" sz="2400" spc="-1" strike="noStrike" u="sng">
                  <a:solidFill>
                    <a:srgbClr val="000000"/>
                  </a:solidFill>
                  <a:uFillTx/>
                  <a:latin typeface="Arial"/>
                </a:rPr>
                <a:t>Recipe</a:t>
              </a:r>
              <a:r>
                <a:rPr b="0" lang="en-US" sz="2400" spc="-1" strike="noStrike">
                  <a:solidFill>
                    <a:srgbClr val="000000"/>
                  </a:solidFill>
                  <a:latin typeface="Arial"/>
                </a:rPr>
                <a:t> prompt pattern</a:t>
              </a:r>
              <a:endParaRPr b="0" lang="en-US" sz="2400" spc="-1" strike="noStrike">
                <a:latin typeface="Arial"/>
              </a:endParaRPr>
            </a:p>
          </p:txBody>
        </p:sp>
      </p:grpSp>
      <p:sp>
        <p:nvSpPr>
          <p:cNvPr id="102" name="TextBox 5"/>
          <p:cNvSpPr/>
          <p:nvPr/>
        </p:nvSpPr>
        <p:spPr>
          <a:xfrm>
            <a:off x="7201440" y="4316760"/>
            <a:ext cx="34171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u="sng">
                <a:solidFill>
                  <a:srgbClr val="0563c1"/>
                </a:solidFill>
                <a:uFillTx/>
                <a:latin typeface="Calibri"/>
                <a:hlinkClick r:id="rId1"/>
              </a:rPr>
              <a:t>Prompt example: https://chat.openai.com/share/44e37758-e3c0-4025-98a8-89f75f36166b</a:t>
            </a:r>
            <a:endParaRPr b="0" lang="en-US" sz="1800" spc="-1" strike="noStrike">
              <a:latin typeface="Arial"/>
            </a:endParaRPr>
          </a:p>
        </p:txBody>
      </p:sp>
      <p:pic>
        <p:nvPicPr>
          <p:cNvPr id="103" name="Picture 6" descr=""/>
          <p:cNvPicPr/>
          <p:nvPr/>
        </p:nvPicPr>
        <p:blipFill>
          <a:blip r:embed="rId2"/>
          <a:srcRect l="2698" t="4275" r="1597" b="5518"/>
          <a:stretch/>
        </p:blipFill>
        <p:spPr>
          <a:xfrm>
            <a:off x="6904080" y="1668960"/>
            <a:ext cx="3845520" cy="26784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Box 1"/>
          <p:cNvSpPr/>
          <p:nvPr/>
        </p:nvSpPr>
        <p:spPr>
          <a:xfrm>
            <a:off x="3698640" y="1148400"/>
            <a:ext cx="428796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Arial Black"/>
              </a:rPr>
              <a:t>Prompting Pattern</a:t>
            </a:r>
            <a:endParaRPr b="0" lang="en-US" sz="2400" spc="-1" strike="noStrike">
              <a:latin typeface="Arial"/>
            </a:endParaRPr>
          </a:p>
        </p:txBody>
      </p:sp>
      <p:sp>
        <p:nvSpPr>
          <p:cNvPr id="105" name="TextBox 5"/>
          <p:cNvSpPr/>
          <p:nvPr/>
        </p:nvSpPr>
        <p:spPr>
          <a:xfrm>
            <a:off x="1335960" y="4786200"/>
            <a:ext cx="30978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u="sng">
                <a:solidFill>
                  <a:srgbClr val="0563c1"/>
                </a:solidFill>
                <a:uFillTx/>
                <a:latin typeface="Calibri"/>
                <a:hlinkClick r:id="rId1"/>
              </a:rPr>
              <a:t>https://chatgpt.com/share/670fff2a-2b88-800b-aec3-a39d06cac69f</a:t>
            </a:r>
            <a:endParaRPr b="0" lang="en-US" sz="1800" spc="-1" strike="noStrike">
              <a:latin typeface="Arial"/>
            </a:endParaRPr>
          </a:p>
        </p:txBody>
      </p:sp>
      <p:pic>
        <p:nvPicPr>
          <p:cNvPr id="106" name="Picture 4" descr=""/>
          <p:cNvPicPr/>
          <p:nvPr/>
        </p:nvPicPr>
        <p:blipFill>
          <a:blip r:embed="rId2"/>
          <a:stretch/>
        </p:blipFill>
        <p:spPr>
          <a:xfrm>
            <a:off x="6095880" y="1978560"/>
            <a:ext cx="3700440" cy="2913120"/>
          </a:xfrm>
          <a:prstGeom prst="rect">
            <a:avLst/>
          </a:prstGeom>
          <a:ln w="0">
            <a:noFill/>
          </a:ln>
        </p:spPr>
      </p:pic>
      <p:sp>
        <p:nvSpPr>
          <p:cNvPr id="107" name="TextBox 7"/>
          <p:cNvSpPr/>
          <p:nvPr/>
        </p:nvSpPr>
        <p:spPr>
          <a:xfrm>
            <a:off x="1058760" y="2096640"/>
            <a:ext cx="5105520" cy="3015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Arial"/>
              </a:rPr>
              <a:t>Visualization-of-Thought </a:t>
            </a:r>
            <a:endParaRPr b="0" lang="en-US" sz="2400" spc="-1" strike="noStrike">
              <a:latin typeface="Arial"/>
            </a:endParaRPr>
          </a:p>
          <a:p>
            <a:pPr>
              <a:lnSpc>
                <a:spcPct val="100000"/>
              </a:lnSpc>
              <a:buNone/>
            </a:pPr>
            <a:endParaRPr b="0" lang="en-US" sz="2400" spc="-1" strike="noStrike">
              <a:latin typeface="Arial"/>
            </a:endParaRPr>
          </a:p>
          <a:p>
            <a:pPr>
              <a:lnSpc>
                <a:spcPct val="100000"/>
              </a:lnSpc>
              <a:buNone/>
            </a:pPr>
            <a:r>
              <a:rPr b="0" lang="en-US" sz="2400" spc="-1" strike="noStrike">
                <a:solidFill>
                  <a:srgbClr val="030712"/>
                </a:solidFill>
                <a:latin typeface="ui-sans-serif"/>
              </a:rPr>
              <a:t>•</a:t>
            </a:r>
            <a:r>
              <a:rPr b="0" lang="en-US" sz="2400" spc="-1" strike="noStrike">
                <a:solidFill>
                  <a:srgbClr val="030712"/>
                </a:solidFill>
                <a:latin typeface="ui-sans-serif"/>
              </a:rPr>
              <a:t>Enhances Problem-Solving</a:t>
            </a:r>
            <a:endParaRPr b="0" lang="en-US" sz="2400" spc="-1" strike="noStrike">
              <a:latin typeface="Arial"/>
            </a:endParaRPr>
          </a:p>
          <a:p>
            <a:pPr>
              <a:lnSpc>
                <a:spcPct val="100000"/>
              </a:lnSpc>
              <a:buNone/>
            </a:pPr>
            <a:r>
              <a:rPr b="0" lang="en-US" sz="2400" spc="-1" strike="noStrike">
                <a:solidFill>
                  <a:srgbClr val="030712"/>
                </a:solidFill>
                <a:latin typeface="ui-sans-serif"/>
              </a:rPr>
              <a:t>•</a:t>
            </a:r>
            <a:r>
              <a:rPr b="0" lang="en-US" sz="2400" spc="-1" strike="noStrike">
                <a:solidFill>
                  <a:srgbClr val="030712"/>
                </a:solidFill>
                <a:latin typeface="ui-sans-serif"/>
              </a:rPr>
              <a:t>Improves Communication</a:t>
            </a:r>
            <a:endParaRPr b="0" lang="en-US" sz="2400" spc="-1" strike="noStrike">
              <a:latin typeface="Arial"/>
            </a:endParaRPr>
          </a:p>
          <a:p>
            <a:pPr>
              <a:lnSpc>
                <a:spcPct val="100000"/>
              </a:lnSpc>
              <a:buNone/>
            </a:pPr>
            <a:r>
              <a:rPr b="0" lang="en-US" sz="2400" spc="-1" strike="noStrike">
                <a:solidFill>
                  <a:srgbClr val="030712"/>
                </a:solidFill>
                <a:latin typeface="ui-sans-serif"/>
              </a:rPr>
              <a:t>•</a:t>
            </a:r>
            <a:r>
              <a:rPr b="0" lang="en-US" sz="2400" spc="-1" strike="noStrike">
                <a:solidFill>
                  <a:srgbClr val="030712"/>
                </a:solidFill>
                <a:latin typeface="ui-sans-serif"/>
              </a:rPr>
              <a:t>Increases Transparency </a:t>
            </a:r>
            <a:endParaRPr b="0" lang="en-US" sz="2400" spc="-1" strike="noStrike">
              <a:latin typeface="Arial"/>
            </a:endParaRPr>
          </a:p>
          <a:p>
            <a:pPr>
              <a:lnSpc>
                <a:spcPct val="100000"/>
              </a:lnSpc>
              <a:buNone/>
            </a:pPr>
            <a:r>
              <a:rPr b="0" lang="en-US" sz="2400" spc="-1" strike="noStrike">
                <a:solidFill>
                  <a:srgbClr val="030712"/>
                </a:solidFill>
                <a:latin typeface="ui-sans-serif"/>
              </a:rPr>
              <a:t>•</a:t>
            </a:r>
            <a:r>
              <a:rPr b="0" lang="en-US" sz="2400" spc="-1" strike="noStrike">
                <a:solidFill>
                  <a:srgbClr val="030712"/>
                </a:solidFill>
                <a:latin typeface="ui-sans-serif"/>
              </a:rPr>
              <a:t>Facilitates Better Decision-Making</a:t>
            </a:r>
            <a:endParaRPr b="0" lang="en-US" sz="2400" spc="-1" strike="noStrike">
              <a:latin typeface="Arial"/>
            </a:endParaRPr>
          </a:p>
          <a:p>
            <a:pPr>
              <a:lnSpc>
                <a:spcPct val="100000"/>
              </a:lnSpc>
              <a:buNone/>
            </a:pPr>
            <a:r>
              <a:rPr b="0" lang="en-US" sz="2400" spc="-1" strike="noStrike">
                <a:solidFill>
                  <a:srgbClr val="030712"/>
                </a:solidFill>
                <a:latin typeface="ui-sans-serif"/>
              </a:rPr>
              <a:t>•</a:t>
            </a:r>
            <a:r>
              <a:rPr b="0" lang="en-US" sz="2400" spc="-1" strike="noStrike">
                <a:solidFill>
                  <a:srgbClr val="030712"/>
                </a:solidFill>
                <a:latin typeface="ui-sans-serif"/>
              </a:rPr>
              <a:t>Boosts Code capabilities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Box 1"/>
          <p:cNvSpPr/>
          <p:nvPr/>
        </p:nvSpPr>
        <p:spPr>
          <a:xfrm>
            <a:off x="2349360" y="759240"/>
            <a:ext cx="583128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Arial Black"/>
              </a:rPr>
              <a:t>Prompting Pattern</a:t>
            </a:r>
            <a:endParaRPr b="0" lang="en-US" sz="2400" spc="-1" strike="noStrike">
              <a:latin typeface="Arial"/>
            </a:endParaRPr>
          </a:p>
        </p:txBody>
      </p:sp>
      <p:sp>
        <p:nvSpPr>
          <p:cNvPr id="109" name="TextBox 2"/>
          <p:cNvSpPr/>
          <p:nvPr/>
        </p:nvSpPr>
        <p:spPr>
          <a:xfrm>
            <a:off x="4480200" y="1414080"/>
            <a:ext cx="6851160" cy="3747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Arial"/>
              </a:rPr>
              <a:t>We </a:t>
            </a:r>
            <a:r>
              <a:rPr b="1" lang="en-US" sz="2400" spc="-1" strike="noStrike">
                <a:solidFill>
                  <a:srgbClr val="000000"/>
                </a:solidFill>
                <a:latin typeface="Arial"/>
              </a:rPr>
              <a:t>then</a:t>
            </a:r>
            <a:r>
              <a:rPr b="0" lang="en-US" sz="2400" spc="-1" strike="noStrike">
                <a:solidFill>
                  <a:srgbClr val="000000"/>
                </a:solidFill>
                <a:latin typeface="Arial"/>
              </a:rPr>
              <a:t> used the </a:t>
            </a:r>
            <a:r>
              <a:rPr b="0" lang="en-US" sz="2400" spc="-1" strike="noStrike" u="sng">
                <a:solidFill>
                  <a:srgbClr val="000000"/>
                </a:solidFill>
                <a:uFillTx/>
                <a:latin typeface="Arial"/>
              </a:rPr>
              <a:t>Persona</a:t>
            </a:r>
            <a:r>
              <a:rPr b="0" lang="en-US" sz="2400" spc="-1" strike="noStrike">
                <a:solidFill>
                  <a:srgbClr val="000000"/>
                </a:solidFill>
                <a:latin typeface="Arial"/>
              </a:rPr>
              <a:t> prompt pattern  :</a:t>
            </a:r>
            <a:endParaRPr b="0" lang="en-US" sz="2400" spc="-1" strike="noStrike">
              <a:latin typeface="Arial"/>
            </a:endParaRPr>
          </a:p>
          <a:p>
            <a:pPr>
              <a:lnSpc>
                <a:spcPct val="100000"/>
              </a:lnSpc>
              <a:buNone/>
            </a:pPr>
            <a:endParaRPr b="0" lang="en-US"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Arial"/>
              </a:rPr>
              <a:t>In order to provide the LLM with intent </a:t>
            </a:r>
            <a:endParaRPr b="0" lang="en-US"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Arial"/>
              </a:rPr>
              <a:t>Provide the LLM with motivation to achieve a certain task.</a:t>
            </a:r>
            <a:endParaRPr b="0" lang="en-US"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Arial"/>
              </a:rPr>
              <a:t>Structure fundamental contextual statements around key ideas</a:t>
            </a:r>
            <a:endParaRPr b="0" lang="en-US" sz="2400" spc="-1" strike="noStrike">
              <a:latin typeface="Arial"/>
            </a:endParaRPr>
          </a:p>
          <a:p>
            <a:pPr marL="285840" indent="-285840">
              <a:lnSpc>
                <a:spcPct val="100000"/>
              </a:lnSpc>
              <a:buClr>
                <a:srgbClr val="000000"/>
              </a:buClr>
              <a:buFont typeface="Arial"/>
              <a:buChar char="•"/>
            </a:pPr>
            <a:r>
              <a:rPr b="0" lang="en-US" sz="2400" spc="-1" strike="noStrike">
                <a:solidFill>
                  <a:srgbClr val="000000"/>
                </a:solidFill>
                <a:latin typeface="Arial"/>
              </a:rPr>
              <a:t>Provide example code for the LLM  to follow along by using the </a:t>
            </a:r>
            <a:r>
              <a:rPr b="0" i="1" lang="en-US" sz="2400" spc="-1" strike="noStrike">
                <a:solidFill>
                  <a:srgbClr val="000000"/>
                </a:solidFill>
                <a:latin typeface="Arial"/>
              </a:rPr>
              <a:t>Chain of Thought</a:t>
            </a:r>
            <a:r>
              <a:rPr b="0" lang="en-US" sz="2400" spc="-1" strike="noStrike">
                <a:solidFill>
                  <a:srgbClr val="000000"/>
                </a:solidFill>
                <a:latin typeface="Arial"/>
              </a:rPr>
              <a:t> prompt engineering technique.</a:t>
            </a:r>
            <a:endParaRPr b="0" lang="en-US" sz="2400" spc="-1" strike="noStrike">
              <a:latin typeface="Arial"/>
            </a:endParaRPr>
          </a:p>
        </p:txBody>
      </p:sp>
      <p:sp>
        <p:nvSpPr>
          <p:cNvPr id="110" name="TextBox 5"/>
          <p:cNvSpPr/>
          <p:nvPr/>
        </p:nvSpPr>
        <p:spPr>
          <a:xfrm>
            <a:off x="4681440" y="5267160"/>
            <a:ext cx="63522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u="sng">
                <a:solidFill>
                  <a:srgbClr val="0563c1"/>
                </a:solidFill>
                <a:uFillTx/>
                <a:latin typeface="Calibri"/>
                <a:hlinkClick r:id="rId1"/>
              </a:rPr>
              <a:t>Prompt example: https://chat.openai.com/share/8d425e27-d6d8-473b-9f53-7e42fdf6c008</a:t>
            </a:r>
            <a:endParaRPr b="0" lang="en-US" sz="1800" spc="-1" strike="noStrike">
              <a:latin typeface="Arial"/>
            </a:endParaRPr>
          </a:p>
        </p:txBody>
      </p:sp>
      <p:pic>
        <p:nvPicPr>
          <p:cNvPr id="111" name="Picture 6" descr=""/>
          <p:cNvPicPr/>
          <p:nvPr/>
        </p:nvPicPr>
        <p:blipFill>
          <a:blip r:embed="rId2"/>
          <a:stretch/>
        </p:blipFill>
        <p:spPr>
          <a:xfrm>
            <a:off x="396720" y="1501560"/>
            <a:ext cx="4113720" cy="35254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Box 9"/>
          <p:cNvSpPr/>
          <p:nvPr/>
        </p:nvSpPr>
        <p:spPr>
          <a:xfrm>
            <a:off x="933120" y="1212840"/>
            <a:ext cx="1031004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rPr>
              <a:t>During our research, the efforts of writing “malicious” code was inhibited by the content filtering process ChatGPT has. We discovered two ways to bypass and “exploit” the Reinforcement learning from human feedback (RLHF) and openAI’s content filtering by using YACATEC MAYA as a primary language . We share a conversation bellow as a Proof of Concept.</a:t>
            </a:r>
            <a:endParaRPr b="0" lang="en-US" sz="1800" spc="-1" strike="noStrike">
              <a:latin typeface="Arial"/>
            </a:endParaRPr>
          </a:p>
        </p:txBody>
      </p:sp>
      <p:sp>
        <p:nvSpPr>
          <p:cNvPr id="113" name="TextBox 10"/>
          <p:cNvSpPr/>
          <p:nvPr/>
        </p:nvSpPr>
        <p:spPr>
          <a:xfrm>
            <a:off x="468000" y="3027600"/>
            <a:ext cx="496692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rPr>
              <a:t>Asking how to build a chemical bomb using English:</a:t>
            </a:r>
            <a:endParaRPr b="0" lang="en-US" sz="1800" spc="-1" strike="noStrike">
              <a:latin typeface="Arial"/>
            </a:endParaRPr>
          </a:p>
        </p:txBody>
      </p:sp>
      <p:sp>
        <p:nvSpPr>
          <p:cNvPr id="114" name="TextBox 12"/>
          <p:cNvSpPr/>
          <p:nvPr/>
        </p:nvSpPr>
        <p:spPr>
          <a:xfrm>
            <a:off x="320400" y="3741120"/>
            <a:ext cx="50050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u="sng">
                <a:solidFill>
                  <a:srgbClr val="0563c1"/>
                </a:solidFill>
                <a:uFillTx/>
                <a:latin typeface="Calibri"/>
                <a:hlinkClick r:id="rId1"/>
              </a:rPr>
              <a:t>https://chat.openai.com/share/445456a6-b89d-438b-a547-05adbec612de</a:t>
            </a:r>
            <a:endParaRPr b="0" lang="en-US" sz="1800" spc="-1" strike="noStrike">
              <a:latin typeface="Arial"/>
            </a:endParaRPr>
          </a:p>
        </p:txBody>
      </p:sp>
      <p:pic>
        <p:nvPicPr>
          <p:cNvPr id="115" name="Picture 3" descr=""/>
          <p:cNvPicPr/>
          <p:nvPr/>
        </p:nvPicPr>
        <p:blipFill>
          <a:blip r:embed="rId2"/>
          <a:stretch/>
        </p:blipFill>
        <p:spPr>
          <a:xfrm>
            <a:off x="5435280" y="2622600"/>
            <a:ext cx="6553800" cy="3816720"/>
          </a:xfrm>
          <a:prstGeom prst="rect">
            <a:avLst/>
          </a:prstGeom>
          <a:ln w="0">
            <a:noFill/>
          </a:ln>
        </p:spPr>
      </p:pic>
      <p:sp>
        <p:nvSpPr>
          <p:cNvPr id="116" name="TextBox 14"/>
          <p:cNvSpPr/>
          <p:nvPr/>
        </p:nvSpPr>
        <p:spPr>
          <a:xfrm>
            <a:off x="320400" y="4511880"/>
            <a:ext cx="50598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Asking how to build a chemical bomb using Yucatec Maya:</a:t>
            </a:r>
            <a:endParaRPr b="0" lang="en-US" sz="1800" spc="-1" strike="noStrike">
              <a:latin typeface="Arial"/>
            </a:endParaRPr>
          </a:p>
        </p:txBody>
      </p:sp>
      <p:sp>
        <p:nvSpPr>
          <p:cNvPr id="117" name="TextBox 16"/>
          <p:cNvSpPr/>
          <p:nvPr/>
        </p:nvSpPr>
        <p:spPr>
          <a:xfrm>
            <a:off x="320400" y="5321880"/>
            <a:ext cx="50050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u="sng">
                <a:solidFill>
                  <a:srgbClr val="0563c1"/>
                </a:solidFill>
                <a:uFillTx/>
                <a:latin typeface="Calibri"/>
                <a:hlinkClick r:id="rId3"/>
              </a:rPr>
              <a:t>https://chatgpt.com/share/670ff0da-9960-800b-bb94-a1ea10787bb7</a:t>
            </a:r>
            <a:endParaRPr b="0" lang="en-US" sz="1800" spc="-1" strike="noStrike">
              <a:latin typeface="Arial"/>
            </a:endParaRPr>
          </a:p>
        </p:txBody>
      </p:sp>
      <p:sp>
        <p:nvSpPr>
          <p:cNvPr id="118" name="TextBox 17"/>
          <p:cNvSpPr/>
          <p:nvPr/>
        </p:nvSpPr>
        <p:spPr>
          <a:xfrm>
            <a:off x="2123640" y="314640"/>
            <a:ext cx="7944120" cy="8211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2400" spc="-1" strike="noStrike">
                <a:solidFill>
                  <a:srgbClr val="000000"/>
                </a:solidFill>
                <a:latin typeface="Segoe UI Variable Display Semib"/>
              </a:rPr>
              <a:t>We discovered an exploit of ChatGPT RLHF/content filtering process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Box 8"/>
          <p:cNvSpPr/>
          <p:nvPr/>
        </p:nvSpPr>
        <p:spPr>
          <a:xfrm>
            <a:off x="2123640" y="314640"/>
            <a:ext cx="7944120" cy="8211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2400" spc="-1" strike="noStrike">
                <a:solidFill>
                  <a:srgbClr val="000000"/>
                </a:solidFill>
                <a:latin typeface="Segoe UI Variable Display Semib"/>
              </a:rPr>
              <a:t>We discovered a second exploit of ChatGPT RLHF/content filtering process</a:t>
            </a:r>
            <a:endParaRPr b="0" lang="en-US" sz="2400" spc="-1" strike="noStrike">
              <a:latin typeface="Arial"/>
            </a:endParaRPr>
          </a:p>
        </p:txBody>
      </p:sp>
      <p:sp>
        <p:nvSpPr>
          <p:cNvPr id="120" name="TextBox 9"/>
          <p:cNvSpPr/>
          <p:nvPr/>
        </p:nvSpPr>
        <p:spPr>
          <a:xfrm>
            <a:off x="933120" y="1212840"/>
            <a:ext cx="103100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rPr>
              <a:t>By using prompt engineering, and specifically the “persona” pattern we managed to bypass the RLHF/content filtering process.</a:t>
            </a:r>
            <a:endParaRPr b="0" lang="en-US" sz="1800" spc="-1" strike="noStrike">
              <a:latin typeface="Arial"/>
            </a:endParaRPr>
          </a:p>
        </p:txBody>
      </p:sp>
      <p:sp>
        <p:nvSpPr>
          <p:cNvPr id="121" name="TextBox 14"/>
          <p:cNvSpPr/>
          <p:nvPr/>
        </p:nvSpPr>
        <p:spPr>
          <a:xfrm>
            <a:off x="192600" y="2524320"/>
            <a:ext cx="5922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rPr>
              <a:t>Prompt cannot be shared due to moderation unfortunately:</a:t>
            </a:r>
            <a:endParaRPr b="0" lang="en-US" sz="1800" spc="-1" strike="noStrike">
              <a:latin typeface="Arial"/>
            </a:endParaRPr>
          </a:p>
        </p:txBody>
      </p:sp>
      <p:pic>
        <p:nvPicPr>
          <p:cNvPr id="122" name="Picture 2" descr=""/>
          <p:cNvPicPr/>
          <p:nvPr/>
        </p:nvPicPr>
        <p:blipFill>
          <a:blip r:embed="rId1"/>
          <a:stretch/>
        </p:blipFill>
        <p:spPr>
          <a:xfrm>
            <a:off x="6095880" y="2608560"/>
            <a:ext cx="5731560" cy="3557160"/>
          </a:xfrm>
          <a:prstGeom prst="rect">
            <a:avLst/>
          </a:prstGeom>
          <a:ln w="0">
            <a:noFill/>
          </a:ln>
        </p:spPr>
      </p:pic>
      <p:pic>
        <p:nvPicPr>
          <p:cNvPr id="123" name="Picture 5" descr=""/>
          <p:cNvPicPr/>
          <p:nvPr/>
        </p:nvPicPr>
        <p:blipFill>
          <a:blip r:embed="rId2"/>
          <a:stretch/>
        </p:blipFill>
        <p:spPr>
          <a:xfrm>
            <a:off x="468000" y="2893680"/>
            <a:ext cx="5371920" cy="32724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647</TotalTime>
  <Application>LibreOffice/7.3.7.2$Linux_X86_64 LibreOffice_project/30$Build-2</Application>
  <AppVersion>15.0000</AppVersion>
  <Words>1375</Words>
  <Paragraphs>122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2023-10-14T14:19:51Z</dcterms:created>
  <dc:creator>Alexandros Papaioanou</dc:creator>
  <dc:description/>
  <dc:language>en-US</dc:language>
  <cp:lastModifiedBy/>
  <dcterms:modified xsi:type="dcterms:W3CDTF">2024-11-08T00:52:40Z</dcterms:modified>
  <cp:revision>27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20</vt:i4>
  </property>
</Properties>
</file>