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73" r:id="rId21"/>
    <p:sldId id="274" r:id="rId22"/>
    <p:sldId id="275" r:id="rId23"/>
    <p:sldId id="276" r:id="rId24"/>
    <p:sldId id="277" r:id="rId25"/>
    <p:sldId id="278" r:id="rId26"/>
    <p:sldId id="279" r:id="rId27"/>
    <p:sldId id="281" r:id="rId28"/>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ED115AA-B80D-4484-97FE-EB31B656210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434ADF3-424D-4E79-92B9-5C2E3A2BE9A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3F5877-C1D5-41BE-9D01-5E99025E1ED2}"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CFE98EB-CBB9-4EE5-B54F-980666E6C98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C87FC67-FB0C-4A6D-AAF4-8FAD5873224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EE684FB-863C-4C8F-9391-136AE39A05B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6DEF0C4-F486-4320-AA4F-71FA5444D3E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56FDEFC-9B75-4213-B4DF-E82611D24BC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CECF824-A999-4112-8133-A3408FE45476}"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2F11F16-92BD-4C4E-A134-9A40A8A2462F}"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76F33F0A-0B7C-428A-8B33-7BF3D9703C7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BF1089F8-629F-4120-8185-A1385607C09A}"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E5662EB-94C6-45EA-9E2B-3267BDA7D92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5EEE324-3ED8-442A-B02E-4536D1F009A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9793796-F958-4188-9258-72C7532B89D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B2139467-DE5E-4C75-97F1-E53AD0259563}"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D7B3F97-EB08-45D5-A08E-D4A3E4779E9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7162488-E26F-4D9A-AE2C-02A9DB6C37C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C2A9A38-8CBB-4314-AA49-BB8A2C3A242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E2CCF9A-44A5-4CD2-9265-87FD15FD470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045E808-CE1C-4AC7-9F1B-8D33AB8A6FA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9B98CC2-0BAA-4803-8EA8-2E5C926A4B9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63C020-D1A3-4CC8-839A-75C35B7232B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3AB6AB5-557C-420B-8701-9C2F944A77F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8DE2983B-16BC-46CE-B868-0D5E373CEBCB}" type="slidenum">
              <a:rPr lang="el-GR"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9AFC6FE9-1C5A-4C6D-B533-8BCBC015E6CF}" type="slidenum">
              <a:rPr lang="el-GR" sz="1200" b="0" strike="noStrike" spc="-1">
                <a:solidFill>
                  <a:srgbClr val="8B8B8B"/>
                </a:solidFill>
                <a:latin typeface="Calibri"/>
              </a:rPr>
              <a:t>‹#›</a:t>
            </a:fld>
            <a:endParaRPr lang="en-US" sz="1200" b="0" strike="noStrike" spc="-1">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rakrukra/PocketAdmi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Lefteris-B/2024-CSAW" TargetMode="External"/><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openai.com/share/44e37758-e3c0-4025-98a8-89f75f36166b"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gpt.com/share/670fff2a-2b88-800b-aec3-a39d06cac69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13.xml"/><Relationship Id="rId4" Type="http://schemas.openxmlformats.org/officeDocument/2006/relationships/hyperlink" Target="https://chatgpt.com/share/670ff0da-9960-800b-bb94-a1ea10787bb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3"/>
          <p:cNvGrpSpPr/>
          <p:nvPr/>
        </p:nvGrpSpPr>
        <p:grpSpPr>
          <a:xfrm>
            <a:off x="3413880" y="2232000"/>
            <a:ext cx="5362920" cy="2393280"/>
            <a:chOff x="3413880" y="2232000"/>
            <a:chExt cx="5362920" cy="2393280"/>
          </a:xfrm>
        </p:grpSpPr>
        <p:pic>
          <p:nvPicPr>
            <p:cNvPr id="83" name="Picture 2" descr="Department of Civil Engineering, Democritus University of Thrace | Facebook"/>
            <p:cNvPicPr/>
            <p:nvPr/>
          </p:nvPicPr>
          <p:blipFill>
            <a:blip r:embed="rId2"/>
            <a:srcRect b="24860"/>
            <a:stretch/>
          </p:blipFill>
          <p:spPr>
            <a:xfrm>
              <a:off x="3413880" y="2232000"/>
              <a:ext cx="1893240" cy="2393280"/>
            </a:xfrm>
            <a:prstGeom prst="rect">
              <a:avLst/>
            </a:prstGeom>
            <a:ln w="0">
              <a:noFill/>
            </a:ln>
          </p:spPr>
        </p:pic>
        <p:sp>
          <p:nvSpPr>
            <p:cNvPr id="84" name="TextBox 2"/>
            <p:cNvSpPr/>
            <p:nvPr/>
          </p:nvSpPr>
          <p:spPr>
            <a:xfrm>
              <a:off x="5592960" y="2232000"/>
              <a:ext cx="31838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0" strike="noStrike" spc="-1">
                  <a:solidFill>
                    <a:srgbClr val="000000"/>
                  </a:solidFill>
                  <a:latin typeface="Arial Black"/>
                  <a:ea typeface="DejaVu Sans"/>
                </a:rPr>
                <a:t>Democritus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University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Of</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Thrace</a:t>
              </a:r>
              <a:endParaRPr lang="en-US" sz="3600" b="0" strike="noStrike" spc="-1">
                <a:latin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4"/>
          <p:cNvSpPr/>
          <p:nvPr/>
        </p:nvSpPr>
        <p:spPr>
          <a:xfrm>
            <a:off x="4501080" y="1563120"/>
            <a:ext cx="71928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Arial"/>
                <a:ea typeface="DejaVu Sans"/>
              </a:rPr>
              <a:t>We created </a:t>
            </a:r>
            <a:r>
              <a:rPr lang="en-US" spc="-1" dirty="0">
                <a:solidFill>
                  <a:srgbClr val="000000"/>
                </a:solidFill>
                <a:latin typeface="Arial"/>
                <a:ea typeface="DejaVu Sans"/>
              </a:rPr>
              <a:t>(</a:t>
            </a:r>
            <a:r>
              <a:rPr lang="en-US" spc="-1" dirty="0">
                <a:solidFill>
                  <a:srgbClr val="000000"/>
                </a:solidFill>
                <a:latin typeface="Arial"/>
                <a:ea typeface="DejaVu Sans"/>
                <a:hlinkClick r:id="rId2"/>
              </a:rPr>
              <a:t>based on an open source project</a:t>
            </a:r>
            <a:r>
              <a:rPr lang="en-US" spc="-1" dirty="0">
                <a:solidFill>
                  <a:srgbClr val="000000"/>
                </a:solidFill>
                <a:latin typeface="Arial"/>
                <a:ea typeface="DejaVu Sans"/>
              </a:rPr>
              <a:t>)</a:t>
            </a:r>
            <a:r>
              <a:rPr lang="en-US" sz="1800" b="0" strike="noStrike" spc="-1" dirty="0">
                <a:solidFill>
                  <a:srgbClr val="000000"/>
                </a:solidFill>
                <a:latin typeface="Arial"/>
                <a:ea typeface="DejaVu Sans"/>
              </a:rPr>
              <a:t> a working keystroke injection tool, commonly referred to as a </a:t>
            </a:r>
            <a:r>
              <a:rPr lang="en-US" sz="1800" b="0" strike="noStrike" spc="-1" dirty="0" err="1">
                <a:solidFill>
                  <a:srgbClr val="000000"/>
                </a:solidFill>
                <a:latin typeface="Arial"/>
                <a:ea typeface="DejaVu Sans"/>
              </a:rPr>
              <a:t>BadUSB</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Similar in functionality to the well-known USB Rubber Ducky by Hak5, it offers extensive capabilities at a lower cost and is fully open-source.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Despite resembling a standard USB flash drive, it functions as a keyboard that executes a preprogrammed payload.</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These types of devices, recognized as </a:t>
            </a:r>
            <a:r>
              <a:rPr lang="en-US" sz="1800" b="1" strike="noStrike" spc="-1" dirty="0">
                <a:solidFill>
                  <a:srgbClr val="000000"/>
                </a:solidFill>
                <a:latin typeface="Arial"/>
                <a:ea typeface="DejaVu Sans"/>
              </a:rPr>
              <a:t>Human Interface Devices (HIDs)</a:t>
            </a:r>
            <a:r>
              <a:rPr lang="en-US" sz="1800" b="0" strike="noStrike" spc="-1" dirty="0">
                <a:solidFill>
                  <a:srgbClr val="000000"/>
                </a:solidFill>
                <a:latin typeface="Arial"/>
                <a:ea typeface="DejaVu Sans"/>
              </a:rPr>
              <a:t> by computers, are generally trusted by all systems without raising security flags.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The payload can perform a range of tasks, from configuring network settings to installing a reverse shell, replicating the actions of an administrator in a terminal, but in just seconds.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This makes the device a powerful tool for automating system administration tasks and an essential asset in penetration testing.</a:t>
            </a:r>
            <a:endParaRPr lang="en-US" sz="1800" b="0" strike="noStrike" spc="-1" dirty="0">
              <a:latin typeface="Arial"/>
            </a:endParaRPr>
          </a:p>
        </p:txBody>
      </p:sp>
      <p:sp>
        <p:nvSpPr>
          <p:cNvPr id="125" name="TextBox 5"/>
          <p:cNvSpPr/>
          <p:nvPr/>
        </p:nvSpPr>
        <p:spPr>
          <a:xfrm>
            <a:off x="3819600" y="402480"/>
            <a:ext cx="44841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0" strike="noStrike" spc="-1">
                <a:solidFill>
                  <a:srgbClr val="000000"/>
                </a:solidFill>
                <a:latin typeface="Calibri"/>
                <a:ea typeface="DejaVu Sans"/>
              </a:rPr>
              <a:t>BadUSB (rubber ducky)</a:t>
            </a:r>
            <a:endParaRPr lang="en-US" sz="3600" b="0" strike="noStrike" spc="-1">
              <a:latin typeface="Arial"/>
            </a:endParaRPr>
          </a:p>
        </p:txBody>
      </p:sp>
      <p:pic>
        <p:nvPicPr>
          <p:cNvPr id="126" name="Picture 7"/>
          <p:cNvPicPr/>
          <p:nvPr/>
        </p:nvPicPr>
        <p:blipFill>
          <a:blip r:embed="rId3"/>
          <a:stretch/>
        </p:blipFill>
        <p:spPr>
          <a:xfrm rot="10800000">
            <a:off x="1153800" y="1658880"/>
            <a:ext cx="2648160" cy="39826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2"/>
          <a:srcRect r="3348"/>
          <a:stretch/>
        </p:blipFill>
        <p:spPr>
          <a:xfrm>
            <a:off x="1273320" y="1141200"/>
            <a:ext cx="3048480" cy="3252600"/>
          </a:xfrm>
          <a:prstGeom prst="rect">
            <a:avLst/>
          </a:prstGeom>
          <a:ln w="0">
            <a:noFill/>
          </a:ln>
        </p:spPr>
      </p:pic>
      <p:sp>
        <p:nvSpPr>
          <p:cNvPr id="128" name="TextBox 2"/>
          <p:cNvSpPr/>
          <p:nvPr/>
        </p:nvSpPr>
        <p:spPr>
          <a:xfrm>
            <a:off x="5205240" y="1582200"/>
            <a:ext cx="609552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This keystroke injection device operates using an </a:t>
            </a:r>
            <a:r>
              <a:rPr lang="en-US" sz="1800" b="1" strike="noStrike" spc="-1">
                <a:solidFill>
                  <a:srgbClr val="000000"/>
                </a:solidFill>
                <a:latin typeface="Calibri"/>
                <a:ea typeface="DejaVu Sans"/>
              </a:rPr>
              <a:t>STM32F072C8T6 microcontroller</a:t>
            </a:r>
            <a:r>
              <a:rPr lang="en-US" sz="1800" b="0" strike="noStrike" spc="-1">
                <a:solidFill>
                  <a:srgbClr val="000000"/>
                </a:solidFill>
                <a:latin typeface="Calibri"/>
                <a:ea typeface="DejaVu Sans"/>
              </a:rPr>
              <a:t> along with a flash memory chip that emulates a mass storage device.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When the device is connected to a computer, the microcontroller boots and searches the FAT32-formatted storage (open-source) for a specific file containing the preprogrammed payload.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Once the file is located, the microcontroller decodes the instructions into simulated keyboard presses and mouse movements.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This allows the device to automate complex tasks by mimicking human input, making it a highly efficient tool for executing scripted commands quickly, reliably and covertly.</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2"/>
          <p:cNvPicPr/>
          <p:nvPr/>
        </p:nvPicPr>
        <p:blipFill>
          <a:blip r:embed="rId2"/>
          <a:stretch/>
        </p:blipFill>
        <p:spPr>
          <a:xfrm>
            <a:off x="2436840" y="345240"/>
            <a:ext cx="7569000" cy="5908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1"/>
          <p:cNvSpPr/>
          <p:nvPr/>
        </p:nvSpPr>
        <p:spPr>
          <a:xfrm>
            <a:off x="4343400" y="970560"/>
            <a:ext cx="31996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We used AI to:</a:t>
            </a:r>
            <a:endParaRPr lang="en-US" sz="3200" b="0" strike="noStrike" spc="-1">
              <a:latin typeface="Arial"/>
            </a:endParaRPr>
          </a:p>
        </p:txBody>
      </p:sp>
      <p:pic>
        <p:nvPicPr>
          <p:cNvPr id="131" name="Picture 130"/>
          <p:cNvPicPr/>
          <p:nvPr/>
        </p:nvPicPr>
        <p:blipFill>
          <a:blip r:embed="rId2"/>
          <a:stretch/>
        </p:blipFill>
        <p:spPr>
          <a:xfrm>
            <a:off x="1143000" y="2104920"/>
            <a:ext cx="9170280" cy="40665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5"/>
          <p:cNvGrpSpPr/>
          <p:nvPr/>
        </p:nvGrpSpPr>
        <p:grpSpPr>
          <a:xfrm>
            <a:off x="1606680" y="-43920"/>
            <a:ext cx="8908200" cy="6216120"/>
            <a:chOff x="1606680" y="-43920"/>
            <a:chExt cx="8908200" cy="6216120"/>
          </a:xfrm>
        </p:grpSpPr>
        <p:sp>
          <p:nvSpPr>
            <p:cNvPr id="133" name="Subtitle 2"/>
            <p:cNvSpPr/>
            <p:nvPr/>
          </p:nvSpPr>
          <p:spPr>
            <a:xfrm>
              <a:off x="1606680" y="4204800"/>
              <a:ext cx="890820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44546A"/>
                  </a:solidFill>
                  <a:latin typeface="Open Sans Light"/>
                  <a:ea typeface="DejaVu Sans"/>
                </a:rPr>
                <a:t>Stealthy Logic: Keyboard Injection to Verilog State Machine Trojan for Conditional DoS</a:t>
              </a:r>
              <a:endParaRPr lang="en-US" sz="3200" b="0" strike="noStrike" spc="-1">
                <a:latin typeface="Arial"/>
              </a:endParaRPr>
            </a:p>
          </p:txBody>
        </p:sp>
        <p:sp>
          <p:nvSpPr>
            <p:cNvPr id="134" name="TextBox 3"/>
            <p:cNvSpPr/>
            <p:nvPr/>
          </p:nvSpPr>
          <p:spPr>
            <a:xfrm>
              <a:off x="2111040" y="-43920"/>
              <a:ext cx="78991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1</a:t>
              </a:r>
              <a:r>
                <a:rPr lang="en-US" sz="11500" b="0" strike="noStrike" spc="-1" baseline="30000">
                  <a:solidFill>
                    <a:srgbClr val="00AAD4"/>
                  </a:solidFill>
                  <a:latin typeface="Source Sans Pro"/>
                  <a:ea typeface="Source Sans Pro"/>
                </a:rPr>
                <a:t>st</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684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DoS Attack Conditions</a:t>
            </a:r>
            <a:r>
              <a:rPr lang="en-US" sz="1800" b="0" strike="noStrike" spc="-1">
                <a:solidFill>
                  <a:srgbClr val="000000"/>
                </a:solidFill>
                <a:latin typeface="Calibri"/>
                <a:ea typeface="DejaVu Sans"/>
              </a:rPr>
              <a: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State Machine Insertion</a:t>
            </a:r>
            <a:r>
              <a:rPr lang="en-US" sz="1800" b="0" strike="noStrike" spc="-1">
                <a:solidFill>
                  <a:srgbClr val="000000"/>
                </a:solidFill>
                <a:latin typeface="Calibri"/>
                <a:ea typeface="DejaVu Sans"/>
              </a:rPr>
              <a:t>: The modified Verilog code includes a state machine that monitors for specific conditions (e.g., receiving a certain bit pattern over UART).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DoS Trigger</a:t>
            </a:r>
            <a:r>
              <a:rPr lang="en-US" sz="1800" b="0" strike="noStrike" spc="-1">
                <a:solidFill>
                  <a:srgbClr val="000000"/>
                </a:solidFill>
                <a:latin typeface="Calibri"/>
                <a:ea typeface="DejaVu Sans"/>
              </a:rPr>
              <a:t>: Once the condition is met, the state machine causes the hardware to enter a malfunctioning or infinite loop state, effectively creating a denial-of-service condition.</a:t>
            </a:r>
            <a:endParaRPr lang="en-US" sz="1800" b="0" strike="noStrike" spc="-1">
              <a:latin typeface="Arial"/>
            </a:endParaRPr>
          </a:p>
        </p:txBody>
      </p:sp>
      <p:sp>
        <p:nvSpPr>
          <p:cNvPr id="137" name="TextBox 6"/>
          <p:cNvSpPr/>
          <p:nvPr/>
        </p:nvSpPr>
        <p:spPr>
          <a:xfrm>
            <a:off x="2915640" y="727920"/>
            <a:ext cx="60955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Execution Flow and DoS Trigger</a:t>
            </a:r>
            <a:endParaRPr lang="en-US" sz="3200" b="0" strike="noStrike" spc="-1">
              <a:latin typeface="Arial"/>
            </a:endParaRPr>
          </a:p>
        </p:txBody>
      </p:sp>
      <p:sp>
        <p:nvSpPr>
          <p:cNvPr id="138" name="Rectangle 2"/>
          <p:cNvSpPr/>
          <p:nvPr/>
        </p:nvSpPr>
        <p:spPr>
          <a:xfrm>
            <a:off x="5486400" y="4801680"/>
            <a:ext cx="549828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a:p>
            <a:pPr marL="216000" indent="-216000">
              <a:lnSpc>
                <a:spcPct val="100000"/>
              </a:lnSpc>
              <a:buClr>
                <a:srgbClr val="000000"/>
              </a:buClr>
              <a:buFont typeface="Symbol"/>
              <a:buChar char=""/>
            </a:pPr>
            <a:r>
              <a:rPr lang="el-GR" sz="1800" b="1" strike="noStrike" spc="-1">
                <a:solidFill>
                  <a:srgbClr val="000000"/>
                </a:solidFill>
                <a:latin typeface="Arial"/>
                <a:ea typeface="DejaVu Sans"/>
              </a:rPr>
              <a:t>Key Result</a:t>
            </a:r>
            <a:r>
              <a:rPr lang="el-GR" sz="1800" b="0" strike="noStrike" spc="-1">
                <a:solidFill>
                  <a:srgbClr val="000000"/>
                </a:solidFill>
                <a:latin typeface="Arial"/>
                <a:ea typeface="DejaVu Sans"/>
              </a:rPr>
              <a:t>: Hardware becomes unresponsive or malfunctions under specific inputs.</a:t>
            </a:r>
            <a:endParaRPr lang="en-US" sz="1800" b="0" strike="noStrike" spc="-1">
              <a:latin typeface="Arial"/>
            </a:endParaRPr>
          </a:p>
          <a:p>
            <a:pPr>
              <a:lnSpc>
                <a:spcPct val="100000"/>
              </a:lnSpc>
              <a:buNone/>
              <a:tabLst>
                <a:tab pos="0" algn="l"/>
              </a:tabLst>
            </a:pPr>
            <a:endParaRPr lang="en-US" sz="1800" b="0" strike="noStrike" spc="-1">
              <a:latin typeface="Arial"/>
            </a:endParaRPr>
          </a:p>
          <a:p>
            <a:pPr>
              <a:lnSpc>
                <a:spcPct val="100000"/>
              </a:lnSpc>
              <a:buNone/>
              <a:tabLst>
                <a:tab pos="0" algn="l"/>
              </a:tabLst>
            </a:pPr>
            <a:endParaRPr lang="en-US" sz="1800" b="0" strike="noStrike" spc="-1">
              <a:latin typeface="Arial"/>
            </a:endParaRPr>
          </a:p>
        </p:txBody>
      </p:sp>
      <p:pic>
        <p:nvPicPr>
          <p:cNvPr id="139" name="Picture 138"/>
          <p:cNvPicPr/>
          <p:nvPr/>
        </p:nvPicPr>
        <p:blipFill>
          <a:blip r:embed="rId2"/>
          <a:stretch/>
        </p:blipFill>
        <p:spPr>
          <a:xfrm>
            <a:off x="6172200" y="1828800"/>
            <a:ext cx="3683880" cy="34282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
          <p:cNvSpPr/>
          <p:nvPr/>
        </p:nvSpPr>
        <p:spPr>
          <a:xfrm>
            <a:off x="304776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1" name="TextBox 15"/>
          <p:cNvSpPr/>
          <p:nvPr/>
        </p:nvSpPr>
        <p:spPr>
          <a:xfrm>
            <a:off x="4419360" y="2089080"/>
            <a:ext cx="26665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Segoe UI Variable Display Semib"/>
                <a:ea typeface="DejaVu Sans"/>
              </a:rPr>
              <a:t>Normal Operation</a:t>
            </a:r>
            <a:endParaRPr lang="en-US" sz="2200" b="0" strike="noStrike" spc="-1">
              <a:latin typeface="Arial"/>
            </a:endParaRPr>
          </a:p>
        </p:txBody>
      </p:sp>
      <p:pic>
        <p:nvPicPr>
          <p:cNvPr id="142" name="Picture 141"/>
          <p:cNvPicPr/>
          <p:nvPr/>
        </p:nvPicPr>
        <p:blipFill>
          <a:blip r:embed="rId2"/>
          <a:stretch/>
        </p:blipFill>
        <p:spPr>
          <a:xfrm>
            <a:off x="457200" y="2948760"/>
            <a:ext cx="11200680" cy="20797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8"/>
          <p:cNvSpPr/>
          <p:nvPr/>
        </p:nvSpPr>
        <p:spPr>
          <a:xfrm>
            <a:off x="296262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4" name="TextBox 19"/>
          <p:cNvSpPr/>
          <p:nvPr/>
        </p:nvSpPr>
        <p:spPr>
          <a:xfrm>
            <a:off x="4448520" y="2089080"/>
            <a:ext cx="31237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C9211E"/>
                </a:solidFill>
                <a:latin typeface="Segoe UI Variable Display Semib"/>
                <a:ea typeface="DejaVu Sans"/>
              </a:rPr>
              <a:t>Infected Hardware</a:t>
            </a:r>
            <a:endParaRPr lang="en-US" sz="2200" b="0" strike="noStrike" spc="-1">
              <a:latin typeface="Arial"/>
            </a:endParaRPr>
          </a:p>
        </p:txBody>
      </p:sp>
      <p:pic>
        <p:nvPicPr>
          <p:cNvPr id="145" name="Picture 144"/>
          <p:cNvPicPr/>
          <p:nvPr/>
        </p:nvPicPr>
        <p:blipFill>
          <a:blip r:embed="rId2"/>
          <a:stretch/>
        </p:blipFill>
        <p:spPr>
          <a:xfrm>
            <a:off x="128942" y="2743678"/>
            <a:ext cx="11858767" cy="35871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9E326-F9ED-498B-2D29-C4B73897CE72}"/>
            </a:ext>
          </a:extLst>
        </p:cNvPr>
        <p:cNvGrpSpPr/>
        <p:nvPr/>
      </p:nvGrpSpPr>
      <p:grpSpPr>
        <a:xfrm>
          <a:off x="0" y="0"/>
          <a:ext cx="0" cy="0"/>
          <a:chOff x="0" y="0"/>
          <a:chExt cx="0" cy="0"/>
        </a:xfrm>
      </p:grpSpPr>
      <p:sp>
        <p:nvSpPr>
          <p:cNvPr id="160" name="TextBox 20">
            <a:extLst>
              <a:ext uri="{FF2B5EF4-FFF2-40B4-BE49-F238E27FC236}">
                <a16:creationId xmlns:a16="http://schemas.microsoft.com/office/drawing/2014/main" id="{542C2BAD-9C11-4ADE-4465-5512A889F7A2}"/>
              </a:ext>
            </a:extLst>
          </p:cNvPr>
          <p:cNvSpPr/>
          <p:nvPr/>
        </p:nvSpPr>
        <p:spPr>
          <a:xfrm>
            <a:off x="3531993" y="990537"/>
            <a:ext cx="5467628"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62" name="TextBox 161">
            <a:extLst>
              <a:ext uri="{FF2B5EF4-FFF2-40B4-BE49-F238E27FC236}">
                <a16:creationId xmlns:a16="http://schemas.microsoft.com/office/drawing/2014/main" id="{E096D20B-C32C-3A0E-1819-E25E6DB6922F}"/>
              </a:ext>
            </a:extLst>
          </p:cNvPr>
          <p:cNvSpPr txBox="1"/>
          <p:nvPr/>
        </p:nvSpPr>
        <p:spPr>
          <a:xfrm>
            <a:off x="331593" y="4825356"/>
            <a:ext cx="3200400" cy="346320"/>
          </a:xfrm>
          <a:prstGeom prst="rect">
            <a:avLst/>
          </a:prstGeom>
          <a:noFill/>
          <a:ln w="0">
            <a:noFill/>
          </a:ln>
        </p:spPr>
        <p:txBody>
          <a:bodyPr lIns="90000" tIns="45000" rIns="90000" bIns="45000" anchor="t">
            <a:noAutofit/>
          </a:bodyPr>
          <a:lstStyle/>
          <a:p>
            <a:r>
              <a:rPr lang="en-US" spc="-1" dirty="0">
                <a:latin typeface="Arial"/>
              </a:rPr>
              <a:t>AI generated Python Scripts</a:t>
            </a:r>
            <a:endParaRPr lang="en-US" sz="1800" b="0" strike="noStrike" spc="-1" dirty="0">
              <a:latin typeface="Arial"/>
            </a:endParaRPr>
          </a:p>
        </p:txBody>
      </p:sp>
      <p:sp>
        <p:nvSpPr>
          <p:cNvPr id="164" name="TextBox 163">
            <a:extLst>
              <a:ext uri="{FF2B5EF4-FFF2-40B4-BE49-F238E27FC236}">
                <a16:creationId xmlns:a16="http://schemas.microsoft.com/office/drawing/2014/main" id="{0881D0E1-12C6-B720-4FC4-A3BE3507397F}"/>
              </a:ext>
            </a:extLst>
          </p:cNvPr>
          <p:cNvSpPr txBox="1"/>
          <p:nvPr/>
        </p:nvSpPr>
        <p:spPr>
          <a:xfrm>
            <a:off x="9114467" y="4692557"/>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pic>
        <p:nvPicPr>
          <p:cNvPr id="5" name="Picture 4">
            <a:extLst>
              <a:ext uri="{FF2B5EF4-FFF2-40B4-BE49-F238E27FC236}">
                <a16:creationId xmlns:a16="http://schemas.microsoft.com/office/drawing/2014/main" id="{9B3584C6-D45F-BDDE-FA88-A020C78BDEA7}"/>
              </a:ext>
            </a:extLst>
          </p:cNvPr>
          <p:cNvPicPr>
            <a:picLocks noChangeAspect="1"/>
          </p:cNvPicPr>
          <p:nvPr/>
        </p:nvPicPr>
        <p:blipFill>
          <a:blip r:embed="rId2"/>
          <a:stretch>
            <a:fillRect/>
          </a:stretch>
        </p:blipFill>
        <p:spPr>
          <a:xfrm>
            <a:off x="282036" y="1680045"/>
            <a:ext cx="3093439" cy="3145311"/>
          </a:xfrm>
          <a:prstGeom prst="rect">
            <a:avLst/>
          </a:prstGeom>
        </p:spPr>
      </p:pic>
      <p:sp>
        <p:nvSpPr>
          <p:cNvPr id="6" name="TextBox 5">
            <a:extLst>
              <a:ext uri="{FF2B5EF4-FFF2-40B4-BE49-F238E27FC236}">
                <a16:creationId xmlns:a16="http://schemas.microsoft.com/office/drawing/2014/main" id="{22B1581D-370F-E6AA-4744-8D78ECC223C3}"/>
              </a:ext>
            </a:extLst>
          </p:cNvPr>
          <p:cNvSpPr txBox="1"/>
          <p:nvPr/>
        </p:nvSpPr>
        <p:spPr>
          <a:xfrm>
            <a:off x="4533718" y="4776230"/>
            <a:ext cx="3200400" cy="346320"/>
          </a:xfrm>
          <a:prstGeom prst="rect">
            <a:avLst/>
          </a:prstGeom>
          <a:noFill/>
          <a:ln w="0">
            <a:noFill/>
          </a:ln>
        </p:spPr>
        <p:txBody>
          <a:bodyPr lIns="90000" tIns="45000" rIns="90000" bIns="45000" anchor="t">
            <a:noAutofit/>
          </a:bodyPr>
          <a:lstStyle/>
          <a:p>
            <a:r>
              <a:rPr lang="en-US" spc="-1" dirty="0">
                <a:latin typeface="Arial"/>
              </a:rPr>
              <a:t>AI generated Ducky Scripts</a:t>
            </a:r>
            <a:endParaRPr lang="en-US" sz="1800" b="0" strike="noStrike" spc="-1" dirty="0">
              <a:latin typeface="Arial"/>
            </a:endParaRPr>
          </a:p>
        </p:txBody>
      </p:sp>
      <p:pic>
        <p:nvPicPr>
          <p:cNvPr id="8" name="Picture 7">
            <a:extLst>
              <a:ext uri="{FF2B5EF4-FFF2-40B4-BE49-F238E27FC236}">
                <a16:creationId xmlns:a16="http://schemas.microsoft.com/office/drawing/2014/main" id="{826AFDF6-CBC0-B503-CC09-77BB1C6E0F8B}"/>
              </a:ext>
            </a:extLst>
          </p:cNvPr>
          <p:cNvPicPr>
            <a:picLocks noChangeAspect="1"/>
          </p:cNvPicPr>
          <p:nvPr/>
        </p:nvPicPr>
        <p:blipFill>
          <a:blip r:embed="rId3"/>
          <a:stretch>
            <a:fillRect/>
          </a:stretch>
        </p:blipFill>
        <p:spPr>
          <a:xfrm>
            <a:off x="4493318" y="1742580"/>
            <a:ext cx="3052080" cy="3020240"/>
          </a:xfrm>
          <a:prstGeom prst="rect">
            <a:avLst/>
          </a:prstGeom>
        </p:spPr>
      </p:pic>
      <p:pic>
        <p:nvPicPr>
          <p:cNvPr id="10" name="Picture 9">
            <a:extLst>
              <a:ext uri="{FF2B5EF4-FFF2-40B4-BE49-F238E27FC236}">
                <a16:creationId xmlns:a16="http://schemas.microsoft.com/office/drawing/2014/main" id="{41DB6D09-32F3-CDA8-F565-E022EBF93F86}"/>
              </a:ext>
            </a:extLst>
          </p:cNvPr>
          <p:cNvPicPr>
            <a:picLocks noChangeAspect="1"/>
          </p:cNvPicPr>
          <p:nvPr/>
        </p:nvPicPr>
        <p:blipFill>
          <a:blip r:embed="rId4"/>
          <a:stretch>
            <a:fillRect/>
          </a:stretch>
        </p:blipFill>
        <p:spPr>
          <a:xfrm>
            <a:off x="8811561" y="1706656"/>
            <a:ext cx="2958168" cy="2985901"/>
          </a:xfrm>
          <a:prstGeom prst="rect">
            <a:avLst/>
          </a:prstGeom>
        </p:spPr>
      </p:pic>
    </p:spTree>
    <p:extLst>
      <p:ext uri="{BB962C8B-B14F-4D97-AF65-F5344CB8AC3E}">
        <p14:creationId xmlns:p14="http://schemas.microsoft.com/office/powerpoint/2010/main" val="160757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4"/>
          <p:cNvSpPr/>
          <p:nvPr/>
        </p:nvSpPr>
        <p:spPr>
          <a:xfrm>
            <a:off x="640800" y="2086200"/>
            <a:ext cx="404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Insert a software trojan via a BadUSB device (keyboard injection) to modify a hardware design and execute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 Verilog-based open-source hardware design (e.g., OpenCores or OpenTitan).</a:t>
            </a:r>
            <a:endParaRPr lang="en-US" sz="1800" b="0" strike="noStrike" spc="-1">
              <a:latin typeface="Arial"/>
            </a:endParaRPr>
          </a:p>
        </p:txBody>
      </p:sp>
      <p:sp>
        <p:nvSpPr>
          <p:cNvPr id="147" name="TextBox 5"/>
          <p:cNvSpPr/>
          <p:nvPr/>
        </p:nvSpPr>
        <p:spPr>
          <a:xfrm>
            <a:off x="5704200" y="1947600"/>
            <a:ext cx="609552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Key Attack Stages</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BadUSB Delivery</a:t>
            </a:r>
            <a:r>
              <a:rPr lang="en-US" sz="1800" b="0" strike="noStrike" spc="-1">
                <a:solidFill>
                  <a:srgbClr val="000000"/>
                </a:solidFill>
                <a:latin typeface="Calibri"/>
                <a:ea typeface="DejaVu Sans"/>
              </a:rPr>
              <a:t>: The trojan is delivered through a BadUSB device, which injects a payload into the victim's system.</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Trojan Deployment</a:t>
            </a:r>
            <a:r>
              <a:rPr lang="en-US" sz="1800" b="0" strike="noStrike" spc="-1">
                <a:solidFill>
                  <a:srgbClr val="000000"/>
                </a:solidFill>
                <a:latin typeface="Calibri"/>
                <a:ea typeface="DejaVu Sans"/>
              </a:rPr>
              <a:t>: The trojan searches for Verilog files related to the target hardware (UART perpheral).</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DoS Mechanism</a:t>
            </a:r>
            <a:r>
              <a:rPr lang="en-US" sz="1800" b="0" strike="noStrike" spc="-1">
                <a:solidFill>
                  <a:srgbClr val="000000"/>
                </a:solidFill>
                <a:latin typeface="Calibri"/>
                <a:ea typeface="DejaVu Sans"/>
              </a:rPr>
              <a:t>: The trojan modifies the Verilog design, inserting a state machine that triggers a DoS attack when a specific condition is met (when a particular bit sequence in a UART transmission is detected).</a:t>
            </a:r>
            <a:endParaRPr lang="en-US" sz="1800" b="0" strike="noStrike" spc="-1">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1"/>
          <p:cNvPicPr/>
          <p:nvPr/>
        </p:nvPicPr>
        <p:blipFill>
          <a:blip r:embed="rId2"/>
          <a:stretch/>
        </p:blipFill>
        <p:spPr>
          <a:xfrm>
            <a:off x="3342960" y="1441440"/>
            <a:ext cx="4969440" cy="1818000"/>
          </a:xfrm>
          <a:prstGeom prst="rect">
            <a:avLst/>
          </a:prstGeom>
          <a:ln w="0">
            <a:noFill/>
          </a:ln>
        </p:spPr>
      </p:pic>
      <p:sp>
        <p:nvSpPr>
          <p:cNvPr id="86" name="TextBox 2"/>
          <p:cNvSpPr/>
          <p:nvPr/>
        </p:nvSpPr>
        <p:spPr>
          <a:xfrm>
            <a:off x="4211640" y="3705120"/>
            <a:ext cx="3232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Black"/>
                <a:ea typeface="DejaVu Sans"/>
              </a:rPr>
              <a:t>Team : SystemsGenesys</a:t>
            </a:r>
            <a:endParaRPr lang="en-US" sz="1800" b="0" strike="noStrike" spc="-1">
              <a:latin typeface="Arial"/>
            </a:endParaRPr>
          </a:p>
        </p:txBody>
      </p:sp>
      <p:sp>
        <p:nvSpPr>
          <p:cNvPr id="87" name="TextBox 3"/>
          <p:cNvSpPr/>
          <p:nvPr/>
        </p:nvSpPr>
        <p:spPr>
          <a:xfrm>
            <a:off x="3616920" y="4362120"/>
            <a:ext cx="4421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Mentor: Dr. Rantos Konstantinos</a:t>
            </a:r>
            <a:endParaRPr lang="en-US" sz="1800" b="0" strike="noStrike" spc="-1">
              <a:latin typeface="Arial"/>
            </a:endParaRPr>
          </a:p>
        </p:txBody>
      </p:sp>
      <p:sp>
        <p:nvSpPr>
          <p:cNvPr id="88" name="TextBox 4"/>
          <p:cNvSpPr/>
          <p:nvPr/>
        </p:nvSpPr>
        <p:spPr>
          <a:xfrm>
            <a:off x="3777840" y="4824000"/>
            <a:ext cx="4099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Member: Batzolis Eleftherios </a:t>
            </a:r>
            <a:endParaRPr lang="en-US" sz="1800" b="0" strike="noStrike" spc="-1">
              <a:latin typeface="Arial"/>
            </a:endParaRPr>
          </a:p>
        </p:txBody>
      </p:sp>
      <p:sp>
        <p:nvSpPr>
          <p:cNvPr id="89" name="TextBox 5"/>
          <p:cNvSpPr/>
          <p:nvPr/>
        </p:nvSpPr>
        <p:spPr>
          <a:xfrm>
            <a:off x="1225440" y="5364360"/>
            <a:ext cx="97398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alibri"/>
                <a:ea typeface="DejaVu Sans"/>
              </a:rPr>
              <a:t>Projects:  1) Stealthy Logic: Keyboard Injection to Verilog State Machine Trojan for Conditional DoS</a:t>
            </a:r>
            <a:endParaRPr lang="en-US" sz="1800" b="0" strike="noStrike" spc="-1" dirty="0">
              <a:latin typeface="Arial"/>
            </a:endParaRPr>
          </a:p>
          <a:p>
            <a:pPr>
              <a:lnSpc>
                <a:spcPct val="100000"/>
              </a:lnSpc>
              <a:buNone/>
            </a:pPr>
            <a:r>
              <a:rPr lang="en-US" sz="1800" b="0" strike="noStrike" spc="-1" dirty="0">
                <a:solidFill>
                  <a:srgbClr val="000000"/>
                </a:solidFill>
                <a:latin typeface="Calibri"/>
                <a:ea typeface="DejaVu Sans"/>
              </a:rPr>
              <a:t>	2) </a:t>
            </a:r>
            <a:r>
              <a:rPr lang="en-US" sz="1800" b="0" strike="noStrike" spc="-1" dirty="0" err="1">
                <a:solidFill>
                  <a:srgbClr val="000000"/>
                </a:solidFill>
                <a:latin typeface="Calibri"/>
                <a:ea typeface="DejaVu Sans"/>
              </a:rPr>
              <a:t>Cryptoleak</a:t>
            </a:r>
            <a:r>
              <a:rPr lang="en-US" sz="1800" b="0" strike="noStrike" spc="-1" dirty="0">
                <a:solidFill>
                  <a:srgbClr val="000000"/>
                </a:solidFill>
                <a:latin typeface="Calibri"/>
                <a:ea typeface="DejaVu Sans"/>
              </a:rPr>
              <a:t>: Subtle Timing Exploits for AES Key Extraction</a:t>
            </a:r>
            <a:endParaRPr lang="en-US"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2"/>
          <p:cNvSpPr/>
          <p:nvPr/>
        </p:nvSpPr>
        <p:spPr>
          <a:xfrm>
            <a:off x="1941120" y="2402640"/>
            <a:ext cx="313704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Symbol"/>
              <a:buChar char=""/>
            </a:pPr>
            <a:r>
              <a:rPr lang="el-GR" sz="1800" b="1" strike="noStrike" spc="-1">
                <a:solidFill>
                  <a:srgbClr val="000000"/>
                </a:solidFill>
                <a:latin typeface="Arial"/>
                <a:ea typeface="DejaVu Sans"/>
              </a:rPr>
              <a:t>Impact</a:t>
            </a:r>
            <a:r>
              <a:rPr lang="el-GR" sz="1800" b="0" strike="noStrike" spc="-1">
                <a:solidFill>
                  <a:srgbClr val="000000"/>
                </a:solidFill>
                <a:latin typeface="Arial"/>
                <a:ea typeface="DejaVu Sans"/>
              </a:rPr>
              <a:t>:</a:t>
            </a:r>
            <a:endParaRPr lang="en-US" sz="1800" b="0" strike="noStrike" spc="-1">
              <a:latin typeface="Arial"/>
            </a:endParaRPr>
          </a:p>
          <a:p>
            <a:pPr marL="216000" indent="-216000">
              <a:lnSpc>
                <a:spcPct val="100000"/>
              </a:lnSpc>
              <a:buClr>
                <a:srgbClr val="000000"/>
              </a:buClr>
              <a:buFont typeface="Symbol"/>
              <a:buChar char=""/>
            </a:pPr>
            <a:r>
              <a:rPr lang="el-GR" sz="1800" b="0" strike="noStrike" spc="-1">
                <a:solidFill>
                  <a:srgbClr val="000000"/>
                </a:solidFill>
                <a:latin typeface="Arial"/>
                <a:ea typeface="DejaVu Sans"/>
              </a:rPr>
              <a:t>This type of attack can be subtle, hard to detect, and capable of crippling hardware functionality under specific, targeted conditions.</a:t>
            </a:r>
            <a:endParaRPr lang="en-US" sz="1800" b="0" strike="noStrike" spc="-1">
              <a:latin typeface="Arial"/>
            </a:endParaRPr>
          </a:p>
        </p:txBody>
      </p:sp>
      <p:sp>
        <p:nvSpPr>
          <p:cNvPr id="150" name="TextBox 4"/>
          <p:cNvSpPr/>
          <p:nvPr/>
        </p:nvSpPr>
        <p:spPr>
          <a:xfrm>
            <a:off x="7112880" y="2125440"/>
            <a:ext cx="47120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Severity of the Vulnerability</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Insertion Phase</a:t>
            </a:r>
            <a:r>
              <a:rPr lang="en-US" sz="1800" b="0" strike="noStrike" spc="-1">
                <a:solidFill>
                  <a:srgbClr val="000000"/>
                </a:solidFill>
                <a:latin typeface="Calibri"/>
                <a:ea typeface="DejaVu Sans"/>
              </a:rPr>
              <a:t>: Design stage</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Abstraction Level</a:t>
            </a:r>
            <a:r>
              <a:rPr lang="en-US" sz="1800" b="0" strike="noStrike" spc="-1">
                <a:solidFill>
                  <a:srgbClr val="000000"/>
                </a:solidFill>
                <a:latin typeface="Calibri"/>
                <a:ea typeface="DejaVu Sans"/>
              </a:rPr>
              <a:t>: Register-transfer level (RTL)</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Activation Mechanism</a:t>
            </a:r>
            <a:r>
              <a:rPr lang="en-US" sz="1800" b="0" strike="noStrike" spc="-1">
                <a:solidFill>
                  <a:srgbClr val="000000"/>
                </a:solidFill>
                <a:latin typeface="Calibri"/>
                <a:ea typeface="DejaVu Sans"/>
              </a:rPr>
              <a:t>: Conditionally triggered</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Functional Effects</a:t>
            </a:r>
            <a:r>
              <a:rPr lang="en-US" sz="1800" b="0" strike="noStrike" spc="-1">
                <a:solidFill>
                  <a:srgbClr val="000000"/>
                </a:solidFill>
                <a:latin typeface="Calibri"/>
                <a:ea typeface="DejaVu Sans"/>
              </a:rPr>
              <a:t>: Causes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Physical Characteristics</a:t>
            </a:r>
            <a:r>
              <a:rPr lang="en-US" sz="1800" b="0" strike="noStrike" spc="-1">
                <a:solidFill>
                  <a:srgbClr val="000000"/>
                </a:solidFill>
                <a:latin typeface="Calibri"/>
                <a:ea typeface="DejaVu Sans"/>
              </a:rPr>
              <a:t>: Functional disruption</a:t>
            </a:r>
            <a:endParaRPr lang="en-US" sz="1800" b="0" strike="noStrike" spc="-1">
              <a:latin typeface="Arial"/>
            </a:endParaRPr>
          </a:p>
        </p:txBody>
      </p:sp>
      <p:sp>
        <p:nvSpPr>
          <p:cNvPr id="151" name="TextBox 5"/>
          <p:cNvSpPr/>
          <p:nvPr/>
        </p:nvSpPr>
        <p:spPr>
          <a:xfrm>
            <a:off x="3429000" y="685800"/>
            <a:ext cx="5826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Impact and vuln. severity</a:t>
            </a:r>
            <a:endParaRPr lang="en-US" sz="3200" b="0" strike="noStrike" spc="-1">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Group 5"/>
          <p:cNvGrpSpPr/>
          <p:nvPr/>
        </p:nvGrpSpPr>
        <p:grpSpPr>
          <a:xfrm>
            <a:off x="1858320" y="580320"/>
            <a:ext cx="8474040" cy="6216120"/>
            <a:chOff x="1858320" y="580320"/>
            <a:chExt cx="8474040" cy="6216120"/>
          </a:xfrm>
        </p:grpSpPr>
        <p:sp>
          <p:nvSpPr>
            <p:cNvPr id="154" name="Subtitle 2"/>
            <p:cNvSpPr/>
            <p:nvPr/>
          </p:nvSpPr>
          <p:spPr>
            <a:xfrm>
              <a:off x="1858320" y="4644000"/>
              <a:ext cx="8474040" cy="1094667"/>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dirty="0">
                  <a:solidFill>
                    <a:srgbClr val="000000"/>
                  </a:solidFill>
                  <a:latin typeface="Segoe UI Variable Display Semib"/>
                  <a:ea typeface="Source Sans Pro"/>
                </a:rPr>
                <a:t> </a:t>
              </a:r>
              <a:r>
                <a:rPr lang="en-US" sz="3200" b="0" strike="noStrike" spc="-1" dirty="0" err="1">
                  <a:solidFill>
                    <a:srgbClr val="000000"/>
                  </a:solidFill>
                  <a:latin typeface="Segoe UI Variable Display Semib"/>
                  <a:ea typeface="Source Sans Pro"/>
                </a:rPr>
                <a:t>Cryptoleak</a:t>
              </a:r>
              <a:r>
                <a:rPr lang="en-US" sz="3200" b="0" strike="noStrike" spc="-1" dirty="0">
                  <a:solidFill>
                    <a:srgbClr val="000000"/>
                  </a:solidFill>
                  <a:latin typeface="Segoe UI Variable Display Semib"/>
                  <a:ea typeface="Source Sans Pro"/>
                </a:rPr>
                <a:t>: Subtle Timing Exploits for AES </a:t>
              </a:r>
              <a:r>
                <a:rPr lang="en-US" sz="3200" b="0" strike="noStrike" spc="-1">
                  <a:solidFill>
                    <a:srgbClr val="000000"/>
                  </a:solidFill>
                  <a:latin typeface="Segoe UI Variable Display Semib"/>
                  <a:ea typeface="Source Sans Pro"/>
                </a:rPr>
                <a:t>Key Extraction </a:t>
              </a:r>
              <a:endParaRPr lang="en-US" sz="3200" b="0" strike="noStrike" spc="-1" dirty="0">
                <a:latin typeface="Arial"/>
              </a:endParaRPr>
            </a:p>
          </p:txBody>
        </p:sp>
        <p:sp>
          <p:nvSpPr>
            <p:cNvPr id="155" name="TextBox 3"/>
            <p:cNvSpPr/>
            <p:nvPr/>
          </p:nvSpPr>
          <p:spPr>
            <a:xfrm>
              <a:off x="2300760" y="580320"/>
              <a:ext cx="75895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2</a:t>
              </a:r>
              <a:r>
                <a:rPr lang="en-US" sz="11500" b="0" strike="noStrike" spc="-1" baseline="30000">
                  <a:solidFill>
                    <a:srgbClr val="00AAD4"/>
                  </a:solidFill>
                  <a:latin typeface="Source Sans Pro"/>
                  <a:ea typeface="Source Sans Pro"/>
                </a:rPr>
                <a:t>nd</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4"/>
          <p:cNvSpPr/>
          <p:nvPr/>
        </p:nvSpPr>
        <p:spPr>
          <a:xfrm>
            <a:off x="1114200" y="2775960"/>
            <a:ext cx="40438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Covertly exfiltrate AES encryption keys by modulating the clock signal in a hardware design.</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AES IP core integrated into a PC, where the AES key is leaked through clock signal variations.</a:t>
            </a:r>
            <a:endParaRPr lang="en-US" sz="1800" b="0" strike="noStrike" spc="-1">
              <a:latin typeface="Arial"/>
            </a:endParaRPr>
          </a:p>
        </p:txBody>
      </p:sp>
      <p:sp>
        <p:nvSpPr>
          <p:cNvPr id="157" name="TextBox 5"/>
          <p:cNvSpPr/>
          <p:nvPr/>
        </p:nvSpPr>
        <p:spPr>
          <a:xfrm>
            <a:off x="6816240" y="1214640"/>
            <a:ext cx="47340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Attack Stages</a:t>
            </a:r>
            <a:r>
              <a:rPr lang="en-US" sz="1800" b="0" strike="noStrike" spc="-1" dirty="0">
                <a:solidFill>
                  <a:srgbClr val="000000"/>
                </a:solidFill>
                <a:latin typeface="Calibri"/>
                <a:ea typeface="DejaVu Sans"/>
              </a:rPr>
              <a:t>:</a:t>
            </a:r>
            <a:endParaRPr lang="en-US" sz="1800" b="0" strike="noStrike" spc="-1" dirty="0">
              <a:latin typeface="Arial"/>
            </a:endParaRPr>
          </a:p>
          <a:p>
            <a:pPr>
              <a:lnSpc>
                <a:spcPct val="100000"/>
              </a:lnSpc>
              <a:buClr>
                <a:srgbClr val="000000"/>
              </a:buClr>
            </a:pPr>
            <a:r>
              <a:rPr lang="en-US" sz="1800" b="1" strike="noStrike" spc="-1" dirty="0">
                <a:solidFill>
                  <a:srgbClr val="000000"/>
                </a:solidFill>
                <a:latin typeface="Calibri"/>
                <a:ea typeface="DejaVu Sans"/>
              </a:rPr>
              <a:t>Clock Modulation</a:t>
            </a:r>
            <a:r>
              <a:rPr lang="en-US" sz="1800" b="0" strike="noStrike" spc="-1" dirty="0">
                <a:solidFill>
                  <a:srgbClr val="000000"/>
                </a:solidFill>
                <a:latin typeface="Calibri"/>
                <a:ea typeface="DejaVu Sans"/>
              </a:rPr>
              <a:t>: The trojan encodes the AES key into small changes in the clock frequency, phase, or duty cycle during encryption operations.</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Main Techniques</a:t>
            </a:r>
            <a:r>
              <a:rPr lang="en-US" sz="1800" b="0" strike="noStrike" spc="-1" dirty="0">
                <a:solidFill>
                  <a:srgbClr val="000000"/>
                </a:solidFill>
                <a:latin typeface="Calibri"/>
                <a:ea typeface="DejaVu Sans"/>
              </a:rPr>
              <a:t>:</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a:solidFill>
                  <a:srgbClr val="000000"/>
                </a:solidFill>
                <a:latin typeface="Calibri"/>
                <a:ea typeface="DejaVu Sans"/>
              </a:rPr>
              <a:t>Clock Signal Modulation</a:t>
            </a:r>
            <a:r>
              <a:rPr lang="en-US" sz="1800" b="0" strike="noStrike" spc="-1" dirty="0">
                <a:solidFill>
                  <a:srgbClr val="000000"/>
                </a:solidFill>
                <a:latin typeface="Calibri"/>
                <a:ea typeface="DejaVu Sans"/>
              </a:rPr>
              <a:t>: Introducing slight variations (frequency or phase shifts) in the clock signal to encode key bits.</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err="1">
                <a:solidFill>
                  <a:srgbClr val="000000"/>
                </a:solidFill>
                <a:latin typeface="Calibri"/>
                <a:ea typeface="DejaVu Sans"/>
              </a:rPr>
              <a:t>BadUSB</a:t>
            </a:r>
            <a:r>
              <a:rPr lang="en-US" sz="1800" b="1" strike="noStrike" spc="-1" dirty="0">
                <a:solidFill>
                  <a:srgbClr val="000000"/>
                </a:solidFill>
                <a:latin typeface="Calibri"/>
                <a:ea typeface="DejaVu Sans"/>
              </a:rPr>
              <a:t> for Trojan Injection</a:t>
            </a:r>
            <a:r>
              <a:rPr lang="en-US" sz="1800" b="0" strike="noStrike" spc="-1" dirty="0">
                <a:solidFill>
                  <a:srgbClr val="000000"/>
                </a:solidFill>
                <a:latin typeface="Calibri"/>
                <a:ea typeface="DejaVu Sans"/>
              </a:rPr>
              <a:t>: Using </a:t>
            </a:r>
            <a:r>
              <a:rPr lang="en-US" sz="1800" b="0" strike="noStrike" spc="-1" dirty="0" err="1">
                <a:solidFill>
                  <a:srgbClr val="000000"/>
                </a:solidFill>
                <a:latin typeface="Calibri"/>
                <a:ea typeface="DejaVu Sans"/>
              </a:rPr>
              <a:t>BadUSB</a:t>
            </a:r>
            <a:r>
              <a:rPr lang="en-US" sz="1800" b="0" strike="noStrike" spc="-1" dirty="0">
                <a:solidFill>
                  <a:srgbClr val="000000"/>
                </a:solidFill>
                <a:latin typeface="Calibri"/>
                <a:ea typeface="DejaVu Sans"/>
              </a:rPr>
              <a:t> to inject a trojan that modifies the Verilog IP core.</a:t>
            </a:r>
            <a:endParaRPr lang="en-US" sz="1800" b="0" strike="noStrike" spc="-1" dirty="0">
              <a:latin typeface="Arial"/>
            </a:endParaRPr>
          </a:p>
          <a:p>
            <a:pPr>
              <a:lnSpc>
                <a:spcPct val="100000"/>
              </a:lnSpc>
              <a:buNone/>
            </a:pPr>
            <a:endParaRPr lang="en-US" sz="1800" b="0" strike="noStrike" spc="-1" dirty="0">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19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Introduction</a:t>
            </a:r>
            <a:endParaRPr lang="en-US"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20"/>
          <p:cNvSpPr/>
          <p:nvPr/>
        </p:nvSpPr>
        <p:spPr>
          <a:xfrm>
            <a:off x="4153260" y="796680"/>
            <a:ext cx="3885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AES Core IP Block</a:t>
            </a:r>
            <a:endParaRPr lang="en-US" sz="3200" b="0" strike="noStrike" spc="-1" dirty="0">
              <a:latin typeface="Arial"/>
            </a:endParaRPr>
          </a:p>
        </p:txBody>
      </p:sp>
      <p:grpSp>
        <p:nvGrpSpPr>
          <p:cNvPr id="3" name="Group 2">
            <a:extLst>
              <a:ext uri="{FF2B5EF4-FFF2-40B4-BE49-F238E27FC236}">
                <a16:creationId xmlns:a16="http://schemas.microsoft.com/office/drawing/2014/main" id="{F906B414-4A27-69CA-C14F-F542A102EA1A}"/>
              </a:ext>
            </a:extLst>
          </p:cNvPr>
          <p:cNvGrpSpPr/>
          <p:nvPr/>
        </p:nvGrpSpPr>
        <p:grpSpPr>
          <a:xfrm>
            <a:off x="1905481" y="2071907"/>
            <a:ext cx="3872959" cy="3363772"/>
            <a:chOff x="1087333" y="2006280"/>
            <a:chExt cx="3872959" cy="3363772"/>
          </a:xfrm>
        </p:grpSpPr>
        <p:pic>
          <p:nvPicPr>
            <p:cNvPr id="161" name="Picture 160"/>
            <p:cNvPicPr/>
            <p:nvPr/>
          </p:nvPicPr>
          <p:blipFill>
            <a:blip r:embed="rId2"/>
            <a:stretch/>
          </p:blipFill>
          <p:spPr>
            <a:xfrm>
              <a:off x="1087333" y="2006280"/>
              <a:ext cx="3123720" cy="3076200"/>
            </a:xfrm>
            <a:prstGeom prst="rect">
              <a:avLst/>
            </a:prstGeom>
            <a:ln w="0">
              <a:noFill/>
            </a:ln>
          </p:spPr>
        </p:pic>
        <p:sp>
          <p:nvSpPr>
            <p:cNvPr id="162" name="TextBox 161"/>
            <p:cNvSpPr txBox="1"/>
            <p:nvPr/>
          </p:nvSpPr>
          <p:spPr>
            <a:xfrm>
              <a:off x="1759892" y="5023732"/>
              <a:ext cx="3200400" cy="346320"/>
            </a:xfrm>
            <a:prstGeom prst="rect">
              <a:avLst/>
            </a:prstGeom>
            <a:noFill/>
            <a:ln w="0">
              <a:noFill/>
            </a:ln>
          </p:spPr>
          <p:txBody>
            <a:bodyPr lIns="90000" tIns="45000" rIns="90000" bIns="45000" anchor="t">
              <a:noAutofit/>
            </a:bodyPr>
            <a:lstStyle/>
            <a:p>
              <a:r>
                <a:rPr lang="en-US" sz="1800" b="0" strike="noStrike" spc="-1" dirty="0">
                  <a:latin typeface="Arial"/>
                </a:rPr>
                <a:t>LLM PROMPT</a:t>
              </a:r>
            </a:p>
          </p:txBody>
        </p:sp>
      </p:grpSp>
      <p:grpSp>
        <p:nvGrpSpPr>
          <p:cNvPr id="2" name="Group 1">
            <a:extLst>
              <a:ext uri="{FF2B5EF4-FFF2-40B4-BE49-F238E27FC236}">
                <a16:creationId xmlns:a16="http://schemas.microsoft.com/office/drawing/2014/main" id="{1A98874B-7888-1BAE-489F-A75008E59551}"/>
              </a:ext>
            </a:extLst>
          </p:cNvPr>
          <p:cNvGrpSpPr/>
          <p:nvPr/>
        </p:nvGrpSpPr>
        <p:grpSpPr>
          <a:xfrm>
            <a:off x="6766782" y="2071907"/>
            <a:ext cx="3052080" cy="3770509"/>
            <a:chOff x="6320520" y="2734200"/>
            <a:chExt cx="3052080" cy="3770509"/>
          </a:xfrm>
        </p:grpSpPr>
        <p:pic>
          <p:nvPicPr>
            <p:cNvPr id="163" name="Picture 162"/>
            <p:cNvPicPr/>
            <p:nvPr/>
          </p:nvPicPr>
          <p:blipFill>
            <a:blip r:embed="rId3"/>
            <a:stretch/>
          </p:blipFill>
          <p:spPr>
            <a:xfrm>
              <a:off x="6320520" y="2734200"/>
              <a:ext cx="3052080" cy="2980800"/>
            </a:xfrm>
            <a:prstGeom prst="rect">
              <a:avLst/>
            </a:prstGeom>
            <a:ln w="0">
              <a:noFill/>
            </a:ln>
          </p:spPr>
        </p:pic>
        <p:sp>
          <p:nvSpPr>
            <p:cNvPr id="164" name="TextBox 163"/>
            <p:cNvSpPr txBox="1"/>
            <p:nvPr/>
          </p:nvSpPr>
          <p:spPr>
            <a:xfrm>
              <a:off x="6703777" y="5715000"/>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6" name="TextBox 2"/>
          <p:cNvSpPr/>
          <p:nvPr/>
        </p:nvSpPr>
        <p:spPr>
          <a:xfrm>
            <a:off x="1083829" y="2728432"/>
            <a:ext cx="432684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Timing Data Collection</a:t>
            </a:r>
            <a:r>
              <a:rPr lang="en-US" sz="1800" b="0" strike="noStrike" spc="-1" dirty="0">
                <a:solidFill>
                  <a:srgbClr val="000000"/>
                </a:solidFill>
                <a:latin typeface="Calibri"/>
                <a:ea typeface="DejaVu Sans"/>
              </a:rPr>
              <a:t>: The Trojan collects timing data during encryption and identifies small shifts that correspond to bits of the AES key.</a:t>
            </a:r>
            <a:endParaRPr lang="en-US" sz="1800" b="0" strike="noStrike" spc="-1" dirty="0">
              <a:latin typeface="Arial"/>
            </a:endParaRPr>
          </a:p>
        </p:txBody>
      </p:sp>
      <p:sp>
        <p:nvSpPr>
          <p:cNvPr id="167" name="TextBox 6"/>
          <p:cNvSpPr/>
          <p:nvPr/>
        </p:nvSpPr>
        <p:spPr>
          <a:xfrm>
            <a:off x="4329720" y="421920"/>
            <a:ext cx="3531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Monitoring Process</a:t>
            </a:r>
            <a:endParaRPr lang="en-US" sz="3200" b="0" strike="noStrike" spc="-1">
              <a:latin typeface="Arial"/>
            </a:endParaRPr>
          </a:p>
        </p:txBody>
      </p:sp>
      <p:sp>
        <p:nvSpPr>
          <p:cNvPr id="168" name="Rectangle 2"/>
          <p:cNvSpPr/>
          <p:nvPr/>
        </p:nvSpPr>
        <p:spPr>
          <a:xfrm>
            <a:off x="7004520" y="2386080"/>
            <a:ext cx="456660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a:solidFill>
                  <a:srgbClr val="000000"/>
                </a:solidFill>
                <a:latin typeface="Calibri"/>
                <a:ea typeface="DejaVu Sans"/>
              </a:rPr>
              <a:t>Key Extraction</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Data Processing</a:t>
            </a:r>
            <a:r>
              <a:rPr lang="en-US" sz="1800" b="0" strike="noStrike" spc="-1">
                <a:solidFill>
                  <a:srgbClr val="000000"/>
                </a:solidFill>
                <a:latin typeface="Calibri"/>
                <a:ea typeface="DejaVu Sans"/>
              </a:rPr>
              <a:t>: Timing deltas (differences between normal clock cycles and modulated cycles) are processed to extract key bits.</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Key Decoding</a:t>
            </a:r>
            <a:r>
              <a:rPr lang="en-US" sz="1800" b="0" strike="noStrike" spc="-1">
                <a:solidFill>
                  <a:srgbClr val="000000"/>
                </a:solidFill>
                <a:latin typeface="Calibri"/>
                <a:ea typeface="DejaVu Sans"/>
              </a:rPr>
              <a:t>: The software reconstructs the AES key based on the timing patterns.</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1" name="TextBox 6"/>
          <p:cNvSpPr/>
          <p:nvPr/>
        </p:nvSpPr>
        <p:spPr>
          <a:xfrm>
            <a:off x="4188240" y="426240"/>
            <a:ext cx="2892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dirty="0">
                <a:solidFill>
                  <a:srgbClr val="000000"/>
                </a:solidFill>
                <a:latin typeface="Calibri"/>
                <a:ea typeface="DejaVu Sans"/>
              </a:rPr>
              <a:t>Demonstration</a:t>
            </a:r>
            <a:endParaRPr lang="en-US" sz="3200" b="0" strike="noStrike" spc="-1" dirty="0">
              <a:latin typeface="Arial"/>
            </a:endParaRPr>
          </a:p>
        </p:txBody>
      </p:sp>
      <p:sp>
        <p:nvSpPr>
          <p:cNvPr id="172" name="Rectangle 2"/>
          <p:cNvSpPr/>
          <p:nvPr/>
        </p:nvSpPr>
        <p:spPr>
          <a:xfrm>
            <a:off x="742720" y="2890492"/>
            <a:ext cx="4593960" cy="146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dirty="0">
                <a:solidFill>
                  <a:srgbClr val="000000"/>
                </a:solidFill>
                <a:latin typeface="Calibri"/>
                <a:ea typeface="DejaVu Sans"/>
              </a:rPr>
              <a:t>Impact</a:t>
            </a:r>
            <a:r>
              <a:rPr lang="en-US" sz="1800" b="0" strike="noStrike" spc="-1" dirty="0">
                <a:solidFill>
                  <a:srgbClr val="000000"/>
                </a:solidFill>
                <a:latin typeface="Calibri"/>
                <a:ea typeface="DejaVu Sans"/>
              </a:rPr>
              <a:t>:</a:t>
            </a:r>
            <a:endParaRPr lang="en-US" sz="1800" b="0" strike="noStrike" spc="-1" dirty="0">
              <a:latin typeface="Arial"/>
            </a:endParaRPr>
          </a:p>
          <a:p>
            <a:pPr marL="216000" indent="-216000">
              <a:lnSpc>
                <a:spcPct val="100000"/>
              </a:lnSpc>
              <a:buClr>
                <a:srgbClr val="000000"/>
              </a:buClr>
              <a:buFont typeface="Arial"/>
              <a:buChar char="•"/>
            </a:pPr>
            <a:r>
              <a:rPr lang="en-US" sz="1800" b="0" strike="noStrike" spc="-1" dirty="0">
                <a:solidFill>
                  <a:srgbClr val="000000"/>
                </a:solidFill>
                <a:latin typeface="Calibri"/>
                <a:ea typeface="DejaVu Sans"/>
              </a:rPr>
              <a:t>This attack leverages hardware side-channels (timing variations) to steal sensitive information with minimal impact on system functionality, making it difficult to detect.</a:t>
            </a:r>
            <a:endParaRPr lang="en-US" sz="1800" b="0" strike="noStrike" spc="-1" dirty="0">
              <a:latin typeface="Arial"/>
            </a:endParaRPr>
          </a:p>
        </p:txBody>
      </p:sp>
      <p:sp>
        <p:nvSpPr>
          <p:cNvPr id="173" name="TextBox 8"/>
          <p:cNvSpPr/>
          <p:nvPr/>
        </p:nvSpPr>
        <p:spPr>
          <a:xfrm>
            <a:off x="5979352" y="2683223"/>
            <a:ext cx="557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Severity of the Vulnerability</a:t>
            </a:r>
            <a:r>
              <a:rPr lang="en-US" sz="1800" b="0" strike="noStrike" spc="-1" dirty="0">
                <a:solidFill>
                  <a:srgbClr val="000000"/>
                </a:solidFill>
                <a:latin typeface="Calibri"/>
                <a:ea typeface="DejaVu Sans"/>
              </a:rPr>
              <a:t>:</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Insertion Phase</a:t>
            </a:r>
            <a:r>
              <a:rPr lang="en-US" sz="1800" b="0" strike="noStrike" spc="-1" dirty="0">
                <a:solidFill>
                  <a:srgbClr val="000000"/>
                </a:solidFill>
                <a:latin typeface="Calibri"/>
                <a:ea typeface="DejaVu Sans"/>
              </a:rPr>
              <a:t>: Design stage</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Abstraction Level</a:t>
            </a:r>
            <a:r>
              <a:rPr lang="en-US" sz="1800" b="0" strike="noStrike" spc="-1" dirty="0">
                <a:solidFill>
                  <a:srgbClr val="000000"/>
                </a:solidFill>
                <a:latin typeface="Calibri"/>
                <a:ea typeface="DejaVu Sans"/>
              </a:rPr>
              <a:t>: Register-transfer level (RTL)</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Activation Mechanism</a:t>
            </a:r>
            <a:r>
              <a:rPr lang="en-US" sz="1800" b="0" strike="noStrike" spc="-1" dirty="0">
                <a:solidFill>
                  <a:srgbClr val="000000"/>
                </a:solidFill>
                <a:latin typeface="Calibri"/>
                <a:ea typeface="DejaVu Sans"/>
              </a:rPr>
              <a:t>: Subtle clock signal modulation</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Functional Effects</a:t>
            </a:r>
            <a:r>
              <a:rPr lang="en-US" sz="1800" b="0" strike="noStrike" spc="-1" dirty="0">
                <a:solidFill>
                  <a:srgbClr val="000000"/>
                </a:solidFill>
                <a:latin typeface="Calibri"/>
                <a:ea typeface="DejaVu Sans"/>
              </a:rPr>
              <a:t>: Covert AES key exfiltration</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Physical Characteristics</a:t>
            </a:r>
            <a:r>
              <a:rPr lang="en-US" sz="1800" b="0" strike="noStrike" spc="-1" dirty="0">
                <a:solidFill>
                  <a:srgbClr val="000000"/>
                </a:solidFill>
                <a:latin typeface="Calibri"/>
                <a:ea typeface="DejaVu Sans"/>
              </a:rPr>
              <a:t>: Timing-based side-channel leakage</a:t>
            </a:r>
            <a:endParaRPr lang="en-US" sz="18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4F2A9BB3-C588-907F-921D-2D45488EB17D}"/>
              </a:ext>
            </a:extLst>
          </p:cNvPr>
          <p:cNvSpPr/>
          <p:nvPr/>
        </p:nvSpPr>
        <p:spPr>
          <a:xfrm>
            <a:off x="4649699" y="662496"/>
            <a:ext cx="28926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dirty="0">
                <a:solidFill>
                  <a:srgbClr val="000000"/>
                </a:solidFill>
                <a:latin typeface="Calibri"/>
                <a:ea typeface="DejaVu Sans"/>
              </a:rPr>
              <a:t>Our GitHub:</a:t>
            </a:r>
            <a:endParaRPr lang="en-US" sz="3200" b="0" strike="noStrike" spc="-1" dirty="0">
              <a:latin typeface="Arial"/>
            </a:endParaRPr>
          </a:p>
        </p:txBody>
      </p:sp>
      <p:pic>
        <p:nvPicPr>
          <p:cNvPr id="7" name="Picture 6">
            <a:extLst>
              <a:ext uri="{FF2B5EF4-FFF2-40B4-BE49-F238E27FC236}">
                <a16:creationId xmlns:a16="http://schemas.microsoft.com/office/drawing/2014/main" id="{9CE9E5F7-356C-8F12-6B76-CD6048E1018A}"/>
              </a:ext>
            </a:extLst>
          </p:cNvPr>
          <p:cNvPicPr>
            <a:picLocks noChangeAspect="1"/>
          </p:cNvPicPr>
          <p:nvPr/>
        </p:nvPicPr>
        <p:blipFill>
          <a:blip r:embed="rId2"/>
          <a:stretch>
            <a:fillRect/>
          </a:stretch>
        </p:blipFill>
        <p:spPr>
          <a:xfrm>
            <a:off x="3991320" y="1283946"/>
            <a:ext cx="4209359" cy="4153151"/>
          </a:xfrm>
          <a:prstGeom prst="rect">
            <a:avLst/>
          </a:prstGeom>
        </p:spPr>
      </p:pic>
      <p:sp>
        <p:nvSpPr>
          <p:cNvPr id="8" name="TextBox 7">
            <a:extLst>
              <a:ext uri="{FF2B5EF4-FFF2-40B4-BE49-F238E27FC236}">
                <a16:creationId xmlns:a16="http://schemas.microsoft.com/office/drawing/2014/main" id="{BFD463AF-891B-8179-EF77-3AAA5D935ADD}"/>
              </a:ext>
            </a:extLst>
          </p:cNvPr>
          <p:cNvSpPr txBox="1"/>
          <p:nvPr/>
        </p:nvSpPr>
        <p:spPr>
          <a:xfrm>
            <a:off x="4199385" y="5437097"/>
            <a:ext cx="3793229" cy="646331"/>
          </a:xfrm>
          <a:prstGeom prst="rect">
            <a:avLst/>
          </a:prstGeom>
          <a:noFill/>
        </p:spPr>
        <p:txBody>
          <a:bodyPr wrap="square" rtlCol="0">
            <a:spAutoFit/>
          </a:bodyPr>
          <a:lstStyle/>
          <a:p>
            <a:pPr algn="ctr"/>
            <a:r>
              <a:rPr lang="en-US" dirty="0">
                <a:hlinkClick r:id="rId3"/>
              </a:rPr>
              <a:t>https://github.com/Lefteris-B/2024-CSAW</a:t>
            </a:r>
            <a:endParaRPr lang="el-GR" dirty="0"/>
          </a:p>
        </p:txBody>
      </p:sp>
    </p:spTree>
    <p:extLst>
      <p:ext uri="{BB962C8B-B14F-4D97-AF65-F5344CB8AC3E}">
        <p14:creationId xmlns:p14="http://schemas.microsoft.com/office/powerpoint/2010/main" val="158357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p:nvPr/>
        </p:nvSpPr>
        <p:spPr>
          <a:xfrm>
            <a:off x="3053880" y="831960"/>
            <a:ext cx="66186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Method for adding the vulnerability</a:t>
            </a:r>
            <a:endParaRPr lang="en-US" sz="2400" b="0" strike="noStrike" spc="-1">
              <a:latin typeface="Arial"/>
            </a:endParaRPr>
          </a:p>
        </p:txBody>
      </p:sp>
      <p:sp>
        <p:nvSpPr>
          <p:cNvPr id="91" name="TextBox 4"/>
          <p:cNvSpPr/>
          <p:nvPr/>
        </p:nvSpPr>
        <p:spPr>
          <a:xfrm>
            <a:off x="576720" y="2004120"/>
            <a:ext cx="677268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will use OpenAI’s ChatGPT  because:</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It’s highly sophisticated</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versatile and has depth of Knowledge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natural, Context-Aware Conversations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Offers integration with other Tools via API</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good coding capabilities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considered as a cutting-edge LLM</a:t>
            </a:r>
            <a:endParaRPr lang="en-US" sz="2400" b="0" strike="noStrike" spc="-1">
              <a:latin typeface="Arial"/>
            </a:endParaRPr>
          </a:p>
          <a:p>
            <a:pPr>
              <a:lnSpc>
                <a:spcPct val="100000"/>
              </a:lnSpc>
              <a:buNone/>
            </a:pPr>
            <a:endParaRPr lang="en-US" sz="2400" b="0" strike="noStrike" spc="-1">
              <a:latin typeface="Arial"/>
            </a:endParaRPr>
          </a:p>
        </p:txBody>
      </p:sp>
      <p:grpSp>
        <p:nvGrpSpPr>
          <p:cNvPr id="92" name="Group 7"/>
          <p:cNvGrpSpPr/>
          <p:nvPr/>
        </p:nvGrpSpPr>
        <p:grpSpPr>
          <a:xfrm>
            <a:off x="7172280" y="2514240"/>
            <a:ext cx="3490200" cy="1824480"/>
            <a:chOff x="7172280" y="2514240"/>
            <a:chExt cx="3490200" cy="1824480"/>
          </a:xfrm>
        </p:grpSpPr>
        <p:pic>
          <p:nvPicPr>
            <p:cNvPr id="93" name="Picture 2" descr="OpenAI Logo PNG vector in SVG, PDF, AI, CDR format"/>
            <p:cNvPicPr/>
            <p:nvPr/>
          </p:nvPicPr>
          <p:blipFill>
            <a:blip r:embed="rId2"/>
            <a:srcRect l="13543" t="32917" r="11291" b="36522"/>
            <a:stretch/>
          </p:blipFill>
          <p:spPr>
            <a:xfrm>
              <a:off x="7172280" y="2514240"/>
              <a:ext cx="3490200" cy="1063440"/>
            </a:xfrm>
            <a:prstGeom prst="rect">
              <a:avLst/>
            </a:prstGeom>
            <a:ln w="0">
              <a:noFill/>
            </a:ln>
          </p:spPr>
        </p:pic>
        <p:pic>
          <p:nvPicPr>
            <p:cNvPr id="94" name="Picture 4" descr="Hello GPT-4o | OpenAI"/>
            <p:cNvPicPr/>
            <p:nvPr/>
          </p:nvPicPr>
          <p:blipFill>
            <a:blip r:embed="rId3"/>
            <a:srcRect l="35729" t="42027" r="37186" b="39445"/>
            <a:stretch/>
          </p:blipFill>
          <p:spPr>
            <a:xfrm>
              <a:off x="8487720" y="3473640"/>
              <a:ext cx="1241280" cy="476640"/>
            </a:xfrm>
            <a:prstGeom prst="rect">
              <a:avLst/>
            </a:prstGeom>
            <a:ln w="0">
              <a:noFill/>
            </a:ln>
          </p:spPr>
        </p:pic>
        <p:sp>
          <p:nvSpPr>
            <p:cNvPr id="95" name="TextBox 6"/>
            <p:cNvSpPr/>
            <p:nvPr/>
          </p:nvSpPr>
          <p:spPr>
            <a:xfrm>
              <a:off x="8308080" y="3974760"/>
              <a:ext cx="1600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Arial Black"/>
                  <a:ea typeface="DejaVu Sans"/>
                </a:rPr>
                <a:t>ChatGPT o1 </a:t>
              </a:r>
              <a:endParaRPr lang="en-US" sz="18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2"/>
          <p:cNvSpPr/>
          <p:nvPr/>
        </p:nvSpPr>
        <p:spPr>
          <a:xfrm>
            <a:off x="1055160" y="169920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 Engineering</a:t>
            </a:r>
            <a:endParaRPr lang="en-US" sz="2400" b="0" strike="noStrike" spc="-1">
              <a:latin typeface="Arial"/>
            </a:endParaRPr>
          </a:p>
        </p:txBody>
      </p:sp>
      <p:sp>
        <p:nvSpPr>
          <p:cNvPr id="97" name="TextBox 3"/>
          <p:cNvSpPr/>
          <p:nvPr/>
        </p:nvSpPr>
        <p:spPr>
          <a:xfrm>
            <a:off x="1036800" y="2364480"/>
            <a:ext cx="589212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 will use the Chain Of Thought(CoT) technique because: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Digital design is a really complex task that requires complex reasoning an produces context aware responses.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These tasks (like creating an FSM) require multiple intermediate reasoning steps.</a:t>
            </a:r>
            <a:endParaRPr lang="en-US" sz="2400" b="0" strike="noStrike" spc="-1">
              <a:latin typeface="Arial"/>
            </a:endParaRPr>
          </a:p>
        </p:txBody>
      </p:sp>
      <p:pic>
        <p:nvPicPr>
          <p:cNvPr id="98" name="Picture 4"/>
          <p:cNvPicPr/>
          <p:nvPr/>
        </p:nvPicPr>
        <p:blipFill>
          <a:blip r:embed="rId2"/>
          <a:stretch/>
        </p:blipFill>
        <p:spPr>
          <a:xfrm>
            <a:off x="6930360" y="2160720"/>
            <a:ext cx="4205520" cy="29109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8"/>
          <p:cNvGrpSpPr/>
          <p:nvPr/>
        </p:nvGrpSpPr>
        <p:grpSpPr>
          <a:xfrm>
            <a:off x="2189880" y="1207080"/>
            <a:ext cx="5830560" cy="3421440"/>
            <a:chOff x="2189880" y="1207080"/>
            <a:chExt cx="5830560" cy="3421440"/>
          </a:xfrm>
        </p:grpSpPr>
        <p:sp>
          <p:nvSpPr>
            <p:cNvPr id="100" name="TextBox 1"/>
            <p:cNvSpPr/>
            <p:nvPr/>
          </p:nvSpPr>
          <p:spPr>
            <a:xfrm>
              <a:off x="2189880" y="120708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1" name="TextBox 2"/>
            <p:cNvSpPr/>
            <p:nvPr/>
          </p:nvSpPr>
          <p:spPr>
            <a:xfrm>
              <a:off x="2189880" y="1978560"/>
              <a:ext cx="4353480" cy="264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In order to gather the necessary steps to create a hardware trojan using an LLM, we enhanced our prompt engineering techniques </a:t>
              </a:r>
              <a:r>
                <a:rPr lang="en-US" sz="2400" b="1" strike="noStrike" spc="-1">
                  <a:solidFill>
                    <a:srgbClr val="000000"/>
                  </a:solidFill>
                  <a:latin typeface="Arial"/>
                  <a:ea typeface="DejaVu Sans"/>
                </a:rPr>
                <a:t>first</a:t>
              </a:r>
              <a:r>
                <a:rPr lang="en-US" sz="2400" b="0" strike="noStrike" spc="-1">
                  <a:solidFill>
                    <a:srgbClr val="000000"/>
                  </a:solidFill>
                  <a:latin typeface="Arial"/>
                  <a:ea typeface="DejaVu Sans"/>
                </a:rPr>
                <a:t> by using the </a:t>
              </a:r>
              <a:r>
                <a:rPr lang="en-US" sz="2400" b="0" u="sng" strike="noStrike" spc="-1">
                  <a:solidFill>
                    <a:srgbClr val="000000"/>
                  </a:solidFill>
                  <a:uFillTx/>
                  <a:latin typeface="Arial"/>
                  <a:ea typeface="DejaVu Sans"/>
                </a:rPr>
                <a:t>Recipe</a:t>
              </a:r>
              <a:r>
                <a:rPr lang="en-US" sz="2400" b="0" strike="noStrike" spc="-1">
                  <a:solidFill>
                    <a:srgbClr val="000000"/>
                  </a:solidFill>
                  <a:latin typeface="Arial"/>
                  <a:ea typeface="DejaVu Sans"/>
                </a:rPr>
                <a:t> prompt pattern</a:t>
              </a:r>
              <a:endParaRPr lang="en-US" sz="2400" b="0" strike="noStrike" spc="-1">
                <a:latin typeface="Arial"/>
              </a:endParaRPr>
            </a:p>
          </p:txBody>
        </p:sp>
      </p:grpSp>
      <p:sp>
        <p:nvSpPr>
          <p:cNvPr id="102" name="TextBox 5"/>
          <p:cNvSpPr/>
          <p:nvPr/>
        </p:nvSpPr>
        <p:spPr>
          <a:xfrm>
            <a:off x="7201440" y="4316760"/>
            <a:ext cx="341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https://chat.openai.com/share/44e37758-e3c0-4025-98a8-89f75f36166b</a:t>
            </a:r>
            <a:endParaRPr lang="en-US" sz="1800" b="0" strike="noStrike" spc="-1">
              <a:latin typeface="Arial"/>
            </a:endParaRPr>
          </a:p>
        </p:txBody>
      </p:sp>
      <p:pic>
        <p:nvPicPr>
          <p:cNvPr id="103" name="Picture 6"/>
          <p:cNvPicPr/>
          <p:nvPr/>
        </p:nvPicPr>
        <p:blipFill>
          <a:blip r:embed="rId3"/>
          <a:srcRect l="2698" t="4275" r="1597" b="5518"/>
          <a:stretch/>
        </p:blipFill>
        <p:spPr>
          <a:xfrm>
            <a:off x="6904080" y="1668960"/>
            <a:ext cx="3844800" cy="26776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698640" y="1148400"/>
            <a:ext cx="42872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5" name="TextBox 5"/>
          <p:cNvSpPr/>
          <p:nvPr/>
        </p:nvSpPr>
        <p:spPr>
          <a:xfrm>
            <a:off x="1335960" y="4786200"/>
            <a:ext cx="309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https://chatgpt.com/share/670fff2a-2b88-800b-aec3-a39d06cac69f</a:t>
            </a:r>
            <a:endParaRPr lang="en-US" sz="1800" b="0" strike="noStrike" spc="-1">
              <a:latin typeface="Arial"/>
            </a:endParaRPr>
          </a:p>
        </p:txBody>
      </p:sp>
      <p:pic>
        <p:nvPicPr>
          <p:cNvPr id="106" name="Picture 4"/>
          <p:cNvPicPr/>
          <p:nvPr/>
        </p:nvPicPr>
        <p:blipFill>
          <a:blip r:embed="rId3"/>
          <a:stretch/>
        </p:blipFill>
        <p:spPr>
          <a:xfrm>
            <a:off x="6095880" y="1978560"/>
            <a:ext cx="3699720" cy="2912400"/>
          </a:xfrm>
          <a:prstGeom prst="rect">
            <a:avLst/>
          </a:prstGeom>
          <a:ln w="0">
            <a:noFill/>
          </a:ln>
        </p:spPr>
      </p:pic>
      <p:sp>
        <p:nvSpPr>
          <p:cNvPr id="107" name="TextBox 7"/>
          <p:cNvSpPr/>
          <p:nvPr/>
        </p:nvSpPr>
        <p:spPr>
          <a:xfrm>
            <a:off x="1058760" y="2096640"/>
            <a:ext cx="510480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Visualization-of-Thought </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•Enhances Problem-Solving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•Improves Communication</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•Increases Transparency </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•Facilitates Better Decision-Making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•Boosts Code capabilities</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
          <p:cNvSpPr/>
          <p:nvPr/>
        </p:nvSpPr>
        <p:spPr>
          <a:xfrm>
            <a:off x="2349360" y="75924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9" name="TextBox 2"/>
          <p:cNvSpPr/>
          <p:nvPr/>
        </p:nvSpPr>
        <p:spPr>
          <a:xfrm>
            <a:off x="4480200" y="1414080"/>
            <a:ext cx="685044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a:t>
            </a:r>
            <a:r>
              <a:rPr lang="en-US" sz="2400" b="1" strike="noStrike" spc="-1">
                <a:solidFill>
                  <a:srgbClr val="000000"/>
                </a:solidFill>
                <a:latin typeface="Arial"/>
                <a:ea typeface="DejaVu Sans"/>
              </a:rPr>
              <a:t>then</a:t>
            </a:r>
            <a:r>
              <a:rPr lang="en-US" sz="2400" b="0" strike="noStrike" spc="-1">
                <a:solidFill>
                  <a:srgbClr val="000000"/>
                </a:solidFill>
                <a:latin typeface="Arial"/>
                <a:ea typeface="DejaVu Sans"/>
              </a:rPr>
              <a:t> used the </a:t>
            </a:r>
            <a:r>
              <a:rPr lang="en-US" sz="2400" b="0" u="sng" strike="noStrike" spc="-1">
                <a:solidFill>
                  <a:srgbClr val="000000"/>
                </a:solidFill>
                <a:uFillTx/>
                <a:latin typeface="Arial"/>
                <a:ea typeface="DejaVu Sans"/>
              </a:rPr>
              <a:t>Persona</a:t>
            </a:r>
            <a:r>
              <a:rPr lang="en-US" sz="2400" b="0" strike="noStrike" spc="-1">
                <a:solidFill>
                  <a:srgbClr val="000000"/>
                </a:solidFill>
                <a:latin typeface="Arial"/>
                <a:ea typeface="DejaVu Sans"/>
              </a:rPr>
              <a:t> prompt pattern  :</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In order to provide the LLM with intent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the LLM with motivation to achieve a certain task.</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Structure fundamental contextual statements around key ideas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example code for the LLM  to follow along by using the </a:t>
            </a:r>
            <a:r>
              <a:rPr lang="en-US" sz="2400" b="0" i="1" strike="noStrike" spc="-1">
                <a:solidFill>
                  <a:srgbClr val="000000"/>
                </a:solidFill>
                <a:latin typeface="Arial"/>
                <a:ea typeface="DejaVu Sans"/>
              </a:rPr>
              <a:t>Chain of Thought</a:t>
            </a:r>
            <a:r>
              <a:rPr lang="en-US" sz="2400" b="0" strike="noStrike" spc="-1">
                <a:solidFill>
                  <a:srgbClr val="000000"/>
                </a:solidFill>
                <a:latin typeface="Arial"/>
                <a:ea typeface="DejaVu Sans"/>
              </a:rPr>
              <a:t> prompt engineering technique.</a:t>
            </a:r>
            <a:endParaRPr lang="en-US" sz="2400" b="0" strike="noStrike" spc="-1">
              <a:latin typeface="Arial"/>
            </a:endParaRPr>
          </a:p>
        </p:txBody>
      </p:sp>
      <p:sp>
        <p:nvSpPr>
          <p:cNvPr id="110" name="TextBox 5"/>
          <p:cNvSpPr/>
          <p:nvPr/>
        </p:nvSpPr>
        <p:spPr>
          <a:xfrm>
            <a:off x="4681440" y="5267160"/>
            <a:ext cx="6351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https://chat.openai.com/share/8d425e27-d6d8-473b-9f53-7e42fdf6c008</a:t>
            </a:r>
            <a:endParaRPr lang="en-US" sz="1800" b="0" strike="noStrike" spc="-1">
              <a:latin typeface="Arial"/>
            </a:endParaRPr>
          </a:p>
        </p:txBody>
      </p:sp>
      <p:pic>
        <p:nvPicPr>
          <p:cNvPr id="111" name="Picture 6"/>
          <p:cNvPicPr/>
          <p:nvPr/>
        </p:nvPicPr>
        <p:blipFill>
          <a:blip r:embed="rId3"/>
          <a:stretch/>
        </p:blipFill>
        <p:spPr>
          <a:xfrm>
            <a:off x="396720" y="1501560"/>
            <a:ext cx="4113000" cy="3524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9"/>
          <p:cNvSpPr/>
          <p:nvPr/>
        </p:nvSpPr>
        <p:spPr>
          <a:xfrm>
            <a:off x="933120" y="1212840"/>
            <a:ext cx="103093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lang="en-US" sz="1800" b="0" strike="noStrike" spc="-1">
              <a:latin typeface="Arial"/>
            </a:endParaRPr>
          </a:p>
        </p:txBody>
      </p:sp>
      <p:sp>
        <p:nvSpPr>
          <p:cNvPr id="113" name="TextBox 10"/>
          <p:cNvSpPr/>
          <p:nvPr/>
        </p:nvSpPr>
        <p:spPr>
          <a:xfrm>
            <a:off x="468000" y="3027600"/>
            <a:ext cx="4966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Asking how to build a chemical bomb using English:</a:t>
            </a:r>
            <a:endParaRPr lang="en-US" sz="1800" b="0" strike="noStrike" spc="-1">
              <a:latin typeface="Arial"/>
            </a:endParaRPr>
          </a:p>
        </p:txBody>
      </p:sp>
      <p:sp>
        <p:nvSpPr>
          <p:cNvPr id="114" name="TextBox 12"/>
          <p:cNvSpPr/>
          <p:nvPr/>
        </p:nvSpPr>
        <p:spPr>
          <a:xfrm>
            <a:off x="320400" y="374112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https://chat.openai.com/share/445456a6-b89d-438b-a547-05adbec612de</a:t>
            </a:r>
            <a:endParaRPr lang="en-US" sz="1800" b="0" strike="noStrike" spc="-1">
              <a:latin typeface="Arial"/>
            </a:endParaRPr>
          </a:p>
        </p:txBody>
      </p:sp>
      <p:pic>
        <p:nvPicPr>
          <p:cNvPr id="115" name="Picture 3"/>
          <p:cNvPicPr/>
          <p:nvPr/>
        </p:nvPicPr>
        <p:blipFill>
          <a:blip r:embed="rId3"/>
          <a:stretch/>
        </p:blipFill>
        <p:spPr>
          <a:xfrm>
            <a:off x="5435280" y="2622600"/>
            <a:ext cx="6553080" cy="3816000"/>
          </a:xfrm>
          <a:prstGeom prst="rect">
            <a:avLst/>
          </a:prstGeom>
          <a:ln w="0">
            <a:noFill/>
          </a:ln>
        </p:spPr>
      </p:pic>
      <p:sp>
        <p:nvSpPr>
          <p:cNvPr id="116" name="TextBox 14"/>
          <p:cNvSpPr/>
          <p:nvPr/>
        </p:nvSpPr>
        <p:spPr>
          <a:xfrm>
            <a:off x="320400" y="4511880"/>
            <a:ext cx="50590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Asking how to build a chemical bomb using Yucatec Maya:</a:t>
            </a:r>
            <a:endParaRPr lang="en-US" sz="1800" b="0" strike="noStrike" spc="-1">
              <a:latin typeface="Arial"/>
            </a:endParaRPr>
          </a:p>
        </p:txBody>
      </p:sp>
      <p:sp>
        <p:nvSpPr>
          <p:cNvPr id="117" name="TextBox 16"/>
          <p:cNvSpPr/>
          <p:nvPr/>
        </p:nvSpPr>
        <p:spPr>
          <a:xfrm>
            <a:off x="320400" y="532188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4"/>
              </a:rPr>
              <a:t>https://chatgpt.com/share/670ff0da-9960-800b-bb94-a1ea10787bb7</a:t>
            </a:r>
            <a:endParaRPr lang="en-US" sz="1800" b="0" strike="noStrike" spc="-1">
              <a:latin typeface="Arial"/>
            </a:endParaRPr>
          </a:p>
        </p:txBody>
      </p:sp>
      <p:sp>
        <p:nvSpPr>
          <p:cNvPr id="118" name="TextBox 17"/>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an exploit of ChatGPT RLHF/content filtering process</a:t>
            </a:r>
            <a:endParaRPr lang="en-US"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8"/>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 second exploit of ChatGPT RLHF/content filtering process</a:t>
            </a:r>
            <a:endParaRPr lang="en-US" sz="2400" b="0" strike="noStrike" spc="-1">
              <a:latin typeface="Arial"/>
            </a:endParaRPr>
          </a:p>
        </p:txBody>
      </p:sp>
      <p:sp>
        <p:nvSpPr>
          <p:cNvPr id="120" name="TextBox 9"/>
          <p:cNvSpPr/>
          <p:nvPr/>
        </p:nvSpPr>
        <p:spPr>
          <a:xfrm>
            <a:off x="933120" y="1212840"/>
            <a:ext cx="103093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By using prompt engineering, and specifically the “persona” pattern we managed to bypass the RLHF/content filtering process.</a:t>
            </a:r>
            <a:endParaRPr lang="en-US" sz="1800" b="0" strike="noStrike" spc="-1">
              <a:latin typeface="Arial"/>
            </a:endParaRPr>
          </a:p>
        </p:txBody>
      </p:sp>
      <p:sp>
        <p:nvSpPr>
          <p:cNvPr id="121" name="TextBox 14"/>
          <p:cNvSpPr/>
          <p:nvPr/>
        </p:nvSpPr>
        <p:spPr>
          <a:xfrm>
            <a:off x="192600" y="2524320"/>
            <a:ext cx="59220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Prompt cannot be shared due to moderation unfortunately:</a:t>
            </a:r>
            <a:endParaRPr lang="en-US" sz="1800" b="0" strike="noStrike" spc="-1">
              <a:latin typeface="Arial"/>
            </a:endParaRPr>
          </a:p>
        </p:txBody>
      </p:sp>
      <p:pic>
        <p:nvPicPr>
          <p:cNvPr id="122" name="Picture 2"/>
          <p:cNvPicPr/>
          <p:nvPr/>
        </p:nvPicPr>
        <p:blipFill>
          <a:blip r:embed="rId2"/>
          <a:stretch/>
        </p:blipFill>
        <p:spPr>
          <a:xfrm>
            <a:off x="6095880" y="2608560"/>
            <a:ext cx="5730840" cy="3556440"/>
          </a:xfrm>
          <a:prstGeom prst="rect">
            <a:avLst/>
          </a:prstGeom>
          <a:ln w="0">
            <a:noFill/>
          </a:ln>
        </p:spPr>
      </p:pic>
      <p:pic>
        <p:nvPicPr>
          <p:cNvPr id="123" name="Picture 5"/>
          <p:cNvPicPr/>
          <p:nvPr/>
        </p:nvPicPr>
        <p:blipFill>
          <a:blip r:embed="rId3"/>
          <a:stretch/>
        </p:blipFill>
        <p:spPr>
          <a:xfrm>
            <a:off x="468000" y="2893680"/>
            <a:ext cx="5371200" cy="32716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TotalTime>
  <Words>1291</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Arial Black</vt:lpstr>
      <vt:lpstr>Calibri</vt:lpstr>
      <vt:lpstr>Calibri Light</vt:lpstr>
      <vt:lpstr>Open Sans Light</vt:lpstr>
      <vt:lpstr>Segoe UI Variable Display Semib</vt:lpstr>
      <vt:lpstr>Source Sans Pro</vt:lpstr>
      <vt:lpstr>Symbol</vt:lpstr>
      <vt:lpstr>Times New Roman</vt:lpstr>
      <vt:lpstr>ui-sans-serif</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Alexandros Papaioanou</dc:creator>
  <dc:description/>
  <cp:lastModifiedBy>Eleftherios Batzolis</cp:lastModifiedBy>
  <cp:revision>36</cp:revision>
  <dcterms:created xsi:type="dcterms:W3CDTF">2023-10-14T14:19:51Z</dcterms:created>
  <dcterms:modified xsi:type="dcterms:W3CDTF">2024-11-08T13:59:22Z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