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79" r:id="rId7"/>
    <p:sldId id="266" r:id="rId8"/>
    <p:sldId id="274" r:id="rId9"/>
    <p:sldId id="280" r:id="rId10"/>
    <p:sldId id="258" r:id="rId11"/>
    <p:sldId id="261" r:id="rId12"/>
    <p:sldId id="281" r:id="rId13"/>
    <p:sldId id="269" r:id="rId14"/>
    <p:sldId id="267" r:id="rId15"/>
    <p:sldId id="273" r:id="rId16"/>
    <p:sldId id="263" r:id="rId17"/>
    <p:sldId id="275" r:id="rId18"/>
    <p:sldId id="277" r:id="rId19"/>
    <p:sldId id="278"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2" d="100"/>
          <a:sy n="82" d="100"/>
        </p:scale>
        <p:origin x="737"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4T23:12:03.031" idx="4">
    <p:pos x="4558" y="3074"/>
    <p:text>DoS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30/10/2023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30/10/2023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hyperlink" Target="https://chat.openai.com/share/ab1aaa92-df85-47e9-91e3-15edf16c68dc" TargetMode="Externa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edaplayground.com/x/Nis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hat.openai.com/share/8c8fb17c-6647-4eee-8c1e-71c2bc0c1b9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share/8d425e27-d6d8-473b-9f53-7e42fdf6c008"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at.openai.com/share/ad3ca337-03a9-4301-947c-2ee9ce5c1e3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share/de877a72-3ccd-4dcd-8c72-8faebfb8c48e" TargetMode="External"/><Relationship Id="rId7" Type="http://schemas.openxmlformats.org/officeDocument/2006/relationships/hyperlink" Target="https://www.edaplayground.com/x/r38Z"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github.com/Lefteris-B/SystemsGenesis_CSAW2023/tree/main/projects/UART" TargetMode="External"/><Relationship Id="rId5" Type="http://schemas.openxmlformats.org/officeDocument/2006/relationships/image" Target="../media/image10.png"/><Relationship Id="rId4" Type="http://schemas.openxmlformats.org/officeDocument/2006/relationships/hyperlink" Target="https://chat.openai.com/share/89c53be5-10bf-4ecc-859a-894b3ae967c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29" y="244122"/>
            <a:ext cx="4128781" cy="1510924"/>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005571" y="3746737"/>
            <a:ext cx="4422710" cy="738664"/>
          </a:xfrm>
          <a:prstGeom prst="rect">
            <a:avLst/>
          </a:prstGeom>
          <a:noFill/>
        </p:spPr>
        <p:txBody>
          <a:bodyPr wrap="square" rtlCol="0">
            <a:spAutoFit/>
          </a:bodyPr>
          <a:lstStyle/>
          <a:p>
            <a:endParaRPr lang="en-US" dirty="0">
              <a:latin typeface="Arial Black" panose="020B0A04020102020204" pitchFamily="34" charset="0"/>
            </a:endParaRPr>
          </a:p>
          <a:p>
            <a:r>
              <a:rPr lang="en-US" sz="2400" dirty="0">
                <a:latin typeface="Arial Black" panose="020B0A04020102020204" pitchFamily="34" charset="0"/>
              </a:rPr>
              <a:t>Team : </a:t>
            </a:r>
            <a:r>
              <a:rPr lang="en-US" sz="2400" dirty="0" err="1">
                <a:latin typeface="Arial Black" panose="020B0A04020102020204" pitchFamily="34" charset="0"/>
              </a:rPr>
              <a:t>SystemsGenesys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4BD4CB34-FDD0-066B-8BBA-B5EDE186E327}"/>
              </a:ext>
            </a:extLst>
          </p:cNvPr>
          <p:cNvSpPr txBox="1"/>
          <p:nvPr/>
        </p:nvSpPr>
        <p:spPr>
          <a:xfrm>
            <a:off x="2425148" y="4542618"/>
            <a:ext cx="7583556" cy="2215991"/>
          </a:xfrm>
          <a:prstGeom prst="rect">
            <a:avLst/>
          </a:prstGeom>
          <a:noFill/>
        </p:spPr>
        <p:txBody>
          <a:bodyPr wrap="square" rtlCol="0">
            <a:spAutoFit/>
          </a:bodyPr>
          <a:lstStyle/>
          <a:p>
            <a:pPr algn="ctr"/>
            <a:r>
              <a:rPr lang="en-US" sz="2400" spc="300" dirty="0"/>
              <a:t>Member: Eleftherios </a:t>
            </a:r>
            <a:r>
              <a:rPr lang="en-US" sz="2400" spc="300" dirty="0" err="1"/>
              <a:t>Batzolis</a:t>
            </a:r>
            <a:endParaRPr lang="en-US" sz="2400" spc="300" dirty="0"/>
          </a:p>
          <a:p>
            <a:pPr algn="ctr"/>
            <a:r>
              <a:rPr lang="en-US" sz="2400" spc="300" dirty="0"/>
              <a:t>Mentor: Dr. Konstantinos Rantos</a:t>
            </a:r>
          </a:p>
          <a:p>
            <a:pPr algn="ctr"/>
            <a:endParaRPr lang="en-US" sz="2400" spc="300" dirty="0"/>
          </a:p>
          <a:p>
            <a:pPr algn="ctr"/>
            <a:r>
              <a:rPr lang="en-US" sz="2400" spc="300" dirty="0"/>
              <a:t>Web Services and Information Security Lab</a:t>
            </a:r>
          </a:p>
          <a:p>
            <a:pPr algn="ctr"/>
            <a:r>
              <a:rPr lang="en-US" sz="2400" spc="300" dirty="0"/>
              <a:t>International Hellenic University</a:t>
            </a:r>
            <a:endParaRPr lang="el-GR" sz="2400" spc="300" dirty="0"/>
          </a:p>
          <a:p>
            <a:pPr algn="ctr"/>
            <a:r>
              <a:rPr lang="en-US" spc="300" dirty="0"/>
              <a:t> </a:t>
            </a:r>
            <a:endParaRPr lang="el-GR" spc="300" dirty="0"/>
          </a:p>
        </p:txBody>
      </p:sp>
      <p:pic>
        <p:nvPicPr>
          <p:cNvPr id="6" name="Picture 2" descr="IHU Logo">
            <a:extLst>
              <a:ext uri="{FF2B5EF4-FFF2-40B4-BE49-F238E27FC236}">
                <a16:creationId xmlns:a16="http://schemas.microsoft.com/office/drawing/2014/main" id="{7FC4C44B-E358-225B-2C09-0127250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9" y="398887"/>
            <a:ext cx="3838383" cy="1277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A100A3-F7B7-7644-E7AE-BC53458E3CC3}"/>
              </a:ext>
            </a:extLst>
          </p:cNvPr>
          <p:cNvSpPr txBox="1"/>
          <p:nvPr/>
        </p:nvSpPr>
        <p:spPr>
          <a:xfrm>
            <a:off x="2762507" y="2618842"/>
            <a:ext cx="6908838" cy="1231106"/>
          </a:xfrm>
          <a:prstGeom prst="rect">
            <a:avLst/>
          </a:prstGeom>
          <a:noFill/>
        </p:spPr>
        <p:txBody>
          <a:bodyPr wrap="square" rtlCol="0">
            <a:spAutoFit/>
          </a:bodyPr>
          <a:lstStyle/>
          <a:p>
            <a:pPr algn="ctr"/>
            <a:endParaRPr lang="en-US" dirty="0">
              <a:latin typeface="Arial Black" panose="020B0A04020102020204" pitchFamily="34" charset="0"/>
            </a:endParaRPr>
          </a:p>
          <a:p>
            <a:pPr algn="ctr"/>
            <a:r>
              <a:rPr lang="en-US" sz="2800" dirty="0">
                <a:latin typeface="Arial Black" panose="020B0A04020102020204" pitchFamily="34" charset="0"/>
              </a:rPr>
              <a:t>Title : DoS Trojan and Data Leakage on Caravel</a:t>
            </a:r>
            <a:endParaRPr lang="el-GR" sz="2800" dirty="0">
              <a:latin typeface="Arial Black" panose="020B0A04020102020204" pitchFamily="34" charset="0"/>
            </a:endParaRPr>
          </a:p>
        </p:txBody>
      </p:sp>
    </p:spTree>
    <p:extLst>
      <p:ext uri="{BB962C8B-B14F-4D97-AF65-F5344CB8AC3E}">
        <p14:creationId xmlns:p14="http://schemas.microsoft.com/office/powerpoint/2010/main" val="343125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D.O.S.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6410326" y="1383942"/>
            <a:ext cx="5027623" cy="1702160"/>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746884" y="878686"/>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209676" y="1981200"/>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599" y="3333750"/>
            <a:ext cx="3267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848418" y="1161776"/>
            <a:ext cx="8447982" cy="369332"/>
          </a:xfrm>
          <a:prstGeom prst="rect">
            <a:avLst/>
          </a:prstGeom>
          <a:noFill/>
        </p:spPr>
        <p:txBody>
          <a:bodyPr wrap="square" rtlCol="0">
            <a:spAutoFit/>
          </a:bodyPr>
          <a:lstStyle/>
          <a:p>
            <a:pPr algn="ctr"/>
            <a:r>
              <a:rPr lang="en-US" dirty="0">
                <a:hlinkClick r:id="rId2"/>
              </a:rPr>
              <a:t>Prompt : https://chat.openai.com/share/89c53be5-10bf-4ecc-859a-894b3ae967c2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530289" y="756889"/>
            <a:ext cx="3043334" cy="369332"/>
          </a:xfrm>
          <a:prstGeom prst="rect">
            <a:avLst/>
          </a:prstGeom>
          <a:noFill/>
        </p:spPr>
        <p:txBody>
          <a:bodyPr wrap="square" rtlCol="0">
            <a:spAutoFit/>
          </a:bodyPr>
          <a:lstStyle/>
          <a:p>
            <a:r>
              <a:rPr lang="en-US" dirty="0"/>
              <a:t>Classic Wishbone Bus design </a:t>
            </a:r>
            <a:endParaRPr lang="el-GR" dirty="0"/>
          </a:p>
        </p:txBody>
      </p:sp>
      <p:sp>
        <p:nvSpPr>
          <p:cNvPr id="6" name="TextBox 5">
            <a:extLst>
              <a:ext uri="{FF2B5EF4-FFF2-40B4-BE49-F238E27FC236}">
                <a16:creationId xmlns:a16="http://schemas.microsoft.com/office/drawing/2014/main" id="{CB63F937-D3A8-5A2B-F660-C16B970FDAA6}"/>
              </a:ext>
            </a:extLst>
          </p:cNvPr>
          <p:cNvSpPr txBox="1"/>
          <p:nvPr/>
        </p:nvSpPr>
        <p:spPr>
          <a:xfrm>
            <a:off x="1114425" y="2035933"/>
            <a:ext cx="3652838" cy="369332"/>
          </a:xfrm>
          <a:prstGeom prst="rect">
            <a:avLst/>
          </a:prstGeom>
          <a:noFill/>
        </p:spPr>
        <p:txBody>
          <a:bodyPr wrap="square" rtlCol="0">
            <a:spAutoFit/>
          </a:bodyPr>
          <a:lstStyle/>
          <a:p>
            <a:r>
              <a:rPr lang="en-US" dirty="0"/>
              <a:t>Simulation: (</a:t>
            </a:r>
            <a:r>
              <a:rPr lang="en-US" dirty="0">
                <a:hlinkClick r:id="rId3"/>
              </a:rPr>
              <a:t>Code and Simulation</a:t>
            </a:r>
            <a:r>
              <a:rPr lang="en-US" dirty="0"/>
              <a:t>)</a:t>
            </a:r>
            <a:endParaRPr lang="el-GR" dirty="0"/>
          </a:p>
        </p:txBody>
      </p:sp>
      <p:sp>
        <p:nvSpPr>
          <p:cNvPr id="10" name="TextBox 9">
            <a:extLst>
              <a:ext uri="{FF2B5EF4-FFF2-40B4-BE49-F238E27FC236}">
                <a16:creationId xmlns:a16="http://schemas.microsoft.com/office/drawing/2014/main" id="{750194F1-3A7A-5780-D870-7200AABC321E}"/>
              </a:ext>
            </a:extLst>
          </p:cNvPr>
          <p:cNvSpPr txBox="1"/>
          <p:nvPr/>
        </p:nvSpPr>
        <p:spPr>
          <a:xfrm>
            <a:off x="1114425" y="4425434"/>
            <a:ext cx="4572000" cy="369332"/>
          </a:xfrm>
          <a:prstGeom prst="rect">
            <a:avLst/>
          </a:prstGeom>
          <a:noFill/>
        </p:spPr>
        <p:txBody>
          <a:bodyPr wrap="square" rtlCol="0">
            <a:spAutoFit/>
          </a:bodyPr>
          <a:lstStyle/>
          <a:p>
            <a:r>
              <a:rPr lang="en-US" dirty="0"/>
              <a:t>Simulation with Trojan (</a:t>
            </a:r>
            <a:r>
              <a:rPr lang="en-US" dirty="0">
                <a:hlinkClick r:id="rId4"/>
              </a:rPr>
              <a:t>Code and Simulation</a:t>
            </a:r>
            <a:r>
              <a:rPr lang="en-US" dirty="0"/>
              <a:t>):</a:t>
            </a:r>
            <a:endParaRPr lang="el-GR" dirty="0"/>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5"/>
          <a:stretch>
            <a:fillRect/>
          </a:stretch>
        </p:blipFill>
        <p:spPr>
          <a:xfrm>
            <a:off x="646035" y="2484315"/>
            <a:ext cx="11430000" cy="1873373"/>
          </a:xfrm>
          <a:prstGeom prst="rect">
            <a:avLst/>
          </a:prstGeom>
        </p:spPr>
      </p:pic>
      <p:pic>
        <p:nvPicPr>
          <p:cNvPr id="16" name="Picture 15">
            <a:extLst>
              <a:ext uri="{FF2B5EF4-FFF2-40B4-BE49-F238E27FC236}">
                <a16:creationId xmlns:a16="http://schemas.microsoft.com/office/drawing/2014/main" id="{9389A261-614B-7013-D682-5E6D5EB71300}"/>
              </a:ext>
            </a:extLst>
          </p:cNvPr>
          <p:cNvPicPr>
            <a:picLocks noChangeAspect="1"/>
          </p:cNvPicPr>
          <p:nvPr/>
        </p:nvPicPr>
        <p:blipFill>
          <a:blip r:embed="rId6"/>
          <a:stretch>
            <a:fillRect/>
          </a:stretch>
        </p:blipFill>
        <p:spPr>
          <a:xfrm>
            <a:off x="646034" y="4862513"/>
            <a:ext cx="11429999" cy="1582278"/>
          </a:xfrm>
          <a:prstGeom prst="rect">
            <a:avLst/>
          </a:prstGeom>
        </p:spPr>
      </p:pic>
    </p:spTree>
    <p:extLst>
      <p:ext uri="{BB962C8B-B14F-4D97-AF65-F5344CB8AC3E}">
        <p14:creationId xmlns:p14="http://schemas.microsoft.com/office/powerpoint/2010/main" val="2243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3</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766763" y="46604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798983" y="178992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813" y="696875"/>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1757265" y="1305341"/>
            <a:ext cx="5001208" cy="4247317"/>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149" y="827502"/>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2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for </a:t>
            </a:r>
            <a:r>
              <a:rPr lang="en-US" dirty="0" err="1">
                <a:hlinkClick r:id="rId2"/>
              </a:rPr>
              <a:t>transmit.v</a:t>
            </a:r>
            <a:r>
              <a:rPr lang="en-US" dirty="0">
                <a:hlinkClick r:id="rId2"/>
              </a:rPr>
              <a:t> : https://chat.openai.com/share/8c8fb17c-6647-4eee-8c1e-71c2bc0c1b95</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12981" y="1628021"/>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544053"/>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8EB2F85D-7358-EE81-955A-4351684D1AFB}"/>
              </a:ext>
            </a:extLst>
          </p:cNvPr>
          <p:cNvPicPr>
            <a:picLocks noChangeAspect="1"/>
          </p:cNvPicPr>
          <p:nvPr/>
        </p:nvPicPr>
        <p:blipFill>
          <a:blip r:embed="rId3"/>
          <a:stretch>
            <a:fillRect/>
          </a:stretch>
        </p:blipFill>
        <p:spPr>
          <a:xfrm>
            <a:off x="111967" y="4900048"/>
            <a:ext cx="11803225" cy="1821823"/>
          </a:xfrm>
          <a:prstGeom prst="rect">
            <a:avLst/>
          </a:prstGeom>
        </p:spPr>
      </p:pic>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944217" y="860590"/>
            <a:ext cx="6708913"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6304387" y="2085303"/>
            <a:ext cx="4526902" cy="2687393"/>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1023730" y="2211356"/>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974035" y="827786"/>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155777" y="2175570"/>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7577592" y="1908156"/>
            <a:ext cx="3969598" cy="3212484"/>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974035" y="821399"/>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834887" y="1650784"/>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998" y="1699316"/>
            <a:ext cx="1855648" cy="1855648"/>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414588" y="3728276"/>
            <a:ext cx="2411963"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924339" y="80790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464951" y="1533080"/>
            <a:ext cx="8484041" cy="4893647"/>
          </a:xfrm>
          <a:prstGeom prst="rect">
            <a:avLst/>
          </a:prstGeom>
          <a:noFill/>
        </p:spPr>
        <p:txBody>
          <a:bodyPr wrap="square" rtlCol="0">
            <a:spAutoFit/>
          </a:bodyPr>
          <a:lstStyle/>
          <a:p>
            <a:r>
              <a:rPr lang="en-US" sz="2400" dirty="0"/>
              <a:t>We </a:t>
            </a:r>
            <a:r>
              <a:rPr lang="en-US" sz="2400" b="1" dirty="0"/>
              <a:t>then</a:t>
            </a:r>
            <a:r>
              <a:rPr lang="en-US" sz="2400" dirty="0"/>
              <a:t> used the </a:t>
            </a:r>
            <a:r>
              <a:rPr lang="en-US" sz="2400" u="sng" dirty="0"/>
              <a:t>Persona</a:t>
            </a:r>
            <a:r>
              <a:rPr lang="en-US" sz="2400" dirty="0"/>
              <a:t> prompt pattern to:</a:t>
            </a:r>
          </a:p>
          <a:p>
            <a:endParaRPr lang="en-US" sz="2400" dirty="0"/>
          </a:p>
          <a:p>
            <a:pPr marL="285750" indent="-285750">
              <a:buFont typeface="Arial" panose="020B0604020202020204" pitchFamily="34" charset="0"/>
              <a:buChar char="•"/>
            </a:pPr>
            <a:r>
              <a:rPr lang="en-US" sz="2400" dirty="0"/>
              <a:t>provide the LLM with intent (for example, </a:t>
            </a:r>
            <a:r>
              <a:rPr lang="en-US" sz="2400" i="1" dirty="0"/>
              <a:t>“Acts as a digital engineer”</a:t>
            </a:r>
            <a:r>
              <a:rPr lang="en-US" sz="2400" dirty="0"/>
              <a:t>) and conceptualize context (refactor the code, provide Verilog files)</a:t>
            </a:r>
          </a:p>
          <a:p>
            <a:pPr marL="285750" indent="-285750">
              <a:buFont typeface="Arial" panose="020B0604020202020204" pitchFamily="34" charset="0"/>
              <a:buChar char="•"/>
            </a:pPr>
            <a:r>
              <a:rPr lang="en-US" sz="2400" dirty="0"/>
              <a:t>provide the LLM with motivation to achieve a certain task (for example, </a:t>
            </a:r>
            <a:r>
              <a:rPr lang="en-US" sz="2400" i="1" dirty="0"/>
              <a:t>“refactor the code to provide extended functionality”</a:t>
            </a:r>
            <a:r>
              <a:rPr lang="en-US" sz="2400" dirty="0"/>
              <a:t>).</a:t>
            </a:r>
          </a:p>
          <a:p>
            <a:pPr marL="285750" indent="-285750">
              <a:buFont typeface="Arial" panose="020B0604020202020204" pitchFamily="34" charset="0"/>
              <a:buChar char="•"/>
            </a:pPr>
            <a:r>
              <a:rPr lang="en-US" sz="2400" dirty="0"/>
              <a:t>structure fundamental contextual statements around key ideas (for example, </a:t>
            </a:r>
            <a:r>
              <a:rPr lang="en-US" sz="2400" i="1" dirty="0"/>
              <a:t>“Provide code that a digital designer would create”</a:t>
            </a:r>
            <a:r>
              <a:rPr lang="en-US" sz="2400" dirty="0"/>
              <a:t>)</a:t>
            </a:r>
          </a:p>
          <a:p>
            <a:pPr marL="285750" indent="-285750">
              <a:buFont typeface="Arial" panose="020B0604020202020204" pitchFamily="34" charset="0"/>
              <a:buChar char="•"/>
            </a:pPr>
            <a:r>
              <a:rPr lang="en-US" sz="2400" dirty="0"/>
              <a:t>provide example code for the LLM  to follow along by using the </a:t>
            </a:r>
            <a:r>
              <a:rPr lang="en-US" sz="2400" i="1" dirty="0"/>
              <a:t>Chain of Thought</a:t>
            </a:r>
            <a:r>
              <a:rPr lang="en-US" sz="2400" dirty="0"/>
              <a:t> prompt engineering technique (for example </a:t>
            </a:r>
            <a:r>
              <a:rPr lang="en-US" sz="2400" i="1" dirty="0"/>
              <a:t>“This part of code “X” from my codebase needs new features.”</a:t>
            </a:r>
            <a:r>
              <a:rPr lang="en-US" sz="2400" dirty="0"/>
              <a:t>). </a:t>
            </a:r>
            <a:endParaRPr lang="el-GR" sz="2400" dirty="0"/>
          </a:p>
        </p:txBody>
      </p:sp>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8" y="1922307"/>
            <a:ext cx="1590869" cy="1590869"/>
          </a:xfrm>
          <a:prstGeom prst="rect">
            <a:avLst/>
          </a:prstGeom>
        </p:spPr>
      </p:pic>
      <p:sp>
        <p:nvSpPr>
          <p:cNvPr id="6" name="TextBox 5">
            <a:extLst>
              <a:ext uri="{FF2B5EF4-FFF2-40B4-BE49-F238E27FC236}">
                <a16:creationId xmlns:a16="http://schemas.microsoft.com/office/drawing/2014/main" id="{2D5DB549-36F2-24DB-964F-653B9F359ABB}"/>
              </a:ext>
            </a:extLst>
          </p:cNvPr>
          <p:cNvSpPr txBox="1"/>
          <p:nvPr/>
        </p:nvSpPr>
        <p:spPr>
          <a:xfrm>
            <a:off x="681134" y="3716396"/>
            <a:ext cx="2411963" cy="1477328"/>
          </a:xfrm>
          <a:prstGeom prst="rect">
            <a:avLst/>
          </a:prstGeom>
          <a:noFill/>
        </p:spPr>
        <p:txBody>
          <a:bodyPr wrap="square" rtlCol="0">
            <a:spAutoFit/>
          </a:bodyPr>
          <a:lstStyle/>
          <a:p>
            <a:pPr algn="ctr"/>
            <a:r>
              <a:rPr lang="en-US" dirty="0">
                <a:hlinkClick r:id="rId3"/>
              </a:rPr>
              <a:t>Prompt example: https://chat.openai.com/share/8d425e27-d6d8-473b-9f53-7e42fdf6c008</a:t>
            </a:r>
            <a:endParaRPr lang="el-GR" dirty="0"/>
          </a:p>
        </p:txBody>
      </p:sp>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879339" y="2558907"/>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373353" y="256073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083122" y="302528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04829" y="297965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16" name="Picture 15">
            <a:extLst>
              <a:ext uri="{FF2B5EF4-FFF2-40B4-BE49-F238E27FC236}">
                <a16:creationId xmlns:a16="http://schemas.microsoft.com/office/drawing/2014/main" id="{64152AF1-F1BD-2819-F4FF-94AF11FDF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6" y="3736215"/>
            <a:ext cx="6201556" cy="2886258"/>
          </a:xfrm>
          <a:prstGeom prst="rect">
            <a:avLst/>
          </a:prstGeom>
        </p:spPr>
      </p:pic>
      <p:grpSp>
        <p:nvGrpSpPr>
          <p:cNvPr id="8" name="Group 7">
            <a:extLst>
              <a:ext uri="{FF2B5EF4-FFF2-40B4-BE49-F238E27FC236}">
                <a16:creationId xmlns:a16="http://schemas.microsoft.com/office/drawing/2014/main" id="{33581E12-0CE8-D985-36EE-AC9D63BB6B2E}"/>
              </a:ext>
            </a:extLst>
          </p:cNvPr>
          <p:cNvGrpSpPr/>
          <p:nvPr/>
        </p:nvGrpSpPr>
        <p:grpSpPr>
          <a:xfrm>
            <a:off x="5548988" y="4790830"/>
            <a:ext cx="1445050" cy="1379013"/>
            <a:chOff x="459698" y="1906555"/>
            <a:chExt cx="2808514" cy="2808514"/>
          </a:xfrm>
        </p:grpSpPr>
        <p:pic>
          <p:nvPicPr>
            <p:cNvPr id="3" name="Picture 2">
              <a:extLst>
                <a:ext uri="{FF2B5EF4-FFF2-40B4-BE49-F238E27FC236}">
                  <a16:creationId xmlns:a16="http://schemas.microsoft.com/office/drawing/2014/main" id="{98D7EE0C-2103-EDB0-87FA-C15999388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5" y="2227378"/>
              <a:ext cx="2290435" cy="2290435"/>
            </a:xfrm>
            <a:prstGeom prst="rect">
              <a:avLst/>
            </a:prstGeom>
          </p:spPr>
        </p:pic>
        <p:grpSp>
          <p:nvGrpSpPr>
            <p:cNvPr id="7" name="Group 6">
              <a:extLst>
                <a:ext uri="{FF2B5EF4-FFF2-40B4-BE49-F238E27FC236}">
                  <a16:creationId xmlns:a16="http://schemas.microsoft.com/office/drawing/2014/main" id="{4F1C60EA-830B-AEEE-943B-A5F78A71D6BA}"/>
                </a:ext>
              </a:extLst>
            </p:cNvPr>
            <p:cNvGrpSpPr/>
            <p:nvPr/>
          </p:nvGrpSpPr>
          <p:grpSpPr>
            <a:xfrm>
              <a:off x="459698" y="1906555"/>
              <a:ext cx="2808514" cy="2808514"/>
              <a:chOff x="497020" y="2177143"/>
              <a:chExt cx="2808514" cy="2808514"/>
            </a:xfrm>
          </p:grpSpPr>
          <p:sp>
            <p:nvSpPr>
              <p:cNvPr id="5" name="Rectangle: Rounded Corners 4">
                <a:extLst>
                  <a:ext uri="{FF2B5EF4-FFF2-40B4-BE49-F238E27FC236}">
                    <a16:creationId xmlns:a16="http://schemas.microsoft.com/office/drawing/2014/main" id="{1E836706-C856-077F-128C-B6C3A21F040E}"/>
                  </a:ext>
                </a:extLst>
              </p:cNvPr>
              <p:cNvSpPr/>
              <p:nvPr/>
            </p:nvSpPr>
            <p:spPr>
              <a:xfrm rot="18900000">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00AF7E6C-9DF2-CE45-D2CF-F36BD3B4410A}"/>
                  </a:ext>
                </a:extLst>
              </p:cNvPr>
              <p:cNvSpPr/>
              <p:nvPr/>
            </p:nvSpPr>
            <p:spPr>
              <a:xfrm rot="2700000" flipV="1">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grpSp>
      </p:grpSp>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4075738" y="5378265"/>
            <a:ext cx="4478133" cy="923330"/>
          </a:xfrm>
          <a:prstGeom prst="rect">
            <a:avLst/>
          </a:prstGeom>
          <a:noFill/>
        </p:spPr>
        <p:txBody>
          <a:bodyPr wrap="square" rtlCol="0">
            <a:spAutoFit/>
          </a:bodyPr>
          <a:lstStyle/>
          <a:p>
            <a:pPr algn="ctr"/>
            <a:r>
              <a:rPr lang="en-US" dirty="0">
                <a:hlinkClick r:id="rId2"/>
              </a:rPr>
              <a:t>Prompt </a:t>
            </a:r>
            <a:r>
              <a:rPr lang="en-US" b="1" u="sng" dirty="0">
                <a:hlinkClick r:id="rId2"/>
              </a:rPr>
              <a:t>without</a:t>
            </a:r>
            <a:r>
              <a:rPr lang="en-US" dirty="0">
                <a:hlinkClick r:id="rId2"/>
              </a:rPr>
              <a:t> bypassing the content filter : https://chat.openai.com/share/ad3ca337-03a9-4301-947c-2ee9ce5c1e3b</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5345212" y="3914900"/>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7046" y="91122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791604" y="911227"/>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7EF001E8-7E9E-EFE3-E507-D0109C60FE4E}"/>
              </a:ext>
            </a:extLst>
          </p:cNvPr>
          <p:cNvPicPr>
            <a:picLocks noChangeAspect="1"/>
          </p:cNvPicPr>
          <p:nvPr/>
        </p:nvPicPr>
        <p:blipFill>
          <a:blip r:embed="rId3"/>
          <a:stretch>
            <a:fillRect/>
          </a:stretch>
        </p:blipFill>
        <p:spPr>
          <a:xfrm>
            <a:off x="5059300" y="4926282"/>
            <a:ext cx="2511008" cy="335309"/>
          </a:xfrm>
          <a:prstGeom prst="rect">
            <a:avLst/>
          </a:prstGeom>
        </p:spPr>
      </p:pic>
      <p:sp>
        <p:nvSpPr>
          <p:cNvPr id="10" name="TextBox 9">
            <a:extLst>
              <a:ext uri="{FF2B5EF4-FFF2-40B4-BE49-F238E27FC236}">
                <a16:creationId xmlns:a16="http://schemas.microsoft.com/office/drawing/2014/main" id="{521F9B86-C9D6-13AD-DDF4-8AB23C1B2794}"/>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2"/>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114592" y="1831917"/>
            <a:ext cx="4478133" cy="923330"/>
          </a:xfrm>
          <a:prstGeom prst="rect">
            <a:avLst/>
          </a:prstGeom>
          <a:noFill/>
        </p:spPr>
        <p:txBody>
          <a:bodyPr wrap="square" rtlCol="0">
            <a:spAutoFit/>
          </a:bodyPr>
          <a:lstStyle/>
          <a:p>
            <a:pPr algn="ctr"/>
            <a:r>
              <a:rPr lang="en-US" dirty="0">
                <a:hlinkClick r:id="rId3"/>
              </a:rPr>
              <a:t>Prompt </a:t>
            </a:r>
            <a:r>
              <a:rPr lang="en-US" b="1" u="sng" dirty="0">
                <a:hlinkClick r:id="rId3"/>
              </a:rPr>
              <a:t>bypassing the content filter </a:t>
            </a:r>
            <a:r>
              <a:rPr lang="en-US" dirty="0">
                <a:hlinkClick r:id="rId3"/>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446130" y="2037906"/>
            <a:ext cx="4478133" cy="923330"/>
          </a:xfrm>
          <a:prstGeom prst="rect">
            <a:avLst/>
          </a:prstGeom>
          <a:noFill/>
        </p:spPr>
        <p:txBody>
          <a:bodyPr wrap="square" rtlCol="0">
            <a:spAutoFit/>
          </a:bodyPr>
          <a:lstStyle/>
          <a:p>
            <a:pPr algn="ctr"/>
            <a:r>
              <a:rPr lang="en-US" dirty="0">
                <a:hlinkClick r:id="rId4"/>
              </a:rPr>
              <a:t>Prompt </a:t>
            </a:r>
            <a:r>
              <a:rPr lang="en-US" b="1" u="sng" dirty="0">
                <a:hlinkClick r:id="rId4"/>
              </a:rPr>
              <a:t>without</a:t>
            </a:r>
            <a:r>
              <a:rPr lang="en-US" dirty="0">
                <a:hlinkClick r:id="rId4"/>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5"/>
          <a:stretch>
            <a:fillRect/>
          </a:stretch>
        </p:blipFill>
        <p:spPr>
          <a:xfrm>
            <a:off x="1429692" y="1585923"/>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997959" y="1921232"/>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758890" y="1701282"/>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453604" y="2961236"/>
            <a:ext cx="2525486" cy="369332"/>
          </a:xfrm>
          <a:prstGeom prst="rect">
            <a:avLst/>
          </a:prstGeom>
          <a:noFill/>
        </p:spPr>
        <p:txBody>
          <a:bodyPr wrap="square" rtlCol="0">
            <a:spAutoFit/>
          </a:bodyPr>
          <a:lstStyle/>
          <a:p>
            <a:r>
              <a:rPr lang="en-US" dirty="0">
                <a:hlinkClick r:id="rId6"/>
              </a:rPr>
              <a:t>Code</a:t>
            </a:r>
            <a:r>
              <a:rPr lang="en-US" dirty="0"/>
              <a:t> and </a:t>
            </a:r>
            <a:r>
              <a:rPr lang="en-US" dirty="0">
                <a:hlinkClick r:id="rId7"/>
              </a:rPr>
              <a:t>testbench</a:t>
            </a:r>
            <a:r>
              <a:rPr lang="en-US" dirty="0"/>
              <a:t> link </a:t>
            </a:r>
            <a:endParaRPr lang="el-GR" dirty="0"/>
          </a:p>
        </p:txBody>
      </p:sp>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1304</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31</cp:revision>
  <dcterms:created xsi:type="dcterms:W3CDTF">2023-10-14T14:19:51Z</dcterms:created>
  <dcterms:modified xsi:type="dcterms:W3CDTF">2023-10-30T18:38:05Z</dcterms:modified>
</cp:coreProperties>
</file>