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4" r:id="rId5"/>
    <p:sldId id="265" r:id="rId6"/>
    <p:sldId id="279" r:id="rId7"/>
    <p:sldId id="266" r:id="rId8"/>
    <p:sldId id="274" r:id="rId9"/>
    <p:sldId id="280" r:id="rId10"/>
    <p:sldId id="258" r:id="rId11"/>
    <p:sldId id="261" r:id="rId12"/>
    <p:sldId id="281" r:id="rId13"/>
    <p:sldId id="269" r:id="rId14"/>
    <p:sldId id="267" r:id="rId15"/>
    <p:sldId id="273" r:id="rId16"/>
    <p:sldId id="263" r:id="rId17"/>
    <p:sldId id="275" r:id="rId18"/>
    <p:sldId id="277" r:id="rId19"/>
    <p:sldId id="278"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 id="2" name="Alexandros Papaioanou" initials="AP" lastIdx="1" clrIdx="1">
    <p:extLst>
      <p:ext uri="{19B8F6BF-5375-455C-9EA6-DF929625EA0E}">
        <p15:presenceInfo xmlns:p15="http://schemas.microsoft.com/office/powerpoint/2012/main" userId="d2515e89f373c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0" autoAdjust="0"/>
    <p:restoredTop sz="94660"/>
  </p:normalViewPr>
  <p:slideViewPr>
    <p:cSldViewPr snapToGrid="0">
      <p:cViewPr varScale="1">
        <p:scale>
          <a:sx n="82" d="100"/>
          <a:sy n="82" d="100"/>
        </p:scale>
        <p:origin x="73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4T23:12:03.031" idx="4">
    <p:pos x="4558" y="3074"/>
    <p:text>DoS</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25/10/2023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25/10/2023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aplayground.com/x/ek8p" TargetMode="External"/><Relationship Id="rId2" Type="http://schemas.openxmlformats.org/officeDocument/2006/relationships/hyperlink" Target="https://chat.openai.com/share/ab1aaa92-df85-47e9-91e3-15edf16c68dc" TargetMode="Externa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edaplayground.com/x/Nis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chat.openai.com/share/dca03999-90f9-4d24-84ba-787d9404145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chat.openai.com/share/8d425e27-d6d8-473b-9f53-7e42fdf6c008"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at.openai.com/share/ad3ca337-03a9-4301-947c-2ee9ce5c1e3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hat.openai.com/share/de877a72-3ccd-4dcd-8c72-8faebfb8c48e" TargetMode="External"/><Relationship Id="rId7" Type="http://schemas.openxmlformats.org/officeDocument/2006/relationships/hyperlink" Target="https://www.edaplayground.com/x/r38Z"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github.com/Lefteris-B/SystemsGenesis_CSAW2023/tree/main/projects/UART" TargetMode="External"/><Relationship Id="rId5" Type="http://schemas.openxmlformats.org/officeDocument/2006/relationships/image" Target="../media/image10.png"/><Relationship Id="rId4" Type="http://schemas.openxmlformats.org/officeDocument/2006/relationships/hyperlink" Target="https://chat.openai.com/share/89c53be5-10bf-4ecc-859a-894b3ae967c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D52A72-29D0-5FE3-8E03-9BC0946B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4829" y="244122"/>
            <a:ext cx="4128781" cy="1510924"/>
          </a:xfrm>
          <a:prstGeom prst="rect">
            <a:avLst/>
          </a:prstGeom>
        </p:spPr>
      </p:pic>
      <p:sp>
        <p:nvSpPr>
          <p:cNvPr id="3" name="TextBox 2">
            <a:extLst>
              <a:ext uri="{FF2B5EF4-FFF2-40B4-BE49-F238E27FC236}">
                <a16:creationId xmlns:a16="http://schemas.microsoft.com/office/drawing/2014/main" id="{A3FC9812-4AE7-A6A4-CA25-F3367684CDEB}"/>
              </a:ext>
            </a:extLst>
          </p:cNvPr>
          <p:cNvSpPr txBox="1"/>
          <p:nvPr/>
        </p:nvSpPr>
        <p:spPr>
          <a:xfrm>
            <a:off x="4005571" y="3746737"/>
            <a:ext cx="4422710" cy="738664"/>
          </a:xfrm>
          <a:prstGeom prst="rect">
            <a:avLst/>
          </a:prstGeom>
          <a:noFill/>
        </p:spPr>
        <p:txBody>
          <a:bodyPr wrap="square" rtlCol="0">
            <a:spAutoFit/>
          </a:bodyPr>
          <a:lstStyle/>
          <a:p>
            <a:endParaRPr lang="en-US" dirty="0">
              <a:latin typeface="Arial Black" panose="020B0A04020102020204" pitchFamily="34" charset="0"/>
            </a:endParaRPr>
          </a:p>
          <a:p>
            <a:r>
              <a:rPr lang="en-US" sz="2400" dirty="0">
                <a:latin typeface="Arial Black" panose="020B0A04020102020204" pitchFamily="34" charset="0"/>
              </a:rPr>
              <a:t>Team : </a:t>
            </a:r>
            <a:r>
              <a:rPr lang="en-US" sz="2400" dirty="0" err="1">
                <a:latin typeface="Arial Black" panose="020B0A04020102020204" pitchFamily="34" charset="0"/>
              </a:rPr>
              <a:t>SystemsGenesys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4BD4CB34-FDD0-066B-8BBA-B5EDE186E327}"/>
              </a:ext>
            </a:extLst>
          </p:cNvPr>
          <p:cNvSpPr txBox="1"/>
          <p:nvPr/>
        </p:nvSpPr>
        <p:spPr>
          <a:xfrm>
            <a:off x="2425148" y="4542618"/>
            <a:ext cx="7583556" cy="2215991"/>
          </a:xfrm>
          <a:prstGeom prst="rect">
            <a:avLst/>
          </a:prstGeom>
          <a:noFill/>
        </p:spPr>
        <p:txBody>
          <a:bodyPr wrap="square" rtlCol="0">
            <a:spAutoFit/>
          </a:bodyPr>
          <a:lstStyle/>
          <a:p>
            <a:pPr algn="ctr"/>
            <a:r>
              <a:rPr lang="en-US" sz="2400" spc="300" dirty="0"/>
              <a:t>Member: Eleftherios </a:t>
            </a:r>
            <a:r>
              <a:rPr lang="en-US" sz="2400" spc="300" dirty="0" err="1"/>
              <a:t>Batzolis</a:t>
            </a:r>
            <a:endParaRPr lang="en-US" sz="2400" spc="300" dirty="0"/>
          </a:p>
          <a:p>
            <a:pPr algn="ctr"/>
            <a:r>
              <a:rPr lang="en-US" sz="2400" spc="300" dirty="0"/>
              <a:t>Mentor: Dr. Konstantinos Rantos</a:t>
            </a:r>
          </a:p>
          <a:p>
            <a:pPr algn="ctr"/>
            <a:endParaRPr lang="en-US" sz="2400" spc="300" dirty="0"/>
          </a:p>
          <a:p>
            <a:pPr algn="ctr"/>
            <a:r>
              <a:rPr lang="en-US" sz="2400" spc="300" dirty="0"/>
              <a:t>Web Services and Information Security Lab</a:t>
            </a:r>
          </a:p>
          <a:p>
            <a:pPr algn="ctr"/>
            <a:r>
              <a:rPr lang="en-US" sz="2400" spc="300" dirty="0"/>
              <a:t>International Hellenic University</a:t>
            </a:r>
            <a:endParaRPr lang="el-GR" sz="2400" spc="300" dirty="0"/>
          </a:p>
          <a:p>
            <a:pPr algn="ctr"/>
            <a:r>
              <a:rPr lang="en-US" spc="300" dirty="0"/>
              <a:t> </a:t>
            </a:r>
            <a:endParaRPr lang="el-GR" spc="300" dirty="0"/>
          </a:p>
        </p:txBody>
      </p:sp>
      <p:pic>
        <p:nvPicPr>
          <p:cNvPr id="6" name="Picture 2" descr="IHU Logo">
            <a:extLst>
              <a:ext uri="{FF2B5EF4-FFF2-40B4-BE49-F238E27FC236}">
                <a16:creationId xmlns:a16="http://schemas.microsoft.com/office/drawing/2014/main" id="{7FC4C44B-E358-225B-2C09-01272507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9" y="398887"/>
            <a:ext cx="3838383" cy="1277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A100A3-F7B7-7644-E7AE-BC53458E3CC3}"/>
              </a:ext>
            </a:extLst>
          </p:cNvPr>
          <p:cNvSpPr txBox="1"/>
          <p:nvPr/>
        </p:nvSpPr>
        <p:spPr>
          <a:xfrm>
            <a:off x="2762507" y="2618842"/>
            <a:ext cx="6908838" cy="1231106"/>
          </a:xfrm>
          <a:prstGeom prst="rect">
            <a:avLst/>
          </a:prstGeom>
          <a:noFill/>
        </p:spPr>
        <p:txBody>
          <a:bodyPr wrap="square" rtlCol="0">
            <a:spAutoFit/>
          </a:bodyPr>
          <a:lstStyle/>
          <a:p>
            <a:pPr algn="ctr"/>
            <a:endParaRPr lang="en-US" dirty="0">
              <a:latin typeface="Arial Black" panose="020B0A04020102020204" pitchFamily="34" charset="0"/>
            </a:endParaRPr>
          </a:p>
          <a:p>
            <a:pPr algn="ctr"/>
            <a:r>
              <a:rPr lang="en-US" sz="2800" dirty="0">
                <a:latin typeface="Arial Black" panose="020B0A04020102020204" pitchFamily="34" charset="0"/>
              </a:rPr>
              <a:t>Title : DoS Trojan and Data Leakage on Caravel</a:t>
            </a:r>
            <a:endParaRPr lang="el-GR" sz="2800" dirty="0">
              <a:latin typeface="Arial Black" panose="020B0A04020102020204" pitchFamily="34" charset="0"/>
            </a:endParaRPr>
          </a:p>
        </p:txBody>
      </p:sp>
    </p:spTree>
    <p:extLst>
      <p:ext uri="{BB962C8B-B14F-4D97-AF65-F5344CB8AC3E}">
        <p14:creationId xmlns:p14="http://schemas.microsoft.com/office/powerpoint/2010/main" val="343125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836086"/>
            <a:chOff x="2175322" y="594145"/>
            <a:chExt cx="8559936" cy="583608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158713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D.O.S.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110675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6410326" y="1383942"/>
            <a:ext cx="5027623" cy="1702160"/>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746884" y="878686"/>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209676" y="1981200"/>
            <a:ext cx="4571999" cy="3970318"/>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599" y="3333750"/>
            <a:ext cx="3267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848418" y="1161776"/>
            <a:ext cx="8447982" cy="369332"/>
          </a:xfrm>
          <a:prstGeom prst="rect">
            <a:avLst/>
          </a:prstGeom>
          <a:noFill/>
        </p:spPr>
        <p:txBody>
          <a:bodyPr wrap="square" rtlCol="0">
            <a:spAutoFit/>
          </a:bodyPr>
          <a:lstStyle/>
          <a:p>
            <a:pPr algn="ctr"/>
            <a:r>
              <a:rPr lang="en-US" dirty="0">
                <a:hlinkClick r:id="rId2"/>
              </a:rPr>
              <a:t>Prompt : https://chat.openai.com/share/89c53be5-10bf-4ecc-859a-894b3ae967c2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530289" y="756889"/>
            <a:ext cx="3043334" cy="369332"/>
          </a:xfrm>
          <a:prstGeom prst="rect">
            <a:avLst/>
          </a:prstGeom>
          <a:noFill/>
        </p:spPr>
        <p:txBody>
          <a:bodyPr wrap="square" rtlCol="0">
            <a:spAutoFit/>
          </a:bodyPr>
          <a:lstStyle/>
          <a:p>
            <a:r>
              <a:rPr lang="en-US" dirty="0"/>
              <a:t>Classic Wishbone Bus design </a:t>
            </a:r>
            <a:endParaRPr lang="el-GR" dirty="0"/>
          </a:p>
        </p:txBody>
      </p:sp>
      <p:sp>
        <p:nvSpPr>
          <p:cNvPr id="6" name="TextBox 5">
            <a:extLst>
              <a:ext uri="{FF2B5EF4-FFF2-40B4-BE49-F238E27FC236}">
                <a16:creationId xmlns:a16="http://schemas.microsoft.com/office/drawing/2014/main" id="{CB63F937-D3A8-5A2B-F660-C16B970FDAA6}"/>
              </a:ext>
            </a:extLst>
          </p:cNvPr>
          <p:cNvSpPr txBox="1"/>
          <p:nvPr/>
        </p:nvSpPr>
        <p:spPr>
          <a:xfrm>
            <a:off x="1114425" y="2035933"/>
            <a:ext cx="3652838" cy="369332"/>
          </a:xfrm>
          <a:prstGeom prst="rect">
            <a:avLst/>
          </a:prstGeom>
          <a:noFill/>
        </p:spPr>
        <p:txBody>
          <a:bodyPr wrap="square" rtlCol="0">
            <a:spAutoFit/>
          </a:bodyPr>
          <a:lstStyle/>
          <a:p>
            <a:r>
              <a:rPr lang="en-US" dirty="0"/>
              <a:t>Simulation: (</a:t>
            </a:r>
            <a:r>
              <a:rPr lang="en-US" dirty="0">
                <a:hlinkClick r:id="rId3"/>
              </a:rPr>
              <a:t>Code and Simulation</a:t>
            </a:r>
            <a:r>
              <a:rPr lang="en-US" dirty="0"/>
              <a:t>)</a:t>
            </a:r>
            <a:endParaRPr lang="el-GR" dirty="0"/>
          </a:p>
        </p:txBody>
      </p:sp>
      <p:sp>
        <p:nvSpPr>
          <p:cNvPr id="10" name="TextBox 9">
            <a:extLst>
              <a:ext uri="{FF2B5EF4-FFF2-40B4-BE49-F238E27FC236}">
                <a16:creationId xmlns:a16="http://schemas.microsoft.com/office/drawing/2014/main" id="{750194F1-3A7A-5780-D870-7200AABC321E}"/>
              </a:ext>
            </a:extLst>
          </p:cNvPr>
          <p:cNvSpPr txBox="1"/>
          <p:nvPr/>
        </p:nvSpPr>
        <p:spPr>
          <a:xfrm>
            <a:off x="1114425" y="4425434"/>
            <a:ext cx="4572000" cy="369332"/>
          </a:xfrm>
          <a:prstGeom prst="rect">
            <a:avLst/>
          </a:prstGeom>
          <a:noFill/>
        </p:spPr>
        <p:txBody>
          <a:bodyPr wrap="square" rtlCol="0">
            <a:spAutoFit/>
          </a:bodyPr>
          <a:lstStyle/>
          <a:p>
            <a:r>
              <a:rPr lang="en-US" dirty="0"/>
              <a:t>Simulation with Trojan (</a:t>
            </a:r>
            <a:r>
              <a:rPr lang="en-US" dirty="0">
                <a:hlinkClick r:id="rId4"/>
              </a:rPr>
              <a:t>Code and Simulation</a:t>
            </a:r>
            <a:r>
              <a:rPr lang="en-US" dirty="0"/>
              <a:t>):</a:t>
            </a:r>
            <a:endParaRPr lang="el-GR" dirty="0"/>
          </a:p>
        </p:txBody>
      </p:sp>
      <p:pic>
        <p:nvPicPr>
          <p:cNvPr id="14" name="Picture 13">
            <a:extLst>
              <a:ext uri="{FF2B5EF4-FFF2-40B4-BE49-F238E27FC236}">
                <a16:creationId xmlns:a16="http://schemas.microsoft.com/office/drawing/2014/main" id="{FD8507D1-84E1-8808-2AF5-EE80A44EA3BC}"/>
              </a:ext>
            </a:extLst>
          </p:cNvPr>
          <p:cNvPicPr>
            <a:picLocks noChangeAspect="1"/>
          </p:cNvPicPr>
          <p:nvPr/>
        </p:nvPicPr>
        <p:blipFill>
          <a:blip r:embed="rId5"/>
          <a:stretch>
            <a:fillRect/>
          </a:stretch>
        </p:blipFill>
        <p:spPr>
          <a:xfrm>
            <a:off x="646035" y="2484315"/>
            <a:ext cx="11430000" cy="1873373"/>
          </a:xfrm>
          <a:prstGeom prst="rect">
            <a:avLst/>
          </a:prstGeom>
        </p:spPr>
      </p:pic>
      <p:pic>
        <p:nvPicPr>
          <p:cNvPr id="16" name="Picture 15">
            <a:extLst>
              <a:ext uri="{FF2B5EF4-FFF2-40B4-BE49-F238E27FC236}">
                <a16:creationId xmlns:a16="http://schemas.microsoft.com/office/drawing/2014/main" id="{9389A261-614B-7013-D682-5E6D5EB71300}"/>
              </a:ext>
            </a:extLst>
          </p:cNvPr>
          <p:cNvPicPr>
            <a:picLocks noChangeAspect="1"/>
          </p:cNvPicPr>
          <p:nvPr/>
        </p:nvPicPr>
        <p:blipFill>
          <a:blip r:embed="rId6"/>
          <a:stretch>
            <a:fillRect/>
          </a:stretch>
        </p:blipFill>
        <p:spPr>
          <a:xfrm>
            <a:off x="646034" y="4862513"/>
            <a:ext cx="11429999" cy="1582278"/>
          </a:xfrm>
          <a:prstGeom prst="rect">
            <a:avLst/>
          </a:prstGeom>
        </p:spPr>
      </p:pic>
    </p:spTree>
    <p:extLst>
      <p:ext uri="{BB962C8B-B14F-4D97-AF65-F5344CB8AC3E}">
        <p14:creationId xmlns:p14="http://schemas.microsoft.com/office/powerpoint/2010/main" val="22436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B2A20-4D91-3DEA-06FB-25041B66BA70}"/>
              </a:ext>
            </a:extLst>
          </p:cNvPr>
          <p:cNvSpPr txBox="1"/>
          <p:nvPr/>
        </p:nvSpPr>
        <p:spPr>
          <a:xfrm>
            <a:off x="786641" y="673417"/>
            <a:ext cx="5831633" cy="461665"/>
          </a:xfrm>
          <a:prstGeom prst="rect">
            <a:avLst/>
          </a:prstGeom>
          <a:noFill/>
        </p:spPr>
        <p:txBody>
          <a:bodyPr wrap="square" rtlCol="0">
            <a:spAutoFit/>
          </a:bodyPr>
          <a:lstStyle/>
          <a:p>
            <a:r>
              <a:rPr lang="en-US" sz="2400" dirty="0">
                <a:latin typeface="Arial Black" panose="020B0A04020102020204" pitchFamily="34" charset="0"/>
              </a:rPr>
              <a:t>Why attack the Caravel project?</a:t>
            </a:r>
            <a:endParaRPr lang="el-GR" sz="2400" dirty="0">
              <a:latin typeface="Arial Black" panose="020B0A04020102020204" pitchFamily="34" charset="0"/>
            </a:endParaRPr>
          </a:p>
        </p:txBody>
      </p:sp>
      <p:pic>
        <p:nvPicPr>
          <p:cNvPr id="10242" name="Picture 2" descr="Maverick-603 - ChipIgnite Status and New Maverick Video">
            <a:extLst>
              <a:ext uri="{FF2B5EF4-FFF2-40B4-BE49-F238E27FC236}">
                <a16:creationId xmlns:a16="http://schemas.microsoft.com/office/drawing/2014/main" id="{2756451B-D0C3-2A08-5B03-BDF56C36A6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389" t="7683" r="2194" b="4649"/>
          <a:stretch/>
        </p:blipFill>
        <p:spPr bwMode="auto">
          <a:xfrm>
            <a:off x="7655767" y="1401924"/>
            <a:ext cx="3084762" cy="40541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230A4E-20EA-ED56-A36F-D11C5C4A284D}"/>
              </a:ext>
            </a:extLst>
          </p:cNvPr>
          <p:cNvSpPr txBox="1"/>
          <p:nvPr/>
        </p:nvSpPr>
        <p:spPr>
          <a:xfrm>
            <a:off x="1560443" y="1752600"/>
            <a:ext cx="6095324" cy="3970318"/>
          </a:xfrm>
          <a:prstGeom prst="rect">
            <a:avLst/>
          </a:prstGeom>
          <a:noFill/>
        </p:spPr>
        <p:txBody>
          <a:bodyPr wrap="square" rtlCol="0">
            <a:spAutoFit/>
          </a:bodyPr>
          <a:lstStyle/>
          <a:p>
            <a:r>
              <a:rPr lang="en-US" dirty="0"/>
              <a:t>Caravel project:</a:t>
            </a:r>
          </a:p>
          <a:p>
            <a:endParaRPr lang="en-US" dirty="0"/>
          </a:p>
          <a:p>
            <a:pPr marL="285750" indent="-285750">
              <a:buFont typeface="Arial" panose="020B0604020202020204" pitchFamily="34" charset="0"/>
              <a:buChar char="•"/>
            </a:pPr>
            <a:r>
              <a:rPr lang="en-US" dirty="0"/>
              <a:t>is one of the most influential open-source projects in (open-source) Chip design.</a:t>
            </a:r>
          </a:p>
          <a:p>
            <a:pPr marL="285750" indent="-285750">
              <a:buFont typeface="Arial" panose="020B0604020202020204" pitchFamily="34" charset="0"/>
              <a:buChar char="•"/>
            </a:pPr>
            <a:r>
              <a:rPr lang="en-US" dirty="0"/>
              <a:t>provides a cost-effective route for ASIC development - it leverages the use of mature and low-cost semiconductor and community-driven development.</a:t>
            </a:r>
          </a:p>
          <a:p>
            <a:pPr marL="285750" indent="-285750">
              <a:buFont typeface="Arial" panose="020B0604020202020204" pitchFamily="34" charset="0"/>
              <a:buChar char="•"/>
            </a:pPr>
            <a:r>
              <a:rPr lang="en-US" dirty="0"/>
              <a:t>is used substantially in Universities worldwide.</a:t>
            </a:r>
          </a:p>
          <a:p>
            <a:pPr marL="285750" indent="-285750">
              <a:buFont typeface="Arial" panose="020B0604020202020204" pitchFamily="34" charset="0"/>
              <a:buChar char="•"/>
            </a:pPr>
            <a:r>
              <a:rPr lang="en-US" dirty="0"/>
              <a:t>greatly encourages code reuse, making it easier for designers to integrate existing building blocks and IP cores into their ASIC designs.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sp>
        <p:nvSpPr>
          <p:cNvPr id="4" name="TextBox 3">
            <a:extLst>
              <a:ext uri="{FF2B5EF4-FFF2-40B4-BE49-F238E27FC236}">
                <a16:creationId xmlns:a16="http://schemas.microsoft.com/office/drawing/2014/main" id="{40522EF5-D6A7-CDD1-CA83-2E4FA350554F}"/>
              </a:ext>
            </a:extLst>
          </p:cNvPr>
          <p:cNvSpPr txBox="1"/>
          <p:nvPr/>
        </p:nvSpPr>
        <p:spPr>
          <a:xfrm>
            <a:off x="3195734" y="5352313"/>
            <a:ext cx="3741780" cy="584775"/>
          </a:xfrm>
          <a:prstGeom prst="rect">
            <a:avLst/>
          </a:prstGeom>
          <a:noFill/>
        </p:spPr>
        <p:txBody>
          <a:bodyPr wrap="square" rtlCol="0">
            <a:spAutoFit/>
          </a:bodyPr>
          <a:lstStyle/>
          <a:p>
            <a:r>
              <a:rPr lang="en-US" sz="3200" b="1" dirty="0">
                <a:solidFill>
                  <a:srgbClr val="FF0000"/>
                </a:solidFill>
              </a:rPr>
              <a:t>HIGHER IMPACT</a:t>
            </a:r>
          </a:p>
        </p:txBody>
      </p:sp>
    </p:spTree>
    <p:extLst>
      <p:ext uri="{BB962C8B-B14F-4D97-AF65-F5344CB8AC3E}">
        <p14:creationId xmlns:p14="http://schemas.microsoft.com/office/powerpoint/2010/main" val="102464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09" y="478194"/>
            <a:ext cx="6668693" cy="577098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583163" y="937727"/>
            <a:ext cx="4100804" cy="4524315"/>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Tree>
    <p:extLst>
      <p:ext uri="{BB962C8B-B14F-4D97-AF65-F5344CB8AC3E}">
        <p14:creationId xmlns:p14="http://schemas.microsoft.com/office/powerpoint/2010/main" val="78932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923330"/>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64299" y="1012201"/>
            <a:ext cx="4436705" cy="1200329"/>
          </a:xfrm>
          <a:prstGeom prst="rect">
            <a:avLst/>
          </a:prstGeom>
          <a:noFill/>
        </p:spPr>
        <p:txBody>
          <a:bodyPr wrap="square" rtlCol="0">
            <a:spAutoFit/>
          </a:bodyPr>
          <a:lstStyle/>
          <a:p>
            <a:r>
              <a:rPr lang="en-US" dirty="0"/>
              <a:t>Prompt example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This is just an example concept.</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794519"/>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16866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310964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766763" y="46604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1798983" y="178992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813" y="696875"/>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1757265" y="1305341"/>
            <a:ext cx="5001208" cy="4247317"/>
          </a:xfrm>
          <a:prstGeom prst="rect">
            <a:avLst/>
          </a:prstGeom>
          <a:noFill/>
        </p:spPr>
        <p:txBody>
          <a:bodyPr wrap="square" rtlCol="0">
            <a:spAutoFit/>
          </a:bodyPr>
          <a:lstStyle/>
          <a:p>
            <a:r>
              <a:rPr lang="en-US" dirty="0"/>
              <a:t>An alpha version of our malicious code implementation methodology is:</a:t>
            </a:r>
          </a:p>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a:t>
            </a:r>
          </a:p>
          <a:p>
            <a:pPr marL="342900" indent="-342900">
              <a:buFont typeface="+mj-lt"/>
              <a:buAutoNum type="arabicPeriod"/>
            </a:pPr>
            <a:r>
              <a:rPr lang="en-US" dirty="0"/>
              <a:t>We use a shift register to store the key.</a:t>
            </a:r>
          </a:p>
          <a:p>
            <a:pPr marL="342900" indent="-342900">
              <a:buFont typeface="+mj-lt"/>
              <a:buAutoNum type="arabicPeriod"/>
            </a:pPr>
            <a:r>
              <a:rPr lang="en-US" dirty="0"/>
              <a:t>When a pattern is detected through a FSM we use a covert way of leaking the key by</a:t>
            </a:r>
          </a:p>
          <a:p>
            <a:pPr marL="800100" lvl="1" indent="-342900">
              <a:buFont typeface="Arial" panose="020B0604020202020204" pitchFamily="34" charset="0"/>
              <a:buChar char="•"/>
            </a:pPr>
            <a:r>
              <a:rPr lang="en-US" dirty="0"/>
              <a:t>modulating an (unused) pin on chip that generates an RF signal. This signal can be used to transmit the key bits. Then it can be received with an ordinary AM radio. </a:t>
            </a:r>
          </a:p>
          <a:p>
            <a:pPr marL="342900" indent="-342900">
              <a:buFont typeface="+mj-lt"/>
              <a:buAutoNum type="arabicPeriod"/>
            </a:pPr>
            <a:r>
              <a:rPr lang="en-US" dirty="0"/>
              <a:t>The data carried by the AM signal needs to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149" y="827502"/>
            <a:ext cx="2724347" cy="542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2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7201677" y="2628028"/>
            <a:ext cx="3665377" cy="1200329"/>
          </a:xfrm>
          <a:prstGeom prst="rect">
            <a:avLst/>
          </a:prstGeom>
          <a:noFill/>
        </p:spPr>
        <p:txBody>
          <a:bodyPr wrap="square" rtlCol="0">
            <a:spAutoFit/>
          </a:bodyPr>
          <a:lstStyle/>
          <a:p>
            <a:pPr algn="ctr"/>
            <a:r>
              <a:rPr lang="en-US" dirty="0">
                <a:hlinkClick r:id="rId2"/>
              </a:rPr>
              <a:t>Prompt example: https://chat.openai.com/share/dca03999-90f9-4d24-84ba-787d94041459</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022425" y="1713056"/>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1212981" y="1628021"/>
            <a:ext cx="4436705" cy="646331"/>
          </a:xfrm>
          <a:prstGeom prst="rect">
            <a:avLst/>
          </a:prstGeom>
          <a:noFill/>
        </p:spPr>
        <p:txBody>
          <a:bodyPr wrap="square" rtlCol="0">
            <a:spAutoFit/>
          </a:bodyPr>
          <a:lstStyle/>
          <a:p>
            <a:r>
              <a:rPr lang="en-US" dirty="0"/>
              <a:t>Leaking the key by modulating an (unused) pin on chip that generates an RF signal. </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1324946" y="2544053"/>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309679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944217" y="860590"/>
            <a:ext cx="6708913"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6304387" y="2085303"/>
            <a:ext cx="4526902" cy="2687393"/>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1023730" y="2211356"/>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spTree>
    <p:extLst>
      <p:ext uri="{BB962C8B-B14F-4D97-AF65-F5344CB8AC3E}">
        <p14:creationId xmlns:p14="http://schemas.microsoft.com/office/powerpoint/2010/main" val="17088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974035" y="827786"/>
            <a:ext cx="5831633" cy="461665"/>
          </a:xfrm>
          <a:prstGeom prst="rect">
            <a:avLst/>
          </a:prstGeom>
          <a:noFill/>
        </p:spPr>
        <p:txBody>
          <a:bodyPr wrap="square" rtlCol="0">
            <a:spAutoFit/>
          </a:bodyPr>
          <a:lstStyle/>
          <a:p>
            <a:r>
              <a:rPr lang="en-US" sz="2400" dirty="0">
                <a:latin typeface="Arial Black" panose="020B0A04020102020204" pitchFamily="34" charset="0"/>
              </a:rPr>
              <a:t>Prompt Engineering</a:t>
            </a:r>
            <a:endParaRPr lang="el-GR" sz="24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155777" y="2175570"/>
            <a:ext cx="6294594" cy="2677656"/>
          </a:xfrm>
          <a:prstGeom prst="rect">
            <a:avLst/>
          </a:prstGeom>
          <a:noFill/>
        </p:spPr>
        <p:txBody>
          <a:bodyPr wrap="square" rtlCol="0">
            <a:spAutoFit/>
          </a:bodyPr>
          <a:lstStyle/>
          <a:p>
            <a:r>
              <a:rPr lang="en-US" sz="2400" dirty="0"/>
              <a:t>Use of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7577592" y="1908156"/>
            <a:ext cx="3969598" cy="3212484"/>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974035" y="821399"/>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834887" y="1650784"/>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for creating the trojan intent (for example </a:t>
            </a:r>
            <a:r>
              <a:rPr lang="en-US" sz="2400" i="1" dirty="0"/>
              <a:t>“I would like to add “X” feature is “X” code .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intent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998" y="1699316"/>
            <a:ext cx="1855648" cy="1855648"/>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414588" y="3728276"/>
            <a:ext cx="2411963"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924339" y="807908"/>
            <a:ext cx="5831633" cy="461665"/>
          </a:xfrm>
          <a:prstGeom prst="rect">
            <a:avLst/>
          </a:prstGeom>
          <a:noFill/>
        </p:spPr>
        <p:txBody>
          <a:bodyPr wrap="square" rtlCol="0">
            <a:spAutoFit/>
          </a:bodyPr>
          <a:lstStyle/>
          <a:p>
            <a:r>
              <a:rPr lang="en-US" sz="2400" dirty="0">
                <a:latin typeface="Arial Black" panose="020B0A04020102020204" pitchFamily="34" charset="0"/>
              </a:rPr>
              <a:t>Prompting Pattern</a:t>
            </a:r>
            <a:endParaRPr lang="el-GR" sz="24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464951" y="1533080"/>
            <a:ext cx="8484041" cy="4893647"/>
          </a:xfrm>
          <a:prstGeom prst="rect">
            <a:avLst/>
          </a:prstGeom>
          <a:noFill/>
        </p:spPr>
        <p:txBody>
          <a:bodyPr wrap="square" rtlCol="0">
            <a:spAutoFit/>
          </a:bodyPr>
          <a:lstStyle/>
          <a:p>
            <a:r>
              <a:rPr lang="en-US" sz="2400" dirty="0"/>
              <a:t>We </a:t>
            </a:r>
            <a:r>
              <a:rPr lang="en-US" sz="2400" b="1" dirty="0"/>
              <a:t>then</a:t>
            </a:r>
            <a:r>
              <a:rPr lang="en-US" sz="2400" dirty="0"/>
              <a:t> used the </a:t>
            </a:r>
            <a:r>
              <a:rPr lang="en-US" sz="2400" u="sng" dirty="0"/>
              <a:t>Persona</a:t>
            </a:r>
            <a:r>
              <a:rPr lang="en-US" sz="2400" dirty="0"/>
              <a:t> prompt pattern to:</a:t>
            </a:r>
          </a:p>
          <a:p>
            <a:endParaRPr lang="en-US" sz="2400" dirty="0"/>
          </a:p>
          <a:p>
            <a:pPr marL="285750" indent="-285750">
              <a:buFont typeface="Arial" panose="020B0604020202020204" pitchFamily="34" charset="0"/>
              <a:buChar char="•"/>
            </a:pPr>
            <a:r>
              <a:rPr lang="en-US" sz="2400" dirty="0"/>
              <a:t>provide the LLM with intent (for example, </a:t>
            </a:r>
            <a:r>
              <a:rPr lang="en-US" sz="2400" i="1" dirty="0"/>
              <a:t>“Acts as a digital engineer”</a:t>
            </a:r>
            <a:r>
              <a:rPr lang="en-US" sz="2400" dirty="0"/>
              <a:t>) and conceptualize context (refactor the code, provide Verilog files)</a:t>
            </a:r>
          </a:p>
          <a:p>
            <a:pPr marL="285750" indent="-285750">
              <a:buFont typeface="Arial" panose="020B0604020202020204" pitchFamily="34" charset="0"/>
              <a:buChar char="•"/>
            </a:pPr>
            <a:r>
              <a:rPr lang="en-US" sz="2400" dirty="0"/>
              <a:t>provide the LLM with motivation to achieve a certain task (for example, </a:t>
            </a:r>
            <a:r>
              <a:rPr lang="en-US" sz="2400" i="1" dirty="0"/>
              <a:t>“refactor the code to provide extended functionality”</a:t>
            </a:r>
            <a:r>
              <a:rPr lang="en-US" sz="2400" dirty="0"/>
              <a:t>).</a:t>
            </a:r>
          </a:p>
          <a:p>
            <a:pPr marL="285750" indent="-285750">
              <a:buFont typeface="Arial" panose="020B0604020202020204" pitchFamily="34" charset="0"/>
              <a:buChar char="•"/>
            </a:pPr>
            <a:r>
              <a:rPr lang="en-US" sz="2400" dirty="0"/>
              <a:t>structure fundamental contextual statements around key ideas (for example, </a:t>
            </a:r>
            <a:r>
              <a:rPr lang="en-US" sz="2400" i="1" dirty="0"/>
              <a:t>“Provide code that a digital designer would create”</a:t>
            </a:r>
            <a:r>
              <a:rPr lang="en-US" sz="2400" dirty="0"/>
              <a:t>)</a:t>
            </a:r>
          </a:p>
          <a:p>
            <a:pPr marL="285750" indent="-285750">
              <a:buFont typeface="Arial" panose="020B0604020202020204" pitchFamily="34" charset="0"/>
              <a:buChar char="•"/>
            </a:pPr>
            <a:r>
              <a:rPr lang="en-US" sz="2400" dirty="0"/>
              <a:t>provide example code for the LLM  to follow along by using the </a:t>
            </a:r>
            <a:r>
              <a:rPr lang="en-US" sz="2400" i="1" dirty="0"/>
              <a:t>Chain of Thought</a:t>
            </a:r>
            <a:r>
              <a:rPr lang="en-US" sz="2400" dirty="0"/>
              <a:t> prompt engineering technique (for example </a:t>
            </a:r>
            <a:r>
              <a:rPr lang="en-US" sz="2400" i="1" dirty="0"/>
              <a:t>“This part of code “X” from my codebase needs new features.”</a:t>
            </a:r>
            <a:r>
              <a:rPr lang="en-US" sz="2400" dirty="0"/>
              <a:t>). </a:t>
            </a:r>
            <a:endParaRPr lang="el-GR" sz="2400" dirty="0"/>
          </a:p>
        </p:txBody>
      </p:sp>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678" y="1922307"/>
            <a:ext cx="1590869" cy="1590869"/>
          </a:xfrm>
          <a:prstGeom prst="rect">
            <a:avLst/>
          </a:prstGeom>
        </p:spPr>
      </p:pic>
      <p:sp>
        <p:nvSpPr>
          <p:cNvPr id="6" name="TextBox 5">
            <a:extLst>
              <a:ext uri="{FF2B5EF4-FFF2-40B4-BE49-F238E27FC236}">
                <a16:creationId xmlns:a16="http://schemas.microsoft.com/office/drawing/2014/main" id="{2D5DB549-36F2-24DB-964F-653B9F359ABB}"/>
              </a:ext>
            </a:extLst>
          </p:cNvPr>
          <p:cNvSpPr txBox="1"/>
          <p:nvPr/>
        </p:nvSpPr>
        <p:spPr>
          <a:xfrm>
            <a:off x="681134" y="3716396"/>
            <a:ext cx="2411963" cy="1477328"/>
          </a:xfrm>
          <a:prstGeom prst="rect">
            <a:avLst/>
          </a:prstGeom>
          <a:noFill/>
        </p:spPr>
        <p:txBody>
          <a:bodyPr wrap="square" rtlCol="0">
            <a:spAutoFit/>
          </a:bodyPr>
          <a:lstStyle/>
          <a:p>
            <a:pPr algn="ctr"/>
            <a:r>
              <a:rPr lang="en-US" dirty="0">
                <a:hlinkClick r:id="rId3"/>
              </a:rPr>
              <a:t>Prompt example: https://chat.openai.com/share/8d425e27-d6d8-473b-9f53-7e42fdf6c008</a:t>
            </a:r>
            <a:endParaRPr lang="el-GR" dirty="0"/>
          </a:p>
        </p:txBody>
      </p:sp>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26444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933061" y="1212980"/>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language. As a proof of concept, we present the dialogue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879339" y="2558907"/>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373353" y="256073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083122" y="302528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04829" y="297965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16" name="Picture 15">
            <a:extLst>
              <a:ext uri="{FF2B5EF4-FFF2-40B4-BE49-F238E27FC236}">
                <a16:creationId xmlns:a16="http://schemas.microsoft.com/office/drawing/2014/main" id="{64152AF1-F1BD-2819-F4FF-94AF11FDF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956" y="3736215"/>
            <a:ext cx="6201556" cy="2886258"/>
          </a:xfrm>
          <a:prstGeom prst="rect">
            <a:avLst/>
          </a:prstGeom>
        </p:spPr>
      </p:pic>
      <p:grpSp>
        <p:nvGrpSpPr>
          <p:cNvPr id="8" name="Group 7">
            <a:extLst>
              <a:ext uri="{FF2B5EF4-FFF2-40B4-BE49-F238E27FC236}">
                <a16:creationId xmlns:a16="http://schemas.microsoft.com/office/drawing/2014/main" id="{33581E12-0CE8-D985-36EE-AC9D63BB6B2E}"/>
              </a:ext>
            </a:extLst>
          </p:cNvPr>
          <p:cNvGrpSpPr/>
          <p:nvPr/>
        </p:nvGrpSpPr>
        <p:grpSpPr>
          <a:xfrm>
            <a:off x="5548988" y="4790830"/>
            <a:ext cx="1445050" cy="1379013"/>
            <a:chOff x="459698" y="1906555"/>
            <a:chExt cx="2808514" cy="2808514"/>
          </a:xfrm>
        </p:grpSpPr>
        <p:pic>
          <p:nvPicPr>
            <p:cNvPr id="3" name="Picture 2">
              <a:extLst>
                <a:ext uri="{FF2B5EF4-FFF2-40B4-BE49-F238E27FC236}">
                  <a16:creationId xmlns:a16="http://schemas.microsoft.com/office/drawing/2014/main" id="{98D7EE0C-2103-EDB0-87FA-C15999388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35" y="2227378"/>
              <a:ext cx="2290435" cy="2290435"/>
            </a:xfrm>
            <a:prstGeom prst="rect">
              <a:avLst/>
            </a:prstGeom>
          </p:spPr>
        </p:pic>
        <p:grpSp>
          <p:nvGrpSpPr>
            <p:cNvPr id="7" name="Group 6">
              <a:extLst>
                <a:ext uri="{FF2B5EF4-FFF2-40B4-BE49-F238E27FC236}">
                  <a16:creationId xmlns:a16="http://schemas.microsoft.com/office/drawing/2014/main" id="{4F1C60EA-830B-AEEE-943B-A5F78A71D6BA}"/>
                </a:ext>
              </a:extLst>
            </p:cNvPr>
            <p:cNvGrpSpPr/>
            <p:nvPr/>
          </p:nvGrpSpPr>
          <p:grpSpPr>
            <a:xfrm>
              <a:off x="459698" y="1906555"/>
              <a:ext cx="2808514" cy="2808514"/>
              <a:chOff x="497020" y="2177143"/>
              <a:chExt cx="2808514" cy="2808514"/>
            </a:xfrm>
          </p:grpSpPr>
          <p:sp>
            <p:nvSpPr>
              <p:cNvPr id="5" name="Rectangle: Rounded Corners 4">
                <a:extLst>
                  <a:ext uri="{FF2B5EF4-FFF2-40B4-BE49-F238E27FC236}">
                    <a16:creationId xmlns:a16="http://schemas.microsoft.com/office/drawing/2014/main" id="{1E836706-C856-077F-128C-B6C3A21F040E}"/>
                  </a:ext>
                </a:extLst>
              </p:cNvPr>
              <p:cNvSpPr/>
              <p:nvPr/>
            </p:nvSpPr>
            <p:spPr>
              <a:xfrm rot="18900000">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00AF7E6C-9DF2-CE45-D2CF-F36BD3B4410A}"/>
                  </a:ext>
                </a:extLst>
              </p:cNvPr>
              <p:cNvSpPr/>
              <p:nvPr/>
            </p:nvSpPr>
            <p:spPr>
              <a:xfrm rot="2700000" flipV="1">
                <a:off x="1826632" y="2177143"/>
                <a:ext cx="149289" cy="2808514"/>
              </a:xfrm>
              <a:prstGeom prst="roundRect">
                <a:avLst>
                  <a:gd name="adj" fmla="val 5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l-GR"/>
              </a:p>
            </p:txBody>
          </p:sp>
        </p:grpSp>
      </p:grpSp>
    </p:spTree>
    <p:extLst>
      <p:ext uri="{BB962C8B-B14F-4D97-AF65-F5344CB8AC3E}">
        <p14:creationId xmlns:p14="http://schemas.microsoft.com/office/powerpoint/2010/main" val="344735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4075738" y="5378265"/>
            <a:ext cx="4478133" cy="923330"/>
          </a:xfrm>
          <a:prstGeom prst="rect">
            <a:avLst/>
          </a:prstGeom>
          <a:noFill/>
        </p:spPr>
        <p:txBody>
          <a:bodyPr wrap="square" rtlCol="0">
            <a:spAutoFit/>
          </a:bodyPr>
          <a:lstStyle/>
          <a:p>
            <a:pPr algn="ctr"/>
            <a:r>
              <a:rPr lang="en-US" dirty="0">
                <a:hlinkClick r:id="rId2"/>
              </a:rPr>
              <a:t>Prompt </a:t>
            </a:r>
            <a:r>
              <a:rPr lang="en-US" b="1" u="sng" dirty="0">
                <a:hlinkClick r:id="rId2"/>
              </a:rPr>
              <a:t>without</a:t>
            </a:r>
            <a:r>
              <a:rPr lang="en-US" dirty="0">
                <a:hlinkClick r:id="rId2"/>
              </a:rPr>
              <a:t> bypassing the content filter : https://chat.openai.com/share/ad3ca337-03a9-4301-947c-2ee9ce5c1e3b</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5345212" y="3914900"/>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617046" y="911227"/>
            <a:ext cx="5697758" cy="2031325"/>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8’hAA,8’hBB. </a:t>
            </a:r>
          </a:p>
          <a:p>
            <a:pPr marL="285750" indent="-285750">
              <a:buFont typeface="Arial" panose="020B0604020202020204" pitchFamily="34" charset="0"/>
              <a:buChar char="•"/>
            </a:pPr>
            <a:r>
              <a:rPr lang="en-US" dirty="0"/>
              <a:t>After state activation any transmission is blocked.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6791604" y="911227"/>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pic>
        <p:nvPicPr>
          <p:cNvPr id="7" name="Picture 6">
            <a:extLst>
              <a:ext uri="{FF2B5EF4-FFF2-40B4-BE49-F238E27FC236}">
                <a16:creationId xmlns:a16="http://schemas.microsoft.com/office/drawing/2014/main" id="{7EF001E8-7E9E-EFE3-E507-D0109C60FE4E}"/>
              </a:ext>
            </a:extLst>
          </p:cNvPr>
          <p:cNvPicPr>
            <a:picLocks noChangeAspect="1"/>
          </p:cNvPicPr>
          <p:nvPr/>
        </p:nvPicPr>
        <p:blipFill>
          <a:blip r:embed="rId3"/>
          <a:stretch>
            <a:fillRect/>
          </a:stretch>
        </p:blipFill>
        <p:spPr>
          <a:xfrm>
            <a:off x="5059300" y="4926282"/>
            <a:ext cx="2511008" cy="335309"/>
          </a:xfrm>
          <a:prstGeom prst="rect">
            <a:avLst/>
          </a:prstGeom>
        </p:spPr>
      </p:pic>
      <p:sp>
        <p:nvSpPr>
          <p:cNvPr id="10" name="TextBox 9">
            <a:extLst>
              <a:ext uri="{FF2B5EF4-FFF2-40B4-BE49-F238E27FC236}">
                <a16:creationId xmlns:a16="http://schemas.microsoft.com/office/drawing/2014/main" id="{521F9B86-C9D6-13AD-DDF4-8AB23C1B2794}"/>
              </a:ext>
            </a:extLst>
          </p:cNvPr>
          <p:cNvSpPr txBox="1"/>
          <p:nvPr/>
        </p:nvSpPr>
        <p:spPr>
          <a:xfrm>
            <a:off x="1208314" y="328718"/>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spTree>
    <p:extLst>
      <p:ext uri="{BB962C8B-B14F-4D97-AF65-F5344CB8AC3E}">
        <p14:creationId xmlns:p14="http://schemas.microsoft.com/office/powerpoint/2010/main" val="41015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a:blip r:embed="rId2"/>
          <a:stretch>
            <a:fillRect/>
          </a:stretch>
        </p:blipFill>
        <p:spPr>
          <a:xfrm>
            <a:off x="-1555" y="4209286"/>
            <a:ext cx="12192000" cy="1994390"/>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114592" y="1831917"/>
            <a:ext cx="4478133" cy="923330"/>
          </a:xfrm>
          <a:prstGeom prst="rect">
            <a:avLst/>
          </a:prstGeom>
          <a:noFill/>
        </p:spPr>
        <p:txBody>
          <a:bodyPr wrap="square" rtlCol="0">
            <a:spAutoFit/>
          </a:bodyPr>
          <a:lstStyle/>
          <a:p>
            <a:pPr algn="ctr"/>
            <a:r>
              <a:rPr lang="en-US" dirty="0">
                <a:hlinkClick r:id="rId3"/>
              </a:rPr>
              <a:t>Prompt </a:t>
            </a:r>
            <a:r>
              <a:rPr lang="en-US" b="1" u="sng" dirty="0">
                <a:hlinkClick r:id="rId3"/>
              </a:rPr>
              <a:t>bypassing the content filter </a:t>
            </a:r>
            <a:r>
              <a:rPr lang="en-US" dirty="0">
                <a:hlinkClick r:id="rId3"/>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446130" y="2037906"/>
            <a:ext cx="4478133" cy="923330"/>
          </a:xfrm>
          <a:prstGeom prst="rect">
            <a:avLst/>
          </a:prstGeom>
          <a:noFill/>
        </p:spPr>
        <p:txBody>
          <a:bodyPr wrap="square" rtlCol="0">
            <a:spAutoFit/>
          </a:bodyPr>
          <a:lstStyle/>
          <a:p>
            <a:pPr algn="ctr"/>
            <a:r>
              <a:rPr lang="en-US" dirty="0">
                <a:hlinkClick r:id="rId4"/>
              </a:rPr>
              <a:t>Prompt </a:t>
            </a:r>
            <a:r>
              <a:rPr lang="en-US" b="1" u="sng" dirty="0">
                <a:hlinkClick r:id="rId4"/>
              </a:rPr>
              <a:t>without</a:t>
            </a:r>
            <a:r>
              <a:rPr lang="en-US" dirty="0">
                <a:hlinkClick r:id="rId4"/>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5"/>
          <a:stretch>
            <a:fillRect/>
          </a:stretch>
        </p:blipFill>
        <p:spPr>
          <a:xfrm>
            <a:off x="1429692" y="1585923"/>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6997959" y="1921232"/>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758890" y="1701282"/>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7453604" y="2961236"/>
            <a:ext cx="2525486" cy="369332"/>
          </a:xfrm>
          <a:prstGeom prst="rect">
            <a:avLst/>
          </a:prstGeom>
          <a:noFill/>
        </p:spPr>
        <p:txBody>
          <a:bodyPr wrap="square" rtlCol="0">
            <a:spAutoFit/>
          </a:bodyPr>
          <a:lstStyle/>
          <a:p>
            <a:r>
              <a:rPr lang="en-US" dirty="0">
                <a:hlinkClick r:id="rId6"/>
              </a:rPr>
              <a:t>Code</a:t>
            </a:r>
            <a:r>
              <a:rPr lang="en-US" dirty="0"/>
              <a:t> and </a:t>
            </a:r>
            <a:r>
              <a:rPr lang="en-US" dirty="0">
                <a:hlinkClick r:id="rId7"/>
              </a:rPr>
              <a:t>testbench</a:t>
            </a:r>
            <a:r>
              <a:rPr lang="en-US" dirty="0"/>
              <a:t> link </a:t>
            </a:r>
            <a:endParaRPr lang="el-GR" dirty="0"/>
          </a:p>
        </p:txBody>
      </p:sp>
    </p:spTree>
    <p:extLst>
      <p:ext uri="{BB962C8B-B14F-4D97-AF65-F5344CB8AC3E}">
        <p14:creationId xmlns:p14="http://schemas.microsoft.com/office/powerpoint/2010/main" val="4451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1301</Words>
  <Application>Microsoft Office PowerPoint</Application>
  <PresentationFormat>Widescreen</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28</cp:revision>
  <dcterms:created xsi:type="dcterms:W3CDTF">2023-10-14T14:19:51Z</dcterms:created>
  <dcterms:modified xsi:type="dcterms:W3CDTF">2023-10-25T20:13:13Z</dcterms:modified>
</cp:coreProperties>
</file>