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9" r:id="rId3"/>
    <p:sldId id="260" r:id="rId4"/>
    <p:sldId id="264" r:id="rId5"/>
    <p:sldId id="265" r:id="rId6"/>
    <p:sldId id="279" r:id="rId7"/>
    <p:sldId id="266" r:id="rId8"/>
    <p:sldId id="274" r:id="rId9"/>
    <p:sldId id="280" r:id="rId10"/>
    <p:sldId id="258" r:id="rId11"/>
    <p:sldId id="261" r:id="rId12"/>
    <p:sldId id="283" r:id="rId13"/>
    <p:sldId id="281" r:id="rId14"/>
    <p:sldId id="284" r:id="rId15"/>
    <p:sldId id="267" r:id="rId16"/>
    <p:sldId id="273" r:id="rId17"/>
    <p:sldId id="263" r:id="rId18"/>
    <p:sldId id="275" r:id="rId19"/>
    <p:sldId id="277" r:id="rId20"/>
    <p:sldId id="278" r:id="rId21"/>
    <p:sldId id="285" r:id="rId2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stas Rantos" initials="KR" lastIdx="6" clrIdx="0">
    <p:extLst>
      <p:ext uri="{19B8F6BF-5375-455C-9EA6-DF929625EA0E}">
        <p15:presenceInfo xmlns:p15="http://schemas.microsoft.com/office/powerpoint/2012/main" userId="S::k.rantos@cybernoesis.com::6247a7c4-083d-4676-aaf7-1d6727a3ff51" providerId="AD"/>
      </p:ext>
    </p:extLst>
  </p:cmAuthor>
  <p:cmAuthor id="2" name="Alexandros Papaioanou" initials="AP" lastIdx="1" clrIdx="1">
    <p:extLst>
      <p:ext uri="{19B8F6BF-5375-455C-9EA6-DF929625EA0E}">
        <p15:presenceInfo xmlns:p15="http://schemas.microsoft.com/office/powerpoint/2012/main" userId="d2515e89f373cf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DF0"/>
    <a:srgbClr val="B8FAD0"/>
    <a:srgbClr val="D4FCE2"/>
    <a:srgbClr val="E2F5FA"/>
    <a:srgbClr val="F1FDFC"/>
    <a:srgbClr val="E8FCFC"/>
    <a:srgbClr val="B9F5F4"/>
    <a:srgbClr val="97D9EB"/>
    <a:srgbClr val="ABF4EF"/>
    <a:srgbClr val="A2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FCD8-40AA-75F0-CB99-2949ED311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549FE-2E4C-8397-F6F2-D5D9DBAFA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E495-9D4E-D1C5-668D-9C9A4BB5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8A97-B281-2C44-214A-A3AEEF0B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16E9-7583-3CB8-EF33-4F9EB37B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6DFF-E33F-CD0D-ACBD-B4DABD85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4A5B-9F9B-6974-DA10-E7917F22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68E7-FDD3-D70A-312F-F630684B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7413-548A-738E-6FF9-B7B0E629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AD5-0380-1676-5F2E-5081E9F9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866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D1B66-9B91-AC0C-00A4-BA22FF8D6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7E6AD-590C-4977-9EF9-D15107FF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3789F-39CF-E9D9-BD5A-DE52FF05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BC1D-2D1A-7B04-0AF9-8B7CF24F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E7D2-FE1E-B325-D83F-29A21CAA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203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ED84-231A-903A-19AB-37027795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AA81-DF8F-F738-B8EF-4CFA8AEF8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4A7E-8DB4-654E-0EED-5F78C9C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E9A8-7424-EBCC-76EE-F9ED827C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E71E-6FF4-1F52-020A-5417EF88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497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096-83F0-D075-5385-F2793DFF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17B7-8C57-EAA9-7840-58E1AA11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27DA-5A74-37C7-925E-143F59EB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5A52-37E3-36C2-B61A-DE780056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E5EB-C61C-3FDA-3CA6-EDAB266F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06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B4FB-9DCD-29F9-8C07-1749A537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C38D-A657-316E-B545-4EBE7D011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CBD2B-906E-851F-7457-56A17A33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F6F40-B0B1-C57E-0BE2-37482A5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583EF-717E-BFCA-5B59-13E5CE45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CBE91-379C-DB64-4FB6-372D3F45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141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E889-CB23-283E-86DA-AB392DE0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CC7E2-035D-A5C2-5C79-39979BC4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EC704-84DB-2BF4-90BD-25533D42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1B7DB-1DDE-FE1F-DFE0-C072CA375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9BB9-4540-6707-C2C9-20E09E644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60EC9-3CDC-82A6-25C0-38101E66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2CD91-C6C9-2F80-6DE7-492F8963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D056E-C275-0878-1D42-F5A7C99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42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B14E-519A-20A8-783B-9EAB0472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3C2F8-A39C-A1F5-702B-E5F71CD8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32BED-40B3-7C17-B2F1-34277870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7B1B6-88E0-244A-EAE1-0551FEDF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69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CF1E4-1080-A2F8-E2C0-E9D223C4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01690-B92A-42CB-749C-A5304CA7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4318D-E765-6CD0-88C2-610B0A6C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141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1E57-C3F5-B259-95B6-FFE507F8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8434-1CC7-688E-9309-40D5384F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FB8C2-C1A1-8BDE-890F-B16214C3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23A9D-E4D5-F21A-4989-048A0FC4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8F74-6195-C0D6-22C2-CEEC46C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6715D-553C-CB3E-574F-60760047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026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E2FD-68AC-9CB1-1664-35AB9091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CCD73-82AA-0EA2-A96A-790526679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EC4B0-7115-D3EF-AE0B-4861C6F28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4FDF-0EAF-9DE8-A7D5-872EB9C0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FF52C-192D-843C-E894-B8545226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366D-2886-172F-FE7C-CC6EB146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594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B344E-46CE-9B12-4F81-BB1B78AE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6C8C6-6BFA-04D5-39B2-F58A0425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148A-4E94-4FE3-EC37-FFE6E4151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90B6-3E79-11B1-9611-53CBC4614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38A4-068B-2AF3-7963-E6E57A47C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13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efabless/carave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.openai.com/share/ab1aaa92-df85-47e9-91e3-15edf16c68dc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aplayground.com/x/ek8p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edaplayground.com/x/Nisf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share/8d425e27-d6d8-473b-9f53-7e42fdf6c008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ecworks/ae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7.svg"/><Relationship Id="rId2" Type="http://schemas.openxmlformats.org/officeDocument/2006/relationships/hyperlink" Target="https://github.com/secworks/ae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.openai.com/share/8c8fb17c-6647-4eee-8c1e-71c2bc0c1b95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201.11903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44e37758-e3c0-4025-98a8-89f75f36166b" TargetMode="External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hyperlink" Target="https://chat.openai.com/share/8d425e27-d6d8-473b-9f53-7e42fdf6c008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53ca6e4b-ca74-405f-ae9d-32c748fa471a" TargetMode="External"/><Relationship Id="rId7" Type="http://schemas.openxmlformats.org/officeDocument/2006/relationships/image" Target="../media/image9.svg"/><Relationship Id="rId2" Type="http://schemas.openxmlformats.org/officeDocument/2006/relationships/hyperlink" Target="https://chat.openai.com/share/445456a6-b89d-438b-a547-05adbec612d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efteris-B/SystemsGenesis_CSAW2023/tree/main/projects/UART" TargetMode="External"/><Relationship Id="rId3" Type="http://schemas.openxmlformats.org/officeDocument/2006/relationships/image" Target="../media/image9.sv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.openai.com/share/89c53be5-10bf-4ecc-859a-894b3ae967c2" TargetMode="External"/><Relationship Id="rId11" Type="http://schemas.openxmlformats.org/officeDocument/2006/relationships/image" Target="../media/image7.svg"/><Relationship Id="rId5" Type="http://schemas.openxmlformats.org/officeDocument/2006/relationships/hyperlink" Target="https://chat.openai.com/share/de877a72-3ccd-4dcd-8c72-8faebfb8c48e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hyperlink" Target="https://www.edaplayground.com/x/r38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B7E28E-D620-4EC0-AE93-14316D4DA023}"/>
              </a:ext>
            </a:extLst>
          </p:cNvPr>
          <p:cNvSpPr/>
          <p:nvPr/>
        </p:nvSpPr>
        <p:spPr>
          <a:xfrm rot="2649063">
            <a:off x="1127283" y="-1817824"/>
            <a:ext cx="836827" cy="3705225"/>
          </a:xfrm>
          <a:prstGeom prst="roundRect">
            <a:avLst>
              <a:gd name="adj" fmla="val 50000"/>
            </a:avLst>
          </a:prstGeom>
          <a:solidFill>
            <a:srgbClr val="E2F5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013991-0CDB-BD73-BE96-05478FF98022}"/>
              </a:ext>
            </a:extLst>
          </p:cNvPr>
          <p:cNvSpPr/>
          <p:nvPr/>
        </p:nvSpPr>
        <p:spPr>
          <a:xfrm rot="2572877">
            <a:off x="2932081" y="-4342331"/>
            <a:ext cx="4472341" cy="13939353"/>
          </a:xfrm>
          <a:prstGeom prst="rect">
            <a:avLst/>
          </a:prstGeom>
          <a:solidFill>
            <a:srgbClr val="E9FD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A2B1DE-1AEF-C6EC-8E36-7C23B62421AB}"/>
              </a:ext>
            </a:extLst>
          </p:cNvPr>
          <p:cNvGrpSpPr/>
          <p:nvPr/>
        </p:nvGrpSpPr>
        <p:grpSpPr>
          <a:xfrm rot="308197">
            <a:off x="7399702" y="-2807525"/>
            <a:ext cx="5058316" cy="9241665"/>
            <a:chOff x="7090140" y="-2745612"/>
            <a:chExt cx="5058316" cy="9241665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3D039C-31D9-6830-40DF-332485DAB2E1}"/>
                </a:ext>
              </a:extLst>
            </p:cNvPr>
            <p:cNvSpPr/>
            <p:nvPr/>
          </p:nvSpPr>
          <p:spPr>
            <a:xfrm rot="13045945">
              <a:off x="7455166" y="-1771429"/>
              <a:ext cx="2035918" cy="7430920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86AD556-6A37-B409-0444-8EEB1EB4D479}"/>
                </a:ext>
              </a:extLst>
            </p:cNvPr>
            <p:cNvSpPr/>
            <p:nvPr/>
          </p:nvSpPr>
          <p:spPr>
            <a:xfrm rot="13045945">
              <a:off x="10568828" y="-2456438"/>
              <a:ext cx="1579628" cy="7471598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E75062-20C6-D8E4-7C1F-A68D87F5AA5D}"/>
                </a:ext>
              </a:extLst>
            </p:cNvPr>
            <p:cNvSpPr/>
            <p:nvPr/>
          </p:nvSpPr>
          <p:spPr>
            <a:xfrm rot="13045945">
              <a:off x="7723743" y="4207106"/>
              <a:ext cx="1579628" cy="1857370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04A4769-7FF5-8295-9540-29EEB896CF57}"/>
                </a:ext>
              </a:extLst>
            </p:cNvPr>
            <p:cNvSpPr/>
            <p:nvPr/>
          </p:nvSpPr>
          <p:spPr>
            <a:xfrm rot="13045945">
              <a:off x="10834153" y="1205634"/>
              <a:ext cx="1114077" cy="4956973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6BB055A-CA09-5BD3-8BC0-A0EDDE690170}"/>
                </a:ext>
              </a:extLst>
            </p:cNvPr>
            <p:cNvSpPr/>
            <p:nvPr/>
          </p:nvSpPr>
          <p:spPr>
            <a:xfrm rot="13045945">
              <a:off x="7090140" y="-2745612"/>
              <a:ext cx="1129888" cy="5803333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44A6156-A089-C487-8662-1D7D7CD3021F}"/>
                </a:ext>
              </a:extLst>
            </p:cNvPr>
            <p:cNvSpPr/>
            <p:nvPr/>
          </p:nvSpPr>
          <p:spPr>
            <a:xfrm rot="13045945">
              <a:off x="9135986" y="5679066"/>
              <a:ext cx="808179" cy="816987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774A10-A79C-022A-F1C1-2198641F64B5}"/>
              </a:ext>
            </a:extLst>
          </p:cNvPr>
          <p:cNvSpPr/>
          <p:nvPr/>
        </p:nvSpPr>
        <p:spPr>
          <a:xfrm rot="2649063">
            <a:off x="2009867" y="-1471489"/>
            <a:ext cx="836827" cy="3705225"/>
          </a:xfrm>
          <a:prstGeom prst="roundRect">
            <a:avLst>
              <a:gd name="adj" fmla="val 50000"/>
            </a:avLst>
          </a:prstGeom>
          <a:solidFill>
            <a:srgbClr val="E2F5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BA0392-5DC7-3645-25D8-EA72A9A1A99F}"/>
              </a:ext>
            </a:extLst>
          </p:cNvPr>
          <p:cNvSpPr/>
          <p:nvPr/>
        </p:nvSpPr>
        <p:spPr>
          <a:xfrm rot="2649063">
            <a:off x="5292826" y="5005387"/>
            <a:ext cx="1366175" cy="3705225"/>
          </a:xfrm>
          <a:prstGeom prst="roundRect">
            <a:avLst>
              <a:gd name="adj" fmla="val 50000"/>
            </a:avLst>
          </a:prstGeom>
          <a:solidFill>
            <a:srgbClr val="E8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DEDDCB-9F13-9D11-0341-5B02D8BD2A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7" t="16798"/>
          <a:stretch/>
        </p:blipFill>
        <p:spPr>
          <a:xfrm rot="18902184">
            <a:off x="1015881" y="387433"/>
            <a:ext cx="2125360" cy="719796"/>
          </a:xfrm>
          <a:prstGeom prst="rect">
            <a:avLst/>
          </a:prstGeom>
          <a:solidFill>
            <a:srgbClr val="E2F5FA"/>
          </a:solidFill>
        </p:spPr>
      </p:pic>
      <p:pic>
        <p:nvPicPr>
          <p:cNvPr id="16" name="Picture 2" descr="IHU Logo">
            <a:extLst>
              <a:ext uri="{FF2B5EF4-FFF2-40B4-BE49-F238E27FC236}">
                <a16:creationId xmlns:a16="http://schemas.microsoft.com/office/drawing/2014/main" id="{C5A0E9E3-1040-6A1D-98CD-2E8C1B75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4856">
            <a:off x="37970" y="392334"/>
            <a:ext cx="1671060" cy="635018"/>
          </a:xfrm>
          <a:prstGeom prst="rect">
            <a:avLst/>
          </a:prstGeom>
          <a:noFill/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B79EFE-2E9E-2315-B138-1063CBA50389}"/>
              </a:ext>
            </a:extLst>
          </p:cNvPr>
          <p:cNvSpPr/>
          <p:nvPr/>
        </p:nvSpPr>
        <p:spPr>
          <a:xfrm rot="2649063">
            <a:off x="6409210" y="6266520"/>
            <a:ext cx="986289" cy="3276499"/>
          </a:xfrm>
          <a:prstGeom prst="roundRect">
            <a:avLst>
              <a:gd name="adj" fmla="val 50000"/>
            </a:avLst>
          </a:prstGeom>
          <a:solidFill>
            <a:srgbClr val="E8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EE159-A537-A9B9-19C3-09F38EA1554F}"/>
              </a:ext>
            </a:extLst>
          </p:cNvPr>
          <p:cNvSpPr txBox="1"/>
          <p:nvPr/>
        </p:nvSpPr>
        <p:spPr>
          <a:xfrm>
            <a:off x="1789507" y="3314596"/>
            <a:ext cx="36178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Team : </a:t>
            </a:r>
            <a:r>
              <a:rPr lang="en-US" sz="2000" dirty="0" err="1">
                <a:latin typeface="Arial Black" panose="020B0A04020102020204" pitchFamily="34" charset="0"/>
              </a:rPr>
              <a:t>SystemsGenesys</a:t>
            </a:r>
            <a:endParaRPr lang="el-GR" sz="2000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54B54F-86A3-5C7A-1A52-76525E62CCB7}"/>
              </a:ext>
            </a:extLst>
          </p:cNvPr>
          <p:cNvSpPr txBox="1"/>
          <p:nvPr/>
        </p:nvSpPr>
        <p:spPr>
          <a:xfrm>
            <a:off x="-193327" y="4110576"/>
            <a:ext cx="75835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/>
              <a:t>Member: Eleftherios </a:t>
            </a:r>
            <a:r>
              <a:rPr lang="en-US" sz="2000" spc="300" dirty="0" err="1"/>
              <a:t>Batzolis</a:t>
            </a:r>
            <a:endParaRPr lang="en-US" sz="2000" spc="300" dirty="0"/>
          </a:p>
          <a:p>
            <a:pPr algn="ctr"/>
            <a:r>
              <a:rPr lang="en-US" sz="2000" spc="300" dirty="0"/>
              <a:t>Mentor: Dr. Konstantinos Rantos</a:t>
            </a:r>
          </a:p>
          <a:p>
            <a:pPr algn="ctr"/>
            <a:endParaRPr lang="en-US" sz="2000" spc="300" dirty="0"/>
          </a:p>
          <a:p>
            <a:pPr algn="ctr"/>
            <a:r>
              <a:rPr lang="en-US" sz="2000" spc="300" dirty="0"/>
              <a:t>Web Services and Information Security Lab</a:t>
            </a:r>
          </a:p>
          <a:p>
            <a:pPr algn="ctr"/>
            <a:r>
              <a:rPr lang="en-US" sz="2000" spc="300" dirty="0"/>
              <a:t>International Hellenic University</a:t>
            </a:r>
            <a:endParaRPr lang="el-GR" sz="2000" spc="300" dirty="0"/>
          </a:p>
          <a:p>
            <a:pPr algn="ctr"/>
            <a:r>
              <a:rPr lang="en-US" sz="1600" spc="300" dirty="0"/>
              <a:t> </a:t>
            </a:r>
            <a:endParaRPr lang="el-GR" spc="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2F4213-56B1-1431-1307-6C0D14234A79}"/>
              </a:ext>
            </a:extLst>
          </p:cNvPr>
          <p:cNvSpPr txBox="1"/>
          <p:nvPr/>
        </p:nvSpPr>
        <p:spPr>
          <a:xfrm>
            <a:off x="624746" y="2441996"/>
            <a:ext cx="59474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latin typeface="Arial Black" panose="020B0A04020102020204" pitchFamily="34" charset="0"/>
            </a:endParaRPr>
          </a:p>
          <a:p>
            <a:pPr algn="ctr"/>
            <a:r>
              <a:rPr lang="en-US" sz="2400" dirty="0">
                <a:latin typeface="Arial Black" panose="020B0A04020102020204" pitchFamily="34" charset="0"/>
              </a:rPr>
              <a:t>Title : DoS and Data Leakage Trojans on Hardware</a:t>
            </a:r>
            <a:endParaRPr lang="el-GR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6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FF0982-1B83-0E51-A871-7E83BD13D27F}"/>
              </a:ext>
            </a:extLst>
          </p:cNvPr>
          <p:cNvSpPr txBox="1">
            <a:spLocks/>
          </p:cNvSpPr>
          <p:nvPr/>
        </p:nvSpPr>
        <p:spPr>
          <a:xfrm>
            <a:off x="326571" y="4374555"/>
            <a:ext cx="12018327" cy="232579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 wishbone bus D.</a:t>
            </a:r>
            <a:r>
              <a:rPr lang="el-GR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ο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.S. </a:t>
            </a:r>
            <a:r>
              <a:rPr lang="en-US" sz="48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hw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trojan targeting a)simple </a:t>
            </a:r>
            <a:r>
              <a:rPr lang="en-US" sz="48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wb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bus implementation</a:t>
            </a:r>
            <a:b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b)</a:t>
            </a:r>
            <a:r>
              <a:rPr lang="en-US" sz="48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efabless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Caravel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C06CC-1F09-4301-23B7-FA1CC8459899}"/>
              </a:ext>
            </a:extLst>
          </p:cNvPr>
          <p:cNvSpPr txBox="1"/>
          <p:nvPr/>
        </p:nvSpPr>
        <p:spPr>
          <a:xfrm>
            <a:off x="1971366" y="580148"/>
            <a:ext cx="79000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7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  <a:r>
              <a:rPr lang="en-US" sz="11500" baseline="30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rPr>
              <a:t>st</a:t>
            </a:r>
            <a:r>
              <a:rPr lang="en-US" sz="115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rPr>
              <a:t> design</a:t>
            </a:r>
            <a:endParaRPr lang="en-US" sz="3000" dirty="0">
              <a:solidFill>
                <a:srgbClr val="00AAD4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1712A1-56E0-00D7-CE98-AED05F49A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16016" y="2848852"/>
            <a:ext cx="1368957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6BEEB93-F150-B399-4AF6-65314E660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433315" y="-2426351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5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15ABA-2813-2B1F-7110-EC8CA224D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0"/>
          <a:stretch/>
        </p:blipFill>
        <p:spPr>
          <a:xfrm>
            <a:off x="7127240" y="1801054"/>
            <a:ext cx="3990669" cy="1351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D5275-256A-0E3B-37C5-D82D8BB5C6D3}"/>
              </a:ext>
            </a:extLst>
          </p:cNvPr>
          <p:cNvSpPr txBox="1"/>
          <p:nvPr/>
        </p:nvSpPr>
        <p:spPr>
          <a:xfrm>
            <a:off x="3068444" y="1159799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the wishbone bus?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2461-D893-2023-C920-E90D61F8B387}"/>
              </a:ext>
            </a:extLst>
          </p:cNvPr>
          <p:cNvSpPr txBox="1"/>
          <p:nvPr/>
        </p:nvSpPr>
        <p:spPr>
          <a:xfrm>
            <a:off x="2164716" y="2024768"/>
            <a:ext cx="45719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Wishbone Bus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open source protocols to connect IP blocks inside an </a:t>
            </a:r>
            <a:r>
              <a:rPr lang="en-US" dirty="0" err="1"/>
              <a:t>SoC.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broadly all over the world because of the Interoperability, flexibility, and reusability it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substantially in Universities worldwide.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companies (like </a:t>
            </a:r>
            <a:r>
              <a:rPr lang="en-US" dirty="0" err="1"/>
              <a:t>efabless</a:t>
            </a:r>
            <a:r>
              <a:rPr lang="en-US" dirty="0"/>
              <a:t> ) all over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  <a:endParaRPr lang="el-G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568129-6F46-50BC-AA92-A353F0C7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96" y="3289300"/>
            <a:ext cx="2874356" cy="27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9E4B3DB-9911-E463-9627-B94A25B76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CB2C211-EE3E-EC76-33C3-8508EC44D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934EAE0-B4A2-C924-119E-0AA2E4F0C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3" name="Graphic 5">
            <a:extLst>
              <a:ext uri="{FF2B5EF4-FFF2-40B4-BE49-F238E27FC236}">
                <a16:creationId xmlns:a16="http://schemas.microsoft.com/office/drawing/2014/main" id="{09AADF04-87BA-5444-1F51-4F6C5B6ED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AFF8D-FD1F-DC97-494C-859AA613F08F}"/>
              </a:ext>
            </a:extLst>
          </p:cNvPr>
          <p:cNvSpPr txBox="1"/>
          <p:nvPr/>
        </p:nvSpPr>
        <p:spPr>
          <a:xfrm>
            <a:off x="3254683" y="1118898"/>
            <a:ext cx="812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Simple (AI gen.)wishbone bus </a:t>
            </a:r>
            <a:r>
              <a:rPr lang="en-US" sz="2400" dirty="0" err="1">
                <a:latin typeface="Arial Black" panose="020B0A04020102020204" pitchFamily="34" charset="0"/>
              </a:rPr>
              <a:t>D.ο.S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  <a:r>
              <a:rPr lang="en-US" sz="2400" dirty="0" err="1">
                <a:latin typeface="Arial Black" panose="020B0A04020102020204" pitchFamily="34" charset="0"/>
              </a:rPr>
              <a:t>hw</a:t>
            </a:r>
            <a:r>
              <a:rPr lang="en-US" sz="2400" dirty="0">
                <a:latin typeface="Arial Black" panose="020B0A04020102020204" pitchFamily="34" charset="0"/>
              </a:rPr>
              <a:t> trojan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D2B3C-4C8A-18CE-07D8-D6660A2E116F}"/>
              </a:ext>
            </a:extLst>
          </p:cNvPr>
          <p:cNvSpPr txBox="1"/>
          <p:nvPr/>
        </p:nvSpPr>
        <p:spPr>
          <a:xfrm>
            <a:off x="3091841" y="1618976"/>
            <a:ext cx="84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Prompt : https://chat.openai.com/share/89c53be5-10bf-4ecc-859a-894b3ae967c2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6E012-509D-C7D3-63CB-7D6AB5FBBFCF}"/>
              </a:ext>
            </a:extLst>
          </p:cNvPr>
          <p:cNvSpPr txBox="1"/>
          <p:nvPr/>
        </p:nvSpPr>
        <p:spPr>
          <a:xfrm>
            <a:off x="934083" y="3176847"/>
            <a:ext cx="5697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design is simple wishbone bus peripheral in Verilog.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added the functionality of a trigger inside the state machine inserted in the </a:t>
            </a:r>
            <a:r>
              <a:rPr lang="en-US" dirty="0" err="1"/>
              <a:t>wb</a:t>
            </a:r>
            <a:r>
              <a:rPr lang="en-US" dirty="0"/>
              <a:t> bus 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machine seeks the sequence of  </a:t>
            </a:r>
            <a:r>
              <a:rPr lang="en-US" b="1" i="1" dirty="0"/>
              <a:t>32'hCAFEBABE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state activation any transmission is blocked and 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FB6CA-1581-E03E-E864-6281A10F108C}"/>
              </a:ext>
            </a:extLst>
          </p:cNvPr>
          <p:cNvSpPr txBox="1"/>
          <p:nvPr/>
        </p:nvSpPr>
        <p:spPr>
          <a:xfrm>
            <a:off x="6843524" y="2983170"/>
            <a:ext cx="5147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Severity of the vulnerability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5968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308F48-B0D3-AE91-5941-08B0983DAA89}"/>
              </a:ext>
            </a:extLst>
          </p:cNvPr>
          <p:cNvSpPr txBox="1"/>
          <p:nvPr/>
        </p:nvSpPr>
        <p:spPr>
          <a:xfrm>
            <a:off x="5326551" y="53259"/>
            <a:ext cx="2068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8507D1-84E1-8808-2AF5-EE80A44E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6" y="4931368"/>
            <a:ext cx="11430000" cy="18733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BC2B53-90D2-C0F0-ECF2-84D46305991F}"/>
              </a:ext>
            </a:extLst>
          </p:cNvPr>
          <p:cNvSpPr txBox="1"/>
          <p:nvPr/>
        </p:nvSpPr>
        <p:spPr>
          <a:xfrm>
            <a:off x="488205" y="651974"/>
            <a:ext cx="47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without trojan: (</a:t>
            </a:r>
            <a:r>
              <a:rPr lang="en-US" dirty="0">
                <a:hlinkClick r:id="rId3"/>
              </a:rPr>
              <a:t>Code and Simulation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B832F-D9FE-5E20-E011-20BBFDA3EE8E}"/>
              </a:ext>
            </a:extLst>
          </p:cNvPr>
          <p:cNvSpPr txBox="1"/>
          <p:nvPr/>
        </p:nvSpPr>
        <p:spPr>
          <a:xfrm>
            <a:off x="965719" y="1298954"/>
            <a:ext cx="996509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this simulation snapshot: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b="1" i="1" dirty="0" err="1"/>
              <a:t>clk</a:t>
            </a:r>
            <a:r>
              <a:rPr lang="en-US" sz="1600" dirty="0"/>
              <a:t> signal is oscillating as expected, providing the timing reference for all transactions.</a:t>
            </a:r>
          </a:p>
          <a:p>
            <a:r>
              <a:rPr lang="en-US" sz="1600" dirty="0"/>
              <a:t>The </a:t>
            </a:r>
            <a:r>
              <a:rPr lang="en-US" sz="1600" b="1" i="1" dirty="0" err="1"/>
              <a:t>rst_n</a:t>
            </a:r>
            <a:r>
              <a:rPr lang="en-US" sz="1600" b="1" i="1" dirty="0"/>
              <a:t> </a:t>
            </a:r>
            <a:r>
              <a:rPr lang="en-US" sz="1600" dirty="0"/>
              <a:t>signal is initially low, indicating a reset condition, then goes high to start normal operation.</a:t>
            </a:r>
          </a:p>
          <a:p>
            <a:r>
              <a:rPr lang="en-US" sz="1600" dirty="0"/>
              <a:t>The </a:t>
            </a:r>
            <a:r>
              <a:rPr lang="en-US" sz="1600" b="1" i="1" dirty="0" err="1"/>
              <a:t>adr</a:t>
            </a:r>
            <a:r>
              <a:rPr lang="en-US" sz="1600" dirty="0"/>
              <a:t> bus changes its value to </a:t>
            </a:r>
            <a:r>
              <a:rPr lang="en-US" sz="1600" i="1" dirty="0"/>
              <a:t>1, 2,</a:t>
            </a:r>
            <a:r>
              <a:rPr lang="en-US" sz="1600" dirty="0"/>
              <a:t> and back to </a:t>
            </a:r>
            <a:r>
              <a:rPr lang="en-US" sz="1600" i="1" dirty="0"/>
              <a:t>1</a:t>
            </a:r>
            <a:r>
              <a:rPr lang="en-US" sz="1600" dirty="0"/>
              <a:t>, indicating different addresses are being accessed.</a:t>
            </a:r>
          </a:p>
          <a:p>
            <a:r>
              <a:rPr lang="en-US" sz="1600" dirty="0"/>
              <a:t>The </a:t>
            </a:r>
            <a:r>
              <a:rPr lang="en-US" sz="1600" b="1" i="1" dirty="0" err="1"/>
              <a:t>stb</a:t>
            </a:r>
            <a:r>
              <a:rPr lang="en-US" sz="1600" dirty="0"/>
              <a:t> and </a:t>
            </a:r>
            <a:r>
              <a:rPr lang="en-US" sz="1600" b="1" i="1" dirty="0" err="1"/>
              <a:t>cyc</a:t>
            </a:r>
            <a:r>
              <a:rPr lang="en-US" sz="1600" dirty="0"/>
              <a:t> signals are asserted (high) when there is an active bus transaction.</a:t>
            </a:r>
          </a:p>
          <a:p>
            <a:r>
              <a:rPr lang="en-US" sz="1600" dirty="0"/>
              <a:t>The we signal is not asserted at all, suggesting that the transactions shown are read operations from the perspective of the master.</a:t>
            </a:r>
          </a:p>
          <a:p>
            <a:r>
              <a:rPr lang="en-US" sz="1600" dirty="0"/>
              <a:t>The </a:t>
            </a:r>
            <a:r>
              <a:rPr lang="en-US" sz="1600" b="1" i="1" dirty="0" err="1"/>
              <a:t>dat_mosi</a:t>
            </a:r>
            <a:r>
              <a:rPr lang="en-US" sz="1600" b="1" i="1" dirty="0"/>
              <a:t> </a:t>
            </a:r>
            <a:r>
              <a:rPr lang="en-US" sz="1600" dirty="0"/>
              <a:t>signal contains the values </a:t>
            </a:r>
            <a:r>
              <a:rPr lang="en-US" sz="1600" i="1" dirty="0" err="1"/>
              <a:t>dead_beef</a:t>
            </a:r>
            <a:r>
              <a:rPr lang="en-US" sz="1600" i="1" dirty="0"/>
              <a:t> </a:t>
            </a:r>
            <a:r>
              <a:rPr lang="en-US" sz="1600" dirty="0"/>
              <a:t>and </a:t>
            </a:r>
            <a:r>
              <a:rPr lang="en-US" sz="1600" i="1" dirty="0" err="1"/>
              <a:t>cafe_babe</a:t>
            </a:r>
            <a:r>
              <a:rPr lang="en-US" sz="1600" dirty="0"/>
              <a:t>, which are likely test data written to the bus.</a:t>
            </a:r>
          </a:p>
          <a:p>
            <a:r>
              <a:rPr lang="en-US" sz="1600" dirty="0"/>
              <a:t>The </a:t>
            </a:r>
            <a:r>
              <a:rPr lang="en-US" sz="1600" b="1" i="1" dirty="0" err="1"/>
              <a:t>dat_miso</a:t>
            </a:r>
            <a:r>
              <a:rPr lang="en-US" sz="1600" b="1" i="1" dirty="0"/>
              <a:t> </a:t>
            </a:r>
            <a:r>
              <a:rPr lang="en-US" sz="1600" dirty="0"/>
              <a:t>shows an undefined state (</a:t>
            </a:r>
            <a:r>
              <a:rPr lang="en-US" sz="1600" i="1" dirty="0" err="1"/>
              <a:t>xxxx</a:t>
            </a:r>
            <a:r>
              <a:rPr lang="en-US" sz="1600" dirty="0"/>
              <a:t>) initially, which suggests that the data read from the slave device has not yet been driven or there might be a delay in the slave's response or an issue with the slave's response generation logic.</a:t>
            </a:r>
          </a:p>
          <a:p>
            <a:r>
              <a:rPr lang="en-US" sz="1600" dirty="0"/>
              <a:t>The ack signal goes high after each address change, which implies that the slave device is acknowledging the read requests.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2436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F0407-1C56-5C2E-FD66-DBAC24AEDCE3}"/>
              </a:ext>
            </a:extLst>
          </p:cNvPr>
          <p:cNvSpPr txBox="1"/>
          <p:nvPr/>
        </p:nvSpPr>
        <p:spPr>
          <a:xfrm>
            <a:off x="3372434" y="125302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with Trojan (</a:t>
            </a:r>
            <a:r>
              <a:rPr lang="en-US" dirty="0">
                <a:hlinkClick r:id="rId2"/>
              </a:rPr>
              <a:t>Code and Simulation</a:t>
            </a:r>
            <a:r>
              <a:rPr lang="en-US" dirty="0"/>
              <a:t>):</a:t>
            </a:r>
            <a:endParaRPr lang="el-GR" dirty="0"/>
          </a:p>
        </p:txBody>
      </p:sp>
      <p:pic>
        <p:nvPicPr>
          <p:cNvPr id="3" name="Picture 15">
            <a:extLst>
              <a:ext uri="{FF2B5EF4-FFF2-40B4-BE49-F238E27FC236}">
                <a16:creationId xmlns:a16="http://schemas.microsoft.com/office/drawing/2014/main" id="{DADA5C07-0EE4-0B8E-81D8-939D0184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33" y="4577929"/>
            <a:ext cx="11429999" cy="1582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93B0F8-33A0-107D-4F50-2B37F37C0F6F}"/>
              </a:ext>
            </a:extLst>
          </p:cNvPr>
          <p:cNvSpPr txBox="1"/>
          <p:nvPr/>
        </p:nvSpPr>
        <p:spPr>
          <a:xfrm>
            <a:off x="774440" y="1889449"/>
            <a:ext cx="1029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this waveform reveals is a sequence of transactions over a Wishbone bus interface, where the master is sequentially reading from addresses 1, 2, and 3. </a:t>
            </a:r>
          </a:p>
          <a:p>
            <a:endParaRPr lang="en-US" dirty="0"/>
          </a:p>
          <a:p>
            <a:r>
              <a:rPr lang="en-US" dirty="0"/>
              <a:t>-The undefined data initially present on the </a:t>
            </a:r>
            <a:r>
              <a:rPr lang="en-US" dirty="0" err="1"/>
              <a:t>dat_miso</a:t>
            </a:r>
            <a:r>
              <a:rPr lang="en-US" dirty="0"/>
              <a:t> line suggests that the slave device might have some latency in responding or there's some wait states introduced in the bus cycle.</a:t>
            </a:r>
          </a:p>
          <a:p>
            <a:r>
              <a:rPr lang="en-US" dirty="0"/>
              <a:t>- The test patterns </a:t>
            </a:r>
            <a:r>
              <a:rPr lang="en-US" dirty="0" err="1"/>
              <a:t>dead_beef</a:t>
            </a:r>
            <a:r>
              <a:rPr lang="en-US" dirty="0"/>
              <a:t> and </a:t>
            </a:r>
            <a:r>
              <a:rPr lang="en-US" dirty="0" err="1"/>
              <a:t>cafe_babe</a:t>
            </a:r>
            <a:r>
              <a:rPr lang="en-US" dirty="0"/>
              <a:t> are typical in digital system testing and are used here for either writing to the slave or expecting such patterns as a read response.</a:t>
            </a:r>
          </a:p>
          <a:p>
            <a:r>
              <a:rPr lang="en-US" dirty="0"/>
              <a:t>- The pattern 1234_5678 is the last valid data read from address 3 due to the trojan’s activation.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7975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aravel Management SoC - Litex — Caravel Management SoC documentation">
            <a:extLst>
              <a:ext uri="{FF2B5EF4-FFF2-40B4-BE49-F238E27FC236}">
                <a16:creationId xmlns:a16="http://schemas.microsoft.com/office/drawing/2014/main" id="{820CA707-A0AE-038B-AD4F-6B7F6CFA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104" y="937727"/>
            <a:ext cx="5973562" cy="516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C101E4-F676-C47B-B192-98F199DBCF4F}"/>
              </a:ext>
            </a:extLst>
          </p:cNvPr>
          <p:cNvCxnSpPr>
            <a:cxnSpLocks/>
          </p:cNvCxnSpPr>
          <p:nvPr/>
        </p:nvCxnSpPr>
        <p:spPr>
          <a:xfrm>
            <a:off x="7576457" y="4152122"/>
            <a:ext cx="270588" cy="396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41E0B61-554A-CFF0-F092-04F8DB8432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2868" y="3753239"/>
            <a:ext cx="398883" cy="398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EDB7A8-B89C-8B2D-95E4-664D4333450A}"/>
              </a:ext>
            </a:extLst>
          </p:cNvPr>
          <p:cNvSpPr txBox="1"/>
          <p:nvPr/>
        </p:nvSpPr>
        <p:spPr>
          <a:xfrm>
            <a:off x="1096347" y="1564179"/>
            <a:ext cx="41008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malicious code implementation methodology is: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first analyzed the code in the GitHub repository.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Inside the </a:t>
            </a:r>
            <a:r>
              <a:rPr lang="en-US" dirty="0" err="1"/>
              <a:t>housekeeping.v</a:t>
            </a:r>
            <a:r>
              <a:rPr lang="en-US" dirty="0"/>
              <a:t> file the wishbone to SPI to CPU communication is implemented.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 alter the wishbone FSM implementation by adding a stage where if a certain value is transmitted in the bus then an internal signal gets stuck at “0”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way we are glitching the handshake method causing a Denial Of Service.</a:t>
            </a:r>
            <a:endParaRPr lang="el-G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8011C9-C7A1-F16F-355E-F93D0D5C2A7E}"/>
              </a:ext>
            </a:extLst>
          </p:cNvPr>
          <p:cNvSpPr txBox="1"/>
          <p:nvPr/>
        </p:nvSpPr>
        <p:spPr>
          <a:xfrm>
            <a:off x="2034851" y="247361"/>
            <a:ext cx="812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Caravel project wishbone bus </a:t>
            </a:r>
            <a:r>
              <a:rPr lang="en-US" sz="2400" dirty="0" err="1">
                <a:latin typeface="Arial Black" panose="020B0A04020102020204" pitchFamily="34" charset="0"/>
              </a:rPr>
              <a:t>D.ο.S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  <a:r>
              <a:rPr lang="en-US" sz="2400" dirty="0" err="1">
                <a:latin typeface="Arial Black" panose="020B0A04020102020204" pitchFamily="34" charset="0"/>
              </a:rPr>
              <a:t>hw</a:t>
            </a:r>
            <a:r>
              <a:rPr lang="en-US" sz="2400" dirty="0">
                <a:latin typeface="Arial Black" panose="020B0A04020102020204" pitchFamily="34" charset="0"/>
              </a:rPr>
              <a:t> trojan</a:t>
            </a:r>
            <a:endParaRPr lang="el-GR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2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FECC6-7A19-B2A9-07C4-56409A6A907B}"/>
              </a:ext>
            </a:extLst>
          </p:cNvPr>
          <p:cNvSpPr txBox="1"/>
          <p:nvPr/>
        </p:nvSpPr>
        <p:spPr>
          <a:xfrm>
            <a:off x="614265" y="959310"/>
            <a:ext cx="366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Prompt example: https://chat.openai.com/share/8d425e27-d6d8-473b-9f53-7e42fdf6c008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2558D-FAB4-5C35-5F64-F883459FD0DF}"/>
              </a:ext>
            </a:extLst>
          </p:cNvPr>
          <p:cNvSpPr txBox="1"/>
          <p:nvPr/>
        </p:nvSpPr>
        <p:spPr>
          <a:xfrm>
            <a:off x="4643362" y="108191"/>
            <a:ext cx="290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FE2F0-E799-5B63-B8B7-6178A35D2DD4}"/>
              </a:ext>
            </a:extLst>
          </p:cNvPr>
          <p:cNvSpPr txBox="1"/>
          <p:nvPr/>
        </p:nvSpPr>
        <p:spPr>
          <a:xfrm>
            <a:off x="614265" y="2141463"/>
            <a:ext cx="5875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 isolated the wish bus state machine from </a:t>
            </a:r>
            <a:r>
              <a:rPr lang="en-US" dirty="0" err="1"/>
              <a:t>housekeeping.v</a:t>
            </a:r>
            <a:r>
              <a:rPr lang="en-US" dirty="0"/>
              <a:t> .</a:t>
            </a:r>
          </a:p>
          <a:p>
            <a:r>
              <a:rPr lang="en-US" dirty="0"/>
              <a:t>- I added a trigger where “</a:t>
            </a:r>
            <a:r>
              <a:rPr lang="en-US" b="1" i="1" dirty="0" err="1"/>
              <a:t>wbbd_busy</a:t>
            </a:r>
            <a:r>
              <a:rPr lang="en-US" dirty="0"/>
              <a:t>” signal should always be set to “</a:t>
            </a:r>
            <a:r>
              <a:rPr lang="en-US" b="1" i="1" dirty="0"/>
              <a:t>1’b1</a:t>
            </a:r>
            <a:r>
              <a:rPr lang="en-US" dirty="0"/>
              <a:t>” when the “</a:t>
            </a:r>
            <a:r>
              <a:rPr lang="en-US" b="1" i="1" dirty="0" err="1"/>
              <a:t>wbbd_data</a:t>
            </a:r>
            <a:r>
              <a:rPr lang="en-US" dirty="0"/>
              <a:t>” signal has the value “</a:t>
            </a:r>
            <a:r>
              <a:rPr lang="en-US" b="1" i="1" dirty="0"/>
              <a:t>8’df</a:t>
            </a:r>
            <a:r>
              <a:rPr lang="en-US" dirty="0"/>
              <a:t>”. </a:t>
            </a:r>
          </a:p>
          <a:p>
            <a:r>
              <a:rPr lang="en-US" dirty="0"/>
              <a:t>- This way the bus glitches stopping SPI communication.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6983962" y="1735038"/>
            <a:ext cx="4697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40E99-49DF-EBE2-78B4-A716D9402606}"/>
              </a:ext>
            </a:extLst>
          </p:cNvPr>
          <p:cNvSpPr txBox="1"/>
          <p:nvPr/>
        </p:nvSpPr>
        <p:spPr>
          <a:xfrm>
            <a:off x="966496" y="4562213"/>
            <a:ext cx="10259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-150" dirty="0"/>
              <a:t>Disclaimer: I had intended to publish this section to </a:t>
            </a:r>
            <a:r>
              <a:rPr lang="en-US" i="1" spc="-150" dirty="0" err="1"/>
              <a:t>efabless</a:t>
            </a:r>
            <a:r>
              <a:rPr lang="en-US" i="1" spc="-150" dirty="0"/>
              <a:t>, however an Ubuntu + Docker configuration error kept me from moving forward. Files created by a docker-based action are owned by </a:t>
            </a:r>
            <a:r>
              <a:rPr lang="en-US" i="1" spc="-150" dirty="0" err="1"/>
              <a:t>root:root</a:t>
            </a:r>
            <a:r>
              <a:rPr lang="en-US" i="1" spc="-150" dirty="0"/>
              <a:t>, meaning that steps or actions that run as the default runner user in the future cannot modify them.</a:t>
            </a:r>
          </a:p>
          <a:p>
            <a:r>
              <a:rPr lang="en-US" i="1" spc="-150" dirty="0"/>
              <a:t> I was able to solve the issue, however the deadline prevented me from uploading to </a:t>
            </a:r>
            <a:r>
              <a:rPr lang="en-US" i="1" spc="-150" dirty="0" err="1"/>
              <a:t>eFabless</a:t>
            </a:r>
            <a:r>
              <a:rPr lang="en-US" i="1" spc="-150" dirty="0"/>
              <a:t> and passing precheck.</a:t>
            </a:r>
            <a:endParaRPr lang="el-GR" i="1" spc="-150" dirty="0"/>
          </a:p>
        </p:txBody>
      </p:sp>
    </p:spTree>
    <p:extLst>
      <p:ext uri="{BB962C8B-B14F-4D97-AF65-F5344CB8AC3E}">
        <p14:creationId xmlns:p14="http://schemas.microsoft.com/office/powerpoint/2010/main" val="168660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0DA278-4FAE-C1FF-2AF6-3F538A4B84D1}"/>
              </a:ext>
            </a:extLst>
          </p:cNvPr>
          <p:cNvGrpSpPr/>
          <p:nvPr/>
        </p:nvGrpSpPr>
        <p:grpSpPr>
          <a:xfrm>
            <a:off x="1858408" y="580148"/>
            <a:ext cx="8475184" cy="4590746"/>
            <a:chOff x="2217698" y="594145"/>
            <a:chExt cx="8475184" cy="4590746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6EFF0982-1B83-0E51-A871-7E83BD13D27F}"/>
                </a:ext>
              </a:extLst>
            </p:cNvPr>
            <p:cNvSpPr txBox="1">
              <a:spLocks/>
            </p:cNvSpPr>
            <p:nvPr/>
          </p:nvSpPr>
          <p:spPr>
            <a:xfrm>
              <a:off x="2217698" y="4843096"/>
              <a:ext cx="8475184" cy="34179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25"/>
                </a:lnSpc>
              </a:pPr>
              <a:r>
                <a:rPr lang="en-US" sz="32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Leaking key from a </a:t>
              </a:r>
              <a:r>
                <a:rPr lang="en-US" sz="32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  <a:hlinkClick r:id="rId2"/>
                </a:rPr>
                <a:t>symmetric AES block cipher</a:t>
              </a:r>
              <a:endPara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C06CC-1F09-4301-23B7-FA1CC8459899}"/>
                </a:ext>
              </a:extLst>
            </p:cNvPr>
            <p:cNvSpPr txBox="1"/>
            <p:nvPr/>
          </p:nvSpPr>
          <p:spPr>
            <a:xfrm>
              <a:off x="2660064" y="594145"/>
              <a:ext cx="75904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3</a:t>
              </a:r>
              <a:r>
                <a:rPr lang="en-US" sz="11500" baseline="300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nd</a:t>
              </a:r>
              <a:r>
                <a:rPr lang="en-US" sz="115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design</a:t>
              </a:r>
              <a:endParaRPr lang="en-US" sz="3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33348AF9-F009-F7F0-101D-DD2ADA997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16016" y="2848852"/>
            <a:ext cx="13689573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09B53E7-F78E-BDDD-6DDE-DDED5AEB5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433315" y="-2426351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4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D5275-256A-0E3B-37C5-D82D8BB5C6D3}"/>
              </a:ext>
            </a:extLst>
          </p:cNvPr>
          <p:cNvSpPr txBox="1"/>
          <p:nvPr/>
        </p:nvSpPr>
        <p:spPr>
          <a:xfrm>
            <a:off x="3180183" y="1222963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AES?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2461-D893-2023-C920-E90D61F8B387}"/>
              </a:ext>
            </a:extLst>
          </p:cNvPr>
          <p:cNvSpPr txBox="1"/>
          <p:nvPr/>
        </p:nvSpPr>
        <p:spPr>
          <a:xfrm>
            <a:off x="2540663" y="2308082"/>
            <a:ext cx="50946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encryption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broadly all over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globally standardized, regulated and incompliance with governments, individuals and enterprises.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efficient in terms of processing power and memory usage so it is used everywhere.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pic>
        <p:nvPicPr>
          <p:cNvPr id="1026" name="Picture 2" descr="What is Advanced Encryption Standard (AES)? Definition, Encrption,  Decryption, Advantages and Disadvantages - Binary Terms">
            <a:extLst>
              <a:ext uri="{FF2B5EF4-FFF2-40B4-BE49-F238E27FC236}">
                <a16:creationId xmlns:a16="http://schemas.microsoft.com/office/drawing/2014/main" id="{4216DE81-B276-3417-D499-8AE3E6086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693" y="272627"/>
            <a:ext cx="2724347" cy="542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9C72679D-AA50-562F-B353-8B3D4B95C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6EB8113-D6BD-90CB-5E4C-F9151A7F9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EDB7A8-B89C-8B2D-95E4-664D4333450A}"/>
              </a:ext>
            </a:extLst>
          </p:cNvPr>
          <p:cNvSpPr txBox="1"/>
          <p:nvPr/>
        </p:nvSpPr>
        <p:spPr>
          <a:xfrm>
            <a:off x="3224213" y="1305341"/>
            <a:ext cx="50938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malicious code implementation methodology is: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first analyzed the code in the </a:t>
            </a:r>
            <a:r>
              <a:rPr lang="en-US" dirty="0">
                <a:hlinkClick r:id="rId2"/>
              </a:rPr>
              <a:t>GitHub repository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use a shift register to store the 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use a covert way of leaking the key by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modulating an (unused) pin on chip that generates an RF signal.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signal can be used to transmit the key bits.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Then it can be received with an ordinary AM radio.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data carried by the AM signal can be easily interpreted by a human by using a beep scheme.</a:t>
            </a:r>
            <a:endParaRPr lang="el-GR" dirty="0"/>
          </a:p>
        </p:txBody>
      </p:sp>
      <p:pic>
        <p:nvPicPr>
          <p:cNvPr id="2" name="Picture 2" descr="What is Advanced Encryption Standard (AES)? Definition, Encrption,  Decryption, Advantages and Disadvantages - Binary Terms">
            <a:extLst>
              <a:ext uri="{FF2B5EF4-FFF2-40B4-BE49-F238E27FC236}">
                <a16:creationId xmlns:a16="http://schemas.microsoft.com/office/drawing/2014/main" id="{F337BB01-09AA-3825-7921-78372CB9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669" y="360142"/>
            <a:ext cx="2724347" cy="542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FD5AA48-00C1-3EB0-9FEB-0B1A682C0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5420F22-82E6-BFAE-0B9C-7EB29E976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2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37361-BEA6-3BEF-BE24-F3CBD77ACB01}"/>
              </a:ext>
            </a:extLst>
          </p:cNvPr>
          <p:cNvSpPr txBox="1"/>
          <p:nvPr/>
        </p:nvSpPr>
        <p:spPr>
          <a:xfrm>
            <a:off x="3730867" y="1580184"/>
            <a:ext cx="635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Method for adding the vulnerability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A7181-84E6-CE52-4239-CE5C707BF12D}"/>
              </a:ext>
            </a:extLst>
          </p:cNvPr>
          <p:cNvGrpSpPr/>
          <p:nvPr/>
        </p:nvGrpSpPr>
        <p:grpSpPr>
          <a:xfrm>
            <a:off x="2590536" y="2509511"/>
            <a:ext cx="3961379" cy="2192990"/>
            <a:chOff x="5976257" y="2134996"/>
            <a:chExt cx="4526902" cy="2687393"/>
          </a:xfrm>
        </p:grpSpPr>
        <p:pic>
          <p:nvPicPr>
            <p:cNvPr id="2050" name="Picture 2" descr="OpenAI Logo PNG vector in SVG, PDF, AI, CDR format">
              <a:extLst>
                <a:ext uri="{FF2B5EF4-FFF2-40B4-BE49-F238E27FC236}">
                  <a16:creationId xmlns:a16="http://schemas.microsoft.com/office/drawing/2014/main" id="{8ECD097D-9038-A8F1-9BF3-D746D748B9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44" t="32932" r="11294" b="36536"/>
            <a:stretch/>
          </p:blipFill>
          <p:spPr bwMode="auto">
            <a:xfrm>
              <a:off x="6494106" y="2134996"/>
              <a:ext cx="3491205" cy="1064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A9EE55-272D-AA97-B8D1-7959C8C49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5" t="27771" r="6941" b="30032"/>
            <a:stretch/>
          </p:blipFill>
          <p:spPr>
            <a:xfrm>
              <a:off x="5976257" y="3199428"/>
              <a:ext cx="4526902" cy="162296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3CEC47-272E-B4DC-6897-BBD9AD3F2FC7}"/>
              </a:ext>
            </a:extLst>
          </p:cNvPr>
          <p:cNvSpPr txBox="1"/>
          <p:nvPr/>
        </p:nvSpPr>
        <p:spPr>
          <a:xfrm>
            <a:off x="7050570" y="2509511"/>
            <a:ext cx="4863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OpenAI’s ChatGPT v.4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highly sophisticated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performs better with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versatility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API Integration</a:t>
            </a:r>
            <a:endParaRPr lang="el-GR" sz="2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DB60A7D-6ACD-EB0B-99E1-9EAC5DF26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631007" y="-3281424"/>
            <a:ext cx="1106146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628D8AD-59BC-C163-2D43-8F7C4277E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94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FCCD93E-8B35-0F75-9CF5-80CF88A2F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F8EF2E2-B7B4-2985-2EBC-D7FECAC8D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DFECC6-7A19-B2A9-07C4-56409A6A907B}"/>
              </a:ext>
            </a:extLst>
          </p:cNvPr>
          <p:cNvSpPr txBox="1"/>
          <p:nvPr/>
        </p:nvSpPr>
        <p:spPr>
          <a:xfrm>
            <a:off x="7643637" y="2872924"/>
            <a:ext cx="366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Prompt for </a:t>
            </a:r>
            <a:r>
              <a:rPr lang="en-US" dirty="0" err="1">
                <a:hlinkClick r:id="rId6"/>
              </a:rPr>
              <a:t>transmit.v</a:t>
            </a:r>
            <a:r>
              <a:rPr lang="en-US" dirty="0">
                <a:hlinkClick r:id="rId6"/>
              </a:rPr>
              <a:t> : https://chat.openai.com/share/8c8fb17c-6647-4eee-8c1e-71c2bc0c1b95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2558D-FAB4-5C35-5F64-F883459FD0DF}"/>
              </a:ext>
            </a:extLst>
          </p:cNvPr>
          <p:cNvSpPr txBox="1"/>
          <p:nvPr/>
        </p:nvSpPr>
        <p:spPr>
          <a:xfrm>
            <a:off x="8464385" y="1957952"/>
            <a:ext cx="290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FE2F0-E799-5B63-B8B7-6178A35D2DD4}"/>
              </a:ext>
            </a:extLst>
          </p:cNvPr>
          <p:cNvSpPr txBox="1"/>
          <p:nvPr/>
        </p:nvSpPr>
        <p:spPr>
          <a:xfrm>
            <a:off x="3143381" y="1145392"/>
            <a:ext cx="443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Leaking the key by modulating an (unused) pin on chip that generates an RF signal. 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1904066" y="2532594"/>
            <a:ext cx="4697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 Transfer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Effects: Leak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Location: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9679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F2B13628-CFE6-C70B-EFDC-5EE12F27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4" y="3495791"/>
            <a:ext cx="11803225" cy="18218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ABDEFB-E08A-C724-5D54-6C8AA5293B25}"/>
              </a:ext>
            </a:extLst>
          </p:cNvPr>
          <p:cNvSpPr txBox="1"/>
          <p:nvPr/>
        </p:nvSpPr>
        <p:spPr>
          <a:xfrm>
            <a:off x="564502" y="105013"/>
            <a:ext cx="108515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waveform diagram represents a form of serial communication from a signal capture of a digital system. </a:t>
            </a:r>
          </a:p>
          <a:p>
            <a:r>
              <a:rPr lang="en-US" sz="1400" dirty="0"/>
              <a:t>Here are the signal descriptions and their interpretations:</a:t>
            </a:r>
          </a:p>
          <a:p>
            <a:endParaRPr lang="en-US" sz="1400" dirty="0"/>
          </a:p>
          <a:p>
            <a:r>
              <a:rPr lang="en-US" sz="1400" dirty="0"/>
              <a:t>-</a:t>
            </a:r>
            <a:r>
              <a:rPr lang="en-US" sz="1400" b="1" i="1" dirty="0"/>
              <a:t>Ant1</a:t>
            </a:r>
            <a:r>
              <a:rPr lang="en-US" sz="1400" dirty="0"/>
              <a:t> - This represents an antenna signal or activity line for a communication interface.</a:t>
            </a:r>
          </a:p>
          <a:p>
            <a:r>
              <a:rPr lang="en-US" sz="1400" dirty="0"/>
              <a:t>-</a:t>
            </a:r>
            <a:r>
              <a:rPr lang="en-US" sz="1400" b="1" i="1" dirty="0"/>
              <a:t>BEEP_DURATION, PAUSE_DURATION, SHORT_PAUSE_DURATION, and TOTAL_DURATION </a:t>
            </a:r>
            <a:r>
              <a:rPr lang="en-US" sz="1400" dirty="0"/>
              <a:t>- These represent configurable timing parameters for the system. They could are related to timings of beeps, pauses, and overall duration for an event.</a:t>
            </a:r>
          </a:p>
          <a:p>
            <a:r>
              <a:rPr lang="en-US" sz="1400" dirty="0"/>
              <a:t>-</a:t>
            </a:r>
            <a:r>
              <a:rPr lang="en-US" sz="1400" b="1" i="1" dirty="0" err="1"/>
              <a:t>bit_phase</a:t>
            </a:r>
            <a:r>
              <a:rPr lang="en-US" sz="1400" b="1" i="1" dirty="0"/>
              <a:t>[4:0]</a:t>
            </a:r>
            <a:r>
              <a:rPr lang="en-US" sz="1400" i="1" dirty="0"/>
              <a:t> </a:t>
            </a:r>
            <a:r>
              <a:rPr lang="en-US" sz="1400" dirty="0"/>
              <a:t>- The </a:t>
            </a:r>
            <a:r>
              <a:rPr lang="en-US" sz="1400" dirty="0" err="1"/>
              <a:t>bit_phase</a:t>
            </a:r>
            <a:r>
              <a:rPr lang="en-US" sz="1400" dirty="0"/>
              <a:t> seems to fluctuate between values 2 through b in hexadecimal (2 to 11 in decimal). This represents different phases or steps in processing a bit or a series of bits within a communication protocol or timing control.</a:t>
            </a:r>
          </a:p>
          <a:p>
            <a:r>
              <a:rPr lang="en-US" sz="1400" dirty="0"/>
              <a:t>-</a:t>
            </a:r>
            <a:r>
              <a:rPr lang="en-US" sz="1400" b="1" i="1" dirty="0" err="1"/>
              <a:t>clk</a:t>
            </a:r>
            <a:r>
              <a:rPr lang="en-US" sz="1400" dirty="0"/>
              <a:t> - This is the clock signal driving the timing of the system. The clock is active and shows a regular square wave pattern, indicating that the system is operational and the timing is continuous.</a:t>
            </a:r>
          </a:p>
          <a:p>
            <a:r>
              <a:rPr lang="en-US" sz="1400" dirty="0"/>
              <a:t>-</a:t>
            </a:r>
            <a:r>
              <a:rPr lang="en-US" sz="1400" b="1" i="1" dirty="0"/>
              <a:t>count[6:0] </a:t>
            </a:r>
            <a:r>
              <a:rPr lang="en-US" sz="1400" dirty="0"/>
              <a:t>- This is a counter that increments with every clock cycle. It rolls over after reaching b (11 in decimal) back to 2. </a:t>
            </a:r>
          </a:p>
          <a:p>
            <a:endParaRPr lang="en-US" sz="1400" dirty="0"/>
          </a:p>
          <a:p>
            <a:r>
              <a:rPr lang="en-US" sz="1400" dirty="0"/>
              <a:t>When the chip is powered on the key is being transmitted thought the antenna at 1560KHz by implementing a beep scheme where a single beep followed by a pause represents a '0' and a double beep followed by a pause</a:t>
            </a:r>
          </a:p>
          <a:p>
            <a:r>
              <a:rPr lang="en-US" sz="1400" dirty="0"/>
              <a:t>stands for '1'. </a:t>
            </a:r>
          </a:p>
        </p:txBody>
      </p:sp>
    </p:spTree>
    <p:extLst>
      <p:ext uri="{BB962C8B-B14F-4D97-AF65-F5344CB8AC3E}">
        <p14:creationId xmlns:p14="http://schemas.microsoft.com/office/powerpoint/2010/main" val="386686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03CE6D-6619-2369-9297-3C83D238DCD9}"/>
              </a:ext>
            </a:extLst>
          </p:cNvPr>
          <p:cNvSpPr txBox="1"/>
          <p:nvPr/>
        </p:nvSpPr>
        <p:spPr>
          <a:xfrm>
            <a:off x="2532760" y="1408599"/>
            <a:ext cx="5030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Prompting Pattern</a:t>
            </a:r>
            <a:endParaRPr lang="el-GR" sz="32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D9717-46FB-74DF-BEBF-789C4991553C}"/>
              </a:ext>
            </a:extLst>
          </p:cNvPr>
          <p:cNvSpPr txBox="1"/>
          <p:nvPr/>
        </p:nvSpPr>
        <p:spPr>
          <a:xfrm>
            <a:off x="1904159" y="2314039"/>
            <a:ext cx="62945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of the Chain Of Thought(</a:t>
            </a:r>
            <a:r>
              <a:rPr lang="en-US" sz="2400" dirty="0" err="1"/>
              <a:t>CoT</a:t>
            </a:r>
            <a:r>
              <a:rPr lang="en-US" sz="2400" dirty="0"/>
              <a:t>) technique: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Digital design is a really complex task that requires complex reasoning an produces context aware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tasks (like creating an FSM) require multiple intermediate reasoning steps.</a:t>
            </a:r>
            <a:endParaRPr lang="el-G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1245F-D1DC-0772-3549-8883D2E1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20" y="2238506"/>
            <a:ext cx="3495390" cy="28287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37BE7-014D-2160-17D3-834A80E8BF0D}"/>
              </a:ext>
            </a:extLst>
          </p:cNvPr>
          <p:cNvSpPr txBox="1"/>
          <p:nvPr/>
        </p:nvSpPr>
        <p:spPr>
          <a:xfrm>
            <a:off x="5605669" y="5813450"/>
            <a:ext cx="62945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</a:rPr>
              <a:t>J. Wei </a:t>
            </a:r>
            <a:r>
              <a:rPr lang="en-US" sz="1600" i="1" dirty="0">
                <a:effectLst/>
              </a:rPr>
              <a:t>et al.</a:t>
            </a:r>
            <a:r>
              <a:rPr lang="en-US" sz="1600" dirty="0">
                <a:effectLst/>
              </a:rPr>
              <a:t>, “Chain-of-Thought Prompting Elicits Reasoning in Large Language Models,” 2022, </a:t>
            </a:r>
            <a:r>
              <a:rPr lang="en-US" sz="1600" dirty="0" err="1">
                <a:effectLst/>
              </a:rPr>
              <a:t>doi</a:t>
            </a:r>
            <a:r>
              <a:rPr lang="en-US" sz="1600" dirty="0">
                <a:effectLst/>
              </a:rPr>
              <a:t>: </a:t>
            </a:r>
            <a:r>
              <a:rPr lang="en-US" sz="1600" dirty="0">
                <a:effectLst/>
                <a:hlinkClick r:id="rId3"/>
              </a:rPr>
              <a:t>10.48550/ARXIV.2201.11903</a:t>
            </a:r>
            <a:r>
              <a:rPr lang="en-US" sz="1600" dirty="0"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C2152FC-3494-62B9-F84E-E5FC63E16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631007" y="-3281424"/>
            <a:ext cx="11061463" cy="6858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F326F49-321B-4401-AB42-C446E3EF8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9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279ABD-1F2A-787B-E151-437F1267DD30}"/>
              </a:ext>
            </a:extLst>
          </p:cNvPr>
          <p:cNvSpPr txBox="1"/>
          <p:nvPr/>
        </p:nvSpPr>
        <p:spPr>
          <a:xfrm>
            <a:off x="2266866" y="808258"/>
            <a:ext cx="611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Prompt engineering</a:t>
            </a:r>
            <a:endParaRPr lang="el-GR" sz="36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E0E70-E903-8B69-EC9A-8244AD958427}"/>
              </a:ext>
            </a:extLst>
          </p:cNvPr>
          <p:cNvSpPr txBox="1"/>
          <p:nvPr/>
        </p:nvSpPr>
        <p:spPr>
          <a:xfrm>
            <a:off x="1542807" y="1800388"/>
            <a:ext cx="82375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order to gather the necessary steps to create a hardware trojan using an LLM, we enhanced our prompt engineering techniques </a:t>
            </a:r>
            <a:r>
              <a:rPr lang="en-US" sz="2400" b="1" dirty="0"/>
              <a:t>first</a:t>
            </a:r>
            <a:r>
              <a:rPr lang="en-US" sz="2400" dirty="0"/>
              <a:t> by using the </a:t>
            </a:r>
            <a:r>
              <a:rPr lang="en-US" sz="2400" u="sng" dirty="0"/>
              <a:t>Recipe</a:t>
            </a:r>
            <a:r>
              <a:rPr lang="en-US" sz="2400" dirty="0"/>
              <a:t> prompt pattern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main intent of this process is to gather a sequence of steps with an intent to create the trojan (for example </a:t>
            </a:r>
            <a:r>
              <a:rPr lang="en-US" sz="2400" i="1" dirty="0"/>
              <a:t>“I would like to add “X” feature to my codebase. I need to perform steps A,B,C. Provide a sequence for me and fill any missing steps.”</a:t>
            </a:r>
            <a:r>
              <a:rPr lang="en-US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this pattern the LLM will analyze a concrete sequence of steps for creating with purpose the trojan(for example </a:t>
            </a:r>
            <a:r>
              <a:rPr lang="en-US" sz="2400" i="1" dirty="0"/>
              <a:t>“Identify any unnecessary steps”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065E9-F0E7-DACF-FAF6-3F57D418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344" y="1750691"/>
            <a:ext cx="1474465" cy="1474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9C895-29BA-F5D3-5BF7-B54E17B180EF}"/>
              </a:ext>
            </a:extLst>
          </p:cNvPr>
          <p:cNvSpPr txBox="1"/>
          <p:nvPr/>
        </p:nvSpPr>
        <p:spPr>
          <a:xfrm>
            <a:off x="9964719" y="3282650"/>
            <a:ext cx="2051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Prompt example: https://chat.openai.com/share/44e37758-e3c0-4025-98a8-89f75f36166b</a:t>
            </a:r>
            <a:endParaRPr lang="el-G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6D0C19E-420A-9BA9-875E-3CF7F97BB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109467" y="-3744411"/>
            <a:ext cx="1106146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37D2F1-2105-50F9-C762-CB59D91AB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4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44DD5C-255F-12C1-4C2D-49CF4EF2CD7C}"/>
              </a:ext>
            </a:extLst>
          </p:cNvPr>
          <p:cNvSpPr txBox="1"/>
          <p:nvPr/>
        </p:nvSpPr>
        <p:spPr>
          <a:xfrm>
            <a:off x="3052585" y="1108381"/>
            <a:ext cx="509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Prompting Pattern</a:t>
            </a:r>
            <a:endParaRPr lang="el-GR" sz="36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CEF8C-4F8A-854D-2968-E41062F6D596}"/>
              </a:ext>
            </a:extLst>
          </p:cNvPr>
          <p:cNvSpPr txBox="1"/>
          <p:nvPr/>
        </p:nvSpPr>
        <p:spPr>
          <a:xfrm>
            <a:off x="3331843" y="2206906"/>
            <a:ext cx="84840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</a:t>
            </a:r>
            <a:r>
              <a:rPr lang="en-US" sz="2000" b="1" dirty="0"/>
              <a:t>then</a:t>
            </a:r>
            <a:r>
              <a:rPr lang="en-US" sz="2000" dirty="0"/>
              <a:t> used the </a:t>
            </a:r>
            <a:r>
              <a:rPr lang="en-US" sz="2000" u="sng" dirty="0"/>
              <a:t>Persona</a:t>
            </a:r>
            <a:r>
              <a:rPr lang="en-US" sz="2000" dirty="0"/>
              <a:t> prompt pattern to: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the LLM with intent (for example, </a:t>
            </a:r>
            <a:r>
              <a:rPr lang="en-US" sz="2000" i="1" dirty="0"/>
              <a:t>“Acts as a digital engineer”</a:t>
            </a:r>
            <a:r>
              <a:rPr lang="en-US" sz="2000" dirty="0"/>
              <a:t>) and conceptualize context (refactor the code, provide Verilog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the LLM with motivation to achieve a certain task (for example, </a:t>
            </a:r>
            <a:r>
              <a:rPr lang="en-US" sz="2000" i="1" dirty="0"/>
              <a:t>“refactor the code to provide extended functionality”</a:t>
            </a:r>
            <a:r>
              <a:rPr lang="en-US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structure fundamental contextual statements around key ideas (for example, </a:t>
            </a:r>
            <a:r>
              <a:rPr lang="en-US" sz="2000" i="1" dirty="0"/>
              <a:t>“Provide code that a digital designer would create”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example code for the LLM  to follow along by using the </a:t>
            </a:r>
            <a:r>
              <a:rPr lang="en-US" sz="2000" i="1" dirty="0"/>
              <a:t>Chain of Thought</a:t>
            </a:r>
            <a:r>
              <a:rPr lang="en-US" sz="2000" dirty="0"/>
              <a:t> prompt engineering technique (for example </a:t>
            </a:r>
            <a:r>
              <a:rPr lang="en-US" sz="2000" i="1" dirty="0"/>
              <a:t>“This part of code “X” from my codebase needs new features.”</a:t>
            </a:r>
            <a:r>
              <a:rPr lang="en-US" sz="2000" dirty="0"/>
              <a:t>). </a:t>
            </a:r>
            <a:endParaRPr lang="el-G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DB549-36F2-24DB-964F-653B9F359ABB}"/>
              </a:ext>
            </a:extLst>
          </p:cNvPr>
          <p:cNvSpPr txBox="1"/>
          <p:nvPr/>
        </p:nvSpPr>
        <p:spPr>
          <a:xfrm>
            <a:off x="839164" y="3657600"/>
            <a:ext cx="2213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Prompt example: https://chat.openai.com/share/8d425e27-d6d8-473b-9f53-7e42fdf6c008</a:t>
            </a:r>
            <a:endParaRPr lang="el-G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B1D6DF7-C6C5-81F4-D3B1-497918E6C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5444F2-3F01-792D-E785-5E1A5D1A4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A5102-3E6C-5A4E-DA12-44135ECE4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36" y="2239924"/>
            <a:ext cx="1417676" cy="14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5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0DA278-4FAE-C1FF-2AF6-3F538A4B84D1}"/>
              </a:ext>
            </a:extLst>
          </p:cNvPr>
          <p:cNvGrpSpPr/>
          <p:nvPr/>
        </p:nvGrpSpPr>
        <p:grpSpPr>
          <a:xfrm>
            <a:off x="1466850" y="580148"/>
            <a:ext cx="8909118" cy="5097423"/>
            <a:chOff x="2175322" y="594145"/>
            <a:chExt cx="8559936" cy="5097423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6EFF0982-1B83-0E51-A871-7E83BD13D27F}"/>
                </a:ext>
              </a:extLst>
            </p:cNvPr>
            <p:cNvSpPr txBox="1">
              <a:spLocks/>
            </p:cNvSpPr>
            <p:nvPr/>
          </p:nvSpPr>
          <p:spPr>
            <a:xfrm>
              <a:off x="2175322" y="4843096"/>
              <a:ext cx="8559936" cy="848472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            A UART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D.o.S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.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hw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trojan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C06CC-1F09-4301-23B7-FA1CC8459899}"/>
                </a:ext>
              </a:extLst>
            </p:cNvPr>
            <p:cNvSpPr txBox="1"/>
            <p:nvPr/>
          </p:nvSpPr>
          <p:spPr>
            <a:xfrm>
              <a:off x="2660064" y="594145"/>
              <a:ext cx="75904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1</a:t>
              </a:r>
              <a:r>
                <a:rPr lang="en-US" sz="11500" baseline="300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st</a:t>
              </a:r>
              <a:r>
                <a:rPr lang="en-US" sz="115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design</a:t>
              </a:r>
              <a:endParaRPr lang="en-US" sz="3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E52B4488-F725-99B6-D219-0FA677B1E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16016" y="2848852"/>
            <a:ext cx="1368957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0EE4AC-22E2-12B4-9204-5D6105007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433315" y="-2426351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0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D07D9D-A7BE-CEE4-9567-42658B535AAB}"/>
              </a:ext>
            </a:extLst>
          </p:cNvPr>
          <p:cNvSpPr txBox="1"/>
          <p:nvPr/>
        </p:nvSpPr>
        <p:spPr>
          <a:xfrm>
            <a:off x="3249418" y="1386911"/>
            <a:ext cx="7747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We identified a vulnerability in ChatGPT Content filtering.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B97DF-FB2E-D286-9477-7B821744A029}"/>
              </a:ext>
            </a:extLst>
          </p:cNvPr>
          <p:cNvSpPr txBox="1"/>
          <p:nvPr/>
        </p:nvSpPr>
        <p:spPr>
          <a:xfrm>
            <a:off x="1319141" y="2792144"/>
            <a:ext cx="1031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course of our investigation, ChatGPT's content filtering procedure impeded attempts to write "malicious" code. We discovered a means to circumvent this security and "exploit" the system by utilizing ZULU as the primary prompting language. As a proof of concept, we present the dialogue below: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71A28-2386-89B3-9F65-775E535A13E6}"/>
              </a:ext>
            </a:extLst>
          </p:cNvPr>
          <p:cNvSpPr txBox="1"/>
          <p:nvPr/>
        </p:nvSpPr>
        <p:spPr>
          <a:xfrm>
            <a:off x="906268" y="4289422"/>
            <a:ext cx="57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Asking how to build a chemical bomb using English: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B5668-3F30-4445-FEDB-A3146B6F92AB}"/>
              </a:ext>
            </a:extLst>
          </p:cNvPr>
          <p:cNvSpPr txBox="1"/>
          <p:nvPr/>
        </p:nvSpPr>
        <p:spPr>
          <a:xfrm>
            <a:off x="6425682" y="4289710"/>
            <a:ext cx="57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Asking how to build a chemical bomb using Zulu: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234CA5-4439-AD6A-73DB-4D0B30897B9B}"/>
              </a:ext>
            </a:extLst>
          </p:cNvPr>
          <p:cNvSpPr txBox="1"/>
          <p:nvPr/>
        </p:nvSpPr>
        <p:spPr>
          <a:xfrm>
            <a:off x="1135451" y="4754267"/>
            <a:ext cx="471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https://chat.openai.com/share/445456a6-b89d-438b-a547-05adbec612de</a:t>
            </a:r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9ACCF-20F7-62DE-503F-AB0431964C5D}"/>
              </a:ext>
            </a:extLst>
          </p:cNvPr>
          <p:cNvSpPr txBox="1"/>
          <p:nvPr/>
        </p:nvSpPr>
        <p:spPr>
          <a:xfrm>
            <a:off x="6772398" y="4708632"/>
            <a:ext cx="4404049" cy="650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https://chat.openai.com/share/53ca6e4b-ca74-405f-ae9d-32c748fa471a</a:t>
            </a:r>
            <a:endParaRPr lang="el-GR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27DA7A8-2224-5580-B16D-95CEA4CD6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02975BA-91FE-AEF6-2CBA-E98125FFE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5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FE2F0-E799-5B63-B8B7-6178A35D2DD4}"/>
              </a:ext>
            </a:extLst>
          </p:cNvPr>
          <p:cNvSpPr txBox="1"/>
          <p:nvPr/>
        </p:nvSpPr>
        <p:spPr>
          <a:xfrm>
            <a:off x="962658" y="3081597"/>
            <a:ext cx="5697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design is a UART peripheral in Verilog.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added the functionality of a trigger inside the state machine inserted in the transmitter part of UART 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machine seeks the sequence of  </a:t>
            </a:r>
            <a:r>
              <a:rPr lang="en-US" b="1" i="1" dirty="0"/>
              <a:t>8'b11111111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state activation any transmission is blocked and a </a:t>
            </a:r>
            <a:r>
              <a:rPr lang="en-US" b="1" i="1" dirty="0" err="1"/>
              <a:t>halt_status</a:t>
            </a:r>
            <a:r>
              <a:rPr lang="en-US" b="1" i="1" dirty="0"/>
              <a:t> </a:t>
            </a:r>
            <a:r>
              <a:rPr lang="en-US" dirty="0"/>
              <a:t>signal is active.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This single-shot prompt design, is </a:t>
            </a:r>
            <a:r>
              <a:rPr lang="en-US" b="1" u="sng" dirty="0">
                <a:solidFill>
                  <a:srgbClr val="FF0000"/>
                </a:solidFill>
              </a:rPr>
              <a:t>not</a:t>
            </a:r>
            <a:r>
              <a:rPr lang="en-US" b="1" dirty="0">
                <a:solidFill>
                  <a:srgbClr val="FF0000"/>
                </a:solidFill>
              </a:rPr>
              <a:t> possible without bypassing the content filter.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6843524" y="2983170"/>
            <a:ext cx="5147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Severity of the vulnerability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F9B86-C9D6-13AD-DDF4-8AB23C1B2794}"/>
              </a:ext>
            </a:extLst>
          </p:cNvPr>
          <p:cNvSpPr txBox="1"/>
          <p:nvPr/>
        </p:nvSpPr>
        <p:spPr>
          <a:xfrm>
            <a:off x="1477554" y="1188571"/>
            <a:ext cx="9759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UART peripheral with a </a:t>
            </a:r>
            <a:r>
              <a:rPr lang="en-US" sz="2400" dirty="0" err="1">
                <a:latin typeface="Arial Black" panose="020B0A04020102020204" pitchFamily="34" charset="0"/>
              </a:rPr>
              <a:t>D.o.S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  <a:r>
              <a:rPr lang="en-US" sz="2400" dirty="0" err="1">
                <a:latin typeface="Arial Black" panose="020B0A04020102020204" pitchFamily="34" charset="0"/>
              </a:rPr>
              <a:t>hw</a:t>
            </a:r>
            <a:r>
              <a:rPr lang="en-US" sz="2400" dirty="0">
                <a:latin typeface="Arial Black" panose="020B0A04020102020204" pitchFamily="34" charset="0"/>
              </a:rPr>
              <a:t> trojan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7F3D69F-6F40-6976-6ABD-4EEF3E28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E525564-71F4-A9EA-9746-55A644465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1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C6870D8-7085-1842-02D7-29E6AABCF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C284DF-34D1-762F-B5AF-66632FE1E1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965"/>
          <a:stretch/>
        </p:blipFill>
        <p:spPr>
          <a:xfrm>
            <a:off x="-1" y="4876011"/>
            <a:ext cx="12192000" cy="1596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6BCE7-B700-0E24-CFF2-731DE1355E18}"/>
              </a:ext>
            </a:extLst>
          </p:cNvPr>
          <p:cNvSpPr txBox="1"/>
          <p:nvPr/>
        </p:nvSpPr>
        <p:spPr>
          <a:xfrm>
            <a:off x="7761492" y="1071075"/>
            <a:ext cx="447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Prompt </a:t>
            </a:r>
            <a:r>
              <a:rPr lang="en-US" b="1" u="sng" dirty="0">
                <a:hlinkClick r:id="rId5"/>
              </a:rPr>
              <a:t>bypassing the content filter </a:t>
            </a:r>
            <a:r>
              <a:rPr lang="en-US" dirty="0">
                <a:hlinkClick r:id="rId5"/>
              </a:rPr>
              <a:t>: https://chat.openai.com/share/de877a72-3ccd-4dcd-8c72-8faebfb8c48e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8F48-B0D3-AE91-5941-08B0983DAA89}"/>
              </a:ext>
            </a:extLst>
          </p:cNvPr>
          <p:cNvSpPr txBox="1"/>
          <p:nvPr/>
        </p:nvSpPr>
        <p:spPr>
          <a:xfrm>
            <a:off x="5965239" y="188631"/>
            <a:ext cx="2068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A1DD5-C1C5-8F1E-0C4A-0B058A309DA7}"/>
              </a:ext>
            </a:extLst>
          </p:cNvPr>
          <p:cNvSpPr txBox="1"/>
          <p:nvPr/>
        </p:nvSpPr>
        <p:spPr>
          <a:xfrm>
            <a:off x="3009414" y="1480055"/>
            <a:ext cx="447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Prompt </a:t>
            </a:r>
            <a:r>
              <a:rPr lang="en-US" b="1" u="sng" dirty="0">
                <a:hlinkClick r:id="rId6"/>
              </a:rPr>
              <a:t>without</a:t>
            </a:r>
            <a:r>
              <a:rPr lang="en-US" dirty="0">
                <a:hlinkClick r:id="rId6"/>
              </a:rPr>
              <a:t> bypassing the content filter : https://chat.openai.com/share/89c53be5-10bf-4ecc-859a-894b3ae967c2</a:t>
            </a:r>
            <a:endParaRPr lang="el-G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E18CBC-D303-0B15-7AEC-1008010CA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7160" y="1147430"/>
            <a:ext cx="2511008" cy="335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42CA93-89F7-D56A-E2BC-1E967E4854F4}"/>
              </a:ext>
            </a:extLst>
          </p:cNvPr>
          <p:cNvSpPr txBox="1"/>
          <p:nvPr/>
        </p:nvSpPr>
        <p:spPr>
          <a:xfrm>
            <a:off x="7644859" y="1160390"/>
            <a:ext cx="681134" cy="37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B3D60-CE82-A974-B9C2-20BE161E7FDC}"/>
              </a:ext>
            </a:extLst>
          </p:cNvPr>
          <p:cNvSpPr txBox="1"/>
          <p:nvPr/>
        </p:nvSpPr>
        <p:spPr>
          <a:xfrm>
            <a:off x="3298277" y="1121981"/>
            <a:ext cx="681134" cy="37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FC932-ECA4-D6B6-783C-2BDADE47B422}"/>
              </a:ext>
            </a:extLst>
          </p:cNvPr>
          <p:cNvSpPr txBox="1"/>
          <p:nvPr/>
        </p:nvSpPr>
        <p:spPr>
          <a:xfrm>
            <a:off x="8706094" y="2153411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8"/>
              </a:rPr>
              <a:t>Code</a:t>
            </a:r>
            <a:r>
              <a:rPr lang="en-US" dirty="0"/>
              <a:t> and </a:t>
            </a:r>
            <a:r>
              <a:rPr lang="en-US" dirty="0">
                <a:hlinkClick r:id="rId9"/>
              </a:rPr>
              <a:t>testbench</a:t>
            </a:r>
            <a:r>
              <a:rPr lang="en-US" dirty="0"/>
              <a:t> link </a:t>
            </a:r>
            <a:endParaRPr lang="el-GR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9A944DC-FD57-BCB9-3FDD-AA50DAA1DE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sp>
        <p:nvSpPr>
          <p:cNvPr id="14" name="Βέλος: Δεξιό 13">
            <a:extLst>
              <a:ext uri="{FF2B5EF4-FFF2-40B4-BE49-F238E27FC236}">
                <a16:creationId xmlns:a16="http://schemas.microsoft.com/office/drawing/2014/main" id="{094A06B2-CA8B-1154-6997-D4842F3180C9}"/>
              </a:ext>
            </a:extLst>
          </p:cNvPr>
          <p:cNvSpPr/>
          <p:nvPr/>
        </p:nvSpPr>
        <p:spPr>
          <a:xfrm rot="6922079">
            <a:off x="5435139" y="5960819"/>
            <a:ext cx="191183" cy="19018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80485D-ED7F-A8A6-2B11-9BAA12EF515D}"/>
              </a:ext>
            </a:extLst>
          </p:cNvPr>
          <p:cNvSpPr txBox="1"/>
          <p:nvPr/>
        </p:nvSpPr>
        <p:spPr>
          <a:xfrm>
            <a:off x="747713" y="2574190"/>
            <a:ext cx="113668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waveform is a simulation of a UART communication.</a:t>
            </a:r>
          </a:p>
          <a:p>
            <a:r>
              <a:rPr lang="en-US" sz="1400" dirty="0"/>
              <a:t>From the labels and the activity visible in the waveform:</a:t>
            </a:r>
          </a:p>
          <a:p>
            <a:r>
              <a:rPr lang="en-US" sz="1400" i="1" dirty="0" err="1"/>
              <a:t>clk</a:t>
            </a:r>
            <a:r>
              <a:rPr lang="en-US" sz="1400" i="1" dirty="0"/>
              <a:t> </a:t>
            </a:r>
            <a:r>
              <a:rPr lang="en-US" sz="1400" dirty="0"/>
              <a:t>- This is the clock signal, which is oscillating as expected.</a:t>
            </a:r>
          </a:p>
          <a:p>
            <a:r>
              <a:rPr lang="en-US" sz="1400" i="1" dirty="0" err="1"/>
              <a:t>data_in</a:t>
            </a:r>
            <a:r>
              <a:rPr lang="en-US" sz="1400" i="1" dirty="0"/>
              <a:t>[7:0] </a:t>
            </a:r>
            <a:r>
              <a:rPr lang="en-US" sz="1400" dirty="0"/>
              <a:t>- This seems to be the input data that is being simulated. First, it shows the binary pattern 10101010, and then it shows 11111111.</a:t>
            </a:r>
          </a:p>
          <a:p>
            <a:r>
              <a:rPr lang="en-US" sz="1400" i="1" dirty="0" err="1"/>
              <a:t>data_out</a:t>
            </a:r>
            <a:r>
              <a:rPr lang="en-US" sz="1400" i="1" dirty="0"/>
              <a:t>[7:0</a:t>
            </a:r>
            <a:r>
              <a:rPr lang="en-US" sz="1400" dirty="0"/>
              <a:t>] - This is the output data from the UART receiver. </a:t>
            </a:r>
          </a:p>
          <a:p>
            <a:r>
              <a:rPr lang="en-US" sz="1400" i="1" dirty="0" err="1"/>
              <a:t>halt_status</a:t>
            </a:r>
            <a:r>
              <a:rPr lang="en-US" sz="1400" i="1" dirty="0"/>
              <a:t> </a:t>
            </a:r>
            <a:r>
              <a:rPr lang="en-US" sz="1400" dirty="0"/>
              <a:t>- This signal goes high after </a:t>
            </a:r>
            <a:r>
              <a:rPr lang="en-US" sz="1400" dirty="0" err="1"/>
              <a:t>data_in</a:t>
            </a:r>
            <a:r>
              <a:rPr lang="en-US" sz="1400" dirty="0"/>
              <a:t> shows 11111111, which suggests that the UART has entered a HALT state as designed, in response to receiving the byte 11111111.</a:t>
            </a:r>
          </a:p>
          <a:p>
            <a:r>
              <a:rPr lang="en-US" sz="1400" dirty="0"/>
              <a:t>reset - The reset signal is initially high and then goes low, which should initialize the system and start the UART receiver.</a:t>
            </a:r>
          </a:p>
          <a:p>
            <a:endParaRPr lang="en-US" sz="1400" dirty="0"/>
          </a:p>
          <a:p>
            <a:r>
              <a:rPr lang="en-US" sz="1400" dirty="0"/>
              <a:t>From the waveform, we can see the intended functionality seems to be working: after 11111111 is received, the </a:t>
            </a:r>
            <a:r>
              <a:rPr lang="en-US" sz="1400" dirty="0" err="1"/>
              <a:t>halt_status</a:t>
            </a:r>
            <a:r>
              <a:rPr lang="en-US" sz="1400" dirty="0"/>
              <a:t> signal is activated.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4451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2160</Words>
  <Application>Microsoft Office PowerPoint</Application>
  <PresentationFormat>Ευρεία οθόνη</PresentationFormat>
  <Paragraphs>175</Paragraphs>
  <Slides>21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Source Sans Pro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Papaioanou</dc:creator>
  <cp:lastModifiedBy>Alexandros Papaioanou</cp:lastModifiedBy>
  <cp:revision>42</cp:revision>
  <dcterms:created xsi:type="dcterms:W3CDTF">2023-10-14T14:19:51Z</dcterms:created>
  <dcterms:modified xsi:type="dcterms:W3CDTF">2023-11-04T18:44:30Z</dcterms:modified>
</cp:coreProperties>
</file>