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60" r:id="rId4"/>
    <p:sldId id="264" r:id="rId5"/>
    <p:sldId id="265" r:id="rId6"/>
    <p:sldId id="279" r:id="rId7"/>
    <p:sldId id="266" r:id="rId8"/>
    <p:sldId id="274" r:id="rId9"/>
    <p:sldId id="258" r:id="rId10"/>
    <p:sldId id="261" r:id="rId11"/>
    <p:sldId id="283" r:id="rId12"/>
    <p:sldId id="267" r:id="rId13"/>
    <p:sldId id="263" r:id="rId14"/>
    <p:sldId id="275" r:id="rId15"/>
    <p:sldId id="277" r:id="rId16"/>
    <p:sldId id="278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tas Rantos" initials="KR" lastIdx="6" clrIdx="0">
    <p:extLst>
      <p:ext uri="{19B8F6BF-5375-455C-9EA6-DF929625EA0E}">
        <p15:presenceInfo xmlns:p15="http://schemas.microsoft.com/office/powerpoint/2012/main" userId="S::k.rantos@cybernoesis.com::6247a7c4-083d-4676-aaf7-1d6727a3ff51" providerId="AD"/>
      </p:ext>
    </p:extLst>
  </p:cmAuthor>
  <p:cmAuthor id="2" name="Alexandros Papaioanou" initials="AP" lastIdx="1" clrIdx="1">
    <p:extLst>
      <p:ext uri="{19B8F6BF-5375-455C-9EA6-DF929625EA0E}">
        <p15:presenceInfo xmlns:p15="http://schemas.microsoft.com/office/powerpoint/2012/main" userId="d2515e89f373cf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DF0"/>
    <a:srgbClr val="B8FAD0"/>
    <a:srgbClr val="D4FCE2"/>
    <a:srgbClr val="E2F5FA"/>
    <a:srgbClr val="F1FDFC"/>
    <a:srgbClr val="E8FCFC"/>
    <a:srgbClr val="B9F5F4"/>
    <a:srgbClr val="97D9EB"/>
    <a:srgbClr val="ABF4EF"/>
    <a:srgbClr val="A2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FCD8-40AA-75F0-CB99-2949ED31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49FE-2E4C-8397-F6F2-D5D9DBAF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E495-9D4E-D1C5-668D-9C9A4BB5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8A97-B281-2C44-214A-A3AEEF0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16E9-7583-3CB8-EF33-4F9EB37B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DFF-E33F-CD0D-ACBD-B4DABD85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4A5B-9F9B-6974-DA10-E7917F22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68E7-FDD3-D70A-312F-F630684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7413-548A-738E-6FF9-B7B0E62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AD5-0380-1676-5F2E-5081E9F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86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D1B66-9B91-AC0C-00A4-BA22FF8D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7E6AD-590C-4977-9EF9-D15107FF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789F-39CF-E9D9-BD5A-DE52FF05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BC1D-2D1A-7B04-0AF9-8B7CF24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E7D2-FE1E-B325-D83F-29A21CAA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20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D84-231A-903A-19AB-37027795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AA81-DF8F-F738-B8EF-4CFA8AEF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4A7E-8DB4-654E-0EED-5F78C9C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E9A8-7424-EBCC-76EE-F9ED827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E71E-6FF4-1F52-020A-5417EF8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49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096-83F0-D075-5385-F2793DFF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17B7-8C57-EAA9-7840-58E1AA11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7DA-5A74-37C7-925E-143F59EB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5A52-37E3-36C2-B61A-DE780056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5EB-C61C-3FDA-3CA6-EDAB266F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B4FB-9DCD-29F9-8C07-1749A537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C38D-A657-316E-B545-4EBE7D011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BD2B-906E-851F-7457-56A17A33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6F40-B0B1-C57E-0BE2-37482A5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83EF-717E-BFCA-5B59-13E5CE4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BE91-379C-DB64-4FB6-372D3F45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14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E889-CB23-283E-86DA-AB392DE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C7E2-035D-A5C2-5C79-39979BC4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EC704-84DB-2BF4-90BD-25533D42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B7DB-1DDE-FE1F-DFE0-C072CA375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9BB9-4540-6707-C2C9-20E09E64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0EC9-3CDC-82A6-25C0-38101E6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2CD91-C6C9-2F80-6DE7-492F896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D056E-C275-0878-1D42-F5A7C99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42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B14E-519A-20A8-783B-9EAB0472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3C2F8-A39C-A1F5-702B-E5F71CD8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2BED-40B3-7C17-B2F1-34277870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B1B6-88E0-244A-EAE1-0551FED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69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CF1E4-1080-A2F8-E2C0-E9D223C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01690-B92A-42CB-749C-A5304CA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318D-E765-6CD0-88C2-610B0A6C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14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E57-C3F5-B259-95B6-FFE507F8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8434-1CC7-688E-9309-40D5384F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B8C2-C1A1-8BDE-890F-B16214C3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3A9D-E4D5-F21A-4989-048A0FC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8F74-6195-C0D6-22C2-CEEC46C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715D-553C-CB3E-574F-60760047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02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E2FD-68AC-9CB1-1664-35AB9091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CCD73-82AA-0EA2-A96A-79052667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EC4B0-7115-D3EF-AE0B-4861C6F28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4FDF-0EAF-9DE8-A7D5-872EB9C0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F52C-192D-843C-E894-B854522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366D-2886-172F-FE7C-CC6EB146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9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B344E-46CE-9B12-4F81-BB1B78AE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C8C6-6BFA-04D5-39B2-F58A0425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148A-4E94-4FE3-EC37-FFE6E415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90B6-3E79-11B1-9611-53CBC4614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38A4-068B-2AF3-7963-E6E57A47C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13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ab1aaa92-df85-47e9-91e3-15edf16c68dc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hat.openai.com/share/8d425e27-d6d8-473b-9f53-7e42fdf6c00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7.sv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8c8fb17c-6647-4eee-8c1e-71c2bc0c1b95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01.11903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44e37758-e3c0-4025-98a8-89f75f36166b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hyperlink" Target="https://chat.openai.com/share/8d425e27-d6d8-473b-9f53-7e42fdf6c00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fabless/carave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7E28E-D620-4EC0-AE93-14316D4DA023}"/>
              </a:ext>
            </a:extLst>
          </p:cNvPr>
          <p:cNvSpPr/>
          <p:nvPr/>
        </p:nvSpPr>
        <p:spPr>
          <a:xfrm rot="2649063">
            <a:off x="1127283" y="-1817824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13991-0CDB-BD73-BE96-05478FF98022}"/>
              </a:ext>
            </a:extLst>
          </p:cNvPr>
          <p:cNvSpPr/>
          <p:nvPr/>
        </p:nvSpPr>
        <p:spPr>
          <a:xfrm rot="2572877">
            <a:off x="2932081" y="-4342331"/>
            <a:ext cx="4472341" cy="13939353"/>
          </a:xfrm>
          <a:prstGeom prst="rect">
            <a:avLst/>
          </a:prstGeom>
          <a:solidFill>
            <a:srgbClr val="E9F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2B1DE-1AEF-C6EC-8E36-7C23B62421AB}"/>
              </a:ext>
            </a:extLst>
          </p:cNvPr>
          <p:cNvGrpSpPr/>
          <p:nvPr/>
        </p:nvGrpSpPr>
        <p:grpSpPr>
          <a:xfrm rot="308197">
            <a:off x="7399702" y="-2807525"/>
            <a:ext cx="5058316" cy="9241665"/>
            <a:chOff x="7090140" y="-2745612"/>
            <a:chExt cx="5058316" cy="9241665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3D039C-31D9-6830-40DF-332485DAB2E1}"/>
                </a:ext>
              </a:extLst>
            </p:cNvPr>
            <p:cNvSpPr/>
            <p:nvPr/>
          </p:nvSpPr>
          <p:spPr>
            <a:xfrm rot="13045945">
              <a:off x="7455166" y="-1771429"/>
              <a:ext cx="2035918" cy="743092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6AD556-6A37-B409-0444-8EEB1EB4D479}"/>
                </a:ext>
              </a:extLst>
            </p:cNvPr>
            <p:cNvSpPr/>
            <p:nvPr/>
          </p:nvSpPr>
          <p:spPr>
            <a:xfrm rot="13045945">
              <a:off x="10568828" y="-2456438"/>
              <a:ext cx="1579628" cy="7471598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E75062-20C6-D8E4-7C1F-A68D87F5AA5D}"/>
                </a:ext>
              </a:extLst>
            </p:cNvPr>
            <p:cNvSpPr/>
            <p:nvPr/>
          </p:nvSpPr>
          <p:spPr>
            <a:xfrm rot="13045945">
              <a:off x="7723743" y="4207106"/>
              <a:ext cx="1579628" cy="185737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4A4769-7FF5-8295-9540-29EEB896CF57}"/>
                </a:ext>
              </a:extLst>
            </p:cNvPr>
            <p:cNvSpPr/>
            <p:nvPr/>
          </p:nvSpPr>
          <p:spPr>
            <a:xfrm rot="13045945">
              <a:off x="10834153" y="1205634"/>
              <a:ext cx="1114077" cy="495697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BB055A-CA09-5BD3-8BC0-A0EDDE690170}"/>
                </a:ext>
              </a:extLst>
            </p:cNvPr>
            <p:cNvSpPr/>
            <p:nvPr/>
          </p:nvSpPr>
          <p:spPr>
            <a:xfrm rot="13045945">
              <a:off x="7090140" y="-2745612"/>
              <a:ext cx="1129888" cy="580333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44A6156-A089-C487-8662-1D7D7CD3021F}"/>
                </a:ext>
              </a:extLst>
            </p:cNvPr>
            <p:cNvSpPr/>
            <p:nvPr/>
          </p:nvSpPr>
          <p:spPr>
            <a:xfrm rot="13045945">
              <a:off x="9135986" y="5679066"/>
              <a:ext cx="808179" cy="816987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774A10-A79C-022A-F1C1-2198641F64B5}"/>
              </a:ext>
            </a:extLst>
          </p:cNvPr>
          <p:cNvSpPr/>
          <p:nvPr/>
        </p:nvSpPr>
        <p:spPr>
          <a:xfrm rot="2649063">
            <a:off x="2009867" y="-1471489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BA0392-5DC7-3645-25D8-EA72A9A1A99F}"/>
              </a:ext>
            </a:extLst>
          </p:cNvPr>
          <p:cNvSpPr/>
          <p:nvPr/>
        </p:nvSpPr>
        <p:spPr>
          <a:xfrm rot="2649063">
            <a:off x="5292826" y="5005387"/>
            <a:ext cx="1366175" cy="3705225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DEDDCB-9F13-9D11-0341-5B02D8BD2A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7" t="16798"/>
          <a:stretch/>
        </p:blipFill>
        <p:spPr>
          <a:xfrm rot="18902184">
            <a:off x="1015881" y="387433"/>
            <a:ext cx="2125360" cy="719796"/>
          </a:xfrm>
          <a:prstGeom prst="rect">
            <a:avLst/>
          </a:prstGeom>
          <a:solidFill>
            <a:srgbClr val="E2F5FA"/>
          </a:solidFill>
        </p:spPr>
      </p:pic>
      <p:pic>
        <p:nvPicPr>
          <p:cNvPr id="16" name="Picture 2" descr="IHU Logo">
            <a:extLst>
              <a:ext uri="{FF2B5EF4-FFF2-40B4-BE49-F238E27FC236}">
                <a16:creationId xmlns:a16="http://schemas.microsoft.com/office/drawing/2014/main" id="{C5A0E9E3-1040-6A1D-98CD-2E8C1B75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4856">
            <a:off x="37970" y="392334"/>
            <a:ext cx="1671060" cy="635018"/>
          </a:xfrm>
          <a:prstGeom prst="rect">
            <a:avLst/>
          </a:prstGeom>
          <a:noFill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B79EFE-2E9E-2315-B138-1063CBA50389}"/>
              </a:ext>
            </a:extLst>
          </p:cNvPr>
          <p:cNvSpPr/>
          <p:nvPr/>
        </p:nvSpPr>
        <p:spPr>
          <a:xfrm rot="2649063">
            <a:off x="6409210" y="6266520"/>
            <a:ext cx="986289" cy="3276499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EE159-A537-A9B9-19C3-09F38EA1554F}"/>
              </a:ext>
            </a:extLst>
          </p:cNvPr>
          <p:cNvSpPr txBox="1"/>
          <p:nvPr/>
        </p:nvSpPr>
        <p:spPr>
          <a:xfrm>
            <a:off x="1789507" y="3314596"/>
            <a:ext cx="3617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Team : </a:t>
            </a:r>
            <a:r>
              <a:rPr lang="en-US" sz="2000" dirty="0" err="1">
                <a:latin typeface="Arial Black" panose="020B0A04020102020204" pitchFamily="34" charset="0"/>
              </a:rPr>
              <a:t>SystemsGenesys</a:t>
            </a:r>
            <a:endParaRPr lang="el-GR" sz="200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54B54F-86A3-5C7A-1A52-76525E62CCB7}"/>
              </a:ext>
            </a:extLst>
          </p:cNvPr>
          <p:cNvSpPr txBox="1"/>
          <p:nvPr/>
        </p:nvSpPr>
        <p:spPr>
          <a:xfrm>
            <a:off x="-193327" y="4110576"/>
            <a:ext cx="75835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/>
              <a:t>Member: Eleftherios </a:t>
            </a:r>
            <a:r>
              <a:rPr lang="en-US" sz="2000" spc="300" dirty="0" err="1"/>
              <a:t>Batzolis</a:t>
            </a:r>
            <a:endParaRPr lang="en-US" sz="2000" spc="300" dirty="0"/>
          </a:p>
          <a:p>
            <a:pPr algn="ctr"/>
            <a:r>
              <a:rPr lang="en-US" sz="2000" spc="300" dirty="0"/>
              <a:t>Mentor: Dr. Konstantinos Rantos</a:t>
            </a:r>
          </a:p>
          <a:p>
            <a:pPr algn="ctr"/>
            <a:endParaRPr lang="en-US" sz="2000" spc="300" dirty="0"/>
          </a:p>
          <a:p>
            <a:pPr algn="ctr"/>
            <a:r>
              <a:rPr lang="en-US" sz="2000" spc="300" dirty="0"/>
              <a:t>Web Services and Information Security Lab</a:t>
            </a:r>
          </a:p>
          <a:p>
            <a:pPr algn="ctr"/>
            <a:r>
              <a:rPr lang="en-US" sz="2000" spc="300" dirty="0"/>
              <a:t>International Hellenic University</a:t>
            </a:r>
            <a:endParaRPr lang="el-GR" sz="2000" spc="300" dirty="0"/>
          </a:p>
          <a:p>
            <a:pPr algn="ctr"/>
            <a:r>
              <a:rPr lang="en-US" sz="1600" spc="300" dirty="0"/>
              <a:t> </a:t>
            </a:r>
            <a:endParaRPr lang="el-GR" spc="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F4213-56B1-1431-1307-6C0D14234A79}"/>
              </a:ext>
            </a:extLst>
          </p:cNvPr>
          <p:cNvSpPr txBox="1"/>
          <p:nvPr/>
        </p:nvSpPr>
        <p:spPr>
          <a:xfrm>
            <a:off x="624746" y="2441996"/>
            <a:ext cx="5947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Arial Black" panose="020B0A04020102020204" pitchFamily="34" charset="0"/>
            </a:endParaRP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Title : DoS and Data Leakage Trojans on Hardware</a:t>
            </a:r>
            <a:endParaRPr lang="el-G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15ABA-2813-2B1F-7110-EC8CA224D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0"/>
          <a:stretch/>
        </p:blipFill>
        <p:spPr>
          <a:xfrm>
            <a:off x="7127240" y="1801054"/>
            <a:ext cx="3990669" cy="1351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3068444" y="1159799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the wishbone bus?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164716" y="2024768"/>
            <a:ext cx="4571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Wishbone Bus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open source protocols to connect IP blocks inside an </a:t>
            </a:r>
            <a:r>
              <a:rPr lang="en-US" dirty="0" err="1"/>
              <a:t>SoC.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 because of the Interoperability, flexibility, and reusability it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substantially in Universities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companies (like </a:t>
            </a:r>
            <a:r>
              <a:rPr lang="en-US" dirty="0" err="1"/>
              <a:t>efabless</a:t>
            </a:r>
            <a:r>
              <a:rPr lang="en-US" dirty="0"/>
              <a:t> )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  <a:endParaRPr lang="el-G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568129-6F46-50BC-AA92-A353F0C7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96" y="3289300"/>
            <a:ext cx="2874356" cy="27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9E4B3DB-9911-E463-9627-B94A25B76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CB2C211-EE3E-EC76-33C3-8508EC44D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934EAE0-B4A2-C924-119E-0AA2E4F0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Graphic 5">
            <a:extLst>
              <a:ext uri="{FF2B5EF4-FFF2-40B4-BE49-F238E27FC236}">
                <a16:creationId xmlns:a16="http://schemas.microsoft.com/office/drawing/2014/main" id="{09AADF04-87BA-5444-1F51-4F6C5B6ED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AFF8D-FD1F-DC97-494C-859AA613F08F}"/>
              </a:ext>
            </a:extLst>
          </p:cNvPr>
          <p:cNvSpPr txBox="1"/>
          <p:nvPr/>
        </p:nvSpPr>
        <p:spPr>
          <a:xfrm>
            <a:off x="3254683" y="1118898"/>
            <a:ext cx="812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Simple (AI gen.)wishbone bus </a:t>
            </a:r>
            <a:r>
              <a:rPr lang="en-US" sz="2400" dirty="0" err="1">
                <a:latin typeface="Arial Black" panose="020B0A04020102020204" pitchFamily="34" charset="0"/>
              </a:rPr>
              <a:t>D.ο.S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D2B3C-4C8A-18CE-07D8-D6660A2E116F}"/>
              </a:ext>
            </a:extLst>
          </p:cNvPr>
          <p:cNvSpPr txBox="1"/>
          <p:nvPr/>
        </p:nvSpPr>
        <p:spPr>
          <a:xfrm>
            <a:off x="3091841" y="1618976"/>
            <a:ext cx="84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: https://chat.openai.com/share/89c53be5-10bf-4ecc-859a-894b3ae967c2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E012-509D-C7D3-63CB-7D6AB5FBBFCF}"/>
              </a:ext>
            </a:extLst>
          </p:cNvPr>
          <p:cNvSpPr txBox="1"/>
          <p:nvPr/>
        </p:nvSpPr>
        <p:spPr>
          <a:xfrm>
            <a:off x="963513" y="2844319"/>
            <a:ext cx="569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 is simple wishbone bus peripheral in Verilog.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the functionality of a trigger inside the state machine inserted in the </a:t>
            </a:r>
            <a:r>
              <a:rPr lang="en-US" dirty="0" err="1"/>
              <a:t>wb</a:t>
            </a:r>
            <a:r>
              <a:rPr lang="en-US" dirty="0"/>
              <a:t> bus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machine seeks the sequence of  </a:t>
            </a:r>
            <a:r>
              <a:rPr lang="en-US" b="1" i="1" dirty="0"/>
              <a:t>32'hCAFEBABE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state activation any transmission is blocked and 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FB6CA-1581-E03E-E864-6281A10F108C}"/>
              </a:ext>
            </a:extLst>
          </p:cNvPr>
          <p:cNvSpPr txBox="1"/>
          <p:nvPr/>
        </p:nvSpPr>
        <p:spPr>
          <a:xfrm>
            <a:off x="6843524" y="2838368"/>
            <a:ext cx="5147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Severity of the vulnerability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41147B69-038E-942E-4066-3A106438C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933" y="5096076"/>
            <a:ext cx="11429999" cy="15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8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964EA5B4-22A2-233B-95B4-A16987BD20BD}"/>
              </a:ext>
            </a:extLst>
          </p:cNvPr>
          <p:cNvGrpSpPr/>
          <p:nvPr/>
        </p:nvGrpSpPr>
        <p:grpSpPr>
          <a:xfrm>
            <a:off x="7389846" y="1018834"/>
            <a:ext cx="3792894" cy="3282312"/>
            <a:chOff x="7268547" y="786555"/>
            <a:chExt cx="4320074" cy="3738525"/>
          </a:xfrm>
        </p:grpSpPr>
        <p:pic>
          <p:nvPicPr>
            <p:cNvPr id="8194" name="Picture 2" descr="Caravel Management SoC - Litex — Caravel Management SoC documentation">
              <a:extLst>
                <a:ext uri="{FF2B5EF4-FFF2-40B4-BE49-F238E27FC236}">
                  <a16:creationId xmlns:a16="http://schemas.microsoft.com/office/drawing/2014/main" id="{820CA707-A0AE-038B-AD4F-6B7F6CFAF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8547" y="786555"/>
              <a:ext cx="4320074" cy="373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EC101E4-F676-C47B-B192-98F199DBCF4F}"/>
                </a:ext>
              </a:extLst>
            </p:cNvPr>
            <p:cNvCxnSpPr>
              <a:cxnSpLocks/>
            </p:cNvCxnSpPr>
            <p:nvPr/>
          </p:nvCxnSpPr>
          <p:spPr>
            <a:xfrm>
              <a:off x="8756780" y="3016571"/>
              <a:ext cx="270588" cy="3965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1E0B61-554A-CFF0-F092-04F8DB843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93191" y="2617688"/>
              <a:ext cx="398883" cy="39888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1133670" y="1186290"/>
            <a:ext cx="5271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malicious code implementation methodology 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GitHub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Inside the </a:t>
            </a:r>
            <a:r>
              <a:rPr lang="en-US" dirty="0" err="1"/>
              <a:t>housekeeping.v</a:t>
            </a:r>
            <a:r>
              <a:rPr lang="en-US" dirty="0"/>
              <a:t> file the wishbone to SPI to CPU communication is implemented.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alter the wishbone FSM implementation by adding a stage where if a certain value is transmitted in the bus then an internal signal gets stuck at “0”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way we are glitching the handshake method causing a Denial Of Service.</a:t>
            </a:r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011C9-C7A1-F16F-355E-F93D0D5C2A7E}"/>
              </a:ext>
            </a:extLst>
          </p:cNvPr>
          <p:cNvSpPr txBox="1"/>
          <p:nvPr/>
        </p:nvSpPr>
        <p:spPr>
          <a:xfrm>
            <a:off x="2034851" y="247361"/>
            <a:ext cx="812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Caravel project wishbone bus </a:t>
            </a:r>
            <a:r>
              <a:rPr lang="en-US" sz="2400" dirty="0" err="1">
                <a:latin typeface="Arial Black" panose="020B0A04020102020204" pitchFamily="34" charset="0"/>
              </a:rPr>
              <a:t>D.ο.S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B6445-0831-B00D-D492-4A677CCBB117}"/>
              </a:ext>
            </a:extLst>
          </p:cNvPr>
          <p:cNvSpPr txBox="1"/>
          <p:nvPr/>
        </p:nvSpPr>
        <p:spPr>
          <a:xfrm>
            <a:off x="7389846" y="4341353"/>
            <a:ext cx="469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48E30-9D20-AE95-F3BA-BF04AED0708B}"/>
              </a:ext>
            </a:extLst>
          </p:cNvPr>
          <p:cNvSpPr txBox="1"/>
          <p:nvPr/>
        </p:nvSpPr>
        <p:spPr>
          <a:xfrm>
            <a:off x="1936879" y="5079874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Prompt example: https://chat.openai.com/share/8d425e27-d6d8-473b-9f53-7e42fdf6c008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932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858408" y="580148"/>
            <a:ext cx="8475184" cy="4590746"/>
            <a:chOff x="2217698" y="594145"/>
            <a:chExt cx="8475184" cy="4590746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217698" y="4843096"/>
              <a:ext cx="8475184" cy="34179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Leaking key from a </a:t>
              </a: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  <a:hlinkClick r:id="rId2"/>
                </a:rPr>
                <a:t>symmetric AES block cipher</a:t>
              </a:r>
              <a:endPara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3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nd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33348AF9-F009-F7F0-101D-DD2ADA997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09B53E7-F78E-BDDD-6DDE-DDED5AEB5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4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3180183" y="122296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AES?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735925" y="2286520"/>
            <a:ext cx="50946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encryption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globally standardized, regulated and incompliance with governments, individuals and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efficient in terms of processing power and memory usage so it is used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1026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4216DE81-B276-3417-D499-8AE3E608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05" y="621071"/>
            <a:ext cx="2724347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9C72679D-AA50-562F-B353-8B3D4B95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6EB8113-D6BD-90CB-5E4C-F9151A7F9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2074069" y="1614697"/>
            <a:ext cx="80438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it was uploaded.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created a</a:t>
            </a:r>
            <a:r>
              <a:rPr lang="en-US" b="1" i="1" dirty="0"/>
              <a:t> “transmit” </a:t>
            </a:r>
            <a:r>
              <a:rPr lang="en-US" dirty="0"/>
              <a:t>module for the malicious functionality.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altered the functionality of the </a:t>
            </a:r>
            <a:r>
              <a:rPr lang="en-US" b="1" i="1" dirty="0"/>
              <a:t>“</a:t>
            </a:r>
            <a:r>
              <a:rPr lang="en-US" b="1" i="1" dirty="0" err="1"/>
              <a:t>aes_key_mem</a:t>
            </a:r>
            <a:r>
              <a:rPr lang="en-US" b="1" i="1" dirty="0"/>
              <a:t>” </a:t>
            </a:r>
            <a:r>
              <a:rPr lang="en-US" dirty="0"/>
              <a:t>module so when it is instantiated: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 the </a:t>
            </a:r>
            <a:r>
              <a:rPr lang="en-US" b="1" i="1" dirty="0"/>
              <a:t>“transmit” </a:t>
            </a:r>
            <a:r>
              <a:rPr lang="en-US" dirty="0"/>
              <a:t>module is instantiated,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b="1" i="1" dirty="0"/>
              <a:t>“key” </a:t>
            </a:r>
            <a:r>
              <a:rPr lang="en-US" dirty="0"/>
              <a:t>value is copied,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b="1" i="1" dirty="0"/>
              <a:t>“key” </a:t>
            </a:r>
            <a:r>
              <a:rPr lang="en-US" dirty="0"/>
              <a:t>value is being transmitted by a pin.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Because we haven’t got a pinout I used the </a:t>
            </a:r>
            <a:r>
              <a:rPr lang="en-US" b="1" i="1" dirty="0"/>
              <a:t>“Ant1”</a:t>
            </a:r>
            <a:r>
              <a:rPr lang="en-US" dirty="0"/>
              <a:t> internal wire for transmission of </a:t>
            </a:r>
            <a:r>
              <a:rPr lang="en-US" dirty="0" err="1"/>
              <a:t>P.o.C.</a:t>
            </a:r>
            <a:r>
              <a:rPr lang="en-US" dirty="0"/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register to store the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covert way of leaking the key 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modulating an (unused) pin on chip that generates an RF signal,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signal can be used to transmit the key bits,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then it can be received with an ordinary AM radio,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data carried by the AM signal can be easily interpreted by a human by using a beep scheme.</a:t>
            </a:r>
            <a:endParaRPr lang="el-GR" dirty="0"/>
          </a:p>
        </p:txBody>
      </p:sp>
      <p:pic>
        <p:nvPicPr>
          <p:cNvPr id="2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F337BB01-09AA-3825-7921-78372CB9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04" y="814387"/>
            <a:ext cx="2452987" cy="48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FD5AA48-00C1-3EB0-9FEB-0B1A682C0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5420F22-82E6-BFAE-0B9C-7EB29E976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900B1-5363-8445-513D-95A3D59BDE5A}"/>
              </a:ext>
            </a:extLst>
          </p:cNvPr>
          <p:cNvSpPr txBox="1"/>
          <p:nvPr/>
        </p:nvSpPr>
        <p:spPr>
          <a:xfrm>
            <a:off x="2756744" y="889588"/>
            <a:ext cx="626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Code implementation methodology:</a:t>
            </a:r>
          </a:p>
        </p:txBody>
      </p:sp>
    </p:spTree>
    <p:extLst>
      <p:ext uri="{BB962C8B-B14F-4D97-AF65-F5344CB8AC3E}">
        <p14:creationId xmlns:p14="http://schemas.microsoft.com/office/powerpoint/2010/main" val="194882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CCD93E-8B35-0F75-9CF5-80CF88A2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F8EF2E2-B7B4-2985-2EBC-D7FECAC8D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475684" y="3850785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for </a:t>
            </a:r>
            <a:r>
              <a:rPr lang="en-US" dirty="0" err="1">
                <a:hlinkClick r:id="rId6"/>
              </a:rPr>
              <a:t>transmit.v</a:t>
            </a:r>
            <a:r>
              <a:rPr lang="en-US" dirty="0">
                <a:hlinkClick r:id="rId6"/>
              </a:rPr>
              <a:t> : https://chat.openai.com/share/8c8fb17c-6647-4eee-8c1e-71c2bc0c1b95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129744" y="2659413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2380312" y="2616551"/>
            <a:ext cx="4697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 Transfer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Effects: Leak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Location: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E63C9-6E10-8092-1738-B532DAE90688}"/>
              </a:ext>
            </a:extLst>
          </p:cNvPr>
          <p:cNvSpPr txBox="1"/>
          <p:nvPr/>
        </p:nvSpPr>
        <p:spPr>
          <a:xfrm>
            <a:off x="3363157" y="1179521"/>
            <a:ext cx="757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Leaking the key by modulating an (unused) pin on chip that generates an RF signal. 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DC5E837-D940-FEBC-E39B-0968C3BF4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20" y="5272942"/>
            <a:ext cx="11848160" cy="81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37361-BEA6-3BEF-BE24-F3CBD77ACB01}"/>
              </a:ext>
            </a:extLst>
          </p:cNvPr>
          <p:cNvSpPr txBox="1"/>
          <p:nvPr/>
        </p:nvSpPr>
        <p:spPr>
          <a:xfrm>
            <a:off x="3730867" y="1580184"/>
            <a:ext cx="635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Method for adding the vulnerability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A7181-84E6-CE52-4239-CE5C707BF12D}"/>
              </a:ext>
            </a:extLst>
          </p:cNvPr>
          <p:cNvGrpSpPr/>
          <p:nvPr/>
        </p:nvGrpSpPr>
        <p:grpSpPr>
          <a:xfrm>
            <a:off x="2590536" y="2509511"/>
            <a:ext cx="3961379" cy="2192990"/>
            <a:chOff x="5976257" y="2134996"/>
            <a:chExt cx="4526902" cy="2687393"/>
          </a:xfrm>
        </p:grpSpPr>
        <p:pic>
          <p:nvPicPr>
            <p:cNvPr id="2050" name="Picture 2" descr="OpenAI Logo PNG vector in SVG, PDF, AI, CDR format">
              <a:extLst>
                <a:ext uri="{FF2B5EF4-FFF2-40B4-BE49-F238E27FC236}">
                  <a16:creationId xmlns:a16="http://schemas.microsoft.com/office/drawing/2014/main" id="{8ECD097D-9038-A8F1-9BF3-D746D748B9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4" t="32932" r="11294" b="36536"/>
            <a:stretch/>
          </p:blipFill>
          <p:spPr bwMode="auto">
            <a:xfrm>
              <a:off x="6494106" y="2134996"/>
              <a:ext cx="3491205" cy="106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9EE55-272D-AA97-B8D1-7959C8C49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5" t="27771" r="6941" b="30032"/>
            <a:stretch/>
          </p:blipFill>
          <p:spPr>
            <a:xfrm>
              <a:off x="5976257" y="3199428"/>
              <a:ext cx="4526902" cy="162296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3CEC47-272E-B4DC-6897-BBD9AD3F2FC7}"/>
              </a:ext>
            </a:extLst>
          </p:cNvPr>
          <p:cNvSpPr txBox="1"/>
          <p:nvPr/>
        </p:nvSpPr>
        <p:spPr>
          <a:xfrm>
            <a:off x="7050570" y="2509511"/>
            <a:ext cx="486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OpenAI’s ChatGPT v.4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highly sophisticated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performs better with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versatility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Integration</a:t>
            </a:r>
            <a:endParaRPr lang="el-GR" sz="2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B60A7D-6ACD-EB0B-99E1-9EAC5DF2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31007" y="-3281424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628D8AD-59BC-C163-2D43-8F7C4277E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03CE6D-6619-2369-9297-3C83D238DCD9}"/>
              </a:ext>
            </a:extLst>
          </p:cNvPr>
          <p:cNvSpPr txBox="1"/>
          <p:nvPr/>
        </p:nvSpPr>
        <p:spPr>
          <a:xfrm>
            <a:off x="2532760" y="1408599"/>
            <a:ext cx="503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Prompting Pattern</a:t>
            </a:r>
            <a:endParaRPr lang="el-GR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D9717-46FB-74DF-BEBF-789C4991553C}"/>
              </a:ext>
            </a:extLst>
          </p:cNvPr>
          <p:cNvSpPr txBox="1"/>
          <p:nvPr/>
        </p:nvSpPr>
        <p:spPr>
          <a:xfrm>
            <a:off x="1904159" y="2314039"/>
            <a:ext cx="6294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used the Chain Of Thought(</a:t>
            </a:r>
            <a:r>
              <a:rPr lang="en-US" sz="2400" dirty="0" err="1"/>
              <a:t>CoT</a:t>
            </a:r>
            <a:r>
              <a:rPr lang="en-US" sz="2400" dirty="0"/>
              <a:t>) technique: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Digital design is a really complex task that requires complex reasoning an produces context aware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tasks (like creating an FSM) require multiple intermediate reasoning steps.</a:t>
            </a:r>
            <a:endParaRPr lang="el-G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1245F-D1DC-0772-3549-8883D2E1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20" y="2238506"/>
            <a:ext cx="3495390" cy="2828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37BE7-014D-2160-17D3-834A80E8BF0D}"/>
              </a:ext>
            </a:extLst>
          </p:cNvPr>
          <p:cNvSpPr txBox="1"/>
          <p:nvPr/>
        </p:nvSpPr>
        <p:spPr>
          <a:xfrm>
            <a:off x="5605669" y="5813450"/>
            <a:ext cx="6294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</a:rPr>
              <a:t>J. Wei </a:t>
            </a:r>
            <a:r>
              <a:rPr lang="en-US" sz="1600" i="1" dirty="0">
                <a:effectLst/>
              </a:rPr>
              <a:t>et al.</a:t>
            </a:r>
            <a:r>
              <a:rPr lang="en-US" sz="1600" dirty="0">
                <a:effectLst/>
              </a:rPr>
              <a:t>, “Chain-of-Thought Prompting Elicits Reasoning in Large Language Models,” 2022, </a:t>
            </a:r>
            <a:r>
              <a:rPr lang="en-US" sz="1600" dirty="0" err="1">
                <a:effectLst/>
              </a:rPr>
              <a:t>doi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  <a:hlinkClick r:id="rId3"/>
              </a:rPr>
              <a:t>10.48550/ARXIV.2201.11903</a:t>
            </a:r>
            <a:r>
              <a:rPr lang="en-US" sz="160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C2152FC-3494-62B9-F84E-E5FC63E16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31007" y="-3281424"/>
            <a:ext cx="11061463" cy="685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F326F49-321B-4401-AB42-C446E3EF8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79ABD-1F2A-787B-E151-437F1267DD30}"/>
              </a:ext>
            </a:extLst>
          </p:cNvPr>
          <p:cNvSpPr txBox="1"/>
          <p:nvPr/>
        </p:nvSpPr>
        <p:spPr>
          <a:xfrm>
            <a:off x="2266866" y="808258"/>
            <a:ext cx="61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Prompt engineering</a:t>
            </a:r>
            <a:endParaRPr lang="el-GR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E0E70-E903-8B69-EC9A-8244AD958427}"/>
              </a:ext>
            </a:extLst>
          </p:cNvPr>
          <p:cNvSpPr txBox="1"/>
          <p:nvPr/>
        </p:nvSpPr>
        <p:spPr>
          <a:xfrm>
            <a:off x="1542807" y="1800388"/>
            <a:ext cx="8237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order to gather the necessary steps to create a hardware trojan using an LLM, we enhanced our prompt engineering techniques </a:t>
            </a:r>
            <a:r>
              <a:rPr lang="en-US" sz="2400" b="1" dirty="0"/>
              <a:t>first</a:t>
            </a:r>
            <a:r>
              <a:rPr lang="en-US" sz="2400" dirty="0"/>
              <a:t> by using the </a:t>
            </a:r>
            <a:r>
              <a:rPr lang="en-US" sz="2400" u="sng" dirty="0"/>
              <a:t>Recipe</a:t>
            </a:r>
            <a:r>
              <a:rPr lang="en-US" sz="2400" dirty="0"/>
              <a:t> prompt pattern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main intent of this process is to gather a sequence of steps with an intent to create the trojan (for example </a:t>
            </a:r>
            <a:r>
              <a:rPr lang="en-US" sz="2400" i="1" dirty="0"/>
              <a:t>“I would like to add “X” feature to my codebase. I need to perform steps A,B,C. Provide a sequence for me and fill any missing steps.”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this pattern the LLM will analyze a concrete sequence of steps for creating with purpose the trojan(for example </a:t>
            </a:r>
            <a:r>
              <a:rPr lang="en-US" sz="2400" i="1" dirty="0"/>
              <a:t>“Identify any unnecessary steps”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065E9-F0E7-DACF-FAF6-3F57D418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44" y="1750691"/>
            <a:ext cx="1474465" cy="147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9C895-29BA-F5D3-5BF7-B54E17B180EF}"/>
              </a:ext>
            </a:extLst>
          </p:cNvPr>
          <p:cNvSpPr txBox="1"/>
          <p:nvPr/>
        </p:nvSpPr>
        <p:spPr>
          <a:xfrm>
            <a:off x="9964719" y="3282650"/>
            <a:ext cx="205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Prompt example: https://chat.openai.com/share/44e37758-e3c0-4025-98a8-89f75f36166b</a:t>
            </a:r>
            <a:endParaRPr lang="el-G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6D0C19E-420A-9BA9-875E-3CF7F97BB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109467" y="-3744411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37D2F1-2105-50F9-C762-CB59D91AB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4DD5C-255F-12C1-4C2D-49CF4EF2CD7C}"/>
              </a:ext>
            </a:extLst>
          </p:cNvPr>
          <p:cNvSpPr txBox="1"/>
          <p:nvPr/>
        </p:nvSpPr>
        <p:spPr>
          <a:xfrm>
            <a:off x="3052585" y="1108381"/>
            <a:ext cx="509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Prompting Pattern</a:t>
            </a:r>
            <a:endParaRPr lang="el-GR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CEF8C-4F8A-854D-2968-E41062F6D596}"/>
              </a:ext>
            </a:extLst>
          </p:cNvPr>
          <p:cNvSpPr txBox="1"/>
          <p:nvPr/>
        </p:nvSpPr>
        <p:spPr>
          <a:xfrm>
            <a:off x="3331843" y="2206906"/>
            <a:ext cx="84840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</a:t>
            </a:r>
            <a:r>
              <a:rPr lang="en-US" sz="2000" b="1" dirty="0"/>
              <a:t>then</a:t>
            </a:r>
            <a:r>
              <a:rPr lang="en-US" sz="2000" dirty="0"/>
              <a:t> used the </a:t>
            </a:r>
            <a:r>
              <a:rPr lang="en-US" sz="2000" u="sng" dirty="0"/>
              <a:t>Persona</a:t>
            </a:r>
            <a:r>
              <a:rPr lang="en-US" sz="2000" dirty="0"/>
              <a:t> prompt pattern to: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the LLM with intent (for example, </a:t>
            </a:r>
            <a:r>
              <a:rPr lang="en-US" sz="2000" i="1" dirty="0"/>
              <a:t>“Acts as a digital engineer”</a:t>
            </a:r>
            <a:r>
              <a:rPr lang="en-US" sz="2000" dirty="0"/>
              <a:t>) and conceptualize context (refactor the code, provide Verilog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the LLM with motivation to achieve a certain task (for example, </a:t>
            </a:r>
            <a:r>
              <a:rPr lang="en-US" sz="2000" i="1" dirty="0"/>
              <a:t>“refactor the code to provide extended functionality”</a:t>
            </a:r>
            <a:r>
              <a:rPr lang="en-US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structure fundamental contextual statements around key ideas (for example, </a:t>
            </a:r>
            <a:r>
              <a:rPr lang="en-US" sz="2000" i="1" dirty="0"/>
              <a:t>“Provide code that a digital designer would create”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example code for the LLM  to follow along by using the </a:t>
            </a:r>
            <a:r>
              <a:rPr lang="en-US" sz="2000" i="1" dirty="0"/>
              <a:t>Chain of Thought</a:t>
            </a:r>
            <a:r>
              <a:rPr lang="en-US" sz="2000" dirty="0"/>
              <a:t> prompt engineering technique (for example </a:t>
            </a:r>
            <a:r>
              <a:rPr lang="en-US" sz="2000" i="1" dirty="0"/>
              <a:t>“This part of code “X” from my codebase needs new features.”</a:t>
            </a:r>
            <a:r>
              <a:rPr lang="en-US" sz="2000" dirty="0"/>
              <a:t>). </a:t>
            </a:r>
            <a:endParaRPr lang="el-G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DB549-36F2-24DB-964F-653B9F359ABB}"/>
              </a:ext>
            </a:extLst>
          </p:cNvPr>
          <p:cNvSpPr txBox="1"/>
          <p:nvPr/>
        </p:nvSpPr>
        <p:spPr>
          <a:xfrm>
            <a:off x="839164" y="3657600"/>
            <a:ext cx="2213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https://chat.openai.com/share/8d425e27-d6d8-473b-9f53-7e42fdf6c008</a:t>
            </a:r>
            <a:endParaRPr lang="el-G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1D6DF7-C6C5-81F4-D3B1-497918E6C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5444F2-3F01-792D-E785-5E1A5D1A4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A5102-3E6C-5A4E-DA12-44135ECE4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6" y="2239924"/>
            <a:ext cx="1417676" cy="14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466850" y="580148"/>
            <a:ext cx="8909118" cy="5097423"/>
            <a:chOff x="2175322" y="594145"/>
            <a:chExt cx="8559936" cy="5097423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175322" y="4843096"/>
              <a:ext cx="8559936" cy="848472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            A UART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D.o.S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.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hw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trojan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1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st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E52B4488-F725-99B6-D219-0FA677B1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0EE4AC-22E2-12B4-9204-5D610500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D07D9D-A7BE-CEE4-9567-42658B535AAB}"/>
              </a:ext>
            </a:extLst>
          </p:cNvPr>
          <p:cNvSpPr txBox="1"/>
          <p:nvPr/>
        </p:nvSpPr>
        <p:spPr>
          <a:xfrm>
            <a:off x="3249418" y="1386911"/>
            <a:ext cx="7747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We identified a vulnerability in ChatGPT Content filtering.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B97DF-FB2E-D286-9477-7B821744A029}"/>
              </a:ext>
            </a:extLst>
          </p:cNvPr>
          <p:cNvSpPr txBox="1"/>
          <p:nvPr/>
        </p:nvSpPr>
        <p:spPr>
          <a:xfrm>
            <a:off x="1319141" y="2792144"/>
            <a:ext cx="1031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course of our investigation, ChatGPT's content filtering procedure impeded attempts to write "malicious" code. We discovered a means to circumvent this security and "exploit" the system by utilizing ZULU as the primary prompting language. As a proof of concept, we present the dialogues below: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1A28-2386-89B3-9F65-775E535A13E6}"/>
              </a:ext>
            </a:extLst>
          </p:cNvPr>
          <p:cNvSpPr txBox="1"/>
          <p:nvPr/>
        </p:nvSpPr>
        <p:spPr>
          <a:xfrm>
            <a:off x="906268" y="4289422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English: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B5668-3F30-4445-FEDB-A3146B6F92AB}"/>
              </a:ext>
            </a:extLst>
          </p:cNvPr>
          <p:cNvSpPr txBox="1"/>
          <p:nvPr/>
        </p:nvSpPr>
        <p:spPr>
          <a:xfrm>
            <a:off x="6425682" y="4289710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Zulu:</a:t>
            </a:r>
            <a:endParaRPr lang="el-GR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27DA7A8-2224-5580-B16D-95CEA4CD6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02975BA-91FE-AEF6-2CBA-E98125FFE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70D94698-31BC-7ED7-BB57-313314A5C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343" y="4673282"/>
            <a:ext cx="3637108" cy="147601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267157E5-7A09-3E8D-832F-5B8895D9AC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2322"/>
          <a:stretch/>
        </p:blipFill>
        <p:spPr>
          <a:xfrm>
            <a:off x="6786562" y="4749433"/>
            <a:ext cx="4176713" cy="19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91271" y="2794706"/>
            <a:ext cx="5697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 is a UART peripheral in Verilog.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the functionality of a trigger inside the state machine inserted in the transmitter part of UART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machine seeks the sequence of  </a:t>
            </a:r>
            <a:r>
              <a:rPr lang="en-US" b="1" i="1" dirty="0"/>
              <a:t>8'b11111111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state activation any transmission is blocked and a </a:t>
            </a:r>
            <a:r>
              <a:rPr lang="en-US" b="1" i="1" dirty="0" err="1"/>
              <a:t>halt_status</a:t>
            </a:r>
            <a:r>
              <a:rPr lang="en-US" b="1" i="1" dirty="0"/>
              <a:t> </a:t>
            </a:r>
            <a:r>
              <a:rPr lang="en-US" dirty="0"/>
              <a:t>signal is active.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This single-shot prompt design, is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possible without bypassing the content filter.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7172137" y="2696279"/>
            <a:ext cx="5147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Severity of the vulnerability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F9B86-C9D6-13AD-DDF4-8AB23C1B2794}"/>
              </a:ext>
            </a:extLst>
          </p:cNvPr>
          <p:cNvSpPr txBox="1"/>
          <p:nvPr/>
        </p:nvSpPr>
        <p:spPr>
          <a:xfrm>
            <a:off x="1477554" y="1188571"/>
            <a:ext cx="9759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UART peripheral with a </a:t>
            </a:r>
            <a:r>
              <a:rPr lang="en-US" sz="2400" dirty="0" err="1">
                <a:latin typeface="Arial Black" panose="020B0A04020102020204" pitchFamily="34" charset="0"/>
              </a:rPr>
              <a:t>D.o.S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F3D69F-6F40-6976-6ABD-4EEF3E28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E525564-71F4-A9EA-9746-55A644465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96D9554-485C-566F-ADA6-EAF0FB3C4C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109" b="19965"/>
          <a:stretch/>
        </p:blipFill>
        <p:spPr>
          <a:xfrm>
            <a:off x="1028701" y="5103030"/>
            <a:ext cx="10882312" cy="9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FF0982-1B83-0E51-A871-7E83BD13D27F}"/>
              </a:ext>
            </a:extLst>
          </p:cNvPr>
          <p:cNvSpPr txBox="1">
            <a:spLocks/>
          </p:cNvSpPr>
          <p:nvPr/>
        </p:nvSpPr>
        <p:spPr>
          <a:xfrm>
            <a:off x="1189652" y="4365224"/>
            <a:ext cx="12018327" cy="214113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 wishbone bus D.</a:t>
            </a:r>
            <a:r>
              <a:rPr lang="el-GR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ο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.S. </a:t>
            </a:r>
            <a:r>
              <a:rPr lang="en-US" sz="4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hw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trojan targeting a)simple </a:t>
            </a:r>
            <a:r>
              <a:rPr lang="en-US" sz="4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wb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bus implementation</a:t>
            </a:r>
            <a:b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b)</a:t>
            </a:r>
            <a:r>
              <a:rPr lang="en-US" sz="4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efabless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Caravel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C06CC-1F09-4301-23B7-FA1CC8459899}"/>
              </a:ext>
            </a:extLst>
          </p:cNvPr>
          <p:cNvSpPr txBox="1"/>
          <p:nvPr/>
        </p:nvSpPr>
        <p:spPr>
          <a:xfrm>
            <a:off x="1971366" y="580148"/>
            <a:ext cx="79000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r>
              <a:rPr lang="en-US" sz="11500" baseline="30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st</a:t>
            </a:r>
            <a:r>
              <a:rPr lang="en-US" sz="115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 design</a:t>
            </a:r>
            <a:endParaRPr lang="en-US" sz="3000" dirty="0">
              <a:solidFill>
                <a:srgbClr val="00AAD4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1712A1-56E0-00D7-CE98-AED05F49A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88632" y="2834611"/>
            <a:ext cx="1368957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BEEB93-F150-B399-4AF6-65314E660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1254</Words>
  <Application>Microsoft Office PowerPoint</Application>
  <PresentationFormat>Ευρεία οθόνη</PresentationFormat>
  <Paragraphs>129</Paragraphs>
  <Slides>16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Source Sans Pro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Papaioanou</dc:creator>
  <cp:lastModifiedBy>Alexandros Papaioanou</cp:lastModifiedBy>
  <cp:revision>44</cp:revision>
  <dcterms:created xsi:type="dcterms:W3CDTF">2023-10-14T14:19:51Z</dcterms:created>
  <dcterms:modified xsi:type="dcterms:W3CDTF">2023-11-04T19:48:54Z</dcterms:modified>
</cp:coreProperties>
</file>