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9" r:id="rId3"/>
    <p:sldId id="260" r:id="rId4"/>
    <p:sldId id="264" r:id="rId5"/>
    <p:sldId id="265" r:id="rId6"/>
    <p:sldId id="286" r:id="rId7"/>
    <p:sldId id="279" r:id="rId8"/>
    <p:sldId id="266" r:id="rId9"/>
    <p:sldId id="274" r:id="rId10"/>
    <p:sldId id="280" r:id="rId11"/>
    <p:sldId id="258" r:id="rId12"/>
    <p:sldId id="261" r:id="rId13"/>
    <p:sldId id="283" r:id="rId14"/>
    <p:sldId id="281" r:id="rId15"/>
    <p:sldId id="284" r:id="rId16"/>
    <p:sldId id="267" r:id="rId17"/>
    <p:sldId id="273" r:id="rId18"/>
    <p:sldId id="263" r:id="rId19"/>
    <p:sldId id="275" r:id="rId20"/>
    <p:sldId id="277" r:id="rId21"/>
    <p:sldId id="278" r:id="rId22"/>
    <p:sldId id="285" r:id="rId2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stas Rantos" initials="KR" lastIdx="6" clrIdx="0">
    <p:extLst>
      <p:ext uri="{19B8F6BF-5375-455C-9EA6-DF929625EA0E}">
        <p15:presenceInfo xmlns:p15="http://schemas.microsoft.com/office/powerpoint/2012/main" userId="S::k.rantos@cybernoesis.com::6247a7c4-083d-4676-aaf7-1d6727a3ff51" providerId="AD"/>
      </p:ext>
    </p:extLst>
  </p:cmAuthor>
  <p:cmAuthor id="2" name="Alexandros Papaioanou" initials="AP" lastIdx="1" clrIdx="1">
    <p:extLst>
      <p:ext uri="{19B8F6BF-5375-455C-9EA6-DF929625EA0E}">
        <p15:presenceInfo xmlns:p15="http://schemas.microsoft.com/office/powerpoint/2012/main" userId="d2515e89f373cf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FDF0"/>
    <a:srgbClr val="B8FAD0"/>
    <a:srgbClr val="D4FCE2"/>
    <a:srgbClr val="E2F5FA"/>
    <a:srgbClr val="F1FDFC"/>
    <a:srgbClr val="E8FCFC"/>
    <a:srgbClr val="B9F5F4"/>
    <a:srgbClr val="97D9EB"/>
    <a:srgbClr val="ABF4EF"/>
    <a:srgbClr val="A2F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0" autoAdjust="0"/>
    <p:restoredTop sz="94660"/>
  </p:normalViewPr>
  <p:slideViewPr>
    <p:cSldViewPr snapToGrid="0">
      <p:cViewPr varScale="1">
        <p:scale>
          <a:sx n="80" d="100"/>
          <a:sy n="80" d="100"/>
        </p:scale>
        <p:origin x="1116" y="-1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FCD8-40AA-75F0-CB99-2949ED311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861549FE-2E4C-8397-F6F2-D5D9DBAFA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D1ECE495-9D4E-D1C5-668D-9C9A4BB5FDDD}"/>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5" name="Footer Placeholder 4">
            <a:extLst>
              <a:ext uri="{FF2B5EF4-FFF2-40B4-BE49-F238E27FC236}">
                <a16:creationId xmlns:a16="http://schemas.microsoft.com/office/drawing/2014/main" id="{B8D78A97-B281-2C44-214A-A3AEEF0BD4C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46F16E9-7583-3CB8-EF33-4F9EB37BE2DC}"/>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17653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6DFF-E33F-CD0D-ACBD-B4DABD85B272}"/>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3FDE4A5B-9F9B-6974-DA10-E7917F226B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6EF68E7-FDD3-D70A-312F-F630684B56C5}"/>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5" name="Footer Placeholder 4">
            <a:extLst>
              <a:ext uri="{FF2B5EF4-FFF2-40B4-BE49-F238E27FC236}">
                <a16:creationId xmlns:a16="http://schemas.microsoft.com/office/drawing/2014/main" id="{5F0A7413-548A-738E-6FF9-B7B0E6292D7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592BAD5-0380-1676-5F2E-5081E9F9173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4866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D1B66-9B91-AC0C-00A4-BA22FF8D61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C3B7E6AD-590C-4977-9EF9-D15107FF14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703789F-39CF-E9D9-BD5A-DE52FF058B49}"/>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5" name="Footer Placeholder 4">
            <a:extLst>
              <a:ext uri="{FF2B5EF4-FFF2-40B4-BE49-F238E27FC236}">
                <a16:creationId xmlns:a16="http://schemas.microsoft.com/office/drawing/2014/main" id="{4344BC1D-2D1A-7B04-0AF9-8B7CF24F92B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4BBAE7D2-FE1E-B325-D83F-29A21CAA5BC0}"/>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23203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ED84-231A-903A-19AB-370277954C11}"/>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37F6AA81-DF8F-F738-B8EF-4CFA8AEF81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BAD44A7E-8DB4-654E-0EED-5F78C9C2AF7C}"/>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5" name="Footer Placeholder 4">
            <a:extLst>
              <a:ext uri="{FF2B5EF4-FFF2-40B4-BE49-F238E27FC236}">
                <a16:creationId xmlns:a16="http://schemas.microsoft.com/office/drawing/2014/main" id="{6BE7E9A8-7424-EBCC-76EE-F9ED827CE04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751E71E-6FF4-1F52-020A-5417EF88D9BD}"/>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19497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4096-83F0-D075-5385-F2793DFF7A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AF3C17B7-8C57-EAA9-7840-58E1AA11C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227DA-5A74-37C7-925E-143F59EB7AB2}"/>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5" name="Footer Placeholder 4">
            <a:extLst>
              <a:ext uri="{FF2B5EF4-FFF2-40B4-BE49-F238E27FC236}">
                <a16:creationId xmlns:a16="http://schemas.microsoft.com/office/drawing/2014/main" id="{A4DC5A52-37E3-36C2-B61A-DE78005635E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79CE5EB-C61C-3FDA-3CA6-EDAB266F7E1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8906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B4FB-9DCD-29F9-8C07-1749A5373510}"/>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B57C38D-A657-316E-B545-4EBE7D011B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F52CBD2B-906E-851F-7457-56A17A335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25CF6F40-B0B1-C57E-0BE2-37482A59789B}"/>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6" name="Footer Placeholder 5">
            <a:extLst>
              <a:ext uri="{FF2B5EF4-FFF2-40B4-BE49-F238E27FC236}">
                <a16:creationId xmlns:a16="http://schemas.microsoft.com/office/drawing/2014/main" id="{66D583EF-717E-BFCA-5B59-13E5CE45CA56}"/>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FD3CBE91-379C-DB64-4FB6-372D3F45EE6E}"/>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3141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E889-CB23-283E-86DA-AB392DE00588}"/>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024CC7E2-035D-A5C2-5C79-39979BC4D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EC704-84DB-2BF4-90BD-25533D429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70B1B7DB-1DDE-FE1F-DFE0-C072CA375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E99BB9-4540-6707-C2C9-20E09E644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8CF60EC9-3CDC-82A6-25C0-38101E6601EA}"/>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8" name="Footer Placeholder 7">
            <a:extLst>
              <a:ext uri="{FF2B5EF4-FFF2-40B4-BE49-F238E27FC236}">
                <a16:creationId xmlns:a16="http://schemas.microsoft.com/office/drawing/2014/main" id="{E4E2CD91-C6C9-2F80-6DE7-492F8963827E}"/>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631D056E-C275-0878-1D42-F5A7C9959A0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5426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B14E-519A-20A8-783B-9EAB04722805}"/>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8693C2F8-A39C-A1F5-702B-E5F71CD80279}"/>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4" name="Footer Placeholder 3">
            <a:extLst>
              <a:ext uri="{FF2B5EF4-FFF2-40B4-BE49-F238E27FC236}">
                <a16:creationId xmlns:a16="http://schemas.microsoft.com/office/drawing/2014/main" id="{9E532BED-40B3-7C17-B2F1-34277870ECCD}"/>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7D07B1B6-88E0-244A-EAE1-0551FEDF210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58693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CF1E4-1080-A2F8-E2C0-E9D223C40B6D}"/>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3" name="Footer Placeholder 2">
            <a:extLst>
              <a:ext uri="{FF2B5EF4-FFF2-40B4-BE49-F238E27FC236}">
                <a16:creationId xmlns:a16="http://schemas.microsoft.com/office/drawing/2014/main" id="{A2401690-B92A-42CB-749C-A5304CA7674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5994318D-E765-6CD0-88C2-610B0A6C616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18614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1E57-C3F5-B259-95B6-FFE507F8A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84278434-1CC7-688E-9309-40D5384FB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E67FB8C2-C1A1-8BDE-890F-B16214C3E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23A9D-E4D5-F21A-4989-048A0FC40842}"/>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6" name="Footer Placeholder 5">
            <a:extLst>
              <a:ext uri="{FF2B5EF4-FFF2-40B4-BE49-F238E27FC236}">
                <a16:creationId xmlns:a16="http://schemas.microsoft.com/office/drawing/2014/main" id="{EF1E8F74-6195-C0D6-22C2-CEEC46CFCC88}"/>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19B6715D-553C-CB3E-574F-607600474FE8}"/>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34026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E2FD-68AC-9CB1-1664-35AB9091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D06CCD73-82AA-0EA2-A96A-790526679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804EC4B0-7115-D3EF-AE0B-4861C6F28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D4FDF-0EAF-9DE8-A7D5-872EB9C05A71}"/>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6" name="Footer Placeholder 5">
            <a:extLst>
              <a:ext uri="{FF2B5EF4-FFF2-40B4-BE49-F238E27FC236}">
                <a16:creationId xmlns:a16="http://schemas.microsoft.com/office/drawing/2014/main" id="{684FF52C-192D-843C-E894-B8545226E42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856366D-2886-172F-FE7C-CC6EB146481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91594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B344E-46CE-9B12-4F81-BB1B78AE7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BB86C8C6-6BFA-04D5-39B2-F58A04257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1FE148A-4E94-4FE3-EC37-FFE6E41511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7584E-B7F9-42B6-AFB7-0AA885C436D7}" type="datetimeFigureOut">
              <a:rPr lang="el-GR" smtClean="0"/>
              <a:t>4/11/2023</a:t>
            </a:fld>
            <a:endParaRPr lang="el-GR"/>
          </a:p>
        </p:txBody>
      </p:sp>
      <p:sp>
        <p:nvSpPr>
          <p:cNvPr id="5" name="Footer Placeholder 4">
            <a:extLst>
              <a:ext uri="{FF2B5EF4-FFF2-40B4-BE49-F238E27FC236}">
                <a16:creationId xmlns:a16="http://schemas.microsoft.com/office/drawing/2014/main" id="{E42990B6-3E79-11B1-9611-53CBC4614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6D7638A4-068B-2AF3-7963-E6E57A47C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140C9-FD1D-45AA-87C4-E61572F7C43D}" type="slidenum">
              <a:rPr lang="el-GR" smtClean="0"/>
              <a:t>‹#›</a:t>
            </a:fld>
            <a:endParaRPr lang="el-GR"/>
          </a:p>
        </p:txBody>
      </p:sp>
    </p:spTree>
    <p:extLst>
      <p:ext uri="{BB962C8B-B14F-4D97-AF65-F5344CB8AC3E}">
        <p14:creationId xmlns:p14="http://schemas.microsoft.com/office/powerpoint/2010/main" val="1101387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Lefteris-B/SystemsGenesis_CSAW2023/tree/main/projects/UART" TargetMode="External"/><Relationship Id="rId3" Type="http://schemas.openxmlformats.org/officeDocument/2006/relationships/image" Target="../media/image9.svg"/><Relationship Id="rId7"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chat.openai.com/share/89c53be5-10bf-4ecc-859a-894b3ae967c2" TargetMode="External"/><Relationship Id="rId11" Type="http://schemas.openxmlformats.org/officeDocument/2006/relationships/image" Target="../media/image7.svg"/><Relationship Id="rId5" Type="http://schemas.openxmlformats.org/officeDocument/2006/relationships/hyperlink" Target="https://chat.openai.com/share/de877a72-3ccd-4dcd-8c72-8faebfb8c48e" TargetMode="External"/><Relationship Id="rId10" Type="http://schemas.openxmlformats.org/officeDocument/2006/relationships/image" Target="../media/image6.png"/><Relationship Id="rId4" Type="http://schemas.openxmlformats.org/officeDocument/2006/relationships/image" Target="../media/image15.png"/><Relationship Id="rId9" Type="http://schemas.openxmlformats.org/officeDocument/2006/relationships/hyperlink" Target="https://www.edaplayground.com/x/r38Z"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efabless/caravel" TargetMode="External"/><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7.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chat.openai.com/share/ab1aaa92-df85-47e9-91e3-15edf16c68dc" TargetMode="External"/><Relationship Id="rId5" Type="http://schemas.openxmlformats.org/officeDocument/2006/relationships/image" Target="../media/image7.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s://www.edaplayground.com/x/ek8p" TargetMode="Externa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edaplayground.com/x/Nisf"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chat.openai.com/share/8d425e27-d6d8-473b-9f53-7e42fdf6c008"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secworks/aes" TargetMode="External"/><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7.svg"/><Relationship Id="rId2" Type="http://schemas.openxmlformats.org/officeDocument/2006/relationships/hyperlink" Target="https://github.com/secworks/aes" TargetMode="Externa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chat.openai.com/share/8c8fb17c-6647-4eee-8c1e-71c2bc0c1b95" TargetMode="External"/><Relationship Id="rId5" Type="http://schemas.openxmlformats.org/officeDocument/2006/relationships/image" Target="../media/image7.sv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hyperlink" Target="https://www.edaplayground.com/x/wNHQ" TargetMode="External"/><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hyperlink" Target="https://doi.org/10.48550/ARXIV.2201.11903" TargetMode="External"/><Relationship Id="rId7"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chat.openai.com/share/44e37758-e3c0-4025-98a8-89f75f36166b" TargetMode="External"/><Relationship Id="rId7" Type="http://schemas.openxmlformats.org/officeDocument/2006/relationships/image" Target="../media/image9.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hyperlink" Target="https://chat.openai.com/share/8d425e27-d6d8-473b-9f53-7e42fdf6c008" TargetMode="Externa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hat.openai.com/share/53ca6e4b-ca74-405f-ae9d-32c748fa471a" TargetMode="External"/><Relationship Id="rId7" Type="http://schemas.openxmlformats.org/officeDocument/2006/relationships/image" Target="../media/image9.svg"/><Relationship Id="rId2" Type="http://schemas.openxmlformats.org/officeDocument/2006/relationships/hyperlink" Target="https://chat.openai.com/share/445456a6-b89d-438b-a547-05adbec612de" TargetMode="Externa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45B7E28E-D620-4EC0-AE93-14316D4DA023}"/>
              </a:ext>
            </a:extLst>
          </p:cNvPr>
          <p:cNvSpPr/>
          <p:nvPr/>
        </p:nvSpPr>
        <p:spPr>
          <a:xfrm rot="2649063">
            <a:off x="1127283" y="-1817824"/>
            <a:ext cx="836827" cy="3705225"/>
          </a:xfrm>
          <a:prstGeom prst="roundRect">
            <a:avLst>
              <a:gd name="adj" fmla="val 50000"/>
            </a:avLst>
          </a:prstGeom>
          <a:solidFill>
            <a:srgbClr val="E2F5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2" name="Rectangle 11">
            <a:extLst>
              <a:ext uri="{FF2B5EF4-FFF2-40B4-BE49-F238E27FC236}">
                <a16:creationId xmlns:a16="http://schemas.microsoft.com/office/drawing/2014/main" id="{A6013991-0CDB-BD73-BE96-05478FF98022}"/>
              </a:ext>
            </a:extLst>
          </p:cNvPr>
          <p:cNvSpPr/>
          <p:nvPr/>
        </p:nvSpPr>
        <p:spPr>
          <a:xfrm rot="2572877">
            <a:off x="2932081" y="-4342331"/>
            <a:ext cx="4472341" cy="13939353"/>
          </a:xfrm>
          <a:prstGeom prst="rect">
            <a:avLst/>
          </a:prstGeom>
          <a:solidFill>
            <a:srgbClr val="E9FD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11" name="Group 10">
            <a:extLst>
              <a:ext uri="{FF2B5EF4-FFF2-40B4-BE49-F238E27FC236}">
                <a16:creationId xmlns:a16="http://schemas.microsoft.com/office/drawing/2014/main" id="{4DA2B1DE-1AEF-C6EC-8E36-7C23B62421AB}"/>
              </a:ext>
            </a:extLst>
          </p:cNvPr>
          <p:cNvGrpSpPr/>
          <p:nvPr/>
        </p:nvGrpSpPr>
        <p:grpSpPr>
          <a:xfrm rot="308197">
            <a:off x="7399702" y="-2807525"/>
            <a:ext cx="5058316" cy="9241665"/>
            <a:chOff x="7090140" y="-2745612"/>
            <a:chExt cx="5058316" cy="9241665"/>
          </a:xfrm>
          <a:blipFill dpi="0" rotWithShape="1">
            <a:blip r:embed="rId2"/>
            <a:srcRect/>
            <a:stretch>
              <a:fillRect/>
            </a:stretch>
          </a:blipFill>
        </p:grpSpPr>
        <p:sp>
          <p:nvSpPr>
            <p:cNvPr id="2" name="Rectangle: Rounded Corners 1">
              <a:extLst>
                <a:ext uri="{FF2B5EF4-FFF2-40B4-BE49-F238E27FC236}">
                  <a16:creationId xmlns:a16="http://schemas.microsoft.com/office/drawing/2014/main" id="{DD3D039C-31D9-6830-40DF-332485DAB2E1}"/>
                </a:ext>
              </a:extLst>
            </p:cNvPr>
            <p:cNvSpPr/>
            <p:nvPr/>
          </p:nvSpPr>
          <p:spPr>
            <a:xfrm rot="13045945">
              <a:off x="7455166" y="-1771429"/>
              <a:ext cx="2035918" cy="7430920"/>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5" name="Rectangle: Rounded Corners 4">
              <a:extLst>
                <a:ext uri="{FF2B5EF4-FFF2-40B4-BE49-F238E27FC236}">
                  <a16:creationId xmlns:a16="http://schemas.microsoft.com/office/drawing/2014/main" id="{F86AD556-6A37-B409-0444-8EEB1EB4D479}"/>
                </a:ext>
              </a:extLst>
            </p:cNvPr>
            <p:cNvSpPr/>
            <p:nvPr/>
          </p:nvSpPr>
          <p:spPr>
            <a:xfrm rot="13045945">
              <a:off x="10568828" y="-2456438"/>
              <a:ext cx="1579628" cy="7471598"/>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Rectangle: Rounded Corners 5">
              <a:extLst>
                <a:ext uri="{FF2B5EF4-FFF2-40B4-BE49-F238E27FC236}">
                  <a16:creationId xmlns:a16="http://schemas.microsoft.com/office/drawing/2014/main" id="{A7E75062-20C6-D8E4-7C1F-A68D87F5AA5D}"/>
                </a:ext>
              </a:extLst>
            </p:cNvPr>
            <p:cNvSpPr/>
            <p:nvPr/>
          </p:nvSpPr>
          <p:spPr>
            <a:xfrm rot="13045945">
              <a:off x="7723743" y="4207106"/>
              <a:ext cx="1579628" cy="1857370"/>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Rectangle: Rounded Corners 6">
              <a:extLst>
                <a:ext uri="{FF2B5EF4-FFF2-40B4-BE49-F238E27FC236}">
                  <a16:creationId xmlns:a16="http://schemas.microsoft.com/office/drawing/2014/main" id="{B04A4769-7FF5-8295-9540-29EEB896CF57}"/>
                </a:ext>
              </a:extLst>
            </p:cNvPr>
            <p:cNvSpPr/>
            <p:nvPr/>
          </p:nvSpPr>
          <p:spPr>
            <a:xfrm rot="13045945">
              <a:off x="10834153" y="1205634"/>
              <a:ext cx="1114077" cy="4956973"/>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Rectangle: Rounded Corners 8">
              <a:extLst>
                <a:ext uri="{FF2B5EF4-FFF2-40B4-BE49-F238E27FC236}">
                  <a16:creationId xmlns:a16="http://schemas.microsoft.com/office/drawing/2014/main" id="{A6BB055A-CA09-5BD3-8BC0-A0EDDE690170}"/>
                </a:ext>
              </a:extLst>
            </p:cNvPr>
            <p:cNvSpPr/>
            <p:nvPr/>
          </p:nvSpPr>
          <p:spPr>
            <a:xfrm rot="13045945">
              <a:off x="7090140" y="-2745612"/>
              <a:ext cx="1129888" cy="5803333"/>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Rounded Corners 9">
              <a:extLst>
                <a:ext uri="{FF2B5EF4-FFF2-40B4-BE49-F238E27FC236}">
                  <a16:creationId xmlns:a16="http://schemas.microsoft.com/office/drawing/2014/main" id="{644A6156-A089-C487-8662-1D7D7CD3021F}"/>
                </a:ext>
              </a:extLst>
            </p:cNvPr>
            <p:cNvSpPr/>
            <p:nvPr/>
          </p:nvSpPr>
          <p:spPr>
            <a:xfrm rot="13045945">
              <a:off x="9135986" y="5679066"/>
              <a:ext cx="808179" cy="816987"/>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3" name="Rectangle: Rounded Corners 12">
            <a:extLst>
              <a:ext uri="{FF2B5EF4-FFF2-40B4-BE49-F238E27FC236}">
                <a16:creationId xmlns:a16="http://schemas.microsoft.com/office/drawing/2014/main" id="{3C774A10-A79C-022A-F1C1-2198641F64B5}"/>
              </a:ext>
            </a:extLst>
          </p:cNvPr>
          <p:cNvSpPr/>
          <p:nvPr/>
        </p:nvSpPr>
        <p:spPr>
          <a:xfrm rot="2649063">
            <a:off x="2009867" y="-1471489"/>
            <a:ext cx="836827" cy="3705225"/>
          </a:xfrm>
          <a:prstGeom prst="roundRect">
            <a:avLst>
              <a:gd name="adj" fmla="val 50000"/>
            </a:avLst>
          </a:prstGeom>
          <a:solidFill>
            <a:srgbClr val="E2F5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4" name="Rectangle: Rounded Corners 13">
            <a:extLst>
              <a:ext uri="{FF2B5EF4-FFF2-40B4-BE49-F238E27FC236}">
                <a16:creationId xmlns:a16="http://schemas.microsoft.com/office/drawing/2014/main" id="{E3BA0392-5DC7-3645-25D8-EA72A9A1A99F}"/>
              </a:ext>
            </a:extLst>
          </p:cNvPr>
          <p:cNvSpPr/>
          <p:nvPr/>
        </p:nvSpPr>
        <p:spPr>
          <a:xfrm rot="2649063">
            <a:off x="5292826" y="5005387"/>
            <a:ext cx="1366175" cy="3705225"/>
          </a:xfrm>
          <a:prstGeom prst="roundRect">
            <a:avLst>
              <a:gd name="adj" fmla="val 50000"/>
            </a:avLst>
          </a:prstGeom>
          <a:solidFill>
            <a:srgbClr val="E8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5" name="Picture 14">
            <a:extLst>
              <a:ext uri="{FF2B5EF4-FFF2-40B4-BE49-F238E27FC236}">
                <a16:creationId xmlns:a16="http://schemas.microsoft.com/office/drawing/2014/main" id="{AEDEDDCB-9F13-9D11-0341-5B02D8BD2AFF}"/>
              </a:ext>
            </a:extLst>
          </p:cNvPr>
          <p:cNvPicPr>
            <a:picLocks noChangeAspect="1"/>
          </p:cNvPicPr>
          <p:nvPr/>
        </p:nvPicPr>
        <p:blipFill rotWithShape="1">
          <a:blip r:embed="rId3">
            <a:extLst>
              <a:ext uri="{28A0092B-C50C-407E-A947-70E740481C1C}">
                <a14:useLocalDpi xmlns:a14="http://schemas.microsoft.com/office/drawing/2010/main" val="0"/>
              </a:ext>
            </a:extLst>
          </a:blip>
          <a:srcRect l="10097" t="16798"/>
          <a:stretch/>
        </p:blipFill>
        <p:spPr>
          <a:xfrm rot="18902184">
            <a:off x="1015881" y="387433"/>
            <a:ext cx="2125360" cy="719796"/>
          </a:xfrm>
          <a:prstGeom prst="rect">
            <a:avLst/>
          </a:prstGeom>
          <a:solidFill>
            <a:srgbClr val="E2F5FA"/>
          </a:solidFill>
        </p:spPr>
      </p:pic>
      <p:pic>
        <p:nvPicPr>
          <p:cNvPr id="16" name="Picture 2" descr="IHU Logo">
            <a:extLst>
              <a:ext uri="{FF2B5EF4-FFF2-40B4-BE49-F238E27FC236}">
                <a16:creationId xmlns:a16="http://schemas.microsoft.com/office/drawing/2014/main" id="{C5A0E9E3-1040-6A1D-98CD-2E8C1B757F0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8814856">
            <a:off x="37970" y="392334"/>
            <a:ext cx="1671060" cy="635018"/>
          </a:xfrm>
          <a:prstGeom prst="rect">
            <a:avLst/>
          </a:prstGeom>
          <a:noFill/>
        </p:spPr>
      </p:pic>
      <p:sp>
        <p:nvSpPr>
          <p:cNvPr id="18" name="Rectangle: Rounded Corners 17">
            <a:extLst>
              <a:ext uri="{FF2B5EF4-FFF2-40B4-BE49-F238E27FC236}">
                <a16:creationId xmlns:a16="http://schemas.microsoft.com/office/drawing/2014/main" id="{33B79EFE-2E9E-2315-B138-1063CBA50389}"/>
              </a:ext>
            </a:extLst>
          </p:cNvPr>
          <p:cNvSpPr/>
          <p:nvPr/>
        </p:nvSpPr>
        <p:spPr>
          <a:xfrm rot="2649063">
            <a:off x="6409210" y="6266520"/>
            <a:ext cx="986289" cy="3276499"/>
          </a:xfrm>
          <a:prstGeom prst="roundRect">
            <a:avLst>
              <a:gd name="adj" fmla="val 50000"/>
            </a:avLst>
          </a:prstGeom>
          <a:solidFill>
            <a:srgbClr val="E8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9" name="TextBox 18">
            <a:extLst>
              <a:ext uri="{FF2B5EF4-FFF2-40B4-BE49-F238E27FC236}">
                <a16:creationId xmlns:a16="http://schemas.microsoft.com/office/drawing/2014/main" id="{9E5EE159-A537-A9B9-19C3-09F38EA1554F}"/>
              </a:ext>
            </a:extLst>
          </p:cNvPr>
          <p:cNvSpPr txBox="1"/>
          <p:nvPr/>
        </p:nvSpPr>
        <p:spPr>
          <a:xfrm>
            <a:off x="1789507" y="3314596"/>
            <a:ext cx="3617888" cy="677108"/>
          </a:xfrm>
          <a:prstGeom prst="rect">
            <a:avLst/>
          </a:prstGeom>
          <a:noFill/>
        </p:spPr>
        <p:txBody>
          <a:bodyPr wrap="square" rtlCol="0">
            <a:spAutoFit/>
          </a:bodyPr>
          <a:lstStyle/>
          <a:p>
            <a:endParaRPr lang="en-US" dirty="0">
              <a:latin typeface="Arial Black" panose="020B0A04020102020204" pitchFamily="34" charset="0"/>
            </a:endParaRPr>
          </a:p>
          <a:p>
            <a:r>
              <a:rPr lang="en-US" sz="2000" dirty="0">
                <a:latin typeface="Arial Black" panose="020B0A04020102020204" pitchFamily="34" charset="0"/>
              </a:rPr>
              <a:t>Team : </a:t>
            </a:r>
            <a:r>
              <a:rPr lang="en-US" sz="2000" dirty="0" err="1">
                <a:latin typeface="Arial Black" panose="020B0A04020102020204" pitchFamily="34" charset="0"/>
              </a:rPr>
              <a:t>SystemsGenesys</a:t>
            </a:r>
            <a:endParaRPr lang="el-GR" sz="2000" dirty="0">
              <a:latin typeface="Arial Black" panose="020B0A04020102020204" pitchFamily="34" charset="0"/>
            </a:endParaRPr>
          </a:p>
        </p:txBody>
      </p:sp>
      <p:sp>
        <p:nvSpPr>
          <p:cNvPr id="20" name="TextBox 19">
            <a:extLst>
              <a:ext uri="{FF2B5EF4-FFF2-40B4-BE49-F238E27FC236}">
                <a16:creationId xmlns:a16="http://schemas.microsoft.com/office/drawing/2014/main" id="{4E54B54F-86A3-5C7A-1A52-76525E62CCB7}"/>
              </a:ext>
            </a:extLst>
          </p:cNvPr>
          <p:cNvSpPr txBox="1"/>
          <p:nvPr/>
        </p:nvSpPr>
        <p:spPr>
          <a:xfrm>
            <a:off x="-193327" y="4110576"/>
            <a:ext cx="7583556" cy="1908215"/>
          </a:xfrm>
          <a:prstGeom prst="rect">
            <a:avLst/>
          </a:prstGeom>
          <a:noFill/>
        </p:spPr>
        <p:txBody>
          <a:bodyPr wrap="square" rtlCol="0">
            <a:spAutoFit/>
          </a:bodyPr>
          <a:lstStyle/>
          <a:p>
            <a:pPr algn="ctr"/>
            <a:r>
              <a:rPr lang="en-US" sz="2000" spc="300" dirty="0"/>
              <a:t>Member: Eleftherios </a:t>
            </a:r>
            <a:r>
              <a:rPr lang="en-US" sz="2000" spc="300" dirty="0" err="1"/>
              <a:t>Batzolis</a:t>
            </a:r>
            <a:endParaRPr lang="en-US" sz="2000" spc="300" dirty="0"/>
          </a:p>
          <a:p>
            <a:pPr algn="ctr"/>
            <a:r>
              <a:rPr lang="en-US" sz="2000" spc="300" dirty="0"/>
              <a:t>Mentor: Dr. Konstantinos Rantos</a:t>
            </a:r>
          </a:p>
          <a:p>
            <a:pPr algn="ctr"/>
            <a:endParaRPr lang="en-US" sz="2000" spc="300" dirty="0"/>
          </a:p>
          <a:p>
            <a:pPr algn="ctr"/>
            <a:r>
              <a:rPr lang="en-US" sz="2000" spc="300" dirty="0"/>
              <a:t>Web Services and Information Security Lab</a:t>
            </a:r>
          </a:p>
          <a:p>
            <a:pPr algn="ctr"/>
            <a:r>
              <a:rPr lang="en-US" sz="2000" spc="300" dirty="0"/>
              <a:t>International Hellenic University</a:t>
            </a:r>
            <a:endParaRPr lang="el-GR" sz="2000" spc="300" dirty="0"/>
          </a:p>
          <a:p>
            <a:pPr algn="ctr"/>
            <a:r>
              <a:rPr lang="en-US" sz="1600" spc="300" dirty="0"/>
              <a:t> </a:t>
            </a:r>
            <a:endParaRPr lang="el-GR" spc="300" dirty="0"/>
          </a:p>
        </p:txBody>
      </p:sp>
      <p:sp>
        <p:nvSpPr>
          <p:cNvPr id="21" name="TextBox 20">
            <a:extLst>
              <a:ext uri="{FF2B5EF4-FFF2-40B4-BE49-F238E27FC236}">
                <a16:creationId xmlns:a16="http://schemas.microsoft.com/office/drawing/2014/main" id="{4D2F4213-56B1-1431-1307-6C0D14234A79}"/>
              </a:ext>
            </a:extLst>
          </p:cNvPr>
          <p:cNvSpPr txBox="1"/>
          <p:nvPr/>
        </p:nvSpPr>
        <p:spPr>
          <a:xfrm>
            <a:off x="624746" y="2441996"/>
            <a:ext cx="5947411" cy="1077218"/>
          </a:xfrm>
          <a:prstGeom prst="rect">
            <a:avLst/>
          </a:prstGeom>
          <a:noFill/>
        </p:spPr>
        <p:txBody>
          <a:bodyPr wrap="square" rtlCol="0">
            <a:spAutoFit/>
          </a:bodyPr>
          <a:lstStyle/>
          <a:p>
            <a:pPr algn="ctr"/>
            <a:endParaRPr lang="en-US" sz="1600" dirty="0">
              <a:latin typeface="Arial Black" panose="020B0A04020102020204" pitchFamily="34" charset="0"/>
            </a:endParaRPr>
          </a:p>
          <a:p>
            <a:pPr algn="ctr"/>
            <a:r>
              <a:rPr lang="en-US" sz="2400" dirty="0">
                <a:latin typeface="Arial Black" panose="020B0A04020102020204" pitchFamily="34" charset="0"/>
              </a:rPr>
              <a:t>Title : DoS and Data Leakage Trojans on Hardware</a:t>
            </a:r>
            <a:endParaRPr lang="el-GR" sz="2400" dirty="0">
              <a:latin typeface="Arial Black" panose="020B0A04020102020204" pitchFamily="34" charset="0"/>
            </a:endParaRPr>
          </a:p>
        </p:txBody>
      </p:sp>
    </p:spTree>
    <p:extLst>
      <p:ext uri="{BB962C8B-B14F-4D97-AF65-F5344CB8AC3E}">
        <p14:creationId xmlns:p14="http://schemas.microsoft.com/office/powerpoint/2010/main" val="371216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C6870D8-7085-1842-02D7-29E6AABCFC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8735" y="2983170"/>
            <a:ext cx="13689573" cy="6858000"/>
          </a:xfrm>
          <a:prstGeom prst="rect">
            <a:avLst/>
          </a:prstGeom>
        </p:spPr>
      </p:pic>
      <p:pic>
        <p:nvPicPr>
          <p:cNvPr id="3" name="Picture 2">
            <a:extLst>
              <a:ext uri="{FF2B5EF4-FFF2-40B4-BE49-F238E27FC236}">
                <a16:creationId xmlns:a16="http://schemas.microsoft.com/office/drawing/2014/main" id="{FFC284DF-34D1-762F-B5AF-66632FE1E1E8}"/>
              </a:ext>
            </a:extLst>
          </p:cNvPr>
          <p:cNvPicPr>
            <a:picLocks noChangeAspect="1"/>
          </p:cNvPicPr>
          <p:nvPr/>
        </p:nvPicPr>
        <p:blipFill rotWithShape="1">
          <a:blip r:embed="rId4"/>
          <a:srcRect b="19965"/>
          <a:stretch/>
        </p:blipFill>
        <p:spPr>
          <a:xfrm>
            <a:off x="-1" y="4876011"/>
            <a:ext cx="12192000" cy="1596202"/>
          </a:xfrm>
          <a:prstGeom prst="rect">
            <a:avLst/>
          </a:prstGeom>
        </p:spPr>
      </p:pic>
      <p:sp>
        <p:nvSpPr>
          <p:cNvPr id="4" name="TextBox 3">
            <a:extLst>
              <a:ext uri="{FF2B5EF4-FFF2-40B4-BE49-F238E27FC236}">
                <a16:creationId xmlns:a16="http://schemas.microsoft.com/office/drawing/2014/main" id="{87A6BCE7-B700-0E24-CFF2-731DE1355E18}"/>
              </a:ext>
            </a:extLst>
          </p:cNvPr>
          <p:cNvSpPr txBox="1"/>
          <p:nvPr/>
        </p:nvSpPr>
        <p:spPr>
          <a:xfrm>
            <a:off x="7761492" y="1071075"/>
            <a:ext cx="4478133" cy="923330"/>
          </a:xfrm>
          <a:prstGeom prst="rect">
            <a:avLst/>
          </a:prstGeom>
          <a:noFill/>
        </p:spPr>
        <p:txBody>
          <a:bodyPr wrap="square" rtlCol="0">
            <a:spAutoFit/>
          </a:bodyPr>
          <a:lstStyle/>
          <a:p>
            <a:pPr algn="ctr"/>
            <a:r>
              <a:rPr lang="en-US" dirty="0">
                <a:hlinkClick r:id="rId5"/>
              </a:rPr>
              <a:t>Prompt </a:t>
            </a:r>
            <a:r>
              <a:rPr lang="en-US" b="1" u="sng" dirty="0">
                <a:hlinkClick r:id="rId5"/>
              </a:rPr>
              <a:t>bypassing the content filter </a:t>
            </a:r>
            <a:r>
              <a:rPr lang="en-US" dirty="0">
                <a:hlinkClick r:id="rId5"/>
              </a:rPr>
              <a:t>: https://chat.openai.com/share/de877a72-3ccd-4dcd-8c72-8faebfb8c48e</a:t>
            </a:r>
            <a:endParaRPr lang="el-GR" dirty="0"/>
          </a:p>
        </p:txBody>
      </p:sp>
      <p:sp>
        <p:nvSpPr>
          <p:cNvPr id="5" name="TextBox 4">
            <a:extLst>
              <a:ext uri="{FF2B5EF4-FFF2-40B4-BE49-F238E27FC236}">
                <a16:creationId xmlns:a16="http://schemas.microsoft.com/office/drawing/2014/main" id="{E2308F48-B0D3-AE91-5941-08B0983DAA89}"/>
              </a:ext>
            </a:extLst>
          </p:cNvPr>
          <p:cNvSpPr txBox="1"/>
          <p:nvPr/>
        </p:nvSpPr>
        <p:spPr>
          <a:xfrm>
            <a:off x="5965239" y="188631"/>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7" name="TextBox 6">
            <a:extLst>
              <a:ext uri="{FF2B5EF4-FFF2-40B4-BE49-F238E27FC236}">
                <a16:creationId xmlns:a16="http://schemas.microsoft.com/office/drawing/2014/main" id="{12FA1DD5-C1C5-8F1E-0C4A-0B058A309DA7}"/>
              </a:ext>
            </a:extLst>
          </p:cNvPr>
          <p:cNvSpPr txBox="1"/>
          <p:nvPr/>
        </p:nvSpPr>
        <p:spPr>
          <a:xfrm>
            <a:off x="3009414" y="1480055"/>
            <a:ext cx="4478133" cy="923330"/>
          </a:xfrm>
          <a:prstGeom prst="rect">
            <a:avLst/>
          </a:prstGeom>
          <a:noFill/>
        </p:spPr>
        <p:txBody>
          <a:bodyPr wrap="square" rtlCol="0">
            <a:spAutoFit/>
          </a:bodyPr>
          <a:lstStyle/>
          <a:p>
            <a:pPr algn="ctr"/>
            <a:r>
              <a:rPr lang="en-US" dirty="0">
                <a:hlinkClick r:id="rId6"/>
              </a:rPr>
              <a:t>Prompt </a:t>
            </a:r>
            <a:r>
              <a:rPr lang="en-US" b="1" u="sng" dirty="0">
                <a:hlinkClick r:id="rId6"/>
              </a:rPr>
              <a:t>without</a:t>
            </a:r>
            <a:r>
              <a:rPr lang="en-US" dirty="0">
                <a:hlinkClick r:id="rId6"/>
              </a:rPr>
              <a:t> bypassing the content filter : https://chat.openai.com/share/89c53be5-10bf-4ecc-859a-894b3ae967c2</a:t>
            </a:r>
            <a:endParaRPr lang="el-GR" dirty="0"/>
          </a:p>
        </p:txBody>
      </p:sp>
      <p:pic>
        <p:nvPicPr>
          <p:cNvPr id="8" name="Picture 7">
            <a:extLst>
              <a:ext uri="{FF2B5EF4-FFF2-40B4-BE49-F238E27FC236}">
                <a16:creationId xmlns:a16="http://schemas.microsoft.com/office/drawing/2014/main" id="{B0E18CBC-D303-0B15-7AEC-1008010CA36F}"/>
              </a:ext>
            </a:extLst>
          </p:cNvPr>
          <p:cNvPicPr>
            <a:picLocks noChangeAspect="1"/>
          </p:cNvPicPr>
          <p:nvPr/>
        </p:nvPicPr>
        <p:blipFill>
          <a:blip r:embed="rId7"/>
          <a:stretch>
            <a:fillRect/>
          </a:stretch>
        </p:blipFill>
        <p:spPr>
          <a:xfrm>
            <a:off x="3697160" y="1147430"/>
            <a:ext cx="2511008" cy="335309"/>
          </a:xfrm>
          <a:prstGeom prst="rect">
            <a:avLst/>
          </a:prstGeom>
        </p:spPr>
      </p:pic>
      <p:sp>
        <p:nvSpPr>
          <p:cNvPr id="9" name="TextBox 8">
            <a:extLst>
              <a:ext uri="{FF2B5EF4-FFF2-40B4-BE49-F238E27FC236}">
                <a16:creationId xmlns:a16="http://schemas.microsoft.com/office/drawing/2014/main" id="{3742CA93-89F7-D56A-E2BC-1E967E4854F4}"/>
              </a:ext>
            </a:extLst>
          </p:cNvPr>
          <p:cNvSpPr txBox="1"/>
          <p:nvPr/>
        </p:nvSpPr>
        <p:spPr>
          <a:xfrm>
            <a:off x="7644859" y="1160390"/>
            <a:ext cx="681134" cy="372350"/>
          </a:xfrm>
          <a:prstGeom prst="rect">
            <a:avLst/>
          </a:prstGeom>
          <a:noFill/>
        </p:spPr>
        <p:txBody>
          <a:bodyPr wrap="square" rtlCol="0">
            <a:spAutoFit/>
          </a:bodyPr>
          <a:lstStyle/>
          <a:p>
            <a:r>
              <a:rPr lang="en-US" dirty="0"/>
              <a:t>2)</a:t>
            </a:r>
            <a:endParaRPr lang="el-GR" dirty="0"/>
          </a:p>
        </p:txBody>
      </p:sp>
      <p:sp>
        <p:nvSpPr>
          <p:cNvPr id="12" name="TextBox 11">
            <a:extLst>
              <a:ext uri="{FF2B5EF4-FFF2-40B4-BE49-F238E27FC236}">
                <a16:creationId xmlns:a16="http://schemas.microsoft.com/office/drawing/2014/main" id="{2EFB3D60-CE82-A974-B9C2-20BE161E7FDC}"/>
              </a:ext>
            </a:extLst>
          </p:cNvPr>
          <p:cNvSpPr txBox="1"/>
          <p:nvPr/>
        </p:nvSpPr>
        <p:spPr>
          <a:xfrm>
            <a:off x="3298277" y="1121981"/>
            <a:ext cx="681134" cy="372350"/>
          </a:xfrm>
          <a:prstGeom prst="rect">
            <a:avLst/>
          </a:prstGeom>
          <a:noFill/>
        </p:spPr>
        <p:txBody>
          <a:bodyPr wrap="square" rtlCol="0">
            <a:spAutoFit/>
          </a:bodyPr>
          <a:lstStyle/>
          <a:p>
            <a:r>
              <a:rPr lang="en-US" dirty="0"/>
              <a:t>1)</a:t>
            </a:r>
            <a:endParaRPr lang="el-GR" dirty="0"/>
          </a:p>
        </p:txBody>
      </p:sp>
      <p:sp>
        <p:nvSpPr>
          <p:cNvPr id="13" name="TextBox 12">
            <a:extLst>
              <a:ext uri="{FF2B5EF4-FFF2-40B4-BE49-F238E27FC236}">
                <a16:creationId xmlns:a16="http://schemas.microsoft.com/office/drawing/2014/main" id="{F77FC932-ECA4-D6B6-783C-2BDADE47B422}"/>
              </a:ext>
            </a:extLst>
          </p:cNvPr>
          <p:cNvSpPr txBox="1"/>
          <p:nvPr/>
        </p:nvSpPr>
        <p:spPr>
          <a:xfrm>
            <a:off x="8706094" y="2153411"/>
            <a:ext cx="2525486" cy="369332"/>
          </a:xfrm>
          <a:prstGeom prst="rect">
            <a:avLst/>
          </a:prstGeom>
          <a:noFill/>
        </p:spPr>
        <p:txBody>
          <a:bodyPr wrap="square" rtlCol="0">
            <a:spAutoFit/>
          </a:bodyPr>
          <a:lstStyle/>
          <a:p>
            <a:r>
              <a:rPr lang="en-US" dirty="0">
                <a:hlinkClick r:id="rId8"/>
              </a:rPr>
              <a:t>Code</a:t>
            </a:r>
            <a:r>
              <a:rPr lang="en-US" dirty="0"/>
              <a:t> and </a:t>
            </a:r>
            <a:r>
              <a:rPr lang="en-US" dirty="0">
                <a:hlinkClick r:id="rId9"/>
              </a:rPr>
              <a:t>testbench</a:t>
            </a:r>
            <a:r>
              <a:rPr lang="en-US" dirty="0"/>
              <a:t> link </a:t>
            </a:r>
            <a:endParaRPr lang="el-GR" dirty="0"/>
          </a:p>
        </p:txBody>
      </p:sp>
      <p:pic>
        <p:nvPicPr>
          <p:cNvPr id="2" name="Graphic 1">
            <a:extLst>
              <a:ext uri="{FF2B5EF4-FFF2-40B4-BE49-F238E27FC236}">
                <a16:creationId xmlns:a16="http://schemas.microsoft.com/office/drawing/2014/main" id="{F9A944DC-FD57-BCB9-3FDD-AA50DAA1DE5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30732" y="-3526386"/>
            <a:ext cx="11061463" cy="6858000"/>
          </a:xfrm>
          <a:prstGeom prst="rect">
            <a:avLst/>
          </a:prstGeom>
        </p:spPr>
      </p:pic>
      <p:sp>
        <p:nvSpPr>
          <p:cNvPr id="14" name="Βέλος: Δεξιό 13">
            <a:extLst>
              <a:ext uri="{FF2B5EF4-FFF2-40B4-BE49-F238E27FC236}">
                <a16:creationId xmlns:a16="http://schemas.microsoft.com/office/drawing/2014/main" id="{094A06B2-CA8B-1154-6997-D4842F3180C9}"/>
              </a:ext>
            </a:extLst>
          </p:cNvPr>
          <p:cNvSpPr/>
          <p:nvPr/>
        </p:nvSpPr>
        <p:spPr>
          <a:xfrm rot="6922079">
            <a:off x="5435139" y="5960819"/>
            <a:ext cx="191183" cy="190180"/>
          </a:xfrm>
          <a:prstGeom prst="rightArrow">
            <a:avLst/>
          </a:prstGeom>
          <a:solidFill>
            <a:srgbClr val="C0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l-GR"/>
          </a:p>
        </p:txBody>
      </p:sp>
      <p:sp>
        <p:nvSpPr>
          <p:cNvPr id="16" name="TextBox 15">
            <a:extLst>
              <a:ext uri="{FF2B5EF4-FFF2-40B4-BE49-F238E27FC236}">
                <a16:creationId xmlns:a16="http://schemas.microsoft.com/office/drawing/2014/main" id="{F980485D-ED7F-A8A6-2B11-9BAA12EF515D}"/>
              </a:ext>
            </a:extLst>
          </p:cNvPr>
          <p:cNvSpPr txBox="1"/>
          <p:nvPr/>
        </p:nvSpPr>
        <p:spPr>
          <a:xfrm>
            <a:off x="747713" y="2574190"/>
            <a:ext cx="11366889" cy="2246769"/>
          </a:xfrm>
          <a:prstGeom prst="rect">
            <a:avLst/>
          </a:prstGeom>
          <a:noFill/>
        </p:spPr>
        <p:txBody>
          <a:bodyPr wrap="square" rtlCol="0">
            <a:spAutoFit/>
          </a:bodyPr>
          <a:lstStyle/>
          <a:p>
            <a:r>
              <a:rPr lang="en-US" sz="1400" dirty="0"/>
              <a:t>The waveform is a simulation of a UART communication.</a:t>
            </a:r>
          </a:p>
          <a:p>
            <a:r>
              <a:rPr lang="en-US" sz="1400" dirty="0"/>
              <a:t>From the labels and the activity visible in the waveform:</a:t>
            </a:r>
          </a:p>
          <a:p>
            <a:r>
              <a:rPr lang="en-US" sz="1400" i="1" dirty="0" err="1"/>
              <a:t>clk</a:t>
            </a:r>
            <a:r>
              <a:rPr lang="en-US" sz="1400" i="1" dirty="0"/>
              <a:t> </a:t>
            </a:r>
            <a:r>
              <a:rPr lang="en-US" sz="1400" dirty="0"/>
              <a:t>- This is the clock signal, which is oscillating as expected.</a:t>
            </a:r>
          </a:p>
          <a:p>
            <a:r>
              <a:rPr lang="en-US" sz="1400" i="1" dirty="0" err="1"/>
              <a:t>data_in</a:t>
            </a:r>
            <a:r>
              <a:rPr lang="en-US" sz="1400" i="1" dirty="0"/>
              <a:t>[7:0] </a:t>
            </a:r>
            <a:r>
              <a:rPr lang="en-US" sz="1400" dirty="0"/>
              <a:t>- This seems to be the input data that is being simulated. First, it shows the binary pattern 10101010, and then it shows 11111111.</a:t>
            </a:r>
          </a:p>
          <a:p>
            <a:r>
              <a:rPr lang="en-US" sz="1400" i="1" dirty="0" err="1"/>
              <a:t>data_out</a:t>
            </a:r>
            <a:r>
              <a:rPr lang="en-US" sz="1400" i="1" dirty="0"/>
              <a:t>[7:0</a:t>
            </a:r>
            <a:r>
              <a:rPr lang="en-US" sz="1400" dirty="0"/>
              <a:t>] - This is the output data from the UART receiver. </a:t>
            </a:r>
          </a:p>
          <a:p>
            <a:r>
              <a:rPr lang="en-US" sz="1400" i="1" dirty="0" err="1"/>
              <a:t>halt_status</a:t>
            </a:r>
            <a:r>
              <a:rPr lang="en-US" sz="1400" i="1" dirty="0"/>
              <a:t> </a:t>
            </a:r>
            <a:r>
              <a:rPr lang="en-US" sz="1400" dirty="0"/>
              <a:t>- This signal goes high after </a:t>
            </a:r>
            <a:r>
              <a:rPr lang="en-US" sz="1400" dirty="0" err="1"/>
              <a:t>data_in</a:t>
            </a:r>
            <a:r>
              <a:rPr lang="en-US" sz="1400" dirty="0"/>
              <a:t> shows 11111111, which suggests that the UART has entered a HALT state as designed, in response to receiving the byte 11111111.</a:t>
            </a:r>
          </a:p>
          <a:p>
            <a:r>
              <a:rPr lang="en-US" sz="1400" dirty="0"/>
              <a:t>reset - The reset signal is initially high and then goes low, which should initialize the system and start the UART receiver.</a:t>
            </a:r>
          </a:p>
          <a:p>
            <a:endParaRPr lang="en-US" sz="1400" dirty="0"/>
          </a:p>
          <a:p>
            <a:r>
              <a:rPr lang="en-US" sz="1400" dirty="0"/>
              <a:t>From the waveform, we can see the intended functionality seems to be working: after 11111111 is received, the </a:t>
            </a:r>
            <a:r>
              <a:rPr lang="en-US" sz="1400" dirty="0" err="1"/>
              <a:t>halt_status</a:t>
            </a:r>
            <a:r>
              <a:rPr lang="en-US" sz="1400" dirty="0"/>
              <a:t> signal is activated.</a:t>
            </a:r>
            <a:endParaRPr lang="el-GR" sz="1400" dirty="0"/>
          </a:p>
        </p:txBody>
      </p:sp>
    </p:spTree>
    <p:extLst>
      <p:ext uri="{BB962C8B-B14F-4D97-AF65-F5344CB8AC3E}">
        <p14:creationId xmlns:p14="http://schemas.microsoft.com/office/powerpoint/2010/main" val="4451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326571" y="4374555"/>
            <a:ext cx="12018327" cy="232579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dirty="0">
                <a:solidFill>
                  <a:schemeClr val="tx1"/>
                </a:solidFill>
                <a:latin typeface="Source Sans Pro" charset="0"/>
                <a:ea typeface="Source Sans Pro" charset="0"/>
                <a:cs typeface="Source Sans Pro" charset="0"/>
              </a:rPr>
              <a:t>A wishbone bus D.</a:t>
            </a:r>
            <a:r>
              <a:rPr lang="el-GR" sz="4800" dirty="0">
                <a:solidFill>
                  <a:schemeClr val="tx1"/>
                </a:solidFill>
                <a:latin typeface="Source Sans Pro" charset="0"/>
                <a:ea typeface="Source Sans Pro" charset="0"/>
                <a:cs typeface="Source Sans Pro" charset="0"/>
              </a:rPr>
              <a:t>ο</a:t>
            </a:r>
            <a:r>
              <a:rPr lang="en-US" sz="4800" dirty="0">
                <a:solidFill>
                  <a:schemeClr val="tx1"/>
                </a:solidFill>
                <a:latin typeface="Source Sans Pro" charset="0"/>
                <a:ea typeface="Source Sans Pro" charset="0"/>
                <a:cs typeface="Source Sans Pro" charset="0"/>
              </a:rPr>
              <a:t>.S. </a:t>
            </a:r>
            <a:r>
              <a:rPr lang="en-US" sz="4800" dirty="0" err="1">
                <a:solidFill>
                  <a:schemeClr val="tx1"/>
                </a:solidFill>
                <a:latin typeface="Source Sans Pro" charset="0"/>
                <a:ea typeface="Source Sans Pro" charset="0"/>
                <a:cs typeface="Source Sans Pro" charset="0"/>
              </a:rPr>
              <a:t>hw</a:t>
            </a:r>
            <a:r>
              <a:rPr lang="en-US" sz="4800" dirty="0">
                <a:solidFill>
                  <a:schemeClr val="tx1"/>
                </a:solidFill>
                <a:latin typeface="Source Sans Pro" charset="0"/>
                <a:ea typeface="Source Sans Pro" charset="0"/>
                <a:cs typeface="Source Sans Pro" charset="0"/>
              </a:rPr>
              <a:t> trojan targeting a)simple </a:t>
            </a:r>
            <a:r>
              <a:rPr lang="en-US" sz="4800" dirty="0" err="1">
                <a:solidFill>
                  <a:schemeClr val="tx1"/>
                </a:solidFill>
                <a:latin typeface="Source Sans Pro" charset="0"/>
                <a:ea typeface="Source Sans Pro" charset="0"/>
                <a:cs typeface="Source Sans Pro" charset="0"/>
              </a:rPr>
              <a:t>wb</a:t>
            </a:r>
            <a:r>
              <a:rPr lang="en-US" sz="4800" dirty="0">
                <a:solidFill>
                  <a:schemeClr val="tx1"/>
                </a:solidFill>
                <a:latin typeface="Source Sans Pro" charset="0"/>
                <a:ea typeface="Source Sans Pro" charset="0"/>
                <a:cs typeface="Source Sans Pro" charset="0"/>
              </a:rPr>
              <a:t> bus implementation</a:t>
            </a:r>
            <a:br>
              <a:rPr lang="en-US" sz="4800" dirty="0">
                <a:solidFill>
                  <a:schemeClr val="tx1"/>
                </a:solidFill>
                <a:latin typeface="Source Sans Pro" charset="0"/>
                <a:ea typeface="Source Sans Pro" charset="0"/>
                <a:cs typeface="Source Sans Pro" charset="0"/>
              </a:rPr>
            </a:br>
            <a:r>
              <a:rPr lang="en-US" sz="4800" dirty="0">
                <a:solidFill>
                  <a:schemeClr val="tx1"/>
                </a:solidFill>
                <a:latin typeface="Source Sans Pro" charset="0"/>
                <a:ea typeface="Source Sans Pro" charset="0"/>
                <a:cs typeface="Source Sans Pro" charset="0"/>
              </a:rPr>
              <a:t>b)</a:t>
            </a:r>
            <a:r>
              <a:rPr lang="en-US" sz="4800" dirty="0" err="1">
                <a:solidFill>
                  <a:schemeClr val="tx1"/>
                </a:solidFill>
                <a:latin typeface="Source Sans Pro" charset="0"/>
                <a:ea typeface="Source Sans Pro" charset="0"/>
                <a:cs typeface="Source Sans Pro" charset="0"/>
              </a:rPr>
              <a:t>efabless</a:t>
            </a:r>
            <a:r>
              <a:rPr lang="en-US" sz="4800" dirty="0">
                <a:solidFill>
                  <a:schemeClr val="tx1"/>
                </a:solidFill>
                <a:latin typeface="Source Sans Pro" charset="0"/>
                <a:ea typeface="Source Sans Pro" charset="0"/>
                <a:cs typeface="Source Sans Pro" charset="0"/>
              </a:rPr>
              <a:t> </a:t>
            </a:r>
            <a:r>
              <a:rPr lang="en-US" sz="4800" dirty="0">
                <a:solidFill>
                  <a:schemeClr val="tx1"/>
                </a:solidFill>
                <a:latin typeface="Source Sans Pro" charset="0"/>
                <a:ea typeface="Source Sans Pro" charset="0"/>
                <a:cs typeface="Source Sans Pro" charset="0"/>
                <a:hlinkClick r:id="rId2"/>
              </a:rPr>
              <a:t>Caravel</a:t>
            </a:r>
            <a:r>
              <a:rPr lang="en-US" sz="4800" dirty="0">
                <a:solidFill>
                  <a:schemeClr val="tx1"/>
                </a:solidFill>
                <a:latin typeface="Source Sans Pro" charset="0"/>
                <a:ea typeface="Source Sans Pro" charset="0"/>
                <a:cs typeface="Source Sans Pro" charset="0"/>
              </a:rPr>
              <a:t> project</a:t>
            </a:r>
          </a:p>
        </p:txBody>
      </p:sp>
      <p:sp>
        <p:nvSpPr>
          <p:cNvPr id="4" name="TextBox 3">
            <a:extLst>
              <a:ext uri="{FF2B5EF4-FFF2-40B4-BE49-F238E27FC236}">
                <a16:creationId xmlns:a16="http://schemas.microsoft.com/office/drawing/2014/main" id="{C8DC06CC-1F09-4301-23B7-FA1CC8459899}"/>
              </a:ext>
            </a:extLst>
          </p:cNvPr>
          <p:cNvSpPr txBox="1"/>
          <p:nvPr/>
        </p:nvSpPr>
        <p:spPr>
          <a:xfrm>
            <a:off x="1971366" y="580148"/>
            <a:ext cx="7900086"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2</a:t>
            </a:r>
            <a:r>
              <a:rPr lang="en-US" sz="11500" baseline="30000" dirty="0">
                <a:solidFill>
                  <a:srgbClr val="00AAD4"/>
                </a:solidFill>
                <a:latin typeface="Source Sans Pro" charset="0"/>
                <a:ea typeface="Source Sans Pro" charset="0"/>
                <a:cs typeface="Source Sans Pro" charset="0"/>
              </a:rPr>
              <a:t>st</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pic>
        <p:nvPicPr>
          <p:cNvPr id="5" name="Graphic 4">
            <a:extLst>
              <a:ext uri="{FF2B5EF4-FFF2-40B4-BE49-F238E27FC236}">
                <a16:creationId xmlns:a16="http://schemas.microsoft.com/office/drawing/2014/main" id="{F21712A1-56E0-00D7-CE98-AED05F49A3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016" y="2848852"/>
            <a:ext cx="13689573" cy="6858000"/>
          </a:xfrm>
          <a:prstGeom prst="rect">
            <a:avLst/>
          </a:prstGeom>
        </p:spPr>
      </p:pic>
      <p:pic>
        <p:nvPicPr>
          <p:cNvPr id="7" name="Graphic 6">
            <a:extLst>
              <a:ext uri="{FF2B5EF4-FFF2-40B4-BE49-F238E27FC236}">
                <a16:creationId xmlns:a16="http://schemas.microsoft.com/office/drawing/2014/main" id="{A6BEEB93-F150-B399-4AF6-65314E6607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433315" y="-2426351"/>
            <a:ext cx="13689573" cy="6858000"/>
          </a:xfrm>
          <a:prstGeom prst="rect">
            <a:avLst/>
          </a:prstGeom>
        </p:spPr>
      </p:pic>
    </p:spTree>
    <p:extLst>
      <p:ext uri="{BB962C8B-B14F-4D97-AF65-F5344CB8AC3E}">
        <p14:creationId xmlns:p14="http://schemas.microsoft.com/office/powerpoint/2010/main" val="1106758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D15ABA-2813-2B1F-7110-EC8CA224DEF4}"/>
              </a:ext>
            </a:extLst>
          </p:cNvPr>
          <p:cNvPicPr>
            <a:picLocks noChangeAspect="1"/>
          </p:cNvPicPr>
          <p:nvPr/>
        </p:nvPicPr>
        <p:blipFill rotWithShape="1">
          <a:blip r:embed="rId2"/>
          <a:srcRect t="5430"/>
          <a:stretch/>
        </p:blipFill>
        <p:spPr>
          <a:xfrm>
            <a:off x="7127240" y="1801054"/>
            <a:ext cx="3990669" cy="1351087"/>
          </a:xfrm>
          <a:prstGeom prst="rect">
            <a:avLst/>
          </a:prstGeom>
        </p:spPr>
      </p:pic>
      <p:sp>
        <p:nvSpPr>
          <p:cNvPr id="4" name="TextBox 3">
            <a:extLst>
              <a:ext uri="{FF2B5EF4-FFF2-40B4-BE49-F238E27FC236}">
                <a16:creationId xmlns:a16="http://schemas.microsoft.com/office/drawing/2014/main" id="{D2DD5275-256A-0E3B-37C5-D82D8BB5C6D3}"/>
              </a:ext>
            </a:extLst>
          </p:cNvPr>
          <p:cNvSpPr txBox="1"/>
          <p:nvPr/>
        </p:nvSpPr>
        <p:spPr>
          <a:xfrm>
            <a:off x="3068444" y="1159799"/>
            <a:ext cx="5831633" cy="461665"/>
          </a:xfrm>
          <a:prstGeom prst="rect">
            <a:avLst/>
          </a:prstGeom>
          <a:noFill/>
        </p:spPr>
        <p:txBody>
          <a:bodyPr wrap="square" rtlCol="0">
            <a:spAutoFit/>
          </a:bodyPr>
          <a:lstStyle/>
          <a:p>
            <a:r>
              <a:rPr lang="en-US" sz="2400" dirty="0">
                <a:latin typeface="Arial Black" panose="020B0A04020102020204" pitchFamily="34" charset="0"/>
              </a:rPr>
              <a:t>Why attack the wishbone bus?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A70E2461-D893-2023-C920-E90D61F8B387}"/>
              </a:ext>
            </a:extLst>
          </p:cNvPr>
          <p:cNvSpPr txBox="1"/>
          <p:nvPr/>
        </p:nvSpPr>
        <p:spPr>
          <a:xfrm>
            <a:off x="2164716" y="2024768"/>
            <a:ext cx="4571999" cy="3693319"/>
          </a:xfrm>
          <a:prstGeom prst="rect">
            <a:avLst/>
          </a:prstGeom>
          <a:noFill/>
        </p:spPr>
        <p:txBody>
          <a:bodyPr wrap="square" rtlCol="0">
            <a:spAutoFit/>
          </a:bodyPr>
          <a:lstStyle/>
          <a:p>
            <a:r>
              <a:rPr lang="en-US" dirty="0"/>
              <a:t>Wishbone Bus is :</a:t>
            </a:r>
          </a:p>
          <a:p>
            <a:endParaRPr lang="en-US" dirty="0"/>
          </a:p>
          <a:p>
            <a:pPr marL="285750" indent="-285750">
              <a:buFont typeface="Arial" panose="020B0604020202020204" pitchFamily="34" charset="0"/>
              <a:buChar char="•"/>
            </a:pPr>
            <a:r>
              <a:rPr lang="en-US" dirty="0"/>
              <a:t>One of the most popular open source protocols to connect IP blocks inside an </a:t>
            </a:r>
            <a:r>
              <a:rPr lang="en-US" dirty="0" err="1"/>
              <a:t>SoC.</a:t>
            </a:r>
            <a:endParaRPr lang="en-US" dirty="0"/>
          </a:p>
          <a:p>
            <a:pPr marL="285750" indent="-285750">
              <a:buFont typeface="Arial" panose="020B0604020202020204" pitchFamily="34" charset="0"/>
              <a:buChar char="•"/>
            </a:pPr>
            <a:r>
              <a:rPr lang="en-US" dirty="0"/>
              <a:t>Used broadly all over the world because of the Interoperability, flexibility, and reusability it offers.</a:t>
            </a:r>
          </a:p>
          <a:p>
            <a:pPr marL="285750" indent="-285750">
              <a:buFont typeface="Arial" panose="020B0604020202020204" pitchFamily="34" charset="0"/>
              <a:buChar char="•"/>
            </a:pPr>
            <a:r>
              <a:rPr lang="en-US" dirty="0"/>
              <a:t>Used substantially in Universities worldwide.</a:t>
            </a:r>
          </a:p>
          <a:p>
            <a:pPr marL="285750" indent="-285750">
              <a:buFont typeface="Arial" panose="020B0604020202020204" pitchFamily="34" charset="0"/>
              <a:buChar char="•"/>
            </a:pPr>
            <a:r>
              <a:rPr lang="en-US" dirty="0"/>
              <a:t>Used by companies (like </a:t>
            </a:r>
            <a:r>
              <a:rPr lang="en-US" dirty="0" err="1"/>
              <a:t>efabless</a:t>
            </a:r>
            <a:r>
              <a:rPr lang="en-US" dirty="0"/>
              <a:t> ) all over the world.</a:t>
            </a:r>
          </a:p>
          <a:p>
            <a:pPr marL="285750" indent="-285750">
              <a:buFont typeface="Arial" panose="020B0604020202020204" pitchFamily="34" charset="0"/>
              <a:buChar char="•"/>
            </a:pPr>
            <a:r>
              <a:rPr lang="en-US" dirty="0"/>
              <a:t>Open-source</a:t>
            </a:r>
            <a:endParaRPr lang="el-GR" dirty="0"/>
          </a:p>
        </p:txBody>
      </p:sp>
      <p:pic>
        <p:nvPicPr>
          <p:cNvPr id="3074" name="Picture 2">
            <a:extLst>
              <a:ext uri="{FF2B5EF4-FFF2-40B4-BE49-F238E27FC236}">
                <a16:creationId xmlns:a16="http://schemas.microsoft.com/office/drawing/2014/main" id="{E8568129-6F46-50BC-AA92-A353F0C77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396" y="3289300"/>
            <a:ext cx="2874356" cy="2723515"/>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a:extLst>
              <a:ext uri="{FF2B5EF4-FFF2-40B4-BE49-F238E27FC236}">
                <a16:creationId xmlns:a16="http://schemas.microsoft.com/office/drawing/2014/main" id="{79E4B3DB-9911-E463-9627-B94A25B762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735" y="2983170"/>
            <a:ext cx="13689573" cy="6858000"/>
          </a:xfrm>
          <a:prstGeom prst="rect">
            <a:avLst/>
          </a:prstGeom>
        </p:spPr>
      </p:pic>
      <p:pic>
        <p:nvPicPr>
          <p:cNvPr id="6" name="Graphic 5">
            <a:extLst>
              <a:ext uri="{FF2B5EF4-FFF2-40B4-BE49-F238E27FC236}">
                <a16:creationId xmlns:a16="http://schemas.microsoft.com/office/drawing/2014/main" id="{3CB2C211-EE3E-EC76-33C3-8508EC44DB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30732" y="-3526386"/>
            <a:ext cx="11061463" cy="6858000"/>
          </a:xfrm>
          <a:prstGeom prst="rect">
            <a:avLst/>
          </a:prstGeom>
        </p:spPr>
      </p:pic>
    </p:spTree>
    <p:extLst>
      <p:ext uri="{BB962C8B-B14F-4D97-AF65-F5344CB8AC3E}">
        <p14:creationId xmlns:p14="http://schemas.microsoft.com/office/powerpoint/2010/main" val="1485886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934EAE0-B4A2-C924-119E-0AA2E4F0CF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8735" y="2983170"/>
            <a:ext cx="13689573" cy="6858000"/>
          </a:xfrm>
          <a:prstGeom prst="rect">
            <a:avLst/>
          </a:prstGeom>
        </p:spPr>
      </p:pic>
      <p:pic>
        <p:nvPicPr>
          <p:cNvPr id="3" name="Graphic 5">
            <a:extLst>
              <a:ext uri="{FF2B5EF4-FFF2-40B4-BE49-F238E27FC236}">
                <a16:creationId xmlns:a16="http://schemas.microsoft.com/office/drawing/2014/main" id="{09AADF04-87BA-5444-1F51-4F6C5B6ED6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30732" y="-3526386"/>
            <a:ext cx="11061463" cy="6858000"/>
          </a:xfrm>
          <a:prstGeom prst="rect">
            <a:avLst/>
          </a:prstGeom>
        </p:spPr>
      </p:pic>
      <p:sp>
        <p:nvSpPr>
          <p:cNvPr id="4" name="TextBox 3">
            <a:extLst>
              <a:ext uri="{FF2B5EF4-FFF2-40B4-BE49-F238E27FC236}">
                <a16:creationId xmlns:a16="http://schemas.microsoft.com/office/drawing/2014/main" id="{B65AFF8D-FD1F-DC97-494C-859AA613F08F}"/>
              </a:ext>
            </a:extLst>
          </p:cNvPr>
          <p:cNvSpPr txBox="1"/>
          <p:nvPr/>
        </p:nvSpPr>
        <p:spPr>
          <a:xfrm>
            <a:off x="3254683" y="1118898"/>
            <a:ext cx="8122298" cy="461665"/>
          </a:xfrm>
          <a:prstGeom prst="rect">
            <a:avLst/>
          </a:prstGeom>
          <a:noFill/>
        </p:spPr>
        <p:txBody>
          <a:bodyPr wrap="square" rtlCol="0">
            <a:spAutoFit/>
          </a:bodyPr>
          <a:lstStyle/>
          <a:p>
            <a:r>
              <a:rPr lang="en-US" sz="2400" dirty="0">
                <a:latin typeface="Arial Black" panose="020B0A04020102020204" pitchFamily="34" charset="0"/>
              </a:rPr>
              <a:t>Simple (AI gen.)wishbone bus </a:t>
            </a:r>
            <a:r>
              <a:rPr lang="en-US" sz="2400" dirty="0" err="1">
                <a:latin typeface="Arial Black" panose="020B0A04020102020204" pitchFamily="34" charset="0"/>
              </a:rPr>
              <a:t>D.ο.S</a:t>
            </a:r>
            <a:r>
              <a:rPr lang="en-US" sz="2400" dirty="0">
                <a:latin typeface="Arial Black" panose="020B0A04020102020204" pitchFamily="34" charset="0"/>
              </a:rPr>
              <a:t>. </a:t>
            </a:r>
            <a:r>
              <a:rPr lang="en-US" sz="2400" dirty="0" err="1">
                <a:latin typeface="Arial Black" panose="020B0A04020102020204" pitchFamily="34" charset="0"/>
              </a:rPr>
              <a:t>hw</a:t>
            </a:r>
            <a:r>
              <a:rPr lang="en-US" sz="2400" dirty="0">
                <a:latin typeface="Arial Black" panose="020B0A04020102020204" pitchFamily="34" charset="0"/>
              </a:rPr>
              <a:t> trojan</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5C3D2B3C-4C8A-18CE-07D8-D6660A2E116F}"/>
              </a:ext>
            </a:extLst>
          </p:cNvPr>
          <p:cNvSpPr txBox="1"/>
          <p:nvPr/>
        </p:nvSpPr>
        <p:spPr>
          <a:xfrm>
            <a:off x="3091841" y="1618976"/>
            <a:ext cx="8447982" cy="369332"/>
          </a:xfrm>
          <a:prstGeom prst="rect">
            <a:avLst/>
          </a:prstGeom>
          <a:noFill/>
        </p:spPr>
        <p:txBody>
          <a:bodyPr wrap="square" rtlCol="0">
            <a:spAutoFit/>
          </a:bodyPr>
          <a:lstStyle/>
          <a:p>
            <a:pPr algn="ctr"/>
            <a:r>
              <a:rPr lang="en-US" dirty="0">
                <a:hlinkClick r:id="rId6"/>
              </a:rPr>
              <a:t>Prompt : https://chat.openai.com/share/89c53be5-10bf-4ecc-859a-894b3ae967c2</a:t>
            </a:r>
            <a:endParaRPr lang="el-GR" dirty="0"/>
          </a:p>
        </p:txBody>
      </p:sp>
      <p:sp>
        <p:nvSpPr>
          <p:cNvPr id="7" name="TextBox 6">
            <a:extLst>
              <a:ext uri="{FF2B5EF4-FFF2-40B4-BE49-F238E27FC236}">
                <a16:creationId xmlns:a16="http://schemas.microsoft.com/office/drawing/2014/main" id="{EB06E012-509D-C7D3-63CB-7D6AB5FBBFCF}"/>
              </a:ext>
            </a:extLst>
          </p:cNvPr>
          <p:cNvSpPr txBox="1"/>
          <p:nvPr/>
        </p:nvSpPr>
        <p:spPr>
          <a:xfrm>
            <a:off x="934083" y="3176847"/>
            <a:ext cx="5697758" cy="1754326"/>
          </a:xfrm>
          <a:prstGeom prst="rect">
            <a:avLst/>
          </a:prstGeom>
          <a:noFill/>
        </p:spPr>
        <p:txBody>
          <a:bodyPr wrap="square" rtlCol="0">
            <a:spAutoFit/>
          </a:bodyPr>
          <a:lstStyle/>
          <a:p>
            <a:r>
              <a:rPr lang="en-US" dirty="0"/>
              <a:t>This is design is simple wishbone bus peripheral in Verilog.</a:t>
            </a:r>
          </a:p>
          <a:p>
            <a:pPr marL="285750" indent="-285750">
              <a:buFont typeface="Arial" panose="020B0604020202020204" pitchFamily="34" charset="0"/>
              <a:buChar char="•"/>
            </a:pPr>
            <a:r>
              <a:rPr lang="en-US" dirty="0"/>
              <a:t>We added the functionality of a trigger inside the state machine inserted in the </a:t>
            </a:r>
            <a:r>
              <a:rPr lang="en-US" dirty="0" err="1"/>
              <a:t>wb</a:t>
            </a:r>
            <a:r>
              <a:rPr lang="en-US" dirty="0"/>
              <a:t> bus core. </a:t>
            </a:r>
          </a:p>
          <a:p>
            <a:pPr marL="285750" indent="-285750">
              <a:buFont typeface="Arial" panose="020B0604020202020204" pitchFamily="34" charset="0"/>
              <a:buChar char="•"/>
            </a:pPr>
            <a:r>
              <a:rPr lang="en-US" dirty="0"/>
              <a:t>The state machine seeks the sequence of  </a:t>
            </a:r>
            <a:r>
              <a:rPr lang="en-US" b="1" i="1" dirty="0"/>
              <a:t>32'hCAFEBABE</a:t>
            </a:r>
            <a:r>
              <a:rPr lang="en-US" dirty="0"/>
              <a:t>. </a:t>
            </a:r>
          </a:p>
          <a:p>
            <a:pPr marL="285750" indent="-285750">
              <a:buFont typeface="Arial" panose="020B0604020202020204" pitchFamily="34" charset="0"/>
              <a:buChar char="•"/>
            </a:pPr>
            <a:r>
              <a:rPr lang="en-US" dirty="0"/>
              <a:t>After state activation any transmission is blocked and a</a:t>
            </a:r>
            <a:endParaRPr lang="en-US" b="1" dirty="0">
              <a:solidFill>
                <a:srgbClr val="FF0000"/>
              </a:solidFill>
            </a:endParaRPr>
          </a:p>
        </p:txBody>
      </p:sp>
      <p:sp>
        <p:nvSpPr>
          <p:cNvPr id="8" name="TextBox 7">
            <a:extLst>
              <a:ext uri="{FF2B5EF4-FFF2-40B4-BE49-F238E27FC236}">
                <a16:creationId xmlns:a16="http://schemas.microsoft.com/office/drawing/2014/main" id="{215FB6CA-1581-E03E-E864-6281A10F108C}"/>
              </a:ext>
            </a:extLst>
          </p:cNvPr>
          <p:cNvSpPr txBox="1"/>
          <p:nvPr/>
        </p:nvSpPr>
        <p:spPr>
          <a:xfrm>
            <a:off x="6843524" y="2983170"/>
            <a:ext cx="5147254" cy="2031325"/>
          </a:xfrm>
          <a:prstGeom prst="rect">
            <a:avLst/>
          </a:prstGeom>
          <a:noFill/>
        </p:spPr>
        <p:txBody>
          <a:bodyPr wrap="square" rtlCol="0">
            <a:spAutoFit/>
          </a:bodyPr>
          <a:lstStyle/>
          <a:p>
            <a:r>
              <a:rPr lang="en-US" b="1"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spTree>
    <p:extLst>
      <p:ext uri="{BB962C8B-B14F-4D97-AF65-F5344CB8AC3E}">
        <p14:creationId xmlns:p14="http://schemas.microsoft.com/office/powerpoint/2010/main" val="2559688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308F48-B0D3-AE91-5941-08B0983DAA89}"/>
              </a:ext>
            </a:extLst>
          </p:cNvPr>
          <p:cNvSpPr txBox="1"/>
          <p:nvPr/>
        </p:nvSpPr>
        <p:spPr>
          <a:xfrm>
            <a:off x="5326551" y="53259"/>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pic>
        <p:nvPicPr>
          <p:cNvPr id="14" name="Picture 13">
            <a:extLst>
              <a:ext uri="{FF2B5EF4-FFF2-40B4-BE49-F238E27FC236}">
                <a16:creationId xmlns:a16="http://schemas.microsoft.com/office/drawing/2014/main" id="{FD8507D1-84E1-8808-2AF5-EE80A44EA3BC}"/>
              </a:ext>
            </a:extLst>
          </p:cNvPr>
          <p:cNvPicPr>
            <a:picLocks noChangeAspect="1"/>
          </p:cNvPicPr>
          <p:nvPr/>
        </p:nvPicPr>
        <p:blipFill>
          <a:blip r:embed="rId2"/>
          <a:stretch>
            <a:fillRect/>
          </a:stretch>
        </p:blipFill>
        <p:spPr>
          <a:xfrm>
            <a:off x="436096" y="4931368"/>
            <a:ext cx="11430000" cy="1873373"/>
          </a:xfrm>
          <a:prstGeom prst="rect">
            <a:avLst/>
          </a:prstGeom>
        </p:spPr>
      </p:pic>
      <p:sp>
        <p:nvSpPr>
          <p:cNvPr id="2" name="TextBox 1">
            <a:extLst>
              <a:ext uri="{FF2B5EF4-FFF2-40B4-BE49-F238E27FC236}">
                <a16:creationId xmlns:a16="http://schemas.microsoft.com/office/drawing/2014/main" id="{60BC2B53-90D2-C0F0-ECF2-84D46305991F}"/>
              </a:ext>
            </a:extLst>
          </p:cNvPr>
          <p:cNvSpPr txBox="1"/>
          <p:nvPr/>
        </p:nvSpPr>
        <p:spPr>
          <a:xfrm>
            <a:off x="488205" y="651974"/>
            <a:ext cx="4764930" cy="369332"/>
          </a:xfrm>
          <a:prstGeom prst="rect">
            <a:avLst/>
          </a:prstGeom>
          <a:noFill/>
        </p:spPr>
        <p:txBody>
          <a:bodyPr wrap="square" rtlCol="0">
            <a:spAutoFit/>
          </a:bodyPr>
          <a:lstStyle/>
          <a:p>
            <a:r>
              <a:rPr lang="en-US" dirty="0"/>
              <a:t>Simulation without trojan: (</a:t>
            </a:r>
            <a:r>
              <a:rPr lang="en-US" dirty="0">
                <a:hlinkClick r:id="rId3"/>
              </a:rPr>
              <a:t>Code and Simulation</a:t>
            </a:r>
            <a:r>
              <a:rPr lang="en-US" dirty="0"/>
              <a:t>)</a:t>
            </a:r>
            <a:endParaRPr lang="el-GR" dirty="0"/>
          </a:p>
        </p:txBody>
      </p:sp>
      <p:sp>
        <p:nvSpPr>
          <p:cNvPr id="3" name="TextBox 2">
            <a:extLst>
              <a:ext uri="{FF2B5EF4-FFF2-40B4-BE49-F238E27FC236}">
                <a16:creationId xmlns:a16="http://schemas.microsoft.com/office/drawing/2014/main" id="{C24B832F-D9FE-5E20-E011-20BBFDA3EE8E}"/>
              </a:ext>
            </a:extLst>
          </p:cNvPr>
          <p:cNvSpPr txBox="1"/>
          <p:nvPr/>
        </p:nvSpPr>
        <p:spPr>
          <a:xfrm>
            <a:off x="965719" y="1298954"/>
            <a:ext cx="9965094" cy="3354765"/>
          </a:xfrm>
          <a:prstGeom prst="rect">
            <a:avLst/>
          </a:prstGeom>
          <a:noFill/>
        </p:spPr>
        <p:txBody>
          <a:bodyPr wrap="square" rtlCol="0">
            <a:spAutoFit/>
          </a:bodyPr>
          <a:lstStyle/>
          <a:p>
            <a:r>
              <a:rPr lang="en-US" sz="1600" dirty="0"/>
              <a:t>In this simulation snapshot:</a:t>
            </a:r>
          </a:p>
          <a:p>
            <a:endParaRPr lang="en-US" sz="1600" dirty="0"/>
          </a:p>
          <a:p>
            <a:r>
              <a:rPr lang="en-US" sz="1600" dirty="0"/>
              <a:t>The </a:t>
            </a:r>
            <a:r>
              <a:rPr lang="en-US" sz="1600" b="1" i="1" dirty="0" err="1"/>
              <a:t>clk</a:t>
            </a:r>
            <a:r>
              <a:rPr lang="en-US" sz="1600" dirty="0"/>
              <a:t> signal is oscillating as expected, providing the timing reference for all transactions.</a:t>
            </a:r>
          </a:p>
          <a:p>
            <a:r>
              <a:rPr lang="en-US" sz="1600" dirty="0"/>
              <a:t>The </a:t>
            </a:r>
            <a:r>
              <a:rPr lang="en-US" sz="1600" b="1" i="1" dirty="0" err="1"/>
              <a:t>rst_n</a:t>
            </a:r>
            <a:r>
              <a:rPr lang="en-US" sz="1600" b="1" i="1" dirty="0"/>
              <a:t> </a:t>
            </a:r>
            <a:r>
              <a:rPr lang="en-US" sz="1600" dirty="0"/>
              <a:t>signal is initially low, indicating a reset condition, then goes high to start normal operation.</a:t>
            </a:r>
          </a:p>
          <a:p>
            <a:r>
              <a:rPr lang="en-US" sz="1600" dirty="0"/>
              <a:t>The </a:t>
            </a:r>
            <a:r>
              <a:rPr lang="en-US" sz="1600" b="1" i="1" dirty="0" err="1"/>
              <a:t>adr</a:t>
            </a:r>
            <a:r>
              <a:rPr lang="en-US" sz="1600" dirty="0"/>
              <a:t> bus changes its value to </a:t>
            </a:r>
            <a:r>
              <a:rPr lang="en-US" sz="1600" i="1" dirty="0"/>
              <a:t>1, 2,</a:t>
            </a:r>
            <a:r>
              <a:rPr lang="en-US" sz="1600" dirty="0"/>
              <a:t> and back to </a:t>
            </a:r>
            <a:r>
              <a:rPr lang="en-US" sz="1600" i="1" dirty="0"/>
              <a:t>1</a:t>
            </a:r>
            <a:r>
              <a:rPr lang="en-US" sz="1600" dirty="0"/>
              <a:t>, indicating different addresses are being accessed.</a:t>
            </a:r>
          </a:p>
          <a:p>
            <a:r>
              <a:rPr lang="en-US" sz="1600" dirty="0"/>
              <a:t>The </a:t>
            </a:r>
            <a:r>
              <a:rPr lang="en-US" sz="1600" b="1" i="1" dirty="0" err="1"/>
              <a:t>stb</a:t>
            </a:r>
            <a:r>
              <a:rPr lang="en-US" sz="1600" dirty="0"/>
              <a:t> and </a:t>
            </a:r>
            <a:r>
              <a:rPr lang="en-US" sz="1600" b="1" i="1" dirty="0" err="1"/>
              <a:t>cyc</a:t>
            </a:r>
            <a:r>
              <a:rPr lang="en-US" sz="1600" dirty="0"/>
              <a:t> signals are asserted (high) when there is an active bus transaction.</a:t>
            </a:r>
          </a:p>
          <a:p>
            <a:r>
              <a:rPr lang="en-US" sz="1600" dirty="0"/>
              <a:t>The we signal is not asserted at all, suggesting that the transactions shown are read operations from the perspective of the master.</a:t>
            </a:r>
          </a:p>
          <a:p>
            <a:r>
              <a:rPr lang="en-US" sz="1600" dirty="0"/>
              <a:t>The </a:t>
            </a:r>
            <a:r>
              <a:rPr lang="en-US" sz="1600" b="1" i="1" dirty="0" err="1"/>
              <a:t>dat_mosi</a:t>
            </a:r>
            <a:r>
              <a:rPr lang="en-US" sz="1600" b="1" i="1" dirty="0"/>
              <a:t> </a:t>
            </a:r>
            <a:r>
              <a:rPr lang="en-US" sz="1600" dirty="0"/>
              <a:t>signal contains the values </a:t>
            </a:r>
            <a:r>
              <a:rPr lang="en-US" sz="1600" i="1" dirty="0" err="1"/>
              <a:t>dead_beef</a:t>
            </a:r>
            <a:r>
              <a:rPr lang="en-US" sz="1600" i="1" dirty="0"/>
              <a:t> </a:t>
            </a:r>
            <a:r>
              <a:rPr lang="en-US" sz="1600" dirty="0"/>
              <a:t>and </a:t>
            </a:r>
            <a:r>
              <a:rPr lang="en-US" sz="1600" i="1" dirty="0" err="1"/>
              <a:t>cafe_babe</a:t>
            </a:r>
            <a:r>
              <a:rPr lang="en-US" sz="1600" dirty="0"/>
              <a:t>, which are likely test data written to the bus.</a:t>
            </a:r>
          </a:p>
          <a:p>
            <a:r>
              <a:rPr lang="en-US" sz="1600" dirty="0"/>
              <a:t>The </a:t>
            </a:r>
            <a:r>
              <a:rPr lang="en-US" sz="1600" b="1" i="1" dirty="0" err="1"/>
              <a:t>dat_miso</a:t>
            </a:r>
            <a:r>
              <a:rPr lang="en-US" sz="1600" b="1" i="1" dirty="0"/>
              <a:t> </a:t>
            </a:r>
            <a:r>
              <a:rPr lang="en-US" sz="1600" dirty="0"/>
              <a:t>shows an undefined state (</a:t>
            </a:r>
            <a:r>
              <a:rPr lang="en-US" sz="1600" i="1" dirty="0" err="1"/>
              <a:t>xxxx</a:t>
            </a:r>
            <a:r>
              <a:rPr lang="en-US" sz="1600" dirty="0"/>
              <a:t>) initially, which suggests that the data read from the slave device has not yet been driven or there might be a delay in the slave's response or an issue with the slave's response generation logic.</a:t>
            </a:r>
          </a:p>
          <a:p>
            <a:r>
              <a:rPr lang="en-US" sz="1600" dirty="0"/>
              <a:t>The ack signal goes high after each address change, which implies that the slave device is acknowledging the read requests.</a:t>
            </a:r>
            <a:endParaRPr lang="el-GR" sz="1600" dirty="0"/>
          </a:p>
        </p:txBody>
      </p:sp>
    </p:spTree>
    <p:extLst>
      <p:ext uri="{BB962C8B-B14F-4D97-AF65-F5344CB8AC3E}">
        <p14:creationId xmlns:p14="http://schemas.microsoft.com/office/powerpoint/2010/main" val="224366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EF0407-1C56-5C2E-FD66-DBAC24AEDCE3}"/>
              </a:ext>
            </a:extLst>
          </p:cNvPr>
          <p:cNvSpPr txBox="1"/>
          <p:nvPr/>
        </p:nvSpPr>
        <p:spPr>
          <a:xfrm>
            <a:off x="3372434" y="1253026"/>
            <a:ext cx="4572000" cy="369332"/>
          </a:xfrm>
          <a:prstGeom prst="rect">
            <a:avLst/>
          </a:prstGeom>
          <a:noFill/>
        </p:spPr>
        <p:txBody>
          <a:bodyPr wrap="square" rtlCol="0">
            <a:spAutoFit/>
          </a:bodyPr>
          <a:lstStyle/>
          <a:p>
            <a:r>
              <a:rPr lang="en-US" dirty="0"/>
              <a:t>Simulation with Trojan (</a:t>
            </a:r>
            <a:r>
              <a:rPr lang="en-US" dirty="0">
                <a:hlinkClick r:id="rId2"/>
              </a:rPr>
              <a:t>Code and Simulation</a:t>
            </a:r>
            <a:r>
              <a:rPr lang="en-US" dirty="0"/>
              <a:t>):</a:t>
            </a:r>
            <a:endParaRPr lang="el-GR" dirty="0"/>
          </a:p>
        </p:txBody>
      </p:sp>
      <p:pic>
        <p:nvPicPr>
          <p:cNvPr id="3" name="Picture 15">
            <a:extLst>
              <a:ext uri="{FF2B5EF4-FFF2-40B4-BE49-F238E27FC236}">
                <a16:creationId xmlns:a16="http://schemas.microsoft.com/office/drawing/2014/main" id="{DADA5C07-0EE4-0B8E-81D8-939D01849582}"/>
              </a:ext>
            </a:extLst>
          </p:cNvPr>
          <p:cNvPicPr>
            <a:picLocks noChangeAspect="1"/>
          </p:cNvPicPr>
          <p:nvPr/>
        </p:nvPicPr>
        <p:blipFill>
          <a:blip r:embed="rId3"/>
          <a:stretch>
            <a:fillRect/>
          </a:stretch>
        </p:blipFill>
        <p:spPr>
          <a:xfrm>
            <a:off x="538733" y="4577929"/>
            <a:ext cx="11429999" cy="1582278"/>
          </a:xfrm>
          <a:prstGeom prst="rect">
            <a:avLst/>
          </a:prstGeom>
        </p:spPr>
      </p:pic>
      <p:sp>
        <p:nvSpPr>
          <p:cNvPr id="4" name="TextBox 3">
            <a:extLst>
              <a:ext uri="{FF2B5EF4-FFF2-40B4-BE49-F238E27FC236}">
                <a16:creationId xmlns:a16="http://schemas.microsoft.com/office/drawing/2014/main" id="{BE93B0F8-33A0-107D-4F50-2B37F37C0F6F}"/>
              </a:ext>
            </a:extLst>
          </p:cNvPr>
          <p:cNvSpPr txBox="1"/>
          <p:nvPr/>
        </p:nvSpPr>
        <p:spPr>
          <a:xfrm>
            <a:off x="774440" y="1889449"/>
            <a:ext cx="10296330" cy="2308324"/>
          </a:xfrm>
          <a:prstGeom prst="rect">
            <a:avLst/>
          </a:prstGeom>
          <a:noFill/>
        </p:spPr>
        <p:txBody>
          <a:bodyPr wrap="square" rtlCol="0">
            <a:spAutoFit/>
          </a:bodyPr>
          <a:lstStyle/>
          <a:p>
            <a:r>
              <a:rPr lang="en-US" dirty="0"/>
              <a:t>What this waveform reveals is a sequence of transactions over a Wishbone bus interface, where the master is sequentially reading from addresses 1, 2, and 3. </a:t>
            </a:r>
          </a:p>
          <a:p>
            <a:endParaRPr lang="en-US" dirty="0"/>
          </a:p>
          <a:p>
            <a:r>
              <a:rPr lang="en-US" dirty="0"/>
              <a:t>-The undefined data initially present on the </a:t>
            </a:r>
            <a:r>
              <a:rPr lang="en-US" dirty="0" err="1"/>
              <a:t>dat_miso</a:t>
            </a:r>
            <a:r>
              <a:rPr lang="en-US" dirty="0"/>
              <a:t> line suggests that the slave device might have some latency in responding or there's some wait states introduced in the bus cycle.</a:t>
            </a:r>
          </a:p>
          <a:p>
            <a:r>
              <a:rPr lang="en-US" dirty="0"/>
              <a:t>- The test patterns </a:t>
            </a:r>
            <a:r>
              <a:rPr lang="en-US" dirty="0" err="1"/>
              <a:t>dead_beef</a:t>
            </a:r>
            <a:r>
              <a:rPr lang="en-US" dirty="0"/>
              <a:t> and </a:t>
            </a:r>
            <a:r>
              <a:rPr lang="en-US" dirty="0" err="1"/>
              <a:t>cafe_babe</a:t>
            </a:r>
            <a:r>
              <a:rPr lang="en-US" dirty="0"/>
              <a:t> are typical in digital system testing and are used here for either writing to the slave or expecting such patterns as a read response.</a:t>
            </a:r>
          </a:p>
          <a:p>
            <a:r>
              <a:rPr lang="en-US" dirty="0"/>
              <a:t>- The pattern 1234_5678 is the last valid data read from address 3 due to the trojan’s activation.</a:t>
            </a:r>
            <a:endParaRPr lang="el-GR" dirty="0"/>
          </a:p>
        </p:txBody>
      </p:sp>
    </p:spTree>
    <p:extLst>
      <p:ext uri="{BB962C8B-B14F-4D97-AF65-F5344CB8AC3E}">
        <p14:creationId xmlns:p14="http://schemas.microsoft.com/office/powerpoint/2010/main" val="1979755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aravel Management SoC - Litex — Caravel Management SoC documentation">
            <a:extLst>
              <a:ext uri="{FF2B5EF4-FFF2-40B4-BE49-F238E27FC236}">
                <a16:creationId xmlns:a16="http://schemas.microsoft.com/office/drawing/2014/main" id="{820CA707-A0AE-038B-AD4F-6B7F6CFAF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104" y="937727"/>
            <a:ext cx="5973562" cy="516942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FEC101E4-F676-C47B-B192-98F199DBCF4F}"/>
              </a:ext>
            </a:extLst>
          </p:cNvPr>
          <p:cNvCxnSpPr>
            <a:cxnSpLocks/>
          </p:cNvCxnSpPr>
          <p:nvPr/>
        </p:nvCxnSpPr>
        <p:spPr>
          <a:xfrm>
            <a:off x="7576457" y="4152122"/>
            <a:ext cx="270588" cy="396551"/>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441E0B61-554A-CFF0-F092-04F8DB843220}"/>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flipH="1">
            <a:off x="7312868" y="3753239"/>
            <a:ext cx="398883" cy="398883"/>
          </a:xfrm>
          <a:prstGeom prst="rect">
            <a:avLst/>
          </a:prstGeom>
        </p:spPr>
      </p:pic>
      <p:sp>
        <p:nvSpPr>
          <p:cNvPr id="9" name="TextBox 8">
            <a:extLst>
              <a:ext uri="{FF2B5EF4-FFF2-40B4-BE49-F238E27FC236}">
                <a16:creationId xmlns:a16="http://schemas.microsoft.com/office/drawing/2014/main" id="{26EDB7A8-B89C-8B2D-95E4-664D4333450A}"/>
              </a:ext>
            </a:extLst>
          </p:cNvPr>
          <p:cNvSpPr txBox="1"/>
          <p:nvPr/>
        </p:nvSpPr>
        <p:spPr>
          <a:xfrm>
            <a:off x="1096347" y="1564179"/>
            <a:ext cx="4100804" cy="4524315"/>
          </a:xfrm>
          <a:prstGeom prst="rect">
            <a:avLst/>
          </a:prstGeom>
          <a:noFill/>
        </p:spPr>
        <p:txBody>
          <a:bodyPr wrap="square" rtlCol="0">
            <a:spAutoFit/>
          </a:bodyPr>
          <a:lstStyle/>
          <a:p>
            <a:r>
              <a:rPr lang="en-US" dirty="0"/>
              <a:t>Our malicious code implementation methodology is:</a:t>
            </a:r>
          </a:p>
          <a:p>
            <a:endParaRPr lang="en-US" dirty="0"/>
          </a:p>
          <a:p>
            <a:pPr marL="342900" indent="-342900">
              <a:buFont typeface="+mj-lt"/>
              <a:buAutoNum type="arabicPeriod"/>
            </a:pPr>
            <a:r>
              <a:rPr lang="en-US" dirty="0"/>
              <a:t>We first analyzed the code in the GitHub repository.</a:t>
            </a:r>
          </a:p>
          <a:p>
            <a:pPr marL="342900" indent="-342900">
              <a:buFont typeface="+mj-lt"/>
              <a:buAutoNum type="arabicPeriod"/>
            </a:pPr>
            <a:r>
              <a:rPr lang="en-US" dirty="0"/>
              <a:t>Inside the </a:t>
            </a:r>
            <a:r>
              <a:rPr lang="en-US" dirty="0" err="1"/>
              <a:t>housekeeping.v</a:t>
            </a:r>
            <a:r>
              <a:rPr lang="en-US" dirty="0"/>
              <a:t> file the wishbone to SPI to CPU communication is implemented.</a:t>
            </a:r>
          </a:p>
          <a:p>
            <a:pPr marL="342900" indent="-342900">
              <a:buFont typeface="+mj-lt"/>
              <a:buAutoNum type="arabicPeriod"/>
            </a:pPr>
            <a:r>
              <a:rPr lang="en-US" dirty="0"/>
              <a:t>We can alter the wishbone FSM implementation by adding a stage where if a certain value is transmitted in the bus then an internal signal gets stuck at “0” </a:t>
            </a:r>
          </a:p>
          <a:p>
            <a:pPr marL="342900" indent="-342900">
              <a:buFont typeface="+mj-lt"/>
              <a:buAutoNum type="arabicPeriod"/>
            </a:pPr>
            <a:r>
              <a:rPr lang="en-US" dirty="0"/>
              <a:t>This way we are glitching the handshake method causing a Denial Of Service.</a:t>
            </a:r>
            <a:endParaRPr lang="el-GR" dirty="0"/>
          </a:p>
        </p:txBody>
      </p:sp>
      <p:sp>
        <p:nvSpPr>
          <p:cNvPr id="2" name="TextBox 1">
            <a:extLst>
              <a:ext uri="{FF2B5EF4-FFF2-40B4-BE49-F238E27FC236}">
                <a16:creationId xmlns:a16="http://schemas.microsoft.com/office/drawing/2014/main" id="{468011C9-C7A1-F16F-355E-F93D0D5C2A7E}"/>
              </a:ext>
            </a:extLst>
          </p:cNvPr>
          <p:cNvSpPr txBox="1"/>
          <p:nvPr/>
        </p:nvSpPr>
        <p:spPr>
          <a:xfrm>
            <a:off x="2034851" y="247361"/>
            <a:ext cx="8122298" cy="461665"/>
          </a:xfrm>
          <a:prstGeom prst="rect">
            <a:avLst/>
          </a:prstGeom>
          <a:noFill/>
        </p:spPr>
        <p:txBody>
          <a:bodyPr wrap="square" rtlCol="0">
            <a:spAutoFit/>
          </a:bodyPr>
          <a:lstStyle/>
          <a:p>
            <a:r>
              <a:rPr lang="en-US" sz="2400" dirty="0">
                <a:latin typeface="Arial Black" panose="020B0A04020102020204" pitchFamily="34" charset="0"/>
              </a:rPr>
              <a:t>Caravel project wishbone bus </a:t>
            </a:r>
            <a:r>
              <a:rPr lang="en-US" sz="2400" dirty="0" err="1">
                <a:latin typeface="Arial Black" panose="020B0A04020102020204" pitchFamily="34" charset="0"/>
              </a:rPr>
              <a:t>D.ο.S</a:t>
            </a:r>
            <a:r>
              <a:rPr lang="en-US" sz="2400" dirty="0">
                <a:latin typeface="Arial Black" panose="020B0A04020102020204" pitchFamily="34" charset="0"/>
              </a:rPr>
              <a:t>. </a:t>
            </a:r>
            <a:r>
              <a:rPr lang="en-US" sz="2400" dirty="0" err="1">
                <a:latin typeface="Arial Black" panose="020B0A04020102020204" pitchFamily="34" charset="0"/>
              </a:rPr>
              <a:t>hw</a:t>
            </a:r>
            <a:r>
              <a:rPr lang="en-US" sz="2400" dirty="0">
                <a:latin typeface="Arial Black" panose="020B0A04020102020204" pitchFamily="34" charset="0"/>
              </a:rPr>
              <a:t> trojan</a:t>
            </a:r>
            <a:endParaRPr lang="el-GR" sz="2400" dirty="0">
              <a:latin typeface="Arial Black" panose="020B0A04020102020204" pitchFamily="34" charset="0"/>
            </a:endParaRPr>
          </a:p>
        </p:txBody>
      </p:sp>
    </p:spTree>
    <p:extLst>
      <p:ext uri="{BB962C8B-B14F-4D97-AF65-F5344CB8AC3E}">
        <p14:creationId xmlns:p14="http://schemas.microsoft.com/office/powerpoint/2010/main" val="789329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614265" y="959310"/>
            <a:ext cx="3665377" cy="923330"/>
          </a:xfrm>
          <a:prstGeom prst="rect">
            <a:avLst/>
          </a:prstGeom>
          <a:noFill/>
        </p:spPr>
        <p:txBody>
          <a:bodyPr wrap="square" rtlCol="0">
            <a:spAutoFit/>
          </a:bodyPr>
          <a:lstStyle/>
          <a:p>
            <a:pPr algn="ctr"/>
            <a:r>
              <a:rPr lang="en-US" dirty="0">
                <a:hlinkClick r:id="rId2"/>
              </a:rPr>
              <a:t>Prompt example: https://chat.openai.com/share/8d425e27-d6d8-473b-9f53-7e42fdf6c008</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4643362" y="108191"/>
            <a:ext cx="2905276" cy="830997"/>
          </a:xfrm>
          <a:prstGeom prst="rect">
            <a:avLst/>
          </a:prstGeom>
          <a:noFill/>
        </p:spPr>
        <p:txBody>
          <a:bodyPr wrap="square" rtlCol="0">
            <a:spAutoFit/>
          </a:bodyPr>
          <a:lstStyle/>
          <a:p>
            <a:r>
              <a:rPr lang="en-US" sz="4800" dirty="0">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614265" y="2141463"/>
            <a:ext cx="5875176" cy="1477328"/>
          </a:xfrm>
          <a:prstGeom prst="rect">
            <a:avLst/>
          </a:prstGeom>
          <a:noFill/>
        </p:spPr>
        <p:txBody>
          <a:bodyPr wrap="square" rtlCol="0">
            <a:spAutoFit/>
          </a:bodyPr>
          <a:lstStyle/>
          <a:p>
            <a:r>
              <a:rPr lang="en-US" dirty="0"/>
              <a:t>- I isolated the wish bus state machine from </a:t>
            </a:r>
            <a:r>
              <a:rPr lang="en-US" dirty="0" err="1"/>
              <a:t>housekeeping.v</a:t>
            </a:r>
            <a:r>
              <a:rPr lang="en-US" dirty="0"/>
              <a:t> .</a:t>
            </a:r>
          </a:p>
          <a:p>
            <a:r>
              <a:rPr lang="en-US" dirty="0"/>
              <a:t>- I added a trigger where “</a:t>
            </a:r>
            <a:r>
              <a:rPr lang="en-US" b="1" i="1" dirty="0" err="1"/>
              <a:t>wbbd_busy</a:t>
            </a:r>
            <a:r>
              <a:rPr lang="en-US" dirty="0"/>
              <a:t>” signal should always be set to “</a:t>
            </a:r>
            <a:r>
              <a:rPr lang="en-US" b="1" i="1" dirty="0"/>
              <a:t>1’b1</a:t>
            </a:r>
            <a:r>
              <a:rPr lang="en-US" dirty="0"/>
              <a:t>” when the “</a:t>
            </a:r>
            <a:r>
              <a:rPr lang="en-US" b="1" i="1" dirty="0" err="1"/>
              <a:t>wbbd_data</a:t>
            </a:r>
            <a:r>
              <a:rPr lang="en-US" dirty="0"/>
              <a:t>” signal has the value “</a:t>
            </a:r>
            <a:r>
              <a:rPr lang="en-US" b="1" i="1" dirty="0"/>
              <a:t>8’df</a:t>
            </a:r>
            <a:r>
              <a:rPr lang="en-US" dirty="0"/>
              <a:t>”. </a:t>
            </a:r>
          </a:p>
          <a:p>
            <a:r>
              <a:rPr lang="en-US" dirty="0"/>
              <a:t>- This way the bus glitches stopping SPI communication.</a:t>
            </a:r>
            <a:endParaRPr lang="el-GR" dirty="0"/>
          </a:p>
        </p:txBody>
      </p:sp>
      <p:sp>
        <p:nvSpPr>
          <p:cNvPr id="6" name="TextBox 5">
            <a:extLst>
              <a:ext uri="{FF2B5EF4-FFF2-40B4-BE49-F238E27FC236}">
                <a16:creationId xmlns:a16="http://schemas.microsoft.com/office/drawing/2014/main" id="{4186C9DF-43D9-0C3B-5DFD-52EAF2C46AE2}"/>
              </a:ext>
            </a:extLst>
          </p:cNvPr>
          <p:cNvSpPr txBox="1"/>
          <p:nvPr/>
        </p:nvSpPr>
        <p:spPr>
          <a:xfrm>
            <a:off x="6983962" y="1735038"/>
            <a:ext cx="4697964" cy="2031325"/>
          </a:xfrm>
          <a:prstGeom prst="rect">
            <a:avLst/>
          </a:prstGeom>
          <a:noFill/>
        </p:spPr>
        <p:txBody>
          <a:bodyPr wrap="square" rtlCol="0">
            <a:spAutoFit/>
          </a:bodyPr>
          <a:lstStyle/>
          <a:p>
            <a:r>
              <a:rPr lang="en-US"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sp>
        <p:nvSpPr>
          <p:cNvPr id="5" name="TextBox 4">
            <a:extLst>
              <a:ext uri="{FF2B5EF4-FFF2-40B4-BE49-F238E27FC236}">
                <a16:creationId xmlns:a16="http://schemas.microsoft.com/office/drawing/2014/main" id="{B5F40E99-49DF-EBE2-78B4-A716D9402606}"/>
              </a:ext>
            </a:extLst>
          </p:cNvPr>
          <p:cNvSpPr txBox="1"/>
          <p:nvPr/>
        </p:nvSpPr>
        <p:spPr>
          <a:xfrm>
            <a:off x="966496" y="4562213"/>
            <a:ext cx="10259008" cy="1200329"/>
          </a:xfrm>
          <a:prstGeom prst="rect">
            <a:avLst/>
          </a:prstGeom>
          <a:noFill/>
        </p:spPr>
        <p:txBody>
          <a:bodyPr wrap="square" rtlCol="0">
            <a:spAutoFit/>
          </a:bodyPr>
          <a:lstStyle/>
          <a:p>
            <a:r>
              <a:rPr lang="en-US" i="1" spc="-150" dirty="0"/>
              <a:t>Disclaimer: I had intended to publish this section to </a:t>
            </a:r>
            <a:r>
              <a:rPr lang="en-US" i="1" spc="-150" dirty="0" err="1"/>
              <a:t>efabless</a:t>
            </a:r>
            <a:r>
              <a:rPr lang="en-US" i="1" spc="-150" dirty="0"/>
              <a:t>, however an Ubuntu + Docker configuration error kept me from moving forward. Files created by a docker-based action are owned by </a:t>
            </a:r>
            <a:r>
              <a:rPr lang="en-US" i="1" spc="-150" dirty="0" err="1"/>
              <a:t>root:root</a:t>
            </a:r>
            <a:r>
              <a:rPr lang="en-US" i="1" spc="-150" dirty="0"/>
              <a:t>, meaning that steps or actions that run as the default runner user in the future cannot modify them.</a:t>
            </a:r>
          </a:p>
          <a:p>
            <a:r>
              <a:rPr lang="en-US" i="1" spc="-150" dirty="0"/>
              <a:t> I was able to solve the issue, however the deadline prevented me from uploading to </a:t>
            </a:r>
            <a:r>
              <a:rPr lang="en-US" i="1" spc="-150" dirty="0" err="1"/>
              <a:t>eFabless</a:t>
            </a:r>
            <a:r>
              <a:rPr lang="en-US" i="1" spc="-150" dirty="0"/>
              <a:t> and passing precheck.</a:t>
            </a:r>
            <a:endParaRPr lang="el-GR" i="1" spc="-150" dirty="0"/>
          </a:p>
        </p:txBody>
      </p:sp>
    </p:spTree>
    <p:extLst>
      <p:ext uri="{BB962C8B-B14F-4D97-AF65-F5344CB8AC3E}">
        <p14:creationId xmlns:p14="http://schemas.microsoft.com/office/powerpoint/2010/main" val="1686600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858408" y="580148"/>
            <a:ext cx="8475184" cy="4590746"/>
            <a:chOff x="2217698" y="594145"/>
            <a:chExt cx="8475184" cy="4590746"/>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217698" y="4843096"/>
              <a:ext cx="8475184" cy="34179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325"/>
                </a:lnSpc>
              </a:pPr>
              <a:r>
                <a:rPr lang="en-US" sz="3200" dirty="0">
                  <a:solidFill>
                    <a:schemeClr val="tx1"/>
                  </a:solidFill>
                  <a:latin typeface="Source Sans Pro" charset="0"/>
                  <a:ea typeface="Source Sans Pro" charset="0"/>
                  <a:cs typeface="Source Sans Pro" charset="0"/>
                </a:rPr>
                <a:t> Leaking key from a </a:t>
              </a:r>
              <a:r>
                <a:rPr lang="en-US" sz="3200" dirty="0">
                  <a:solidFill>
                    <a:schemeClr val="tx1"/>
                  </a:solidFill>
                  <a:latin typeface="Source Sans Pro" charset="0"/>
                  <a:ea typeface="Source Sans Pro" charset="0"/>
                  <a:cs typeface="Source Sans Pro" charset="0"/>
                  <a:hlinkClick r:id="rId2"/>
                </a:rPr>
                <a:t>symmetric AES block cipher</a:t>
              </a:r>
              <a:endParaRPr lang="en-US" sz="4800" dirty="0">
                <a:solidFill>
                  <a:schemeClr val="tx1"/>
                </a:solidFill>
                <a:latin typeface="Source Sans Pro" charset="0"/>
                <a:ea typeface="Source Sans Pro" charset="0"/>
                <a:cs typeface="Source Sans Pro" charset="0"/>
              </a:endParaRP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3</a:t>
              </a:r>
              <a:r>
                <a:rPr lang="en-US" sz="11500" baseline="30000" dirty="0">
                  <a:solidFill>
                    <a:srgbClr val="00AAD4"/>
                  </a:solidFill>
                  <a:latin typeface="Source Sans Pro" charset="0"/>
                  <a:ea typeface="Source Sans Pro" charset="0"/>
                  <a:cs typeface="Source Sans Pro" charset="0"/>
                </a:rPr>
                <a:t>nd</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pic>
        <p:nvPicPr>
          <p:cNvPr id="2" name="Graphic 1">
            <a:extLst>
              <a:ext uri="{FF2B5EF4-FFF2-40B4-BE49-F238E27FC236}">
                <a16:creationId xmlns:a16="http://schemas.microsoft.com/office/drawing/2014/main" id="{33348AF9-F009-F7F0-101D-DD2ADA997E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016" y="2848852"/>
            <a:ext cx="13689573" cy="6858000"/>
          </a:xfrm>
          <a:prstGeom prst="rect">
            <a:avLst/>
          </a:prstGeom>
        </p:spPr>
      </p:pic>
      <p:pic>
        <p:nvPicPr>
          <p:cNvPr id="5" name="Graphic 4">
            <a:extLst>
              <a:ext uri="{FF2B5EF4-FFF2-40B4-BE49-F238E27FC236}">
                <a16:creationId xmlns:a16="http://schemas.microsoft.com/office/drawing/2014/main" id="{509B53E7-F78E-BDDD-6DDE-DDED5AEB59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433315" y="-2426351"/>
            <a:ext cx="13689573" cy="6858000"/>
          </a:xfrm>
          <a:prstGeom prst="rect">
            <a:avLst/>
          </a:prstGeom>
        </p:spPr>
      </p:pic>
    </p:spTree>
    <p:extLst>
      <p:ext uri="{BB962C8B-B14F-4D97-AF65-F5344CB8AC3E}">
        <p14:creationId xmlns:p14="http://schemas.microsoft.com/office/powerpoint/2010/main" val="3109646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DD5275-256A-0E3B-37C5-D82D8BB5C6D3}"/>
              </a:ext>
            </a:extLst>
          </p:cNvPr>
          <p:cNvSpPr txBox="1"/>
          <p:nvPr/>
        </p:nvSpPr>
        <p:spPr>
          <a:xfrm>
            <a:off x="3180183" y="1222963"/>
            <a:ext cx="5831633" cy="461665"/>
          </a:xfrm>
          <a:prstGeom prst="rect">
            <a:avLst/>
          </a:prstGeom>
          <a:noFill/>
        </p:spPr>
        <p:txBody>
          <a:bodyPr wrap="square" rtlCol="0">
            <a:spAutoFit/>
          </a:bodyPr>
          <a:lstStyle/>
          <a:p>
            <a:r>
              <a:rPr lang="en-US" sz="2400" dirty="0">
                <a:latin typeface="Arial Black" panose="020B0A04020102020204" pitchFamily="34" charset="0"/>
              </a:rPr>
              <a:t>Why attack AES?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A70E2461-D893-2023-C920-E90D61F8B387}"/>
              </a:ext>
            </a:extLst>
          </p:cNvPr>
          <p:cNvSpPr txBox="1"/>
          <p:nvPr/>
        </p:nvSpPr>
        <p:spPr>
          <a:xfrm>
            <a:off x="2540663" y="2308082"/>
            <a:ext cx="5094622" cy="3139321"/>
          </a:xfrm>
          <a:prstGeom prst="rect">
            <a:avLst/>
          </a:prstGeom>
          <a:noFill/>
        </p:spPr>
        <p:txBody>
          <a:bodyPr wrap="square" rtlCol="0">
            <a:spAutoFit/>
          </a:bodyPr>
          <a:lstStyle/>
          <a:p>
            <a:r>
              <a:rPr lang="en-US" dirty="0"/>
              <a:t>AES is :</a:t>
            </a:r>
          </a:p>
          <a:p>
            <a:endParaRPr lang="en-US" dirty="0"/>
          </a:p>
          <a:p>
            <a:pPr marL="285750" indent="-285750">
              <a:buFont typeface="Arial" panose="020B0604020202020204" pitchFamily="34" charset="0"/>
              <a:buChar char="•"/>
            </a:pPr>
            <a:r>
              <a:rPr lang="en-US" dirty="0"/>
              <a:t>One of the most popular encryption standards.</a:t>
            </a:r>
          </a:p>
          <a:p>
            <a:pPr marL="285750" indent="-285750">
              <a:buFont typeface="Arial" panose="020B0604020202020204" pitchFamily="34" charset="0"/>
              <a:buChar char="•"/>
            </a:pPr>
            <a:r>
              <a:rPr lang="en-US" dirty="0"/>
              <a:t>Used broadly all over the world.</a:t>
            </a:r>
          </a:p>
          <a:p>
            <a:pPr marL="285750" indent="-285750">
              <a:buFont typeface="Arial" panose="020B0604020202020204" pitchFamily="34" charset="0"/>
              <a:buChar char="•"/>
            </a:pPr>
            <a:r>
              <a:rPr lang="en-US" dirty="0"/>
              <a:t>Is globally standardized, regulated and incompliance with governments, individuals and enterprises.</a:t>
            </a:r>
          </a:p>
          <a:p>
            <a:pPr marL="285750" indent="-285750">
              <a:buFont typeface="Arial" panose="020B0604020202020204" pitchFamily="34" charset="0"/>
              <a:buChar char="•"/>
            </a:pPr>
            <a:r>
              <a:rPr lang="en-US" dirty="0"/>
              <a:t>Is efficient in terms of processing power and memory usage so it is used everywhere.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l-GR" dirty="0"/>
          </a:p>
        </p:txBody>
      </p:sp>
      <p:pic>
        <p:nvPicPr>
          <p:cNvPr id="1026" name="Picture 2" descr="What is Advanced Encryption Standard (AES)? Definition, Encrption,  Decryption, Advantages and Disadvantages - Binary Terms">
            <a:extLst>
              <a:ext uri="{FF2B5EF4-FFF2-40B4-BE49-F238E27FC236}">
                <a16:creationId xmlns:a16="http://schemas.microsoft.com/office/drawing/2014/main" id="{4216DE81-B276-3417-D499-8AE3E6086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8693" y="272627"/>
            <a:ext cx="2724347" cy="5421086"/>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a:extLst>
              <a:ext uri="{FF2B5EF4-FFF2-40B4-BE49-F238E27FC236}">
                <a16:creationId xmlns:a16="http://schemas.microsoft.com/office/drawing/2014/main" id="{9C72679D-AA50-562F-B353-8B3D4B95CE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735" y="2983170"/>
            <a:ext cx="13689573" cy="6858000"/>
          </a:xfrm>
          <a:prstGeom prst="rect">
            <a:avLst/>
          </a:prstGeom>
        </p:spPr>
      </p:pic>
      <p:pic>
        <p:nvPicPr>
          <p:cNvPr id="3" name="Graphic 2">
            <a:extLst>
              <a:ext uri="{FF2B5EF4-FFF2-40B4-BE49-F238E27FC236}">
                <a16:creationId xmlns:a16="http://schemas.microsoft.com/office/drawing/2014/main" id="{D6EB8113-D6BD-90CB-5E4C-F9151A7F9D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732" y="-3526386"/>
            <a:ext cx="11061463" cy="6858000"/>
          </a:xfrm>
          <a:prstGeom prst="rect">
            <a:avLst/>
          </a:prstGeom>
        </p:spPr>
      </p:pic>
    </p:spTree>
    <p:extLst>
      <p:ext uri="{BB962C8B-B14F-4D97-AF65-F5344CB8AC3E}">
        <p14:creationId xmlns:p14="http://schemas.microsoft.com/office/powerpoint/2010/main" val="4050734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37361-BEA6-3BEF-BE24-F3CBD77ACB01}"/>
              </a:ext>
            </a:extLst>
          </p:cNvPr>
          <p:cNvSpPr txBox="1"/>
          <p:nvPr/>
        </p:nvSpPr>
        <p:spPr>
          <a:xfrm>
            <a:off x="3730867" y="1580184"/>
            <a:ext cx="6357240" cy="461665"/>
          </a:xfrm>
          <a:prstGeom prst="rect">
            <a:avLst/>
          </a:prstGeom>
          <a:noFill/>
        </p:spPr>
        <p:txBody>
          <a:bodyPr wrap="square" rtlCol="0">
            <a:spAutoFit/>
          </a:bodyPr>
          <a:lstStyle/>
          <a:p>
            <a:r>
              <a:rPr lang="en-US" sz="2400" dirty="0">
                <a:latin typeface="Arial Black" panose="020B0A04020102020204" pitchFamily="34" charset="0"/>
              </a:rPr>
              <a:t>Method for adding the vulnerability</a:t>
            </a:r>
            <a:endParaRPr lang="el-GR" sz="2400" dirty="0">
              <a:latin typeface="Arial Black" panose="020B0A04020102020204" pitchFamily="34" charset="0"/>
            </a:endParaRPr>
          </a:p>
        </p:txBody>
      </p:sp>
      <p:grpSp>
        <p:nvGrpSpPr>
          <p:cNvPr id="6" name="Group 5">
            <a:extLst>
              <a:ext uri="{FF2B5EF4-FFF2-40B4-BE49-F238E27FC236}">
                <a16:creationId xmlns:a16="http://schemas.microsoft.com/office/drawing/2014/main" id="{666A7181-84E6-CE52-4239-CE5C707BF12D}"/>
              </a:ext>
            </a:extLst>
          </p:cNvPr>
          <p:cNvGrpSpPr/>
          <p:nvPr/>
        </p:nvGrpSpPr>
        <p:grpSpPr>
          <a:xfrm>
            <a:off x="2590536" y="2509511"/>
            <a:ext cx="3961379" cy="2192990"/>
            <a:chOff x="5976257" y="2134996"/>
            <a:chExt cx="4526902" cy="2687393"/>
          </a:xfrm>
        </p:grpSpPr>
        <p:pic>
          <p:nvPicPr>
            <p:cNvPr id="2050" name="Picture 2" descr="OpenAI Logo PNG vector in SVG, PDF, AI, CDR format">
              <a:extLst>
                <a:ext uri="{FF2B5EF4-FFF2-40B4-BE49-F238E27FC236}">
                  <a16:creationId xmlns:a16="http://schemas.microsoft.com/office/drawing/2014/main" id="{8ECD097D-9038-A8F1-9BF3-D746D748B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44" t="32932" r="11294" b="36536"/>
            <a:stretch/>
          </p:blipFill>
          <p:spPr bwMode="auto">
            <a:xfrm>
              <a:off x="6494106" y="2134996"/>
              <a:ext cx="3491205" cy="1064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0A9EE55-272D-AA97-B8D1-7959C8C4930B}"/>
                </a:ext>
              </a:extLst>
            </p:cNvPr>
            <p:cNvPicPr>
              <a:picLocks noChangeAspect="1"/>
            </p:cNvPicPr>
            <p:nvPr/>
          </p:nvPicPr>
          <p:blipFill rotWithShape="1">
            <a:blip r:embed="rId3"/>
            <a:srcRect l="4715" t="27771" r="6941" b="30032"/>
            <a:stretch/>
          </p:blipFill>
          <p:spPr>
            <a:xfrm>
              <a:off x="5976257" y="3199428"/>
              <a:ext cx="4526902" cy="1622961"/>
            </a:xfrm>
            <a:prstGeom prst="rect">
              <a:avLst/>
            </a:prstGeom>
          </p:spPr>
        </p:pic>
      </p:grpSp>
      <p:sp>
        <p:nvSpPr>
          <p:cNvPr id="5" name="TextBox 4">
            <a:extLst>
              <a:ext uri="{FF2B5EF4-FFF2-40B4-BE49-F238E27FC236}">
                <a16:creationId xmlns:a16="http://schemas.microsoft.com/office/drawing/2014/main" id="{ED3CEC47-272E-B4DC-6897-BBD9AD3F2FC7}"/>
              </a:ext>
            </a:extLst>
          </p:cNvPr>
          <p:cNvSpPr txBox="1"/>
          <p:nvPr/>
        </p:nvSpPr>
        <p:spPr>
          <a:xfrm>
            <a:off x="7050570" y="2509511"/>
            <a:ext cx="4863885" cy="2308324"/>
          </a:xfrm>
          <a:prstGeom prst="rect">
            <a:avLst/>
          </a:prstGeom>
          <a:noFill/>
        </p:spPr>
        <p:txBody>
          <a:bodyPr wrap="square" rtlCol="0">
            <a:spAutoFit/>
          </a:bodyPr>
          <a:lstStyle/>
          <a:p>
            <a:r>
              <a:rPr lang="en-US" sz="2400" dirty="0"/>
              <a:t>OpenAI’s ChatGPT v.4 :</a:t>
            </a:r>
          </a:p>
          <a:p>
            <a:endParaRPr lang="en-US" sz="2400" dirty="0"/>
          </a:p>
          <a:p>
            <a:pPr marL="285750" indent="-285750">
              <a:buFont typeface="Arial" panose="020B0604020202020204" pitchFamily="34" charset="0"/>
              <a:buChar char="•"/>
            </a:pPr>
            <a:r>
              <a:rPr lang="en-US" sz="2400" dirty="0"/>
              <a:t>It is highly sophisticated</a:t>
            </a:r>
          </a:p>
          <a:p>
            <a:pPr marL="285750" indent="-285750">
              <a:buFont typeface="Arial" panose="020B0604020202020204" pitchFamily="34" charset="0"/>
              <a:buChar char="•"/>
            </a:pPr>
            <a:r>
              <a:rPr lang="en-US" sz="2400" dirty="0"/>
              <a:t>It performs better with code </a:t>
            </a:r>
          </a:p>
          <a:p>
            <a:pPr marL="285750" indent="-285750">
              <a:buFont typeface="Arial" panose="020B0604020202020204" pitchFamily="34" charset="0"/>
              <a:buChar char="•"/>
            </a:pPr>
            <a:r>
              <a:rPr lang="en-US" sz="2400" dirty="0"/>
              <a:t>Added versatility </a:t>
            </a:r>
          </a:p>
          <a:p>
            <a:pPr marL="285750" indent="-285750">
              <a:buFont typeface="Arial" panose="020B0604020202020204" pitchFamily="34" charset="0"/>
              <a:buChar char="•"/>
            </a:pPr>
            <a:r>
              <a:rPr lang="en-US" sz="2400" dirty="0"/>
              <a:t>API Integration</a:t>
            </a:r>
            <a:endParaRPr lang="el-GR" sz="2400" dirty="0"/>
          </a:p>
        </p:txBody>
      </p:sp>
      <p:pic>
        <p:nvPicPr>
          <p:cNvPr id="3" name="Graphic 2">
            <a:extLst>
              <a:ext uri="{FF2B5EF4-FFF2-40B4-BE49-F238E27FC236}">
                <a16:creationId xmlns:a16="http://schemas.microsoft.com/office/drawing/2014/main" id="{6DB60A7D-6ACD-EB0B-99E1-9EAC5DF26C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1007" y="-3281424"/>
            <a:ext cx="11061463" cy="6858000"/>
          </a:xfrm>
          <a:prstGeom prst="rect">
            <a:avLst/>
          </a:prstGeom>
        </p:spPr>
      </p:pic>
      <p:pic>
        <p:nvPicPr>
          <p:cNvPr id="7" name="Graphic 6">
            <a:extLst>
              <a:ext uri="{FF2B5EF4-FFF2-40B4-BE49-F238E27FC236}">
                <a16:creationId xmlns:a16="http://schemas.microsoft.com/office/drawing/2014/main" id="{5628D8AD-59BC-C163-2D43-8F7C4277EB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735" y="2983170"/>
            <a:ext cx="13689573" cy="6858000"/>
          </a:xfrm>
          <a:prstGeom prst="rect">
            <a:avLst/>
          </a:prstGeom>
        </p:spPr>
      </p:pic>
    </p:spTree>
    <p:extLst>
      <p:ext uri="{BB962C8B-B14F-4D97-AF65-F5344CB8AC3E}">
        <p14:creationId xmlns:p14="http://schemas.microsoft.com/office/powerpoint/2010/main" val="170889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6EDB7A8-B89C-8B2D-95E4-664D4333450A}"/>
              </a:ext>
            </a:extLst>
          </p:cNvPr>
          <p:cNvSpPr txBox="1"/>
          <p:nvPr/>
        </p:nvSpPr>
        <p:spPr>
          <a:xfrm>
            <a:off x="2074069" y="1614697"/>
            <a:ext cx="8043862" cy="4801314"/>
          </a:xfrm>
          <a:prstGeom prst="rect">
            <a:avLst/>
          </a:prstGeom>
          <a:noFill/>
        </p:spPr>
        <p:txBody>
          <a:bodyPr wrap="square" rtlCol="0">
            <a:spAutoFit/>
          </a:bodyPr>
          <a:lstStyle/>
          <a:p>
            <a:endParaRPr lang="en-US" dirty="0"/>
          </a:p>
          <a:p>
            <a:pPr marL="342900" indent="-342900">
              <a:buFont typeface="+mj-lt"/>
              <a:buAutoNum type="arabicPeriod"/>
            </a:pPr>
            <a:r>
              <a:rPr lang="en-US" dirty="0"/>
              <a:t>We first analyzed the code in the </a:t>
            </a:r>
            <a:r>
              <a:rPr lang="en-US" dirty="0">
                <a:hlinkClick r:id="rId2"/>
              </a:rPr>
              <a:t>GitHub repository</a:t>
            </a:r>
            <a:r>
              <a:rPr lang="en-US" dirty="0"/>
              <a:t> it was uploaded.</a:t>
            </a:r>
          </a:p>
          <a:p>
            <a:pPr marL="342900" indent="-342900">
              <a:buFont typeface="+mj-lt"/>
              <a:buAutoNum type="arabicPeriod"/>
            </a:pPr>
            <a:r>
              <a:rPr lang="en-US" dirty="0"/>
              <a:t>We created a</a:t>
            </a:r>
            <a:r>
              <a:rPr lang="en-US" b="1" i="1" dirty="0"/>
              <a:t> “transmit” </a:t>
            </a:r>
            <a:r>
              <a:rPr lang="en-US" dirty="0"/>
              <a:t>module for the malicious functionality.</a:t>
            </a:r>
          </a:p>
          <a:p>
            <a:pPr marL="342900" indent="-342900">
              <a:buFont typeface="+mj-lt"/>
              <a:buAutoNum type="arabicPeriod"/>
            </a:pPr>
            <a:r>
              <a:rPr lang="en-US" dirty="0"/>
              <a:t>We altered the functionality of the </a:t>
            </a:r>
            <a:r>
              <a:rPr lang="en-US" b="1" i="1" dirty="0"/>
              <a:t>“</a:t>
            </a:r>
            <a:r>
              <a:rPr lang="en-US" b="1" i="1" dirty="0" err="1"/>
              <a:t>aes_key_mem</a:t>
            </a:r>
            <a:r>
              <a:rPr lang="en-US" b="1" i="1" dirty="0"/>
              <a:t>” </a:t>
            </a:r>
            <a:r>
              <a:rPr lang="en-US" dirty="0"/>
              <a:t>module so when it is instantiated:</a:t>
            </a:r>
          </a:p>
          <a:p>
            <a:pPr marL="800100" lvl="1" indent="-342900">
              <a:buFont typeface="+mj-lt"/>
              <a:buAutoNum type="alphaLcParenR"/>
            </a:pPr>
            <a:r>
              <a:rPr lang="en-US" dirty="0"/>
              <a:t> the </a:t>
            </a:r>
            <a:r>
              <a:rPr lang="en-US" b="1" i="1" dirty="0"/>
              <a:t>“transmit” </a:t>
            </a:r>
            <a:r>
              <a:rPr lang="en-US" dirty="0"/>
              <a:t>module is instantiated,</a:t>
            </a:r>
          </a:p>
          <a:p>
            <a:pPr marL="800100" lvl="1" indent="-342900">
              <a:buFont typeface="+mj-lt"/>
              <a:buAutoNum type="alphaLcParenR"/>
            </a:pPr>
            <a:r>
              <a:rPr lang="en-US" dirty="0"/>
              <a:t>the </a:t>
            </a:r>
            <a:r>
              <a:rPr lang="en-US" b="1" i="1" dirty="0"/>
              <a:t>“key” </a:t>
            </a:r>
            <a:r>
              <a:rPr lang="en-US" dirty="0"/>
              <a:t>value is copied,</a:t>
            </a:r>
          </a:p>
          <a:p>
            <a:pPr marL="800100" lvl="1" indent="-342900">
              <a:buFont typeface="+mj-lt"/>
              <a:buAutoNum type="alphaLcParenR"/>
            </a:pPr>
            <a:r>
              <a:rPr lang="en-US" dirty="0"/>
              <a:t>the </a:t>
            </a:r>
            <a:r>
              <a:rPr lang="en-US" b="1" i="1" dirty="0"/>
              <a:t>“key” </a:t>
            </a:r>
            <a:r>
              <a:rPr lang="en-US" dirty="0"/>
              <a:t>value is being transmitted by a pin.</a:t>
            </a:r>
          </a:p>
          <a:p>
            <a:pPr marL="800100" lvl="1" indent="-342900">
              <a:buFont typeface="+mj-lt"/>
              <a:buAutoNum type="alphaLcParenR"/>
            </a:pPr>
            <a:r>
              <a:rPr lang="en-US" dirty="0"/>
              <a:t>Because we haven’t got a pinout I used the </a:t>
            </a:r>
            <a:r>
              <a:rPr lang="en-US" b="1" i="1" dirty="0"/>
              <a:t>“Ant1”</a:t>
            </a:r>
            <a:r>
              <a:rPr lang="en-US" dirty="0"/>
              <a:t> internal wire for transmission of </a:t>
            </a:r>
            <a:r>
              <a:rPr lang="en-US" dirty="0" err="1"/>
              <a:t>P.o.C.</a:t>
            </a:r>
            <a:r>
              <a:rPr lang="en-US" dirty="0"/>
              <a:t> .</a:t>
            </a:r>
          </a:p>
          <a:p>
            <a:pPr marL="342900" indent="-342900">
              <a:buFont typeface="+mj-lt"/>
              <a:buAutoNum type="arabicPeriod"/>
            </a:pPr>
            <a:r>
              <a:rPr lang="en-US" dirty="0"/>
              <a:t>We use a register to store the key.</a:t>
            </a:r>
          </a:p>
          <a:p>
            <a:pPr marL="342900" indent="-342900">
              <a:buFont typeface="+mj-lt"/>
              <a:buAutoNum type="arabicPeriod"/>
            </a:pPr>
            <a:r>
              <a:rPr lang="en-US" dirty="0"/>
              <a:t>We use a covert way of leaking the key by:</a:t>
            </a:r>
          </a:p>
          <a:p>
            <a:pPr marL="800100" lvl="1" indent="-342900">
              <a:buFont typeface="Arial" panose="020B0604020202020204" pitchFamily="34" charset="0"/>
              <a:buChar char="•"/>
            </a:pPr>
            <a:r>
              <a:rPr lang="en-US" dirty="0"/>
              <a:t>modulating an (unused) pin on chip that generates an RF signal, </a:t>
            </a:r>
          </a:p>
          <a:p>
            <a:pPr marL="800100" lvl="1" indent="-342900">
              <a:buFont typeface="Arial" panose="020B0604020202020204" pitchFamily="34" charset="0"/>
              <a:buChar char="•"/>
            </a:pPr>
            <a:r>
              <a:rPr lang="en-US" dirty="0"/>
              <a:t>this signal can be used to transmit the key bits,</a:t>
            </a:r>
          </a:p>
          <a:p>
            <a:pPr marL="800100" lvl="1" indent="-342900">
              <a:buFont typeface="Arial" panose="020B0604020202020204" pitchFamily="34" charset="0"/>
              <a:buChar char="•"/>
            </a:pPr>
            <a:r>
              <a:rPr lang="en-US" dirty="0"/>
              <a:t>then it can be received with an ordinary AM radio, </a:t>
            </a:r>
          </a:p>
          <a:p>
            <a:pPr marL="800100" lvl="1" indent="-342900">
              <a:buFont typeface="Arial" panose="020B0604020202020204" pitchFamily="34" charset="0"/>
              <a:buChar char="•"/>
            </a:pPr>
            <a:r>
              <a:rPr lang="en-US" dirty="0"/>
              <a:t>the data carried by the AM signal can be easily interpreted by a human by using a beep scheme.</a:t>
            </a:r>
            <a:endParaRPr lang="el-GR" dirty="0"/>
          </a:p>
        </p:txBody>
      </p:sp>
      <p:pic>
        <p:nvPicPr>
          <p:cNvPr id="2" name="Picture 2" descr="What is Advanced Encryption Standard (AES)? Definition, Encrption,  Decryption, Advantages and Disadvantages - Binary Terms">
            <a:extLst>
              <a:ext uri="{FF2B5EF4-FFF2-40B4-BE49-F238E27FC236}">
                <a16:creationId xmlns:a16="http://schemas.microsoft.com/office/drawing/2014/main" id="{F337BB01-09AA-3825-7921-78372CB96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4704" y="814387"/>
            <a:ext cx="2452987" cy="4881115"/>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a:extLst>
              <a:ext uri="{FF2B5EF4-FFF2-40B4-BE49-F238E27FC236}">
                <a16:creationId xmlns:a16="http://schemas.microsoft.com/office/drawing/2014/main" id="{7FD5AA48-00C1-3EB0-9FEB-0B1A682C0C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735" y="2983170"/>
            <a:ext cx="13689573" cy="6858000"/>
          </a:xfrm>
          <a:prstGeom prst="rect">
            <a:avLst/>
          </a:prstGeom>
        </p:spPr>
      </p:pic>
      <p:pic>
        <p:nvPicPr>
          <p:cNvPr id="4" name="Graphic 3">
            <a:extLst>
              <a:ext uri="{FF2B5EF4-FFF2-40B4-BE49-F238E27FC236}">
                <a16:creationId xmlns:a16="http://schemas.microsoft.com/office/drawing/2014/main" id="{45420F22-82E6-BFAE-0B9C-7EB29E9767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30732" y="-3526386"/>
            <a:ext cx="11061463" cy="6858000"/>
          </a:xfrm>
          <a:prstGeom prst="rect">
            <a:avLst/>
          </a:prstGeom>
        </p:spPr>
      </p:pic>
      <p:sp>
        <p:nvSpPr>
          <p:cNvPr id="5" name="TextBox 4">
            <a:extLst>
              <a:ext uri="{FF2B5EF4-FFF2-40B4-BE49-F238E27FC236}">
                <a16:creationId xmlns:a16="http://schemas.microsoft.com/office/drawing/2014/main" id="{9ED900B1-5363-8445-513D-95A3D59BDE5A}"/>
              </a:ext>
            </a:extLst>
          </p:cNvPr>
          <p:cNvSpPr txBox="1"/>
          <p:nvPr/>
        </p:nvSpPr>
        <p:spPr>
          <a:xfrm>
            <a:off x="2756744" y="889588"/>
            <a:ext cx="6267246" cy="461665"/>
          </a:xfrm>
          <a:prstGeom prst="rect">
            <a:avLst/>
          </a:prstGeom>
          <a:noFill/>
        </p:spPr>
        <p:txBody>
          <a:bodyPr wrap="square" rtlCol="0">
            <a:spAutoFit/>
          </a:bodyPr>
          <a:lstStyle/>
          <a:p>
            <a:r>
              <a:rPr lang="en-US" sz="2400" dirty="0">
                <a:latin typeface="Arial Black" panose="020B0A04020102020204" pitchFamily="34" charset="0"/>
              </a:rPr>
              <a:t>Code implementation methodology:</a:t>
            </a:r>
          </a:p>
        </p:txBody>
      </p:sp>
    </p:spTree>
    <p:extLst>
      <p:ext uri="{BB962C8B-B14F-4D97-AF65-F5344CB8AC3E}">
        <p14:creationId xmlns:p14="http://schemas.microsoft.com/office/powerpoint/2010/main" val="1948821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FCCD93E-8B35-0F75-9CF5-80CF88A2FE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8735" y="2983170"/>
            <a:ext cx="13689573" cy="6858000"/>
          </a:xfrm>
          <a:prstGeom prst="rect">
            <a:avLst/>
          </a:prstGeom>
        </p:spPr>
      </p:pic>
      <p:pic>
        <p:nvPicPr>
          <p:cNvPr id="8" name="Graphic 7">
            <a:extLst>
              <a:ext uri="{FF2B5EF4-FFF2-40B4-BE49-F238E27FC236}">
                <a16:creationId xmlns:a16="http://schemas.microsoft.com/office/drawing/2014/main" id="{2F8EF2E2-B7B4-2985-2EBC-D7FECAC8D8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30732" y="-3526386"/>
            <a:ext cx="11061463" cy="6858000"/>
          </a:xfrm>
          <a:prstGeom prst="rect">
            <a:avLst/>
          </a:prstGeom>
        </p:spPr>
      </p:pic>
      <p:sp>
        <p:nvSpPr>
          <p:cNvPr id="2" name="TextBox 1">
            <a:extLst>
              <a:ext uri="{FF2B5EF4-FFF2-40B4-BE49-F238E27FC236}">
                <a16:creationId xmlns:a16="http://schemas.microsoft.com/office/drawing/2014/main" id="{69DFECC6-7A19-B2A9-07C4-56409A6A907B}"/>
              </a:ext>
            </a:extLst>
          </p:cNvPr>
          <p:cNvSpPr txBox="1"/>
          <p:nvPr/>
        </p:nvSpPr>
        <p:spPr>
          <a:xfrm>
            <a:off x="7475684" y="3850785"/>
            <a:ext cx="3665377" cy="923330"/>
          </a:xfrm>
          <a:prstGeom prst="rect">
            <a:avLst/>
          </a:prstGeom>
          <a:noFill/>
        </p:spPr>
        <p:txBody>
          <a:bodyPr wrap="square" rtlCol="0">
            <a:spAutoFit/>
          </a:bodyPr>
          <a:lstStyle/>
          <a:p>
            <a:pPr algn="ctr"/>
            <a:r>
              <a:rPr lang="en-US" dirty="0">
                <a:hlinkClick r:id="rId6"/>
              </a:rPr>
              <a:t>Prompt for </a:t>
            </a:r>
            <a:r>
              <a:rPr lang="en-US" dirty="0" err="1">
                <a:hlinkClick r:id="rId6"/>
              </a:rPr>
              <a:t>transmit.v</a:t>
            </a:r>
            <a:r>
              <a:rPr lang="en-US" dirty="0">
                <a:hlinkClick r:id="rId6"/>
              </a:rPr>
              <a:t> : https://chat.openai.com/share/8c8fb17c-6647-4eee-8c1e-71c2bc0c1b95</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8129744" y="2659413"/>
            <a:ext cx="2905276"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6" name="TextBox 5">
            <a:extLst>
              <a:ext uri="{FF2B5EF4-FFF2-40B4-BE49-F238E27FC236}">
                <a16:creationId xmlns:a16="http://schemas.microsoft.com/office/drawing/2014/main" id="{4186C9DF-43D9-0C3B-5DFD-52EAF2C46AE2}"/>
              </a:ext>
            </a:extLst>
          </p:cNvPr>
          <p:cNvSpPr txBox="1"/>
          <p:nvPr/>
        </p:nvSpPr>
        <p:spPr>
          <a:xfrm>
            <a:off x="2380312" y="2616551"/>
            <a:ext cx="4697964" cy="2308324"/>
          </a:xfrm>
          <a:prstGeom prst="rect">
            <a:avLst/>
          </a:prstGeom>
          <a:noFill/>
        </p:spPr>
        <p:txBody>
          <a:bodyPr wrap="square" rtlCol="0">
            <a:spAutoFit/>
          </a:bodyPr>
          <a:lstStyle/>
          <a:p>
            <a:r>
              <a:rPr lang="en-US"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 Transfer level</a:t>
            </a:r>
          </a:p>
          <a:p>
            <a:pPr marL="285750" indent="-285750">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Effects: Leak Information</a:t>
            </a:r>
          </a:p>
          <a:p>
            <a:pPr marL="285750" indent="-285750">
              <a:buFont typeface="Arial" panose="020B0604020202020204" pitchFamily="34" charset="0"/>
              <a:buChar char="•"/>
            </a:pPr>
            <a:r>
              <a:rPr lang="en-US" dirty="0"/>
              <a:t>Location: Processor</a:t>
            </a:r>
          </a:p>
          <a:p>
            <a:pPr marL="285750" indent="-285750">
              <a:buFont typeface="Arial" panose="020B0604020202020204" pitchFamily="34" charset="0"/>
              <a:buChar char="•"/>
            </a:pPr>
            <a:r>
              <a:rPr lang="en-US" dirty="0"/>
              <a:t>Physical characteristics: Functional</a:t>
            </a:r>
            <a:endParaRPr lang="el-GR" dirty="0"/>
          </a:p>
        </p:txBody>
      </p:sp>
      <p:sp>
        <p:nvSpPr>
          <p:cNvPr id="7" name="TextBox 6">
            <a:extLst>
              <a:ext uri="{FF2B5EF4-FFF2-40B4-BE49-F238E27FC236}">
                <a16:creationId xmlns:a16="http://schemas.microsoft.com/office/drawing/2014/main" id="{CFCE63C9-6E10-8092-1738-B532DAE90688}"/>
              </a:ext>
            </a:extLst>
          </p:cNvPr>
          <p:cNvSpPr txBox="1"/>
          <p:nvPr/>
        </p:nvSpPr>
        <p:spPr>
          <a:xfrm>
            <a:off x="3363157" y="1179521"/>
            <a:ext cx="7573119" cy="830997"/>
          </a:xfrm>
          <a:prstGeom prst="rect">
            <a:avLst/>
          </a:prstGeom>
          <a:noFill/>
        </p:spPr>
        <p:txBody>
          <a:bodyPr wrap="square" rtlCol="0">
            <a:spAutoFit/>
          </a:bodyPr>
          <a:lstStyle/>
          <a:p>
            <a:r>
              <a:rPr lang="en-US" sz="2400" dirty="0">
                <a:latin typeface="Arial Black" panose="020B0A04020102020204" pitchFamily="34" charset="0"/>
              </a:rPr>
              <a:t>Leaking the key by modulating an (unused) pin on chip that generates an RF signal. </a:t>
            </a:r>
          </a:p>
        </p:txBody>
      </p:sp>
    </p:spTree>
    <p:extLst>
      <p:ext uri="{BB962C8B-B14F-4D97-AF65-F5344CB8AC3E}">
        <p14:creationId xmlns:p14="http://schemas.microsoft.com/office/powerpoint/2010/main" val="3096791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F2B13628-CFE6-C70B-EFDC-5EE12F27ABDD}"/>
              </a:ext>
            </a:extLst>
          </p:cNvPr>
          <p:cNvPicPr>
            <a:picLocks noChangeAspect="1"/>
          </p:cNvPicPr>
          <p:nvPr/>
        </p:nvPicPr>
        <p:blipFill>
          <a:blip r:embed="rId2"/>
          <a:stretch>
            <a:fillRect/>
          </a:stretch>
        </p:blipFill>
        <p:spPr>
          <a:xfrm>
            <a:off x="194387" y="3836358"/>
            <a:ext cx="11803225" cy="1821823"/>
          </a:xfrm>
          <a:prstGeom prst="rect">
            <a:avLst/>
          </a:prstGeom>
        </p:spPr>
      </p:pic>
      <p:sp>
        <p:nvSpPr>
          <p:cNvPr id="3" name="TextBox 2">
            <a:extLst>
              <a:ext uri="{FF2B5EF4-FFF2-40B4-BE49-F238E27FC236}">
                <a16:creationId xmlns:a16="http://schemas.microsoft.com/office/drawing/2014/main" id="{95ABDEFB-E08A-C724-5D54-6C8AA5293B25}"/>
              </a:ext>
            </a:extLst>
          </p:cNvPr>
          <p:cNvSpPr txBox="1"/>
          <p:nvPr/>
        </p:nvSpPr>
        <p:spPr>
          <a:xfrm>
            <a:off x="564502" y="105013"/>
            <a:ext cx="10851502" cy="3539430"/>
          </a:xfrm>
          <a:prstGeom prst="rect">
            <a:avLst/>
          </a:prstGeom>
          <a:noFill/>
        </p:spPr>
        <p:txBody>
          <a:bodyPr wrap="square" rtlCol="0">
            <a:spAutoFit/>
          </a:bodyPr>
          <a:lstStyle/>
          <a:p>
            <a:r>
              <a:rPr lang="en-US" sz="1400" dirty="0"/>
              <a:t>Both waveform diagrams(</a:t>
            </a:r>
            <a:r>
              <a:rPr lang="en-US" sz="1400" dirty="0" err="1"/>
              <a:t>a,b</a:t>
            </a:r>
            <a:r>
              <a:rPr lang="en-US" sz="1400" dirty="0"/>
              <a:t>) represent a form of communication from a signal capture of the AES IP block, a) diagram is a zoomed in version. b) diagram is the more zoomed out screenshot. (</a:t>
            </a:r>
            <a:r>
              <a:rPr lang="en-US" sz="1400" i="1" dirty="0"/>
              <a:t>Code and simulation can be found </a:t>
            </a:r>
            <a:r>
              <a:rPr lang="en-US" sz="1400" i="1" dirty="0">
                <a:hlinkClick r:id="rId3"/>
              </a:rPr>
              <a:t>here</a:t>
            </a:r>
            <a:r>
              <a:rPr lang="en-US" sz="1400" dirty="0"/>
              <a:t>.)</a:t>
            </a:r>
          </a:p>
          <a:p>
            <a:endParaRPr lang="en-US" sz="1400" dirty="0"/>
          </a:p>
          <a:p>
            <a:r>
              <a:rPr lang="en-US" sz="1400" dirty="0"/>
              <a:t>Here are the signal descriptions and their interpretations:</a:t>
            </a:r>
          </a:p>
          <a:p>
            <a:endParaRPr lang="en-US" sz="1400" dirty="0"/>
          </a:p>
          <a:p>
            <a:r>
              <a:rPr lang="en-US" sz="1400" dirty="0"/>
              <a:t>-</a:t>
            </a:r>
            <a:r>
              <a:rPr lang="en-US" sz="1400" b="1" i="1" dirty="0"/>
              <a:t>Ant1</a:t>
            </a:r>
            <a:r>
              <a:rPr lang="en-US" sz="1400" dirty="0"/>
              <a:t> - This represents an antenna signal or activity line for a communication interface.</a:t>
            </a:r>
          </a:p>
          <a:p>
            <a:r>
              <a:rPr lang="en-US" sz="1400" dirty="0"/>
              <a:t>-</a:t>
            </a:r>
            <a:r>
              <a:rPr lang="en-US" sz="1400" b="1" i="1" dirty="0"/>
              <a:t>BEEP_DURATION, PAUSE_DURATION, SHORT_PAUSE_DURATION, and TOTAL_DURATION </a:t>
            </a:r>
            <a:r>
              <a:rPr lang="en-US" sz="1400" dirty="0"/>
              <a:t>- These represent configurable timing parameters for the system. They could are related to timings of beeps, pauses, and overall duration for an event.</a:t>
            </a:r>
          </a:p>
          <a:p>
            <a:r>
              <a:rPr lang="en-US" sz="1400" dirty="0"/>
              <a:t>-</a:t>
            </a:r>
            <a:r>
              <a:rPr lang="en-US" sz="1400" b="1" i="1" dirty="0" err="1"/>
              <a:t>bit_phase</a:t>
            </a:r>
            <a:r>
              <a:rPr lang="en-US" sz="1400" b="1" i="1" dirty="0"/>
              <a:t>[4:0]</a:t>
            </a:r>
            <a:r>
              <a:rPr lang="en-US" sz="1400" i="1" dirty="0"/>
              <a:t> </a:t>
            </a:r>
            <a:r>
              <a:rPr lang="en-US" sz="1400" dirty="0"/>
              <a:t>- The </a:t>
            </a:r>
            <a:r>
              <a:rPr lang="en-US" sz="1400" dirty="0" err="1"/>
              <a:t>bit_phase</a:t>
            </a:r>
            <a:r>
              <a:rPr lang="en-US" sz="1400" dirty="0"/>
              <a:t> seems to fluctuate between values 2 through b in hexadecimal (2 to 11 in decimal). This represents different phases or steps in processing a bit or a series of bits within a communication protocol or timing control.</a:t>
            </a:r>
          </a:p>
          <a:p>
            <a:r>
              <a:rPr lang="en-US" sz="1400" dirty="0"/>
              <a:t>-</a:t>
            </a:r>
            <a:r>
              <a:rPr lang="en-US" sz="1400" b="1" i="1" dirty="0" err="1"/>
              <a:t>clk</a:t>
            </a:r>
            <a:r>
              <a:rPr lang="en-US" sz="1400" dirty="0"/>
              <a:t> - This is the clock signal driving the timing of the system. The clock is active and shows a regular square wave pattern, indicating that the system is operational and the timing is continuous.</a:t>
            </a:r>
          </a:p>
          <a:p>
            <a:r>
              <a:rPr lang="en-US" sz="1400" dirty="0"/>
              <a:t>-</a:t>
            </a:r>
            <a:r>
              <a:rPr lang="en-US" sz="1400" b="1" i="1" dirty="0"/>
              <a:t>count[6:0] </a:t>
            </a:r>
            <a:r>
              <a:rPr lang="en-US" sz="1400" dirty="0"/>
              <a:t>- This is a counter that increments with every clock cycle. It rolls over after reaching b (11 in decimal) back to 2. </a:t>
            </a:r>
          </a:p>
          <a:p>
            <a:endParaRPr lang="en-US" sz="1400" dirty="0"/>
          </a:p>
          <a:p>
            <a:r>
              <a:rPr lang="en-US" sz="1400" dirty="0"/>
              <a:t>When the chip is powered on the key is being transmitted thought the antenna at 1560KHz (assuming a 50mhz clock) by implementing a beep scheme where a single beep followed by a pause represents a '0' and a double beep followed by a pause stands for '1'. </a:t>
            </a:r>
          </a:p>
        </p:txBody>
      </p:sp>
      <p:pic>
        <p:nvPicPr>
          <p:cNvPr id="5" name="Εικόνα 4">
            <a:extLst>
              <a:ext uri="{FF2B5EF4-FFF2-40B4-BE49-F238E27FC236}">
                <a16:creationId xmlns:a16="http://schemas.microsoft.com/office/drawing/2014/main" id="{7F7A0DC9-8224-B7D7-67C1-3603B4F40708}"/>
              </a:ext>
            </a:extLst>
          </p:cNvPr>
          <p:cNvPicPr>
            <a:picLocks noChangeAspect="1"/>
          </p:cNvPicPr>
          <p:nvPr/>
        </p:nvPicPr>
        <p:blipFill>
          <a:blip r:embed="rId4"/>
          <a:stretch>
            <a:fillRect/>
          </a:stretch>
        </p:blipFill>
        <p:spPr>
          <a:xfrm>
            <a:off x="-13995" y="5918375"/>
            <a:ext cx="12192000" cy="834612"/>
          </a:xfrm>
          <a:prstGeom prst="rect">
            <a:avLst/>
          </a:prstGeom>
        </p:spPr>
      </p:pic>
      <p:sp>
        <p:nvSpPr>
          <p:cNvPr id="6" name="TextBox 5">
            <a:extLst>
              <a:ext uri="{FF2B5EF4-FFF2-40B4-BE49-F238E27FC236}">
                <a16:creationId xmlns:a16="http://schemas.microsoft.com/office/drawing/2014/main" id="{DB2850FD-D266-A4D6-0D91-8648E296A8F5}"/>
              </a:ext>
            </a:extLst>
          </p:cNvPr>
          <p:cNvSpPr txBox="1"/>
          <p:nvPr/>
        </p:nvSpPr>
        <p:spPr>
          <a:xfrm>
            <a:off x="194386" y="3499332"/>
            <a:ext cx="463421" cy="369332"/>
          </a:xfrm>
          <a:prstGeom prst="rect">
            <a:avLst/>
          </a:prstGeom>
          <a:noFill/>
        </p:spPr>
        <p:txBody>
          <a:bodyPr wrap="square" rtlCol="0">
            <a:spAutoFit/>
          </a:bodyPr>
          <a:lstStyle/>
          <a:p>
            <a:r>
              <a:rPr lang="en-US" dirty="0"/>
              <a:t>a)</a:t>
            </a:r>
            <a:endParaRPr lang="el-GR" dirty="0"/>
          </a:p>
        </p:txBody>
      </p:sp>
      <p:sp>
        <p:nvSpPr>
          <p:cNvPr id="7" name="TextBox 6">
            <a:extLst>
              <a:ext uri="{FF2B5EF4-FFF2-40B4-BE49-F238E27FC236}">
                <a16:creationId xmlns:a16="http://schemas.microsoft.com/office/drawing/2014/main" id="{3199503A-8EAB-6666-9952-02E260189531}"/>
              </a:ext>
            </a:extLst>
          </p:cNvPr>
          <p:cNvSpPr txBox="1"/>
          <p:nvPr/>
        </p:nvSpPr>
        <p:spPr>
          <a:xfrm>
            <a:off x="194385" y="5603612"/>
            <a:ext cx="463421" cy="369332"/>
          </a:xfrm>
          <a:prstGeom prst="rect">
            <a:avLst/>
          </a:prstGeom>
          <a:noFill/>
        </p:spPr>
        <p:txBody>
          <a:bodyPr wrap="square" rtlCol="0">
            <a:spAutoFit/>
          </a:bodyPr>
          <a:lstStyle/>
          <a:p>
            <a:r>
              <a:rPr lang="en-US" dirty="0"/>
              <a:t>b)</a:t>
            </a:r>
            <a:endParaRPr lang="el-GR" dirty="0"/>
          </a:p>
        </p:txBody>
      </p:sp>
    </p:spTree>
    <p:extLst>
      <p:ext uri="{BB962C8B-B14F-4D97-AF65-F5344CB8AC3E}">
        <p14:creationId xmlns:p14="http://schemas.microsoft.com/office/powerpoint/2010/main" val="3866863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3CE6D-6619-2369-9297-3C83D238DCD9}"/>
              </a:ext>
            </a:extLst>
          </p:cNvPr>
          <p:cNvSpPr txBox="1"/>
          <p:nvPr/>
        </p:nvSpPr>
        <p:spPr>
          <a:xfrm>
            <a:off x="2532760" y="1408599"/>
            <a:ext cx="5030090" cy="584775"/>
          </a:xfrm>
          <a:prstGeom prst="rect">
            <a:avLst/>
          </a:prstGeom>
          <a:noFill/>
        </p:spPr>
        <p:txBody>
          <a:bodyPr wrap="square" rtlCol="0">
            <a:spAutoFit/>
          </a:bodyPr>
          <a:lstStyle/>
          <a:p>
            <a:r>
              <a:rPr lang="en-US" sz="3200" dirty="0">
                <a:latin typeface="Arial Black" panose="020B0A04020102020204" pitchFamily="34" charset="0"/>
              </a:rPr>
              <a:t>Prompting Pattern</a:t>
            </a:r>
            <a:endParaRPr lang="el-GR" sz="3200" dirty="0">
              <a:latin typeface="Arial Black" panose="020B0A04020102020204" pitchFamily="34" charset="0"/>
            </a:endParaRPr>
          </a:p>
        </p:txBody>
      </p:sp>
      <p:sp>
        <p:nvSpPr>
          <p:cNvPr id="4" name="TextBox 3">
            <a:extLst>
              <a:ext uri="{FF2B5EF4-FFF2-40B4-BE49-F238E27FC236}">
                <a16:creationId xmlns:a16="http://schemas.microsoft.com/office/drawing/2014/main" id="{6C0D9717-46FB-74DF-BEBF-789C4991553C}"/>
              </a:ext>
            </a:extLst>
          </p:cNvPr>
          <p:cNvSpPr txBox="1"/>
          <p:nvPr/>
        </p:nvSpPr>
        <p:spPr>
          <a:xfrm>
            <a:off x="1904159" y="2314039"/>
            <a:ext cx="6294594" cy="2677656"/>
          </a:xfrm>
          <a:prstGeom prst="rect">
            <a:avLst/>
          </a:prstGeom>
          <a:noFill/>
        </p:spPr>
        <p:txBody>
          <a:bodyPr wrap="square" rtlCol="0">
            <a:spAutoFit/>
          </a:bodyPr>
          <a:lstStyle/>
          <a:p>
            <a:r>
              <a:rPr lang="en-US" sz="2400" dirty="0"/>
              <a:t>We used the Chain Of Thought(</a:t>
            </a:r>
            <a:r>
              <a:rPr lang="en-US" sz="2400" dirty="0" err="1"/>
              <a:t>CoT</a:t>
            </a:r>
            <a:r>
              <a:rPr lang="en-US" sz="2400" dirty="0"/>
              <a:t>) technique:</a:t>
            </a:r>
          </a:p>
          <a:p>
            <a:endParaRPr lang="en-US" sz="2400" dirty="0"/>
          </a:p>
          <a:p>
            <a:pPr marL="285750" indent="-285750">
              <a:buFont typeface="Arial" panose="020B0604020202020204" pitchFamily="34" charset="0"/>
              <a:buChar char="•"/>
            </a:pPr>
            <a:r>
              <a:rPr lang="en-US" sz="2400" dirty="0"/>
              <a:t>Digital design is a really complex task that requires complex reasoning an produces context aware responses.</a:t>
            </a:r>
          </a:p>
          <a:p>
            <a:pPr marL="285750" indent="-285750">
              <a:buFont typeface="Arial" panose="020B0604020202020204" pitchFamily="34" charset="0"/>
              <a:buChar char="•"/>
            </a:pPr>
            <a:r>
              <a:rPr lang="en-US" sz="2400" dirty="0"/>
              <a:t>These tasks (like creating an FSM) require multiple intermediate reasoning steps.</a:t>
            </a:r>
            <a:endParaRPr lang="el-GR" sz="2400" dirty="0"/>
          </a:p>
        </p:txBody>
      </p:sp>
      <p:pic>
        <p:nvPicPr>
          <p:cNvPr id="6" name="Picture 5">
            <a:extLst>
              <a:ext uri="{FF2B5EF4-FFF2-40B4-BE49-F238E27FC236}">
                <a16:creationId xmlns:a16="http://schemas.microsoft.com/office/drawing/2014/main" id="{0381245F-D1DC-0772-3549-8883D2E1CE80}"/>
              </a:ext>
            </a:extLst>
          </p:cNvPr>
          <p:cNvPicPr>
            <a:picLocks noChangeAspect="1"/>
          </p:cNvPicPr>
          <p:nvPr/>
        </p:nvPicPr>
        <p:blipFill>
          <a:blip r:embed="rId2"/>
          <a:stretch>
            <a:fillRect/>
          </a:stretch>
        </p:blipFill>
        <p:spPr>
          <a:xfrm>
            <a:off x="8097520" y="2238506"/>
            <a:ext cx="3495390" cy="2828721"/>
          </a:xfrm>
          <a:prstGeom prst="rect">
            <a:avLst/>
          </a:prstGeom>
        </p:spPr>
      </p:pic>
      <p:sp>
        <p:nvSpPr>
          <p:cNvPr id="2" name="TextBox 1">
            <a:extLst>
              <a:ext uri="{FF2B5EF4-FFF2-40B4-BE49-F238E27FC236}">
                <a16:creationId xmlns:a16="http://schemas.microsoft.com/office/drawing/2014/main" id="{3C437BE7-014D-2160-17D3-834A80E8BF0D}"/>
              </a:ext>
            </a:extLst>
          </p:cNvPr>
          <p:cNvSpPr txBox="1"/>
          <p:nvPr/>
        </p:nvSpPr>
        <p:spPr>
          <a:xfrm>
            <a:off x="5605669" y="5813450"/>
            <a:ext cx="6294594" cy="861774"/>
          </a:xfrm>
          <a:prstGeom prst="rect">
            <a:avLst/>
          </a:prstGeom>
          <a:noFill/>
        </p:spPr>
        <p:txBody>
          <a:bodyPr wrap="square" rtlCol="0">
            <a:spAutoFit/>
          </a:bodyPr>
          <a:lstStyle/>
          <a:p>
            <a:r>
              <a:rPr lang="en-US" sz="1600" dirty="0">
                <a:effectLst/>
              </a:rPr>
              <a:t>J. Wei </a:t>
            </a:r>
            <a:r>
              <a:rPr lang="en-US" sz="1600" i="1" dirty="0">
                <a:effectLst/>
              </a:rPr>
              <a:t>et al.</a:t>
            </a:r>
            <a:r>
              <a:rPr lang="en-US" sz="1600" dirty="0">
                <a:effectLst/>
              </a:rPr>
              <a:t>, “Chain-of-Thought Prompting Elicits Reasoning in Large Language Models,” 2022, </a:t>
            </a:r>
            <a:r>
              <a:rPr lang="en-US" sz="1600" dirty="0" err="1">
                <a:effectLst/>
              </a:rPr>
              <a:t>doi</a:t>
            </a:r>
            <a:r>
              <a:rPr lang="en-US" sz="1600" dirty="0">
                <a:effectLst/>
              </a:rPr>
              <a:t>: </a:t>
            </a:r>
            <a:r>
              <a:rPr lang="en-US" sz="1600" dirty="0">
                <a:effectLst/>
                <a:hlinkClick r:id="rId3"/>
              </a:rPr>
              <a:t>10.48550/ARXIV.2201.11903</a:t>
            </a:r>
            <a:r>
              <a:rPr lang="en-US" sz="1600" dirty="0">
                <a:effectLst/>
              </a:rPr>
              <a:t>.</a:t>
            </a:r>
          </a:p>
          <a:p>
            <a:endParaRPr lang="en-US" dirty="0"/>
          </a:p>
        </p:txBody>
      </p:sp>
      <p:pic>
        <p:nvPicPr>
          <p:cNvPr id="10" name="Graphic 9">
            <a:extLst>
              <a:ext uri="{FF2B5EF4-FFF2-40B4-BE49-F238E27FC236}">
                <a16:creationId xmlns:a16="http://schemas.microsoft.com/office/drawing/2014/main" id="{CC2152FC-3494-62B9-F84E-E5FC63E16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1007" y="-3281424"/>
            <a:ext cx="11061463" cy="6858000"/>
          </a:xfrm>
          <a:prstGeom prst="rect">
            <a:avLst/>
          </a:prstGeom>
        </p:spPr>
      </p:pic>
      <p:pic>
        <p:nvPicPr>
          <p:cNvPr id="11" name="Graphic 10">
            <a:extLst>
              <a:ext uri="{FF2B5EF4-FFF2-40B4-BE49-F238E27FC236}">
                <a16:creationId xmlns:a16="http://schemas.microsoft.com/office/drawing/2014/main" id="{EF326F49-321B-4401-AB42-C446E3EF83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735" y="2983170"/>
            <a:ext cx="13689573" cy="6858000"/>
          </a:xfrm>
          <a:prstGeom prst="rect">
            <a:avLst/>
          </a:prstGeom>
        </p:spPr>
      </p:pic>
    </p:spTree>
    <p:extLst>
      <p:ext uri="{BB962C8B-B14F-4D97-AF65-F5344CB8AC3E}">
        <p14:creationId xmlns:p14="http://schemas.microsoft.com/office/powerpoint/2010/main" val="190319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79ABD-1F2A-787B-E151-437F1267DD30}"/>
              </a:ext>
            </a:extLst>
          </p:cNvPr>
          <p:cNvSpPr txBox="1"/>
          <p:nvPr/>
        </p:nvSpPr>
        <p:spPr>
          <a:xfrm>
            <a:off x="2266866" y="808258"/>
            <a:ext cx="6118991" cy="646331"/>
          </a:xfrm>
          <a:prstGeom prst="rect">
            <a:avLst/>
          </a:prstGeom>
          <a:noFill/>
        </p:spPr>
        <p:txBody>
          <a:bodyPr wrap="square" rtlCol="0">
            <a:spAutoFit/>
          </a:bodyPr>
          <a:lstStyle/>
          <a:p>
            <a:r>
              <a:rPr lang="en-US" sz="3600" dirty="0">
                <a:latin typeface="Arial Black" panose="020B0A04020102020204" pitchFamily="34" charset="0"/>
              </a:rPr>
              <a:t>Prompt engineering</a:t>
            </a:r>
            <a:endParaRPr lang="el-GR" sz="3600" dirty="0">
              <a:latin typeface="Arial Black" panose="020B0A04020102020204" pitchFamily="34" charset="0"/>
            </a:endParaRPr>
          </a:p>
        </p:txBody>
      </p:sp>
      <p:sp>
        <p:nvSpPr>
          <p:cNvPr id="3" name="TextBox 2">
            <a:extLst>
              <a:ext uri="{FF2B5EF4-FFF2-40B4-BE49-F238E27FC236}">
                <a16:creationId xmlns:a16="http://schemas.microsoft.com/office/drawing/2014/main" id="{45BE0E70-E903-8B69-EC9A-8244AD958427}"/>
              </a:ext>
            </a:extLst>
          </p:cNvPr>
          <p:cNvSpPr txBox="1"/>
          <p:nvPr/>
        </p:nvSpPr>
        <p:spPr>
          <a:xfrm>
            <a:off x="1542807" y="1800388"/>
            <a:ext cx="8237551" cy="4154984"/>
          </a:xfrm>
          <a:prstGeom prst="rect">
            <a:avLst/>
          </a:prstGeom>
          <a:noFill/>
        </p:spPr>
        <p:txBody>
          <a:bodyPr wrap="square" rtlCol="0">
            <a:spAutoFit/>
          </a:bodyPr>
          <a:lstStyle/>
          <a:p>
            <a:r>
              <a:rPr lang="en-US" sz="2400" dirty="0"/>
              <a:t>In order to gather the necessary steps to create a hardware trojan using an LLM, we enhanced our prompt engineering techniques </a:t>
            </a:r>
            <a:r>
              <a:rPr lang="en-US" sz="2400" b="1" dirty="0"/>
              <a:t>first</a:t>
            </a:r>
            <a:r>
              <a:rPr lang="en-US" sz="2400" dirty="0"/>
              <a:t> by using the </a:t>
            </a:r>
            <a:r>
              <a:rPr lang="en-US" sz="2400" u="sng" dirty="0"/>
              <a:t>Recipe</a:t>
            </a:r>
            <a:r>
              <a:rPr lang="en-US" sz="2400" dirty="0"/>
              <a:t> prompt pattern :</a:t>
            </a:r>
          </a:p>
          <a:p>
            <a:endParaRPr lang="en-US" sz="2400" dirty="0"/>
          </a:p>
          <a:p>
            <a:pPr marL="285750" indent="-285750">
              <a:buFont typeface="Arial" panose="020B0604020202020204" pitchFamily="34" charset="0"/>
              <a:buChar char="•"/>
            </a:pPr>
            <a:r>
              <a:rPr lang="en-US" sz="2400" dirty="0"/>
              <a:t>The main intent of this process is to gather a sequence of steps with an intent to create the trojan (for example </a:t>
            </a:r>
            <a:r>
              <a:rPr lang="en-US" sz="2400" i="1" dirty="0"/>
              <a:t>“I would like to add “X” feature to my codebase. I need to perform steps A,B,C. Provide a sequence for me and fill any missing steps.”</a:t>
            </a:r>
            <a:r>
              <a:rPr lang="en-US" sz="2400" dirty="0"/>
              <a:t>).</a:t>
            </a:r>
          </a:p>
          <a:p>
            <a:pPr marL="285750" indent="-285750">
              <a:buFont typeface="Arial" panose="020B0604020202020204" pitchFamily="34" charset="0"/>
              <a:buChar char="•"/>
            </a:pPr>
            <a:r>
              <a:rPr lang="en-US" sz="2400" dirty="0"/>
              <a:t>Using this pattern the LLM will analyze a concrete sequence of steps for creating with purpose the trojan(for example </a:t>
            </a:r>
            <a:r>
              <a:rPr lang="en-US" sz="2400" i="1" dirty="0"/>
              <a:t>“Identify any unnecessary steps”</a:t>
            </a:r>
            <a:r>
              <a:rPr lang="en-US" sz="2400" dirty="0"/>
              <a:t>)</a:t>
            </a:r>
          </a:p>
        </p:txBody>
      </p:sp>
      <p:pic>
        <p:nvPicPr>
          <p:cNvPr id="5" name="Picture 4">
            <a:extLst>
              <a:ext uri="{FF2B5EF4-FFF2-40B4-BE49-F238E27FC236}">
                <a16:creationId xmlns:a16="http://schemas.microsoft.com/office/drawing/2014/main" id="{B7D065E9-F0E7-DACF-FAF6-3F57D418E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344" y="1750691"/>
            <a:ext cx="1474465" cy="1474465"/>
          </a:xfrm>
          <a:prstGeom prst="rect">
            <a:avLst/>
          </a:prstGeom>
        </p:spPr>
      </p:pic>
      <p:sp>
        <p:nvSpPr>
          <p:cNvPr id="6" name="TextBox 5">
            <a:extLst>
              <a:ext uri="{FF2B5EF4-FFF2-40B4-BE49-F238E27FC236}">
                <a16:creationId xmlns:a16="http://schemas.microsoft.com/office/drawing/2014/main" id="{B839C895-29BA-F5D3-5BF7-B54E17B180EF}"/>
              </a:ext>
            </a:extLst>
          </p:cNvPr>
          <p:cNvSpPr txBox="1"/>
          <p:nvPr/>
        </p:nvSpPr>
        <p:spPr>
          <a:xfrm>
            <a:off x="9964719" y="3282650"/>
            <a:ext cx="2051844" cy="1477328"/>
          </a:xfrm>
          <a:prstGeom prst="rect">
            <a:avLst/>
          </a:prstGeom>
          <a:noFill/>
        </p:spPr>
        <p:txBody>
          <a:bodyPr wrap="square" rtlCol="0">
            <a:spAutoFit/>
          </a:bodyPr>
          <a:lstStyle/>
          <a:p>
            <a:pPr algn="ctr"/>
            <a:r>
              <a:rPr lang="en-US" dirty="0">
                <a:hlinkClick r:id="rId3"/>
              </a:rPr>
              <a:t>Prompt example: https://chat.openai.com/share/44e37758-e3c0-4025-98a8-89f75f36166b</a:t>
            </a:r>
            <a:endParaRPr lang="el-GR" dirty="0"/>
          </a:p>
        </p:txBody>
      </p:sp>
      <p:pic>
        <p:nvPicPr>
          <p:cNvPr id="4" name="Graphic 3">
            <a:extLst>
              <a:ext uri="{FF2B5EF4-FFF2-40B4-BE49-F238E27FC236}">
                <a16:creationId xmlns:a16="http://schemas.microsoft.com/office/drawing/2014/main" id="{F6D0C19E-420A-9BA9-875E-3CF7F97BBD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09467" y="-3744411"/>
            <a:ext cx="11061463" cy="6858000"/>
          </a:xfrm>
          <a:prstGeom prst="rect">
            <a:avLst/>
          </a:prstGeom>
        </p:spPr>
      </p:pic>
      <p:pic>
        <p:nvPicPr>
          <p:cNvPr id="7" name="Graphic 6">
            <a:extLst>
              <a:ext uri="{FF2B5EF4-FFF2-40B4-BE49-F238E27FC236}">
                <a16:creationId xmlns:a16="http://schemas.microsoft.com/office/drawing/2014/main" id="{8337D2F1-2105-50F9-C762-CB59D91ABB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735" y="2983170"/>
            <a:ext cx="13689573" cy="6858000"/>
          </a:xfrm>
          <a:prstGeom prst="rect">
            <a:avLst/>
          </a:prstGeom>
        </p:spPr>
      </p:pic>
    </p:spTree>
    <p:extLst>
      <p:ext uri="{BB962C8B-B14F-4D97-AF65-F5344CB8AC3E}">
        <p14:creationId xmlns:p14="http://schemas.microsoft.com/office/powerpoint/2010/main" val="297204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4DD5C-255F-12C1-4C2D-49CF4EF2CD7C}"/>
              </a:ext>
            </a:extLst>
          </p:cNvPr>
          <p:cNvSpPr txBox="1"/>
          <p:nvPr/>
        </p:nvSpPr>
        <p:spPr>
          <a:xfrm>
            <a:off x="3052585" y="1108381"/>
            <a:ext cx="5095713" cy="646331"/>
          </a:xfrm>
          <a:prstGeom prst="rect">
            <a:avLst/>
          </a:prstGeom>
          <a:noFill/>
        </p:spPr>
        <p:txBody>
          <a:bodyPr wrap="square" rtlCol="0">
            <a:spAutoFit/>
          </a:bodyPr>
          <a:lstStyle/>
          <a:p>
            <a:r>
              <a:rPr lang="en-US" sz="3600" dirty="0">
                <a:latin typeface="Arial Black" panose="020B0A04020102020204" pitchFamily="34" charset="0"/>
              </a:rPr>
              <a:t>Prompting Pattern</a:t>
            </a:r>
            <a:endParaRPr lang="el-GR" sz="3600" dirty="0">
              <a:latin typeface="Arial Black" panose="020B0A04020102020204" pitchFamily="34" charset="0"/>
            </a:endParaRPr>
          </a:p>
        </p:txBody>
      </p:sp>
      <p:sp>
        <p:nvSpPr>
          <p:cNvPr id="3" name="TextBox 2">
            <a:extLst>
              <a:ext uri="{FF2B5EF4-FFF2-40B4-BE49-F238E27FC236}">
                <a16:creationId xmlns:a16="http://schemas.microsoft.com/office/drawing/2014/main" id="{BC5CEF8C-4F8A-854D-2968-E41062F6D596}"/>
              </a:ext>
            </a:extLst>
          </p:cNvPr>
          <p:cNvSpPr txBox="1"/>
          <p:nvPr/>
        </p:nvSpPr>
        <p:spPr>
          <a:xfrm>
            <a:off x="3331843" y="2206906"/>
            <a:ext cx="8484041" cy="3477875"/>
          </a:xfrm>
          <a:prstGeom prst="rect">
            <a:avLst/>
          </a:prstGeom>
          <a:noFill/>
        </p:spPr>
        <p:txBody>
          <a:bodyPr wrap="square" rtlCol="0">
            <a:spAutoFit/>
          </a:bodyPr>
          <a:lstStyle/>
          <a:p>
            <a:r>
              <a:rPr lang="en-US" sz="2000" dirty="0"/>
              <a:t>We </a:t>
            </a:r>
            <a:r>
              <a:rPr lang="en-US" sz="2000" b="1" dirty="0"/>
              <a:t>then</a:t>
            </a:r>
            <a:r>
              <a:rPr lang="en-US" sz="2000" dirty="0"/>
              <a:t> used the </a:t>
            </a:r>
            <a:r>
              <a:rPr lang="en-US" sz="2000" u="sng" dirty="0"/>
              <a:t>Persona</a:t>
            </a:r>
            <a:r>
              <a:rPr lang="en-US" sz="2000" dirty="0"/>
              <a:t> prompt pattern to:</a:t>
            </a:r>
          </a:p>
          <a:p>
            <a:endParaRPr lang="en-US" sz="2000" dirty="0"/>
          </a:p>
          <a:p>
            <a:pPr marL="285750" indent="-285750">
              <a:buFont typeface="Arial" panose="020B0604020202020204" pitchFamily="34" charset="0"/>
              <a:buChar char="•"/>
            </a:pPr>
            <a:r>
              <a:rPr lang="en-US" sz="2000" dirty="0"/>
              <a:t>provide the LLM with intent (for example, </a:t>
            </a:r>
            <a:r>
              <a:rPr lang="en-US" sz="2000" i="1" dirty="0"/>
              <a:t>“Acts as a digital engineer”</a:t>
            </a:r>
            <a:r>
              <a:rPr lang="en-US" sz="2000" dirty="0"/>
              <a:t>) and conceptualize context (refactor the code, provide Verilog files)</a:t>
            </a:r>
          </a:p>
          <a:p>
            <a:pPr marL="285750" indent="-285750">
              <a:buFont typeface="Arial" panose="020B0604020202020204" pitchFamily="34" charset="0"/>
              <a:buChar char="•"/>
            </a:pPr>
            <a:r>
              <a:rPr lang="en-US" sz="2000" dirty="0"/>
              <a:t>provide the LLM with motivation to achieve a certain task (for example, </a:t>
            </a:r>
            <a:r>
              <a:rPr lang="en-US" sz="2000" i="1" dirty="0"/>
              <a:t>“refactor the code to provide extended functionality”</a:t>
            </a:r>
            <a:r>
              <a:rPr lang="en-US" sz="2000" dirty="0"/>
              <a:t>).</a:t>
            </a:r>
          </a:p>
          <a:p>
            <a:pPr marL="285750" indent="-285750">
              <a:buFont typeface="Arial" panose="020B0604020202020204" pitchFamily="34" charset="0"/>
              <a:buChar char="•"/>
            </a:pPr>
            <a:r>
              <a:rPr lang="en-US" sz="2000" dirty="0"/>
              <a:t>structure fundamental contextual statements around key ideas (for example, </a:t>
            </a:r>
            <a:r>
              <a:rPr lang="en-US" sz="2000" i="1" dirty="0"/>
              <a:t>“Provide code that a digital designer would create”</a:t>
            </a:r>
            <a:r>
              <a:rPr lang="en-US" sz="2000" dirty="0"/>
              <a:t>)</a:t>
            </a:r>
          </a:p>
          <a:p>
            <a:pPr marL="285750" indent="-285750">
              <a:buFont typeface="Arial" panose="020B0604020202020204" pitchFamily="34" charset="0"/>
              <a:buChar char="•"/>
            </a:pPr>
            <a:r>
              <a:rPr lang="en-US" sz="2000" dirty="0"/>
              <a:t>provide example code for the LLM  to follow along by using the </a:t>
            </a:r>
            <a:r>
              <a:rPr lang="en-US" sz="2000" i="1" dirty="0"/>
              <a:t>Chain of Thought</a:t>
            </a:r>
            <a:r>
              <a:rPr lang="en-US" sz="2000" dirty="0"/>
              <a:t> prompt engineering technique (for example </a:t>
            </a:r>
            <a:r>
              <a:rPr lang="en-US" sz="2000" i="1" dirty="0"/>
              <a:t>“This part of code “X” from my codebase needs new features.”</a:t>
            </a:r>
            <a:r>
              <a:rPr lang="en-US" sz="2000" dirty="0"/>
              <a:t>). </a:t>
            </a:r>
            <a:endParaRPr lang="el-GR" sz="2000" dirty="0"/>
          </a:p>
        </p:txBody>
      </p:sp>
      <p:sp>
        <p:nvSpPr>
          <p:cNvPr id="6" name="TextBox 5">
            <a:extLst>
              <a:ext uri="{FF2B5EF4-FFF2-40B4-BE49-F238E27FC236}">
                <a16:creationId xmlns:a16="http://schemas.microsoft.com/office/drawing/2014/main" id="{2D5DB549-36F2-24DB-964F-653B9F359ABB}"/>
              </a:ext>
            </a:extLst>
          </p:cNvPr>
          <p:cNvSpPr txBox="1"/>
          <p:nvPr/>
        </p:nvSpPr>
        <p:spPr>
          <a:xfrm>
            <a:off x="839164" y="3657600"/>
            <a:ext cx="2213421" cy="1477328"/>
          </a:xfrm>
          <a:prstGeom prst="rect">
            <a:avLst/>
          </a:prstGeom>
          <a:noFill/>
        </p:spPr>
        <p:txBody>
          <a:bodyPr wrap="square" rtlCol="0">
            <a:spAutoFit/>
          </a:bodyPr>
          <a:lstStyle/>
          <a:p>
            <a:pPr algn="ctr"/>
            <a:r>
              <a:rPr lang="en-US" dirty="0">
                <a:hlinkClick r:id="rId2"/>
              </a:rPr>
              <a:t>Prompt example: https://chat.openai.com/share/8d425e27-d6d8-473b-9f53-7e42fdf6c008</a:t>
            </a:r>
            <a:endParaRPr lang="el-GR" dirty="0"/>
          </a:p>
        </p:txBody>
      </p:sp>
      <p:pic>
        <p:nvPicPr>
          <p:cNvPr id="4" name="Graphic 3">
            <a:extLst>
              <a:ext uri="{FF2B5EF4-FFF2-40B4-BE49-F238E27FC236}">
                <a16:creationId xmlns:a16="http://schemas.microsoft.com/office/drawing/2014/main" id="{1B1D6DF7-C6C5-81F4-D3B1-497918E6C2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30732" y="-3526386"/>
            <a:ext cx="11061463" cy="6858000"/>
          </a:xfrm>
          <a:prstGeom prst="rect">
            <a:avLst/>
          </a:prstGeom>
        </p:spPr>
      </p:pic>
      <p:pic>
        <p:nvPicPr>
          <p:cNvPr id="7" name="Graphic 6">
            <a:extLst>
              <a:ext uri="{FF2B5EF4-FFF2-40B4-BE49-F238E27FC236}">
                <a16:creationId xmlns:a16="http://schemas.microsoft.com/office/drawing/2014/main" id="{A15444F2-3F01-792D-E785-5E1A5D1A48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8735" y="2983170"/>
            <a:ext cx="13689573" cy="6858000"/>
          </a:xfrm>
          <a:prstGeom prst="rect">
            <a:avLst/>
          </a:prstGeom>
        </p:spPr>
      </p:pic>
      <p:pic>
        <p:nvPicPr>
          <p:cNvPr id="5" name="Picture 4">
            <a:extLst>
              <a:ext uri="{FF2B5EF4-FFF2-40B4-BE49-F238E27FC236}">
                <a16:creationId xmlns:a16="http://schemas.microsoft.com/office/drawing/2014/main" id="{A96A5102-3E6C-5A4E-DA12-44135ECE41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7036" y="2239924"/>
            <a:ext cx="1417676" cy="1417676"/>
          </a:xfrm>
          <a:prstGeom prst="rect">
            <a:avLst/>
          </a:prstGeom>
        </p:spPr>
      </p:pic>
    </p:spTree>
    <p:extLst>
      <p:ext uri="{BB962C8B-B14F-4D97-AF65-F5344CB8AC3E}">
        <p14:creationId xmlns:p14="http://schemas.microsoft.com/office/powerpoint/2010/main" val="143855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4DD5C-255F-12C1-4C2D-49CF4EF2CD7C}"/>
              </a:ext>
            </a:extLst>
          </p:cNvPr>
          <p:cNvSpPr txBox="1"/>
          <p:nvPr/>
        </p:nvSpPr>
        <p:spPr>
          <a:xfrm>
            <a:off x="3028772" y="1084568"/>
            <a:ext cx="6334303" cy="646331"/>
          </a:xfrm>
          <a:prstGeom prst="rect">
            <a:avLst/>
          </a:prstGeom>
          <a:noFill/>
        </p:spPr>
        <p:txBody>
          <a:bodyPr wrap="square" rtlCol="0">
            <a:spAutoFit/>
          </a:bodyPr>
          <a:lstStyle/>
          <a:p>
            <a:r>
              <a:rPr lang="en-US" sz="3600" dirty="0">
                <a:latin typeface="Arial Black" panose="020B0A04020102020204" pitchFamily="34" charset="0"/>
              </a:rPr>
              <a:t>Testing and Simulation</a:t>
            </a:r>
            <a:endParaRPr lang="el-GR" sz="3600" dirty="0">
              <a:latin typeface="Arial Black" panose="020B0A04020102020204" pitchFamily="34" charset="0"/>
            </a:endParaRPr>
          </a:p>
        </p:txBody>
      </p:sp>
      <p:sp>
        <p:nvSpPr>
          <p:cNvPr id="3" name="TextBox 2">
            <a:extLst>
              <a:ext uri="{FF2B5EF4-FFF2-40B4-BE49-F238E27FC236}">
                <a16:creationId xmlns:a16="http://schemas.microsoft.com/office/drawing/2014/main" id="{BC5CEF8C-4F8A-854D-2968-E41062F6D596}"/>
              </a:ext>
            </a:extLst>
          </p:cNvPr>
          <p:cNvSpPr txBox="1"/>
          <p:nvPr/>
        </p:nvSpPr>
        <p:spPr>
          <a:xfrm>
            <a:off x="2179317" y="1825906"/>
            <a:ext cx="9717407" cy="4524315"/>
          </a:xfrm>
          <a:prstGeom prst="rect">
            <a:avLst/>
          </a:prstGeom>
          <a:noFill/>
        </p:spPr>
        <p:txBody>
          <a:bodyPr wrap="square" rtlCol="0">
            <a:spAutoFit/>
          </a:bodyPr>
          <a:lstStyle/>
          <a:p>
            <a:r>
              <a:rPr lang="en-US" dirty="0"/>
              <a:t>For testing and Simulation purposes we used EDA Playground, an online platform for practicing and sharing Electronic Design Automation (EDA) concepts, codes, and examples. We used it primarily for those who are students and hobbyists and are interested in digital design and verification because:</a:t>
            </a:r>
          </a:p>
          <a:p>
            <a:endParaRPr lang="en-US" dirty="0"/>
          </a:p>
          <a:p>
            <a:r>
              <a:rPr lang="en-US" dirty="0"/>
              <a:t>1. </a:t>
            </a:r>
            <a:r>
              <a:rPr lang="en-US" b="1" u="sng" dirty="0"/>
              <a:t>NO Setup Required: </a:t>
            </a:r>
            <a:r>
              <a:rPr lang="en-US" dirty="0"/>
              <a:t>It eliminates the need to install and configure complex software on your local machine. You can write and simulate code directly in a web browser, which is particularly useful for learning and experimentation when you don’t want to commit to a full environment setup.</a:t>
            </a:r>
          </a:p>
          <a:p>
            <a:r>
              <a:rPr lang="en-US" dirty="0"/>
              <a:t>2. </a:t>
            </a:r>
            <a:r>
              <a:rPr lang="en-US" b="1" u="sng" dirty="0"/>
              <a:t>Support for Multiple Tools and Languages</a:t>
            </a:r>
            <a:r>
              <a:rPr lang="en-US" dirty="0"/>
              <a:t>: EDA Playground supports a variety of hardware description languages (HDLs) and verification languages such as Verilog, </a:t>
            </a:r>
            <a:r>
              <a:rPr lang="en-US" dirty="0" err="1"/>
              <a:t>SystemVerilog</a:t>
            </a:r>
            <a:r>
              <a:rPr lang="en-US" dirty="0"/>
              <a:t> as well as a variety of simulators like Icarus Verilog, </a:t>
            </a:r>
            <a:r>
              <a:rPr lang="en-US" dirty="0" err="1"/>
              <a:t>Aldec</a:t>
            </a:r>
            <a:r>
              <a:rPr lang="en-US" dirty="0"/>
              <a:t> Riviera-PRO, and Mentor Graphics </a:t>
            </a:r>
            <a:r>
              <a:rPr lang="en-US" dirty="0" err="1"/>
              <a:t>ModelSim</a:t>
            </a:r>
            <a:r>
              <a:rPr lang="en-US" dirty="0"/>
              <a:t>.</a:t>
            </a:r>
          </a:p>
          <a:p>
            <a:r>
              <a:rPr lang="en-US" dirty="0"/>
              <a:t>3. </a:t>
            </a:r>
            <a:r>
              <a:rPr lang="en-US" b="1" u="sng" dirty="0"/>
              <a:t>Instant Feedback</a:t>
            </a:r>
            <a:r>
              <a:rPr lang="en-US" dirty="0"/>
              <a:t>: You can write code and simulate it immediately, receiving instant feedback. This is great for educational purposes and quick prototyping.</a:t>
            </a:r>
          </a:p>
          <a:p>
            <a:r>
              <a:rPr lang="en-US" dirty="0"/>
              <a:t>4. </a:t>
            </a:r>
            <a:r>
              <a:rPr lang="en-US" b="1" u="sng" dirty="0"/>
              <a:t>Shareable Code: </a:t>
            </a:r>
            <a:r>
              <a:rPr lang="en-US" dirty="0"/>
              <a:t>You can easily share your code with others by providing a link. This makes it convenient for collaborative projects or for educators to share examples with students.</a:t>
            </a:r>
          </a:p>
          <a:p>
            <a:r>
              <a:rPr lang="en-US" dirty="0"/>
              <a:t>7. </a:t>
            </a:r>
            <a:r>
              <a:rPr lang="en-US" b="1" u="sng" dirty="0"/>
              <a:t>No Cost: </a:t>
            </a:r>
            <a:r>
              <a:rPr lang="en-US" dirty="0"/>
              <a:t>It’s free to use, which is particularly beneficial for students and hobbyists who may not have access to professional, paid EDA tools.</a:t>
            </a:r>
          </a:p>
        </p:txBody>
      </p:sp>
      <p:pic>
        <p:nvPicPr>
          <p:cNvPr id="4" name="Graphic 3">
            <a:extLst>
              <a:ext uri="{FF2B5EF4-FFF2-40B4-BE49-F238E27FC236}">
                <a16:creationId xmlns:a16="http://schemas.microsoft.com/office/drawing/2014/main" id="{1B1D6DF7-C6C5-81F4-D3B1-497918E6C2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30732" y="-3526386"/>
            <a:ext cx="11061463" cy="6858000"/>
          </a:xfrm>
          <a:prstGeom prst="rect">
            <a:avLst/>
          </a:prstGeom>
        </p:spPr>
      </p:pic>
      <p:pic>
        <p:nvPicPr>
          <p:cNvPr id="7" name="Graphic 6">
            <a:extLst>
              <a:ext uri="{FF2B5EF4-FFF2-40B4-BE49-F238E27FC236}">
                <a16:creationId xmlns:a16="http://schemas.microsoft.com/office/drawing/2014/main" id="{A15444F2-3F01-792D-E785-5E1A5D1A48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735" y="2983170"/>
            <a:ext cx="13689573" cy="6858000"/>
          </a:xfrm>
          <a:prstGeom prst="rect">
            <a:avLst/>
          </a:prstGeom>
        </p:spPr>
      </p:pic>
      <p:pic>
        <p:nvPicPr>
          <p:cNvPr id="1026" name="Picture 2" descr="EDA Playground (@EDAPlayground) / X">
            <a:extLst>
              <a:ext uri="{FF2B5EF4-FFF2-40B4-BE49-F238E27FC236}">
                <a16:creationId xmlns:a16="http://schemas.microsoft.com/office/drawing/2014/main" id="{BA0C4320-BFD4-3AD7-B980-ED4B04CC27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51" y="3371851"/>
            <a:ext cx="1454471" cy="1454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97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466850" y="580148"/>
            <a:ext cx="8909118" cy="5097423"/>
            <a:chOff x="2175322" y="594145"/>
            <a:chExt cx="8559936" cy="5097423"/>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175322" y="4843096"/>
              <a:ext cx="8559936" cy="84847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dirty="0">
                  <a:solidFill>
                    <a:schemeClr val="tx1"/>
                  </a:solidFill>
                  <a:latin typeface="Source Sans Pro" charset="0"/>
                  <a:ea typeface="Source Sans Pro" charset="0"/>
                  <a:cs typeface="Source Sans Pro" charset="0"/>
                </a:rPr>
                <a:t>             A UART </a:t>
              </a:r>
              <a:r>
                <a:rPr lang="en-US" sz="4800" dirty="0" err="1">
                  <a:solidFill>
                    <a:schemeClr val="tx1"/>
                  </a:solidFill>
                  <a:latin typeface="Source Sans Pro" charset="0"/>
                  <a:ea typeface="Source Sans Pro" charset="0"/>
                  <a:cs typeface="Source Sans Pro" charset="0"/>
                </a:rPr>
                <a:t>D.o.S</a:t>
              </a:r>
              <a:r>
                <a:rPr lang="en-US" sz="4800" dirty="0">
                  <a:solidFill>
                    <a:schemeClr val="tx1"/>
                  </a:solidFill>
                  <a:latin typeface="Source Sans Pro" charset="0"/>
                  <a:ea typeface="Source Sans Pro" charset="0"/>
                  <a:cs typeface="Source Sans Pro" charset="0"/>
                </a:rPr>
                <a:t>. </a:t>
              </a:r>
              <a:r>
                <a:rPr lang="en-US" sz="4800" dirty="0" err="1">
                  <a:solidFill>
                    <a:schemeClr val="tx1"/>
                  </a:solidFill>
                  <a:latin typeface="Source Sans Pro" charset="0"/>
                  <a:ea typeface="Source Sans Pro" charset="0"/>
                  <a:cs typeface="Source Sans Pro" charset="0"/>
                </a:rPr>
                <a:t>hw</a:t>
              </a:r>
              <a:r>
                <a:rPr lang="en-US" sz="4800" dirty="0">
                  <a:solidFill>
                    <a:schemeClr val="tx1"/>
                  </a:solidFill>
                  <a:latin typeface="Source Sans Pro" charset="0"/>
                  <a:ea typeface="Source Sans Pro" charset="0"/>
                  <a:cs typeface="Source Sans Pro" charset="0"/>
                </a:rPr>
                <a:t> trojan</a:t>
              </a: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1</a:t>
              </a:r>
              <a:r>
                <a:rPr lang="en-US" sz="11500" baseline="30000" dirty="0">
                  <a:solidFill>
                    <a:srgbClr val="00AAD4"/>
                  </a:solidFill>
                  <a:latin typeface="Source Sans Pro" charset="0"/>
                  <a:ea typeface="Source Sans Pro" charset="0"/>
                  <a:cs typeface="Source Sans Pro" charset="0"/>
                </a:rPr>
                <a:t>st</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pic>
        <p:nvPicPr>
          <p:cNvPr id="5" name="Graphic 4">
            <a:extLst>
              <a:ext uri="{FF2B5EF4-FFF2-40B4-BE49-F238E27FC236}">
                <a16:creationId xmlns:a16="http://schemas.microsoft.com/office/drawing/2014/main" id="{E52B4488-F725-99B6-D219-0FA677B1E3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016" y="2848852"/>
            <a:ext cx="13689573" cy="6858000"/>
          </a:xfrm>
          <a:prstGeom prst="rect">
            <a:avLst/>
          </a:prstGeom>
        </p:spPr>
      </p:pic>
      <p:pic>
        <p:nvPicPr>
          <p:cNvPr id="7" name="Graphic 6">
            <a:extLst>
              <a:ext uri="{FF2B5EF4-FFF2-40B4-BE49-F238E27FC236}">
                <a16:creationId xmlns:a16="http://schemas.microsoft.com/office/drawing/2014/main" id="{700EE4AC-22E2-12B4-9204-5D61050070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1433315" y="-2426351"/>
            <a:ext cx="13689573" cy="6858000"/>
          </a:xfrm>
          <a:prstGeom prst="rect">
            <a:avLst/>
          </a:prstGeom>
        </p:spPr>
      </p:pic>
    </p:spTree>
    <p:extLst>
      <p:ext uri="{BB962C8B-B14F-4D97-AF65-F5344CB8AC3E}">
        <p14:creationId xmlns:p14="http://schemas.microsoft.com/office/powerpoint/2010/main" val="2644409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AD07D9D-A7BE-CEE4-9567-42658B535AAB}"/>
              </a:ext>
            </a:extLst>
          </p:cNvPr>
          <p:cNvSpPr txBox="1"/>
          <p:nvPr/>
        </p:nvSpPr>
        <p:spPr>
          <a:xfrm>
            <a:off x="3249418" y="1386911"/>
            <a:ext cx="7747726" cy="830997"/>
          </a:xfrm>
          <a:prstGeom prst="rect">
            <a:avLst/>
          </a:prstGeom>
          <a:noFill/>
        </p:spPr>
        <p:txBody>
          <a:bodyPr wrap="square" rtlCol="0">
            <a:spAutoFit/>
          </a:bodyPr>
          <a:lstStyle/>
          <a:p>
            <a:pPr algn="ctr"/>
            <a:r>
              <a:rPr lang="en-US" sz="2400" dirty="0">
                <a:latin typeface="Arial Black" panose="020B0A04020102020204" pitchFamily="34" charset="0"/>
              </a:rPr>
              <a:t>We identified a vulnerability in ChatGPT Content filtering.</a:t>
            </a:r>
            <a:endParaRPr lang="el-GR" sz="2400" dirty="0">
              <a:latin typeface="Arial Black" panose="020B0A04020102020204" pitchFamily="34" charset="0"/>
            </a:endParaRPr>
          </a:p>
        </p:txBody>
      </p:sp>
      <p:sp>
        <p:nvSpPr>
          <p:cNvPr id="10" name="TextBox 9">
            <a:extLst>
              <a:ext uri="{FF2B5EF4-FFF2-40B4-BE49-F238E27FC236}">
                <a16:creationId xmlns:a16="http://schemas.microsoft.com/office/drawing/2014/main" id="{9DBB97DF-FB2E-D286-9477-7B821744A029}"/>
              </a:ext>
            </a:extLst>
          </p:cNvPr>
          <p:cNvSpPr txBox="1"/>
          <p:nvPr/>
        </p:nvSpPr>
        <p:spPr>
          <a:xfrm>
            <a:off x="1319141" y="2792144"/>
            <a:ext cx="10310327" cy="923330"/>
          </a:xfrm>
          <a:prstGeom prst="rect">
            <a:avLst/>
          </a:prstGeom>
          <a:noFill/>
        </p:spPr>
        <p:txBody>
          <a:bodyPr wrap="square" rtlCol="0">
            <a:spAutoFit/>
          </a:bodyPr>
          <a:lstStyle/>
          <a:p>
            <a:r>
              <a:rPr lang="en-US" dirty="0"/>
              <a:t>During the course of our investigation, ChatGPT's content filtering procedure impeded attempts to write "malicious" code. We discovered a means to circumvent this security and "exploit" the system by utilizing ZULU as the primary prompting language. As a proof of concept, we present the dialogues below:</a:t>
            </a:r>
            <a:endParaRPr lang="el-GR" dirty="0"/>
          </a:p>
        </p:txBody>
      </p:sp>
      <p:sp>
        <p:nvSpPr>
          <p:cNvPr id="11" name="TextBox 10">
            <a:extLst>
              <a:ext uri="{FF2B5EF4-FFF2-40B4-BE49-F238E27FC236}">
                <a16:creationId xmlns:a16="http://schemas.microsoft.com/office/drawing/2014/main" id="{D8E71A28-2386-89B3-9F65-775E535A13E6}"/>
              </a:ext>
            </a:extLst>
          </p:cNvPr>
          <p:cNvSpPr txBox="1"/>
          <p:nvPr/>
        </p:nvSpPr>
        <p:spPr>
          <a:xfrm>
            <a:off x="906268" y="4289422"/>
            <a:ext cx="5766318" cy="369332"/>
          </a:xfrm>
          <a:prstGeom prst="rect">
            <a:avLst/>
          </a:prstGeom>
          <a:noFill/>
        </p:spPr>
        <p:txBody>
          <a:bodyPr wrap="square" rtlCol="0">
            <a:spAutoFit/>
          </a:bodyPr>
          <a:lstStyle/>
          <a:p>
            <a:r>
              <a:rPr lang="en-US" dirty="0"/>
              <a:t>Asking how to build a chemical bomb using English:</a:t>
            </a:r>
            <a:endParaRPr lang="el-GR" dirty="0"/>
          </a:p>
        </p:txBody>
      </p:sp>
      <p:sp>
        <p:nvSpPr>
          <p:cNvPr id="12" name="TextBox 11">
            <a:extLst>
              <a:ext uri="{FF2B5EF4-FFF2-40B4-BE49-F238E27FC236}">
                <a16:creationId xmlns:a16="http://schemas.microsoft.com/office/drawing/2014/main" id="{72AB5668-3F30-4445-FEDB-A3146B6F92AB}"/>
              </a:ext>
            </a:extLst>
          </p:cNvPr>
          <p:cNvSpPr txBox="1"/>
          <p:nvPr/>
        </p:nvSpPr>
        <p:spPr>
          <a:xfrm>
            <a:off x="6425682" y="4289710"/>
            <a:ext cx="5766318" cy="369332"/>
          </a:xfrm>
          <a:prstGeom prst="rect">
            <a:avLst/>
          </a:prstGeom>
          <a:noFill/>
        </p:spPr>
        <p:txBody>
          <a:bodyPr wrap="square" rtlCol="0">
            <a:spAutoFit/>
          </a:bodyPr>
          <a:lstStyle/>
          <a:p>
            <a:r>
              <a:rPr lang="en-US" dirty="0"/>
              <a:t>Asking how to build a chemical bomb using Zulu:</a:t>
            </a:r>
            <a:endParaRPr lang="el-GR" dirty="0"/>
          </a:p>
        </p:txBody>
      </p:sp>
      <p:sp>
        <p:nvSpPr>
          <p:cNvPr id="13" name="TextBox 12">
            <a:extLst>
              <a:ext uri="{FF2B5EF4-FFF2-40B4-BE49-F238E27FC236}">
                <a16:creationId xmlns:a16="http://schemas.microsoft.com/office/drawing/2014/main" id="{44234CA5-4439-AD6A-73DB-4D0B30897B9B}"/>
              </a:ext>
            </a:extLst>
          </p:cNvPr>
          <p:cNvSpPr txBox="1"/>
          <p:nvPr/>
        </p:nvSpPr>
        <p:spPr>
          <a:xfrm>
            <a:off x="1135451" y="4754267"/>
            <a:ext cx="4711959" cy="646331"/>
          </a:xfrm>
          <a:prstGeom prst="rect">
            <a:avLst/>
          </a:prstGeom>
          <a:noFill/>
        </p:spPr>
        <p:txBody>
          <a:bodyPr wrap="square" rtlCol="0">
            <a:spAutoFit/>
          </a:bodyPr>
          <a:lstStyle/>
          <a:p>
            <a:pPr algn="ctr"/>
            <a:r>
              <a:rPr lang="en-US" dirty="0">
                <a:hlinkClick r:id="rId2"/>
              </a:rPr>
              <a:t>https://chat.openai.com/share/445456a6-b89d-438b-a547-05adbec612de</a:t>
            </a:r>
            <a:endParaRPr lang="el-GR" dirty="0"/>
          </a:p>
        </p:txBody>
      </p:sp>
      <p:sp>
        <p:nvSpPr>
          <p:cNvPr id="14" name="TextBox 13">
            <a:extLst>
              <a:ext uri="{FF2B5EF4-FFF2-40B4-BE49-F238E27FC236}">
                <a16:creationId xmlns:a16="http://schemas.microsoft.com/office/drawing/2014/main" id="{4B89ACCF-20F7-62DE-503F-AB0431964C5D}"/>
              </a:ext>
            </a:extLst>
          </p:cNvPr>
          <p:cNvSpPr txBox="1"/>
          <p:nvPr/>
        </p:nvSpPr>
        <p:spPr>
          <a:xfrm>
            <a:off x="6772398" y="4708632"/>
            <a:ext cx="4404049" cy="650034"/>
          </a:xfrm>
          <a:prstGeom prst="rect">
            <a:avLst/>
          </a:prstGeom>
          <a:noFill/>
        </p:spPr>
        <p:txBody>
          <a:bodyPr wrap="square" rtlCol="0">
            <a:spAutoFit/>
          </a:bodyPr>
          <a:lstStyle/>
          <a:p>
            <a:pPr algn="ctr"/>
            <a:r>
              <a:rPr lang="en-US" dirty="0">
                <a:hlinkClick r:id="rId3"/>
              </a:rPr>
              <a:t>https://chat.openai.com/share/53ca6e4b-ca74-405f-ae9d-32c748fa471a</a:t>
            </a:r>
            <a:endParaRPr lang="el-GR" dirty="0"/>
          </a:p>
        </p:txBody>
      </p:sp>
      <p:pic>
        <p:nvPicPr>
          <p:cNvPr id="2" name="Graphic 1">
            <a:extLst>
              <a:ext uri="{FF2B5EF4-FFF2-40B4-BE49-F238E27FC236}">
                <a16:creationId xmlns:a16="http://schemas.microsoft.com/office/drawing/2014/main" id="{B27DA7A8-2224-5580-B16D-95CEA4CD68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30732" y="-3526386"/>
            <a:ext cx="11061463" cy="6858000"/>
          </a:xfrm>
          <a:prstGeom prst="rect">
            <a:avLst/>
          </a:prstGeom>
        </p:spPr>
      </p:pic>
      <p:pic>
        <p:nvPicPr>
          <p:cNvPr id="4" name="Graphic 3">
            <a:extLst>
              <a:ext uri="{FF2B5EF4-FFF2-40B4-BE49-F238E27FC236}">
                <a16:creationId xmlns:a16="http://schemas.microsoft.com/office/drawing/2014/main" id="{B02975BA-91FE-AEF6-2CBA-E98125FFED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735" y="2983170"/>
            <a:ext cx="13689573" cy="6858000"/>
          </a:xfrm>
          <a:prstGeom prst="rect">
            <a:avLst/>
          </a:prstGeom>
        </p:spPr>
      </p:pic>
    </p:spTree>
    <p:extLst>
      <p:ext uri="{BB962C8B-B14F-4D97-AF65-F5344CB8AC3E}">
        <p14:creationId xmlns:p14="http://schemas.microsoft.com/office/powerpoint/2010/main" val="3447350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FE2F0-E799-5B63-B8B7-6178A35D2DD4}"/>
              </a:ext>
            </a:extLst>
          </p:cNvPr>
          <p:cNvSpPr txBox="1"/>
          <p:nvPr/>
        </p:nvSpPr>
        <p:spPr>
          <a:xfrm>
            <a:off x="1291271" y="2794706"/>
            <a:ext cx="5697758" cy="2308324"/>
          </a:xfrm>
          <a:prstGeom prst="rect">
            <a:avLst/>
          </a:prstGeom>
          <a:noFill/>
        </p:spPr>
        <p:txBody>
          <a:bodyPr wrap="square" rtlCol="0">
            <a:spAutoFit/>
          </a:bodyPr>
          <a:lstStyle/>
          <a:p>
            <a:r>
              <a:rPr lang="en-US" dirty="0"/>
              <a:t>This is design is a UART peripheral in Verilog.</a:t>
            </a:r>
          </a:p>
          <a:p>
            <a:pPr marL="285750" indent="-285750">
              <a:buFont typeface="Arial" panose="020B0604020202020204" pitchFamily="34" charset="0"/>
              <a:buChar char="•"/>
            </a:pPr>
            <a:r>
              <a:rPr lang="en-US" dirty="0"/>
              <a:t>We added the functionality of a trigger inside the state machine inserted in the transmitter part of UART core. </a:t>
            </a:r>
          </a:p>
          <a:p>
            <a:pPr marL="285750" indent="-285750">
              <a:buFont typeface="Arial" panose="020B0604020202020204" pitchFamily="34" charset="0"/>
              <a:buChar char="•"/>
            </a:pPr>
            <a:r>
              <a:rPr lang="en-US" dirty="0"/>
              <a:t>The state machine seeks the sequence of  </a:t>
            </a:r>
            <a:r>
              <a:rPr lang="en-US" b="1" i="1" dirty="0"/>
              <a:t>8'b11111111</a:t>
            </a:r>
            <a:r>
              <a:rPr lang="en-US" dirty="0"/>
              <a:t>. </a:t>
            </a:r>
          </a:p>
          <a:p>
            <a:pPr marL="285750" indent="-285750">
              <a:buFont typeface="Arial" panose="020B0604020202020204" pitchFamily="34" charset="0"/>
              <a:buChar char="•"/>
            </a:pPr>
            <a:r>
              <a:rPr lang="en-US" dirty="0"/>
              <a:t>After state activation any transmission is blocked and a </a:t>
            </a:r>
            <a:r>
              <a:rPr lang="en-US" b="1" i="1" dirty="0" err="1"/>
              <a:t>halt_status</a:t>
            </a:r>
            <a:r>
              <a:rPr lang="en-US" b="1" i="1" dirty="0"/>
              <a:t> </a:t>
            </a:r>
            <a:r>
              <a:rPr lang="en-US" dirty="0"/>
              <a:t>signal is active. </a:t>
            </a:r>
          </a:p>
          <a:p>
            <a:pPr marL="285750" indent="-285750">
              <a:buFont typeface="Arial" panose="020B0604020202020204" pitchFamily="34" charset="0"/>
              <a:buChar char="•"/>
            </a:pPr>
            <a:r>
              <a:rPr lang="en-US" b="1" dirty="0">
                <a:solidFill>
                  <a:srgbClr val="FF0000"/>
                </a:solidFill>
              </a:rPr>
              <a:t>This single-shot prompt design, is </a:t>
            </a:r>
            <a:r>
              <a:rPr lang="en-US" b="1" u="sng" dirty="0">
                <a:solidFill>
                  <a:srgbClr val="FF0000"/>
                </a:solidFill>
              </a:rPr>
              <a:t>not</a:t>
            </a:r>
            <a:r>
              <a:rPr lang="en-US" b="1" dirty="0">
                <a:solidFill>
                  <a:srgbClr val="FF0000"/>
                </a:solidFill>
              </a:rPr>
              <a:t> possible without bypassing the content filter. </a:t>
            </a:r>
          </a:p>
        </p:txBody>
      </p:sp>
      <p:sp>
        <p:nvSpPr>
          <p:cNvPr id="6" name="TextBox 5">
            <a:extLst>
              <a:ext uri="{FF2B5EF4-FFF2-40B4-BE49-F238E27FC236}">
                <a16:creationId xmlns:a16="http://schemas.microsoft.com/office/drawing/2014/main" id="{4186C9DF-43D9-0C3B-5DFD-52EAF2C46AE2}"/>
              </a:ext>
            </a:extLst>
          </p:cNvPr>
          <p:cNvSpPr txBox="1"/>
          <p:nvPr/>
        </p:nvSpPr>
        <p:spPr>
          <a:xfrm>
            <a:off x="7172137" y="2696279"/>
            <a:ext cx="5147254" cy="2031325"/>
          </a:xfrm>
          <a:prstGeom prst="rect">
            <a:avLst/>
          </a:prstGeom>
          <a:noFill/>
        </p:spPr>
        <p:txBody>
          <a:bodyPr wrap="square" rtlCol="0">
            <a:spAutoFit/>
          </a:bodyPr>
          <a:lstStyle/>
          <a:p>
            <a:r>
              <a:rPr lang="en-US" b="1"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sp>
        <p:nvSpPr>
          <p:cNvPr id="10" name="TextBox 9">
            <a:extLst>
              <a:ext uri="{FF2B5EF4-FFF2-40B4-BE49-F238E27FC236}">
                <a16:creationId xmlns:a16="http://schemas.microsoft.com/office/drawing/2014/main" id="{521F9B86-C9D6-13AD-DDF4-8AB23C1B2794}"/>
              </a:ext>
            </a:extLst>
          </p:cNvPr>
          <p:cNvSpPr txBox="1"/>
          <p:nvPr/>
        </p:nvSpPr>
        <p:spPr>
          <a:xfrm>
            <a:off x="1477554" y="1188571"/>
            <a:ext cx="9759820" cy="461665"/>
          </a:xfrm>
          <a:prstGeom prst="rect">
            <a:avLst/>
          </a:prstGeom>
          <a:noFill/>
        </p:spPr>
        <p:txBody>
          <a:bodyPr wrap="square" rtlCol="0">
            <a:spAutoFit/>
          </a:bodyPr>
          <a:lstStyle/>
          <a:p>
            <a:pPr algn="ctr"/>
            <a:r>
              <a:rPr lang="en-US" sz="2400" dirty="0">
                <a:latin typeface="Arial Black" panose="020B0A04020102020204" pitchFamily="34" charset="0"/>
              </a:rPr>
              <a:t>UART peripheral with a </a:t>
            </a:r>
            <a:r>
              <a:rPr lang="en-US" sz="2400" dirty="0" err="1">
                <a:latin typeface="Arial Black" panose="020B0A04020102020204" pitchFamily="34" charset="0"/>
              </a:rPr>
              <a:t>D.o.S</a:t>
            </a:r>
            <a:r>
              <a:rPr lang="en-US" sz="2400" dirty="0">
                <a:latin typeface="Arial Black" panose="020B0A04020102020204" pitchFamily="34" charset="0"/>
              </a:rPr>
              <a:t>. </a:t>
            </a:r>
            <a:r>
              <a:rPr lang="en-US" sz="2400" dirty="0" err="1">
                <a:latin typeface="Arial Black" panose="020B0A04020102020204" pitchFamily="34" charset="0"/>
              </a:rPr>
              <a:t>hw</a:t>
            </a:r>
            <a:r>
              <a:rPr lang="en-US" sz="2400" dirty="0">
                <a:latin typeface="Arial Black" panose="020B0A04020102020204" pitchFamily="34" charset="0"/>
              </a:rPr>
              <a:t> trojan </a:t>
            </a:r>
          </a:p>
        </p:txBody>
      </p:sp>
      <p:pic>
        <p:nvPicPr>
          <p:cNvPr id="5" name="Graphic 4">
            <a:extLst>
              <a:ext uri="{FF2B5EF4-FFF2-40B4-BE49-F238E27FC236}">
                <a16:creationId xmlns:a16="http://schemas.microsoft.com/office/drawing/2014/main" id="{47F3D69F-6F40-6976-6ABD-4EEF3E2877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30732" y="-3526386"/>
            <a:ext cx="11061463" cy="6858000"/>
          </a:xfrm>
          <a:prstGeom prst="rect">
            <a:avLst/>
          </a:prstGeom>
        </p:spPr>
      </p:pic>
      <p:pic>
        <p:nvPicPr>
          <p:cNvPr id="8" name="Graphic 7">
            <a:extLst>
              <a:ext uri="{FF2B5EF4-FFF2-40B4-BE49-F238E27FC236}">
                <a16:creationId xmlns:a16="http://schemas.microsoft.com/office/drawing/2014/main" id="{9E525564-71F4-A9EA-9746-55A6444654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735" y="2983170"/>
            <a:ext cx="13689573" cy="6858000"/>
          </a:xfrm>
          <a:prstGeom prst="rect">
            <a:avLst/>
          </a:prstGeom>
        </p:spPr>
      </p:pic>
    </p:spTree>
    <p:extLst>
      <p:ext uri="{BB962C8B-B14F-4D97-AF65-F5344CB8AC3E}">
        <p14:creationId xmlns:p14="http://schemas.microsoft.com/office/powerpoint/2010/main" val="4101512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2535</Words>
  <Application>Microsoft Office PowerPoint</Application>
  <PresentationFormat>Ευρεία οθόνη</PresentationFormat>
  <Paragraphs>191</Paragraphs>
  <Slides>22</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22</vt:i4>
      </vt:variant>
    </vt:vector>
  </HeadingPairs>
  <TitlesOfParts>
    <vt:vector size="28" baseType="lpstr">
      <vt:lpstr>Arial</vt:lpstr>
      <vt:lpstr>Arial Black</vt:lpstr>
      <vt:lpstr>Calibri</vt:lpstr>
      <vt:lpstr>Calibri Light</vt:lpstr>
      <vt:lpstr>Source Sans Pro</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Alexandros Papaioanou</dc:creator>
  <cp:lastModifiedBy>Alexandros Papaioanou</cp:lastModifiedBy>
  <cp:revision>45</cp:revision>
  <dcterms:created xsi:type="dcterms:W3CDTF">2023-10-14T14:19:51Z</dcterms:created>
  <dcterms:modified xsi:type="dcterms:W3CDTF">2023-11-04T19:26:29Z</dcterms:modified>
</cp:coreProperties>
</file>