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4" r:id="rId5"/>
    <p:sldId id="265" r:id="rId6"/>
    <p:sldId id="279" r:id="rId7"/>
    <p:sldId id="266" r:id="rId8"/>
    <p:sldId id="274" r:id="rId9"/>
    <p:sldId id="280" r:id="rId10"/>
    <p:sldId id="258" r:id="rId11"/>
    <p:sldId id="261" r:id="rId12"/>
    <p:sldId id="269" r:id="rId13"/>
    <p:sldId id="267" r:id="rId14"/>
    <p:sldId id="273" r:id="rId15"/>
    <p:sldId id="263" r:id="rId16"/>
    <p:sldId id="275" r:id="rId17"/>
    <p:sldId id="277" r:id="rId18"/>
    <p:sldId id="278" r:id="rId1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stas Rantos" initials="KR" lastIdx="6" clrIdx="0">
    <p:extLst>
      <p:ext uri="{19B8F6BF-5375-455C-9EA6-DF929625EA0E}">
        <p15:presenceInfo xmlns:p15="http://schemas.microsoft.com/office/powerpoint/2012/main" userId="S::k.rantos@cybernoesis.com::6247a7c4-083d-4676-aaf7-1d6727a3ff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10" autoAdjust="0"/>
    <p:restoredTop sz="94660"/>
  </p:normalViewPr>
  <p:slideViewPr>
    <p:cSldViewPr snapToGrid="0">
      <p:cViewPr varScale="1">
        <p:scale>
          <a:sx n="82" d="100"/>
          <a:sy n="82" d="100"/>
        </p:scale>
        <p:origin x="737"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14T23:12:03.031" idx="4">
    <p:pos x="4558" y="3074"/>
    <p:text>DoS</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FCD8-40AA-75F0-CB99-2949ED311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861549FE-2E4C-8397-F6F2-D5D9DBAFA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D1ECE495-9D4E-D1C5-668D-9C9A4BB5FDDD}"/>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5" name="Footer Placeholder 4">
            <a:extLst>
              <a:ext uri="{FF2B5EF4-FFF2-40B4-BE49-F238E27FC236}">
                <a16:creationId xmlns:a16="http://schemas.microsoft.com/office/drawing/2014/main" id="{B8D78A97-B281-2C44-214A-A3AEEF0BD4C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F46F16E9-7583-3CB8-EF33-4F9EB37BE2DC}"/>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417653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6DFF-E33F-CD0D-ACBD-B4DABD85B272}"/>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3FDE4A5B-9F9B-6974-DA10-E7917F226B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6EF68E7-FDD3-D70A-312F-F630684B56C5}"/>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5" name="Footer Placeholder 4">
            <a:extLst>
              <a:ext uri="{FF2B5EF4-FFF2-40B4-BE49-F238E27FC236}">
                <a16:creationId xmlns:a16="http://schemas.microsoft.com/office/drawing/2014/main" id="{5F0A7413-548A-738E-6FF9-B7B0E6292D7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592BAD5-0380-1676-5F2E-5081E9F9173F}"/>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94866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DD1B66-9B91-AC0C-00A4-BA22FF8D61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C3B7E6AD-590C-4977-9EF9-D15107FF14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703789F-39CF-E9D9-BD5A-DE52FF058B49}"/>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5" name="Footer Placeholder 4">
            <a:extLst>
              <a:ext uri="{FF2B5EF4-FFF2-40B4-BE49-F238E27FC236}">
                <a16:creationId xmlns:a16="http://schemas.microsoft.com/office/drawing/2014/main" id="{4344BC1D-2D1A-7B04-0AF9-8B7CF24F92B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4BBAE7D2-FE1E-B325-D83F-29A21CAA5BC0}"/>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23203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ED84-231A-903A-19AB-370277954C11}"/>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37F6AA81-DF8F-F738-B8EF-4CFA8AEF81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BAD44A7E-8DB4-654E-0EED-5F78C9C2AF7C}"/>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5" name="Footer Placeholder 4">
            <a:extLst>
              <a:ext uri="{FF2B5EF4-FFF2-40B4-BE49-F238E27FC236}">
                <a16:creationId xmlns:a16="http://schemas.microsoft.com/office/drawing/2014/main" id="{6BE7E9A8-7424-EBCC-76EE-F9ED827CE048}"/>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3751E71E-6FF4-1F52-020A-5417EF88D9BD}"/>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19497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4096-83F0-D075-5385-F2793DFF7A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AF3C17B7-8C57-EAA9-7840-58E1AA11C0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0227DA-5A74-37C7-925E-143F59EB7AB2}"/>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5" name="Footer Placeholder 4">
            <a:extLst>
              <a:ext uri="{FF2B5EF4-FFF2-40B4-BE49-F238E27FC236}">
                <a16:creationId xmlns:a16="http://schemas.microsoft.com/office/drawing/2014/main" id="{A4DC5A52-37E3-36C2-B61A-DE78005635E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79CE5EB-C61C-3FDA-3CA6-EDAB266F7E19}"/>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89069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B4FB-9DCD-29F9-8C07-1749A5373510}"/>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6B57C38D-A657-316E-B545-4EBE7D011B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F52CBD2B-906E-851F-7457-56A17A3355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25CF6F40-B0B1-C57E-0BE2-37482A59789B}"/>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6" name="Footer Placeholder 5">
            <a:extLst>
              <a:ext uri="{FF2B5EF4-FFF2-40B4-BE49-F238E27FC236}">
                <a16:creationId xmlns:a16="http://schemas.microsoft.com/office/drawing/2014/main" id="{66D583EF-717E-BFCA-5B59-13E5CE45CA56}"/>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FD3CBE91-379C-DB64-4FB6-372D3F45EE6E}"/>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43141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E889-CB23-283E-86DA-AB392DE00588}"/>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024CC7E2-035D-A5C2-5C79-39979BC4D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EC704-84DB-2BF4-90BD-25533D429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70B1B7DB-1DDE-FE1F-DFE0-C072CA375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E99BB9-4540-6707-C2C9-20E09E644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8CF60EC9-3CDC-82A6-25C0-38101E6601EA}"/>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8" name="Footer Placeholder 7">
            <a:extLst>
              <a:ext uri="{FF2B5EF4-FFF2-40B4-BE49-F238E27FC236}">
                <a16:creationId xmlns:a16="http://schemas.microsoft.com/office/drawing/2014/main" id="{E4E2CD91-C6C9-2F80-6DE7-492F8963827E}"/>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631D056E-C275-0878-1D42-F5A7C9959A03}"/>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95426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B14E-519A-20A8-783B-9EAB04722805}"/>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8693C2F8-A39C-A1F5-702B-E5F71CD80279}"/>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4" name="Footer Placeholder 3">
            <a:extLst>
              <a:ext uri="{FF2B5EF4-FFF2-40B4-BE49-F238E27FC236}">
                <a16:creationId xmlns:a16="http://schemas.microsoft.com/office/drawing/2014/main" id="{9E532BED-40B3-7C17-B2F1-34277870ECCD}"/>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7D07B1B6-88E0-244A-EAE1-0551FEDF210F}"/>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58693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CF1E4-1080-A2F8-E2C0-E9D223C40B6D}"/>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3" name="Footer Placeholder 2">
            <a:extLst>
              <a:ext uri="{FF2B5EF4-FFF2-40B4-BE49-F238E27FC236}">
                <a16:creationId xmlns:a16="http://schemas.microsoft.com/office/drawing/2014/main" id="{A2401690-B92A-42CB-749C-A5304CA7674B}"/>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5994318D-E765-6CD0-88C2-610B0A6C6169}"/>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186141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1E57-C3F5-B259-95B6-FFE507F8A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84278434-1CC7-688E-9309-40D5384FB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E67FB8C2-C1A1-8BDE-890F-B16214C3E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23A9D-E4D5-F21A-4989-048A0FC40842}"/>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6" name="Footer Placeholder 5">
            <a:extLst>
              <a:ext uri="{FF2B5EF4-FFF2-40B4-BE49-F238E27FC236}">
                <a16:creationId xmlns:a16="http://schemas.microsoft.com/office/drawing/2014/main" id="{EF1E8F74-6195-C0D6-22C2-CEEC46CFCC88}"/>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19B6715D-553C-CB3E-574F-607600474FE8}"/>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34026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E2FD-68AC-9CB1-1664-35AB9091E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D06CCD73-82AA-0EA2-A96A-790526679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804EC4B0-7115-D3EF-AE0B-4861C6F28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D4FDF-0EAF-9DE8-A7D5-872EB9C05A71}"/>
              </a:ext>
            </a:extLst>
          </p:cNvPr>
          <p:cNvSpPr>
            <a:spLocks noGrp="1"/>
          </p:cNvSpPr>
          <p:nvPr>
            <p:ph type="dt" sz="half" idx="10"/>
          </p:nvPr>
        </p:nvSpPr>
        <p:spPr/>
        <p:txBody>
          <a:bodyPr/>
          <a:lstStyle/>
          <a:p>
            <a:fld id="{5BF7584E-B7F9-42B6-AFB7-0AA885C436D7}" type="datetimeFigureOut">
              <a:rPr lang="el-GR" smtClean="0"/>
              <a:t>23/10/2023</a:t>
            </a:fld>
            <a:endParaRPr lang="el-GR"/>
          </a:p>
        </p:txBody>
      </p:sp>
      <p:sp>
        <p:nvSpPr>
          <p:cNvPr id="6" name="Footer Placeholder 5">
            <a:extLst>
              <a:ext uri="{FF2B5EF4-FFF2-40B4-BE49-F238E27FC236}">
                <a16:creationId xmlns:a16="http://schemas.microsoft.com/office/drawing/2014/main" id="{684FF52C-192D-843C-E894-B8545226E422}"/>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856366D-2886-172F-FE7C-CC6EB1464813}"/>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91594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B344E-46CE-9B12-4F81-BB1B78AE7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BB86C8C6-6BFA-04D5-39B2-F58A04257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1FE148A-4E94-4FE3-EC37-FFE6E41511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7584E-B7F9-42B6-AFB7-0AA885C436D7}" type="datetimeFigureOut">
              <a:rPr lang="el-GR" smtClean="0"/>
              <a:t>23/10/2023</a:t>
            </a:fld>
            <a:endParaRPr lang="el-GR"/>
          </a:p>
        </p:txBody>
      </p:sp>
      <p:sp>
        <p:nvSpPr>
          <p:cNvPr id="5" name="Footer Placeholder 4">
            <a:extLst>
              <a:ext uri="{FF2B5EF4-FFF2-40B4-BE49-F238E27FC236}">
                <a16:creationId xmlns:a16="http://schemas.microsoft.com/office/drawing/2014/main" id="{E42990B6-3E79-11B1-9611-53CBC46149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6D7638A4-068B-2AF3-7963-E6E57A47C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140C9-FD1D-45AA-87C4-E61572F7C43D}" type="slidenum">
              <a:rPr lang="el-GR" smtClean="0"/>
              <a:t>‹#›</a:t>
            </a:fld>
            <a:endParaRPr lang="el-GR"/>
          </a:p>
        </p:txBody>
      </p:sp>
    </p:spTree>
    <p:extLst>
      <p:ext uri="{BB962C8B-B14F-4D97-AF65-F5344CB8AC3E}">
        <p14:creationId xmlns:p14="http://schemas.microsoft.com/office/powerpoint/2010/main" val="1101387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github.com/efabless/caravel"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chat.openai.com/share/8d425e27-d6d8-473b-9f53-7e42fdf6c008"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secworks/ae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github.com/secworks/ae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chat.openai.com/share/dca03999-90f9-4d24-84ba-787d9404145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48550/ARXIV.2201.11903"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chat.openai.com/share/44e37758-e3c0-4025-98a8-89f75f36166b"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chat.openai.com/share/8d425e27-d6d8-473b-9f53-7e42fdf6c008"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chat.openai.com/share/53ca6e4b-ca74-405f-ae9d-32c748fa471a" TargetMode="External"/><Relationship Id="rId2" Type="http://schemas.openxmlformats.org/officeDocument/2006/relationships/hyperlink" Target="https://chat.openai.com/share/445456a6-b89d-438b-a547-05adbec612de" TargetMode="Externa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hat.openai.com/share/ad3ca337-03a9-4301-947c-2ee9ce5c1e3b"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chat.openai.com/share/de877a72-3ccd-4dcd-8c72-8faebfb8c48e" TargetMode="Externa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www.edaplayground.com/x/r38Z" TargetMode="External"/><Relationship Id="rId5" Type="http://schemas.openxmlformats.org/officeDocument/2006/relationships/image" Target="../media/image10.png"/><Relationship Id="rId4" Type="http://schemas.openxmlformats.org/officeDocument/2006/relationships/hyperlink" Target="https://chat.openai.com/share/89c53be5-10bf-4ecc-859a-894b3ae967c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D52A72-29D0-5FE3-8E03-9BC0946B6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4829" y="244122"/>
            <a:ext cx="4128781" cy="1510924"/>
          </a:xfrm>
          <a:prstGeom prst="rect">
            <a:avLst/>
          </a:prstGeom>
        </p:spPr>
      </p:pic>
      <p:sp>
        <p:nvSpPr>
          <p:cNvPr id="3" name="TextBox 2">
            <a:extLst>
              <a:ext uri="{FF2B5EF4-FFF2-40B4-BE49-F238E27FC236}">
                <a16:creationId xmlns:a16="http://schemas.microsoft.com/office/drawing/2014/main" id="{A3FC9812-4AE7-A6A4-CA25-F3367684CDEB}"/>
              </a:ext>
            </a:extLst>
          </p:cNvPr>
          <p:cNvSpPr txBox="1"/>
          <p:nvPr/>
        </p:nvSpPr>
        <p:spPr>
          <a:xfrm>
            <a:off x="4005571" y="3746737"/>
            <a:ext cx="4422710" cy="738664"/>
          </a:xfrm>
          <a:prstGeom prst="rect">
            <a:avLst/>
          </a:prstGeom>
          <a:noFill/>
        </p:spPr>
        <p:txBody>
          <a:bodyPr wrap="square" rtlCol="0">
            <a:spAutoFit/>
          </a:bodyPr>
          <a:lstStyle/>
          <a:p>
            <a:endParaRPr lang="en-US" dirty="0">
              <a:latin typeface="Arial Black" panose="020B0A04020102020204" pitchFamily="34" charset="0"/>
            </a:endParaRPr>
          </a:p>
          <a:p>
            <a:r>
              <a:rPr lang="en-US" sz="2400" dirty="0">
                <a:latin typeface="Arial Black" panose="020B0A04020102020204" pitchFamily="34" charset="0"/>
              </a:rPr>
              <a:t>Team : </a:t>
            </a:r>
            <a:r>
              <a:rPr lang="en-US" sz="2400" dirty="0" err="1">
                <a:latin typeface="Arial Black" panose="020B0A04020102020204" pitchFamily="34" charset="0"/>
              </a:rPr>
              <a:t>SystemsGenesys</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4BD4CB34-FDD0-066B-8BBA-B5EDE186E327}"/>
              </a:ext>
            </a:extLst>
          </p:cNvPr>
          <p:cNvSpPr txBox="1"/>
          <p:nvPr/>
        </p:nvSpPr>
        <p:spPr>
          <a:xfrm>
            <a:off x="2425148" y="4542618"/>
            <a:ext cx="7583556" cy="2215991"/>
          </a:xfrm>
          <a:prstGeom prst="rect">
            <a:avLst/>
          </a:prstGeom>
          <a:noFill/>
        </p:spPr>
        <p:txBody>
          <a:bodyPr wrap="square" rtlCol="0">
            <a:spAutoFit/>
          </a:bodyPr>
          <a:lstStyle/>
          <a:p>
            <a:pPr algn="ctr"/>
            <a:r>
              <a:rPr lang="en-US" sz="2400" spc="300" dirty="0"/>
              <a:t>Member: Eleftherios </a:t>
            </a:r>
            <a:r>
              <a:rPr lang="en-US" sz="2400" spc="300" dirty="0" err="1"/>
              <a:t>Batzolis</a:t>
            </a:r>
            <a:endParaRPr lang="en-US" sz="2400" spc="300" dirty="0"/>
          </a:p>
          <a:p>
            <a:pPr algn="ctr"/>
            <a:r>
              <a:rPr lang="en-US" sz="2400" spc="300" dirty="0"/>
              <a:t>Mentor: Dr. Konstantinos Rantos</a:t>
            </a:r>
          </a:p>
          <a:p>
            <a:pPr algn="ctr"/>
            <a:endParaRPr lang="en-US" sz="2400" spc="300" dirty="0"/>
          </a:p>
          <a:p>
            <a:pPr algn="ctr"/>
            <a:r>
              <a:rPr lang="en-US" sz="2400" spc="300" dirty="0"/>
              <a:t>Web Services and Information Security Lab</a:t>
            </a:r>
          </a:p>
          <a:p>
            <a:pPr algn="ctr"/>
            <a:r>
              <a:rPr lang="en-US" sz="2400" spc="300" dirty="0"/>
              <a:t>International Hellenic University</a:t>
            </a:r>
            <a:endParaRPr lang="el-GR" sz="2400" spc="300" dirty="0"/>
          </a:p>
          <a:p>
            <a:pPr algn="ctr"/>
            <a:r>
              <a:rPr lang="en-US" spc="300" dirty="0"/>
              <a:t> </a:t>
            </a:r>
            <a:endParaRPr lang="el-GR" spc="300" dirty="0"/>
          </a:p>
        </p:txBody>
      </p:sp>
      <p:pic>
        <p:nvPicPr>
          <p:cNvPr id="6" name="Picture 2" descr="IHU Logo">
            <a:extLst>
              <a:ext uri="{FF2B5EF4-FFF2-40B4-BE49-F238E27FC236}">
                <a16:creationId xmlns:a16="http://schemas.microsoft.com/office/drawing/2014/main" id="{7FC4C44B-E358-225B-2C09-012725075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9" y="398887"/>
            <a:ext cx="3838383" cy="12771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3A100A3-F7B7-7644-E7AE-BC53458E3CC3}"/>
              </a:ext>
            </a:extLst>
          </p:cNvPr>
          <p:cNvSpPr txBox="1"/>
          <p:nvPr/>
        </p:nvSpPr>
        <p:spPr>
          <a:xfrm>
            <a:off x="2762507" y="2618842"/>
            <a:ext cx="6908838" cy="1231106"/>
          </a:xfrm>
          <a:prstGeom prst="rect">
            <a:avLst/>
          </a:prstGeom>
          <a:noFill/>
        </p:spPr>
        <p:txBody>
          <a:bodyPr wrap="square" rtlCol="0">
            <a:spAutoFit/>
          </a:bodyPr>
          <a:lstStyle/>
          <a:p>
            <a:pPr algn="ctr"/>
            <a:endParaRPr lang="en-US" dirty="0">
              <a:latin typeface="Arial Black" panose="020B0A04020102020204" pitchFamily="34" charset="0"/>
            </a:endParaRPr>
          </a:p>
          <a:p>
            <a:pPr algn="ctr"/>
            <a:r>
              <a:rPr lang="en-US" sz="2800" dirty="0">
                <a:latin typeface="Arial Black" panose="020B0A04020102020204" pitchFamily="34" charset="0"/>
              </a:rPr>
              <a:t>Title : DoS Trojan and Data Leakage on Caravel</a:t>
            </a:r>
            <a:endParaRPr lang="el-GR" sz="2800" dirty="0">
              <a:latin typeface="Arial Black" panose="020B0A04020102020204" pitchFamily="34" charset="0"/>
            </a:endParaRPr>
          </a:p>
        </p:txBody>
      </p:sp>
    </p:spTree>
    <p:extLst>
      <p:ext uri="{BB962C8B-B14F-4D97-AF65-F5344CB8AC3E}">
        <p14:creationId xmlns:p14="http://schemas.microsoft.com/office/powerpoint/2010/main" val="3431252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466850" y="580148"/>
            <a:ext cx="8909118" cy="5836086"/>
            <a:chOff x="2175322" y="594145"/>
            <a:chExt cx="8559936" cy="5836086"/>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175322" y="4843096"/>
              <a:ext cx="8559936" cy="158713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4800" dirty="0">
                  <a:solidFill>
                    <a:schemeClr val="tx1"/>
                  </a:solidFill>
                  <a:latin typeface="Source Sans Pro" charset="0"/>
                  <a:ea typeface="Source Sans Pro" charset="0"/>
                  <a:cs typeface="Source Sans Pro" charset="0"/>
                </a:rPr>
                <a:t>A wishbone bus D.O.S. </a:t>
              </a:r>
              <a:r>
                <a:rPr lang="en-US" sz="4800" dirty="0" err="1">
                  <a:solidFill>
                    <a:schemeClr val="tx1"/>
                  </a:solidFill>
                  <a:latin typeface="Source Sans Pro" charset="0"/>
                  <a:ea typeface="Source Sans Pro" charset="0"/>
                  <a:cs typeface="Source Sans Pro" charset="0"/>
                </a:rPr>
                <a:t>hw</a:t>
              </a:r>
              <a:r>
                <a:rPr lang="en-US" sz="4800" dirty="0">
                  <a:solidFill>
                    <a:schemeClr val="tx1"/>
                  </a:solidFill>
                  <a:latin typeface="Source Sans Pro" charset="0"/>
                  <a:ea typeface="Source Sans Pro" charset="0"/>
                  <a:cs typeface="Source Sans Pro" charset="0"/>
                </a:rPr>
                <a:t> trojan targeting </a:t>
              </a:r>
              <a:r>
                <a:rPr lang="en-US" sz="4800" dirty="0" err="1">
                  <a:solidFill>
                    <a:schemeClr val="tx1"/>
                  </a:solidFill>
                  <a:latin typeface="Source Sans Pro" charset="0"/>
                  <a:ea typeface="Source Sans Pro" charset="0"/>
                  <a:cs typeface="Source Sans Pro" charset="0"/>
                </a:rPr>
                <a:t>efabless</a:t>
              </a:r>
              <a:r>
                <a:rPr lang="en-US" sz="4800" dirty="0">
                  <a:solidFill>
                    <a:schemeClr val="tx1"/>
                  </a:solidFill>
                  <a:latin typeface="Source Sans Pro" charset="0"/>
                  <a:ea typeface="Source Sans Pro" charset="0"/>
                  <a:cs typeface="Source Sans Pro" charset="0"/>
                </a:rPr>
                <a:t> </a:t>
              </a:r>
              <a:r>
                <a:rPr lang="en-US" sz="4800" dirty="0">
                  <a:solidFill>
                    <a:schemeClr val="tx1"/>
                  </a:solidFill>
                  <a:latin typeface="Source Sans Pro" charset="0"/>
                  <a:ea typeface="Source Sans Pro" charset="0"/>
                  <a:cs typeface="Source Sans Pro" charset="0"/>
                  <a:hlinkClick r:id="rId2"/>
                </a:rPr>
                <a:t>Caravel</a:t>
              </a:r>
              <a:r>
                <a:rPr lang="en-US" sz="4800" dirty="0">
                  <a:solidFill>
                    <a:schemeClr val="tx1"/>
                  </a:solidFill>
                  <a:latin typeface="Source Sans Pro" charset="0"/>
                  <a:ea typeface="Source Sans Pro" charset="0"/>
                  <a:cs typeface="Source Sans Pro" charset="0"/>
                </a:rPr>
                <a:t> project</a:t>
              </a: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1</a:t>
              </a:r>
              <a:r>
                <a:rPr lang="en-US" sz="11500" baseline="30000" dirty="0">
                  <a:solidFill>
                    <a:srgbClr val="00AAD4"/>
                  </a:solidFill>
                  <a:latin typeface="Source Sans Pro" charset="0"/>
                  <a:ea typeface="Source Sans Pro" charset="0"/>
                  <a:cs typeface="Source Sans Pro" charset="0"/>
                </a:rPr>
                <a:t>st</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spTree>
    <p:extLst>
      <p:ext uri="{BB962C8B-B14F-4D97-AF65-F5344CB8AC3E}">
        <p14:creationId xmlns:p14="http://schemas.microsoft.com/office/powerpoint/2010/main" val="110675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D15ABA-2813-2B1F-7110-EC8CA224DEF4}"/>
              </a:ext>
            </a:extLst>
          </p:cNvPr>
          <p:cNvPicPr>
            <a:picLocks noChangeAspect="1"/>
          </p:cNvPicPr>
          <p:nvPr/>
        </p:nvPicPr>
        <p:blipFill rotWithShape="1">
          <a:blip r:embed="rId2"/>
          <a:srcRect t="5430"/>
          <a:stretch/>
        </p:blipFill>
        <p:spPr>
          <a:xfrm>
            <a:off x="6410326" y="1383942"/>
            <a:ext cx="5027623" cy="1702160"/>
          </a:xfrm>
          <a:prstGeom prst="rect">
            <a:avLst/>
          </a:prstGeom>
        </p:spPr>
      </p:pic>
      <p:sp>
        <p:nvSpPr>
          <p:cNvPr id="4" name="TextBox 3">
            <a:extLst>
              <a:ext uri="{FF2B5EF4-FFF2-40B4-BE49-F238E27FC236}">
                <a16:creationId xmlns:a16="http://schemas.microsoft.com/office/drawing/2014/main" id="{D2DD5275-256A-0E3B-37C5-D82D8BB5C6D3}"/>
              </a:ext>
            </a:extLst>
          </p:cNvPr>
          <p:cNvSpPr txBox="1"/>
          <p:nvPr/>
        </p:nvSpPr>
        <p:spPr>
          <a:xfrm>
            <a:off x="746884" y="878686"/>
            <a:ext cx="5831633" cy="461665"/>
          </a:xfrm>
          <a:prstGeom prst="rect">
            <a:avLst/>
          </a:prstGeom>
          <a:noFill/>
        </p:spPr>
        <p:txBody>
          <a:bodyPr wrap="square" rtlCol="0">
            <a:spAutoFit/>
          </a:bodyPr>
          <a:lstStyle/>
          <a:p>
            <a:r>
              <a:rPr lang="en-US" sz="2400" dirty="0">
                <a:latin typeface="Arial Black" panose="020B0A04020102020204" pitchFamily="34" charset="0"/>
              </a:rPr>
              <a:t>Why attack the wishbone bus?</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A70E2461-D893-2023-C920-E90D61F8B387}"/>
              </a:ext>
            </a:extLst>
          </p:cNvPr>
          <p:cNvSpPr txBox="1"/>
          <p:nvPr/>
        </p:nvSpPr>
        <p:spPr>
          <a:xfrm>
            <a:off x="1209676" y="1981200"/>
            <a:ext cx="4571999" cy="3970318"/>
          </a:xfrm>
          <a:prstGeom prst="rect">
            <a:avLst/>
          </a:prstGeom>
          <a:noFill/>
        </p:spPr>
        <p:txBody>
          <a:bodyPr wrap="square" rtlCol="0">
            <a:spAutoFit/>
          </a:bodyPr>
          <a:lstStyle/>
          <a:p>
            <a:r>
              <a:rPr lang="en-US" dirty="0"/>
              <a:t>Wishbone Bus is :</a:t>
            </a:r>
          </a:p>
          <a:p>
            <a:endParaRPr lang="en-US" dirty="0"/>
          </a:p>
          <a:p>
            <a:pPr marL="285750" indent="-285750">
              <a:buFont typeface="Arial" panose="020B0604020202020204" pitchFamily="34" charset="0"/>
              <a:buChar char="•"/>
            </a:pPr>
            <a:r>
              <a:rPr lang="en-US" dirty="0"/>
              <a:t>One of the most popular open source protocols to connect IP blocks inside an </a:t>
            </a:r>
            <a:r>
              <a:rPr lang="en-US" dirty="0" err="1"/>
              <a:t>SoC.</a:t>
            </a:r>
            <a:endParaRPr lang="en-US" dirty="0"/>
          </a:p>
          <a:p>
            <a:pPr marL="285750" indent="-285750">
              <a:buFont typeface="Arial" panose="020B0604020202020204" pitchFamily="34" charset="0"/>
              <a:buChar char="•"/>
            </a:pPr>
            <a:r>
              <a:rPr lang="en-US" dirty="0"/>
              <a:t>Used broadly all over the world because of the Interoperability, flexibility, and reusability it offers.</a:t>
            </a:r>
          </a:p>
          <a:p>
            <a:pPr marL="285750" indent="-285750">
              <a:buFont typeface="Arial" panose="020B0604020202020204" pitchFamily="34" charset="0"/>
              <a:buChar char="•"/>
            </a:pPr>
            <a:r>
              <a:rPr lang="en-US" dirty="0"/>
              <a:t>Used substantially in Universities worldwide.</a:t>
            </a:r>
          </a:p>
          <a:p>
            <a:pPr marL="285750" indent="-285750">
              <a:buFont typeface="Arial" panose="020B0604020202020204" pitchFamily="34" charset="0"/>
              <a:buChar char="•"/>
            </a:pPr>
            <a:r>
              <a:rPr lang="en-US" dirty="0"/>
              <a:t>Used by companies (like </a:t>
            </a:r>
            <a:r>
              <a:rPr lang="en-US" dirty="0" err="1"/>
              <a:t>efabless</a:t>
            </a:r>
            <a:r>
              <a:rPr lang="en-US" dirty="0"/>
              <a:t> ) all over the world.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Open-source</a:t>
            </a:r>
            <a:endParaRPr lang="el-GR" dirty="0"/>
          </a:p>
        </p:txBody>
      </p:sp>
      <p:pic>
        <p:nvPicPr>
          <p:cNvPr id="3074" name="Picture 2">
            <a:extLst>
              <a:ext uri="{FF2B5EF4-FFF2-40B4-BE49-F238E27FC236}">
                <a16:creationId xmlns:a16="http://schemas.microsoft.com/office/drawing/2014/main" id="{E8568129-6F46-50BC-AA92-A353F0C77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0599" y="3333750"/>
            <a:ext cx="326707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8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0B2A20-4D91-3DEA-06FB-25041B66BA70}"/>
              </a:ext>
            </a:extLst>
          </p:cNvPr>
          <p:cNvSpPr txBox="1"/>
          <p:nvPr/>
        </p:nvSpPr>
        <p:spPr>
          <a:xfrm>
            <a:off x="786641" y="673417"/>
            <a:ext cx="5831633" cy="461665"/>
          </a:xfrm>
          <a:prstGeom prst="rect">
            <a:avLst/>
          </a:prstGeom>
          <a:noFill/>
        </p:spPr>
        <p:txBody>
          <a:bodyPr wrap="square" rtlCol="0">
            <a:spAutoFit/>
          </a:bodyPr>
          <a:lstStyle/>
          <a:p>
            <a:r>
              <a:rPr lang="en-US" sz="2400" dirty="0">
                <a:latin typeface="Arial Black" panose="020B0A04020102020204" pitchFamily="34" charset="0"/>
              </a:rPr>
              <a:t>Why attack the Caravel project?</a:t>
            </a:r>
            <a:endParaRPr lang="el-GR" sz="2400" dirty="0">
              <a:latin typeface="Arial Black" panose="020B0A04020102020204" pitchFamily="34" charset="0"/>
            </a:endParaRPr>
          </a:p>
        </p:txBody>
      </p:sp>
      <p:pic>
        <p:nvPicPr>
          <p:cNvPr id="10242" name="Picture 2" descr="Maverick-603 - ChipIgnite Status and New Maverick Video">
            <a:extLst>
              <a:ext uri="{FF2B5EF4-FFF2-40B4-BE49-F238E27FC236}">
                <a16:creationId xmlns:a16="http://schemas.microsoft.com/office/drawing/2014/main" id="{2756451B-D0C3-2A08-5B03-BDF56C36A6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389" t="7683" r="2194" b="4649"/>
          <a:stretch/>
        </p:blipFill>
        <p:spPr bwMode="auto">
          <a:xfrm>
            <a:off x="7655767" y="1401924"/>
            <a:ext cx="3084762" cy="40541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E230A4E-20EA-ED56-A36F-D11C5C4A284D}"/>
              </a:ext>
            </a:extLst>
          </p:cNvPr>
          <p:cNvSpPr txBox="1"/>
          <p:nvPr/>
        </p:nvSpPr>
        <p:spPr>
          <a:xfrm>
            <a:off x="1560443" y="1752600"/>
            <a:ext cx="6095324" cy="3970318"/>
          </a:xfrm>
          <a:prstGeom prst="rect">
            <a:avLst/>
          </a:prstGeom>
          <a:noFill/>
        </p:spPr>
        <p:txBody>
          <a:bodyPr wrap="square" rtlCol="0">
            <a:spAutoFit/>
          </a:bodyPr>
          <a:lstStyle/>
          <a:p>
            <a:r>
              <a:rPr lang="en-US" dirty="0"/>
              <a:t>Caravel project:</a:t>
            </a:r>
          </a:p>
          <a:p>
            <a:endParaRPr lang="en-US" dirty="0"/>
          </a:p>
          <a:p>
            <a:pPr marL="285750" indent="-285750">
              <a:buFont typeface="Arial" panose="020B0604020202020204" pitchFamily="34" charset="0"/>
              <a:buChar char="•"/>
            </a:pPr>
            <a:r>
              <a:rPr lang="en-US" dirty="0"/>
              <a:t>is one of the most influential open-source projects in (open-source) Chip design.</a:t>
            </a:r>
          </a:p>
          <a:p>
            <a:pPr marL="285750" indent="-285750">
              <a:buFont typeface="Arial" panose="020B0604020202020204" pitchFamily="34" charset="0"/>
              <a:buChar char="•"/>
            </a:pPr>
            <a:r>
              <a:rPr lang="en-US" dirty="0"/>
              <a:t>provides a cost-effective route for ASIC development - it leverages the use of mature and low-cost semiconductor and community-driven development.</a:t>
            </a:r>
          </a:p>
          <a:p>
            <a:pPr marL="285750" indent="-285750">
              <a:buFont typeface="Arial" panose="020B0604020202020204" pitchFamily="34" charset="0"/>
              <a:buChar char="•"/>
            </a:pPr>
            <a:r>
              <a:rPr lang="en-US" dirty="0"/>
              <a:t>is used substantially in Universities worldwide.</a:t>
            </a:r>
          </a:p>
          <a:p>
            <a:pPr marL="285750" indent="-285750">
              <a:buFont typeface="Arial" panose="020B0604020202020204" pitchFamily="34" charset="0"/>
              <a:buChar char="•"/>
            </a:pPr>
            <a:r>
              <a:rPr lang="en-US" dirty="0"/>
              <a:t>greatly encourages code reuse, making it easier for designers to integrate existing building blocks and IP cores into their ASIC designs.</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l-GR" dirty="0"/>
          </a:p>
        </p:txBody>
      </p:sp>
      <p:sp>
        <p:nvSpPr>
          <p:cNvPr id="4" name="TextBox 3">
            <a:extLst>
              <a:ext uri="{FF2B5EF4-FFF2-40B4-BE49-F238E27FC236}">
                <a16:creationId xmlns:a16="http://schemas.microsoft.com/office/drawing/2014/main" id="{40522EF5-D6A7-CDD1-CA83-2E4FA350554F}"/>
              </a:ext>
            </a:extLst>
          </p:cNvPr>
          <p:cNvSpPr txBox="1"/>
          <p:nvPr/>
        </p:nvSpPr>
        <p:spPr>
          <a:xfrm>
            <a:off x="3195734" y="5352313"/>
            <a:ext cx="3741780" cy="584775"/>
          </a:xfrm>
          <a:prstGeom prst="rect">
            <a:avLst/>
          </a:prstGeom>
          <a:noFill/>
        </p:spPr>
        <p:txBody>
          <a:bodyPr wrap="square" rtlCol="0">
            <a:spAutoFit/>
          </a:bodyPr>
          <a:lstStyle/>
          <a:p>
            <a:r>
              <a:rPr lang="en-US" sz="3200" b="1" dirty="0">
                <a:solidFill>
                  <a:srgbClr val="FF0000"/>
                </a:solidFill>
              </a:rPr>
              <a:t>HIGHER IMPACT</a:t>
            </a:r>
          </a:p>
        </p:txBody>
      </p:sp>
    </p:spTree>
    <p:extLst>
      <p:ext uri="{BB962C8B-B14F-4D97-AF65-F5344CB8AC3E}">
        <p14:creationId xmlns:p14="http://schemas.microsoft.com/office/powerpoint/2010/main" val="1024644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aravel Management SoC - Litex — Caravel Management SoC documentation">
            <a:extLst>
              <a:ext uri="{FF2B5EF4-FFF2-40B4-BE49-F238E27FC236}">
                <a16:creationId xmlns:a16="http://schemas.microsoft.com/office/drawing/2014/main" id="{820CA707-A0AE-038B-AD4F-6B7F6CFAF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809" y="478194"/>
            <a:ext cx="6668693" cy="577098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FEC101E4-F676-C47B-B192-98F199DBCF4F}"/>
              </a:ext>
            </a:extLst>
          </p:cNvPr>
          <p:cNvCxnSpPr>
            <a:cxnSpLocks/>
          </p:cNvCxnSpPr>
          <p:nvPr/>
        </p:nvCxnSpPr>
        <p:spPr>
          <a:xfrm>
            <a:off x="7576457" y="4152122"/>
            <a:ext cx="270588" cy="396551"/>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441E0B61-554A-CFF0-F092-04F8DB843220}"/>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flipH="1">
            <a:off x="7312868" y="3753239"/>
            <a:ext cx="398883" cy="398883"/>
          </a:xfrm>
          <a:prstGeom prst="rect">
            <a:avLst/>
          </a:prstGeom>
        </p:spPr>
      </p:pic>
      <p:sp>
        <p:nvSpPr>
          <p:cNvPr id="9" name="TextBox 8">
            <a:extLst>
              <a:ext uri="{FF2B5EF4-FFF2-40B4-BE49-F238E27FC236}">
                <a16:creationId xmlns:a16="http://schemas.microsoft.com/office/drawing/2014/main" id="{26EDB7A8-B89C-8B2D-95E4-664D4333450A}"/>
              </a:ext>
            </a:extLst>
          </p:cNvPr>
          <p:cNvSpPr txBox="1"/>
          <p:nvPr/>
        </p:nvSpPr>
        <p:spPr>
          <a:xfrm>
            <a:off x="583163" y="937727"/>
            <a:ext cx="4100804" cy="4524315"/>
          </a:xfrm>
          <a:prstGeom prst="rect">
            <a:avLst/>
          </a:prstGeom>
          <a:noFill/>
        </p:spPr>
        <p:txBody>
          <a:bodyPr wrap="square" rtlCol="0">
            <a:spAutoFit/>
          </a:bodyPr>
          <a:lstStyle/>
          <a:p>
            <a:r>
              <a:rPr lang="en-US" dirty="0"/>
              <a:t>An alpha version of our malicious code implementation methodology is:</a:t>
            </a:r>
          </a:p>
          <a:p>
            <a:endParaRPr lang="en-US" dirty="0"/>
          </a:p>
          <a:p>
            <a:pPr marL="342900" indent="-342900">
              <a:buFont typeface="+mj-lt"/>
              <a:buAutoNum type="arabicPeriod"/>
            </a:pPr>
            <a:r>
              <a:rPr lang="en-US" dirty="0"/>
              <a:t>We first analyzed the code in the GitHub repository.</a:t>
            </a:r>
          </a:p>
          <a:p>
            <a:pPr marL="342900" indent="-342900">
              <a:buFont typeface="+mj-lt"/>
              <a:buAutoNum type="arabicPeriod"/>
            </a:pPr>
            <a:r>
              <a:rPr lang="en-US" dirty="0"/>
              <a:t>Inside the </a:t>
            </a:r>
            <a:r>
              <a:rPr lang="en-US" dirty="0" err="1"/>
              <a:t>housekeeping.v</a:t>
            </a:r>
            <a:r>
              <a:rPr lang="en-US" dirty="0"/>
              <a:t> file the wishbone to SPI to CPU communication is implemented.</a:t>
            </a:r>
          </a:p>
          <a:p>
            <a:pPr marL="342900" indent="-342900">
              <a:buFont typeface="+mj-lt"/>
              <a:buAutoNum type="arabicPeriod"/>
            </a:pPr>
            <a:r>
              <a:rPr lang="en-US" dirty="0"/>
              <a:t>We can alter the wishbone FSM implementation by adding a stage where if a certain value is transmitted in the bus then an internal signal gets stuck at “0” </a:t>
            </a:r>
          </a:p>
          <a:p>
            <a:pPr marL="342900" indent="-342900">
              <a:buFont typeface="+mj-lt"/>
              <a:buAutoNum type="arabicPeriod"/>
            </a:pPr>
            <a:r>
              <a:rPr lang="en-US" dirty="0"/>
              <a:t>This way we are glitching the handshake method causing a Denial Of Service.</a:t>
            </a:r>
            <a:endParaRPr lang="el-GR" dirty="0"/>
          </a:p>
        </p:txBody>
      </p:sp>
    </p:spTree>
    <p:extLst>
      <p:ext uri="{BB962C8B-B14F-4D97-AF65-F5344CB8AC3E}">
        <p14:creationId xmlns:p14="http://schemas.microsoft.com/office/powerpoint/2010/main" val="789329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FECC6-7A19-B2A9-07C4-56409A6A907B}"/>
              </a:ext>
            </a:extLst>
          </p:cNvPr>
          <p:cNvSpPr txBox="1"/>
          <p:nvPr/>
        </p:nvSpPr>
        <p:spPr>
          <a:xfrm>
            <a:off x="7201677" y="2628028"/>
            <a:ext cx="3665377" cy="923330"/>
          </a:xfrm>
          <a:prstGeom prst="rect">
            <a:avLst/>
          </a:prstGeom>
          <a:noFill/>
        </p:spPr>
        <p:txBody>
          <a:bodyPr wrap="square" rtlCol="0">
            <a:spAutoFit/>
          </a:bodyPr>
          <a:lstStyle/>
          <a:p>
            <a:pPr algn="ctr"/>
            <a:r>
              <a:rPr lang="en-US" dirty="0">
                <a:hlinkClick r:id="rId2"/>
              </a:rPr>
              <a:t>Prompt example: https://chat.openai.com/share/8d425e27-d6d8-473b-9f53-7e42fdf6c008</a:t>
            </a:r>
            <a:endParaRPr lang="el-GR" dirty="0"/>
          </a:p>
        </p:txBody>
      </p:sp>
      <p:sp>
        <p:nvSpPr>
          <p:cNvPr id="3" name="TextBox 2">
            <a:extLst>
              <a:ext uri="{FF2B5EF4-FFF2-40B4-BE49-F238E27FC236}">
                <a16:creationId xmlns:a16="http://schemas.microsoft.com/office/drawing/2014/main" id="{7622558D-FAB4-5C35-5F64-F883459FD0DF}"/>
              </a:ext>
            </a:extLst>
          </p:cNvPr>
          <p:cNvSpPr txBox="1"/>
          <p:nvPr/>
        </p:nvSpPr>
        <p:spPr>
          <a:xfrm>
            <a:off x="8022425" y="1713056"/>
            <a:ext cx="2905276" cy="830997"/>
          </a:xfrm>
          <a:prstGeom prst="rect">
            <a:avLst/>
          </a:prstGeom>
          <a:noFill/>
        </p:spPr>
        <p:txBody>
          <a:bodyPr wrap="square" rtlCol="0">
            <a:spAutoFit/>
          </a:bodyPr>
          <a:lstStyle/>
          <a:p>
            <a:r>
              <a:rPr lang="en-US" sz="4800" dirty="0">
                <a:latin typeface="Arial Black" panose="020B0A04020102020204" pitchFamily="34" charset="0"/>
              </a:rPr>
              <a:t>P.O.C.</a:t>
            </a:r>
            <a:endParaRPr lang="el-GR" sz="4800" dirty="0">
              <a:latin typeface="Arial Black" panose="020B0A04020102020204" pitchFamily="34" charset="0"/>
            </a:endParaRPr>
          </a:p>
        </p:txBody>
      </p:sp>
      <p:sp>
        <p:nvSpPr>
          <p:cNvPr id="4" name="TextBox 3">
            <a:extLst>
              <a:ext uri="{FF2B5EF4-FFF2-40B4-BE49-F238E27FC236}">
                <a16:creationId xmlns:a16="http://schemas.microsoft.com/office/drawing/2014/main" id="{BFDFE2F0-E799-5B63-B8B7-6178A35D2DD4}"/>
              </a:ext>
            </a:extLst>
          </p:cNvPr>
          <p:cNvSpPr txBox="1"/>
          <p:nvPr/>
        </p:nvSpPr>
        <p:spPr>
          <a:xfrm>
            <a:off x="1264299" y="1012201"/>
            <a:ext cx="4436705" cy="1200329"/>
          </a:xfrm>
          <a:prstGeom prst="rect">
            <a:avLst/>
          </a:prstGeom>
          <a:noFill/>
        </p:spPr>
        <p:txBody>
          <a:bodyPr wrap="square" rtlCol="0">
            <a:spAutoFit/>
          </a:bodyPr>
          <a:lstStyle/>
          <a:p>
            <a:r>
              <a:rPr lang="en-US" dirty="0"/>
              <a:t>Prompt example where “</a:t>
            </a:r>
            <a:r>
              <a:rPr lang="en-US" b="1" i="1" dirty="0" err="1"/>
              <a:t>wbbd_busy</a:t>
            </a:r>
            <a:r>
              <a:rPr lang="en-US" dirty="0"/>
              <a:t>” signal should always be set to “</a:t>
            </a:r>
            <a:r>
              <a:rPr lang="en-US" b="1" i="1" dirty="0"/>
              <a:t>1’b1</a:t>
            </a:r>
            <a:r>
              <a:rPr lang="en-US" dirty="0"/>
              <a:t>” when the “</a:t>
            </a:r>
            <a:r>
              <a:rPr lang="en-US" b="1" i="1" dirty="0" err="1"/>
              <a:t>wbbd_data</a:t>
            </a:r>
            <a:r>
              <a:rPr lang="en-US" dirty="0"/>
              <a:t>” signal has the value “</a:t>
            </a:r>
            <a:r>
              <a:rPr lang="en-US" b="1" i="1" dirty="0"/>
              <a:t>8’df</a:t>
            </a:r>
            <a:r>
              <a:rPr lang="en-US" dirty="0"/>
              <a:t>”. This is just an example concept.</a:t>
            </a:r>
            <a:endParaRPr lang="el-GR" dirty="0"/>
          </a:p>
        </p:txBody>
      </p:sp>
      <p:sp>
        <p:nvSpPr>
          <p:cNvPr id="6" name="TextBox 5">
            <a:extLst>
              <a:ext uri="{FF2B5EF4-FFF2-40B4-BE49-F238E27FC236}">
                <a16:creationId xmlns:a16="http://schemas.microsoft.com/office/drawing/2014/main" id="{4186C9DF-43D9-0C3B-5DFD-52EAF2C46AE2}"/>
              </a:ext>
            </a:extLst>
          </p:cNvPr>
          <p:cNvSpPr txBox="1"/>
          <p:nvPr/>
        </p:nvSpPr>
        <p:spPr>
          <a:xfrm>
            <a:off x="1324946" y="2794519"/>
            <a:ext cx="4697964" cy="2031325"/>
          </a:xfrm>
          <a:prstGeom prst="rect">
            <a:avLst/>
          </a:prstGeom>
          <a:noFill/>
        </p:spPr>
        <p:txBody>
          <a:bodyPr wrap="square" rtlCol="0">
            <a:spAutoFit/>
          </a:bodyPr>
          <a:lstStyle/>
          <a:p>
            <a:r>
              <a:rPr lang="en-US"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Register‐transfer level (RTL)</a:t>
            </a:r>
          </a:p>
          <a:p>
            <a:pPr marL="285750" indent="-285750" algn="just">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Functional Effects: Denial of service</a:t>
            </a:r>
          </a:p>
          <a:p>
            <a:pPr marL="285750" indent="-285750">
              <a:buFont typeface="Arial" panose="020B0604020202020204" pitchFamily="34" charset="0"/>
              <a:buChar char="•"/>
            </a:pPr>
            <a:r>
              <a:rPr lang="en-US" dirty="0"/>
              <a:t>Physical characteristics: Functional</a:t>
            </a:r>
            <a:endParaRPr lang="el-GR" dirty="0"/>
          </a:p>
        </p:txBody>
      </p:sp>
    </p:spTree>
    <p:extLst>
      <p:ext uri="{BB962C8B-B14F-4D97-AF65-F5344CB8AC3E}">
        <p14:creationId xmlns:p14="http://schemas.microsoft.com/office/powerpoint/2010/main" val="1686600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858408" y="580148"/>
            <a:ext cx="8475184" cy="4590746"/>
            <a:chOff x="2217698" y="594145"/>
            <a:chExt cx="8475184" cy="4590746"/>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217698" y="4843096"/>
              <a:ext cx="8475184" cy="34179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325"/>
                </a:lnSpc>
              </a:pPr>
              <a:r>
                <a:rPr lang="en-US" sz="3200" dirty="0">
                  <a:solidFill>
                    <a:schemeClr val="tx1"/>
                  </a:solidFill>
                  <a:latin typeface="Source Sans Pro" charset="0"/>
                  <a:ea typeface="Source Sans Pro" charset="0"/>
                  <a:cs typeface="Source Sans Pro" charset="0"/>
                </a:rPr>
                <a:t> Leaking key from a </a:t>
              </a:r>
              <a:r>
                <a:rPr lang="en-US" sz="3200" dirty="0">
                  <a:solidFill>
                    <a:schemeClr val="tx1"/>
                  </a:solidFill>
                  <a:latin typeface="Source Sans Pro" charset="0"/>
                  <a:ea typeface="Source Sans Pro" charset="0"/>
                  <a:cs typeface="Source Sans Pro" charset="0"/>
                  <a:hlinkClick r:id="rId2"/>
                </a:rPr>
                <a:t>symmetric AES block cipher</a:t>
              </a:r>
              <a:endParaRPr lang="en-US" sz="4800" dirty="0">
                <a:solidFill>
                  <a:schemeClr val="tx1"/>
                </a:solidFill>
                <a:latin typeface="Source Sans Pro" charset="0"/>
                <a:ea typeface="Source Sans Pro" charset="0"/>
                <a:cs typeface="Source Sans Pro" charset="0"/>
              </a:endParaRP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2</a:t>
              </a:r>
              <a:r>
                <a:rPr lang="en-US" sz="11500" baseline="30000" dirty="0">
                  <a:solidFill>
                    <a:srgbClr val="00AAD4"/>
                  </a:solidFill>
                  <a:latin typeface="Source Sans Pro" charset="0"/>
                  <a:ea typeface="Source Sans Pro" charset="0"/>
                  <a:cs typeface="Source Sans Pro" charset="0"/>
                </a:rPr>
                <a:t>nd</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spTree>
    <p:extLst>
      <p:ext uri="{BB962C8B-B14F-4D97-AF65-F5344CB8AC3E}">
        <p14:creationId xmlns:p14="http://schemas.microsoft.com/office/powerpoint/2010/main" val="3109646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DD5275-256A-0E3B-37C5-D82D8BB5C6D3}"/>
              </a:ext>
            </a:extLst>
          </p:cNvPr>
          <p:cNvSpPr txBox="1"/>
          <p:nvPr/>
        </p:nvSpPr>
        <p:spPr>
          <a:xfrm>
            <a:off x="766763" y="466043"/>
            <a:ext cx="5831633" cy="461665"/>
          </a:xfrm>
          <a:prstGeom prst="rect">
            <a:avLst/>
          </a:prstGeom>
          <a:noFill/>
        </p:spPr>
        <p:txBody>
          <a:bodyPr wrap="square" rtlCol="0">
            <a:spAutoFit/>
          </a:bodyPr>
          <a:lstStyle/>
          <a:p>
            <a:r>
              <a:rPr lang="en-US" sz="2400" dirty="0">
                <a:latin typeface="Arial Black" panose="020B0A04020102020204" pitchFamily="34" charset="0"/>
              </a:rPr>
              <a:t>Why attack AES?</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A70E2461-D893-2023-C920-E90D61F8B387}"/>
              </a:ext>
            </a:extLst>
          </p:cNvPr>
          <p:cNvSpPr txBox="1"/>
          <p:nvPr/>
        </p:nvSpPr>
        <p:spPr>
          <a:xfrm>
            <a:off x="1798983" y="1789922"/>
            <a:ext cx="5094622" cy="3139321"/>
          </a:xfrm>
          <a:prstGeom prst="rect">
            <a:avLst/>
          </a:prstGeom>
          <a:noFill/>
        </p:spPr>
        <p:txBody>
          <a:bodyPr wrap="square" rtlCol="0">
            <a:spAutoFit/>
          </a:bodyPr>
          <a:lstStyle/>
          <a:p>
            <a:r>
              <a:rPr lang="en-US" dirty="0"/>
              <a:t>AES is :</a:t>
            </a:r>
          </a:p>
          <a:p>
            <a:endParaRPr lang="en-US" dirty="0"/>
          </a:p>
          <a:p>
            <a:pPr marL="285750" indent="-285750">
              <a:buFont typeface="Arial" panose="020B0604020202020204" pitchFamily="34" charset="0"/>
              <a:buChar char="•"/>
            </a:pPr>
            <a:r>
              <a:rPr lang="en-US" dirty="0"/>
              <a:t>One of the most popular encryption standards.</a:t>
            </a:r>
          </a:p>
          <a:p>
            <a:pPr marL="285750" indent="-285750">
              <a:buFont typeface="Arial" panose="020B0604020202020204" pitchFamily="34" charset="0"/>
              <a:buChar char="•"/>
            </a:pPr>
            <a:r>
              <a:rPr lang="en-US" dirty="0"/>
              <a:t>Used broadly all over the world.</a:t>
            </a:r>
          </a:p>
          <a:p>
            <a:pPr marL="285750" indent="-285750">
              <a:buFont typeface="Arial" panose="020B0604020202020204" pitchFamily="34" charset="0"/>
              <a:buChar char="•"/>
            </a:pPr>
            <a:r>
              <a:rPr lang="en-US" dirty="0"/>
              <a:t>Is globally standardized, regulated and incompliance with governments, individuals and enterprises.</a:t>
            </a:r>
          </a:p>
          <a:p>
            <a:pPr marL="285750" indent="-285750">
              <a:buFont typeface="Arial" panose="020B0604020202020204" pitchFamily="34" charset="0"/>
              <a:buChar char="•"/>
            </a:pPr>
            <a:r>
              <a:rPr lang="en-US" dirty="0"/>
              <a:t>Is efficient in terms of processing power and memory usage so it is used everywhere.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l-GR" dirty="0"/>
          </a:p>
        </p:txBody>
      </p:sp>
      <p:pic>
        <p:nvPicPr>
          <p:cNvPr id="1026" name="Picture 2" descr="What is Advanced Encryption Standard (AES)? Definition, Encrption,  Decryption, Advantages and Disadvantages - Binary Terms">
            <a:extLst>
              <a:ext uri="{FF2B5EF4-FFF2-40B4-BE49-F238E27FC236}">
                <a16:creationId xmlns:a16="http://schemas.microsoft.com/office/drawing/2014/main" id="{4216DE81-B276-3417-D499-8AE3E6086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8813" y="696875"/>
            <a:ext cx="2724347" cy="542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734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6EDB7A8-B89C-8B2D-95E4-664D4333450A}"/>
              </a:ext>
            </a:extLst>
          </p:cNvPr>
          <p:cNvSpPr txBox="1"/>
          <p:nvPr/>
        </p:nvSpPr>
        <p:spPr>
          <a:xfrm>
            <a:off x="1757265" y="1305341"/>
            <a:ext cx="5001208" cy="4247317"/>
          </a:xfrm>
          <a:prstGeom prst="rect">
            <a:avLst/>
          </a:prstGeom>
          <a:noFill/>
        </p:spPr>
        <p:txBody>
          <a:bodyPr wrap="square" rtlCol="0">
            <a:spAutoFit/>
          </a:bodyPr>
          <a:lstStyle/>
          <a:p>
            <a:r>
              <a:rPr lang="en-US" dirty="0"/>
              <a:t>An alpha version of our malicious code implementation methodology is:</a:t>
            </a:r>
          </a:p>
          <a:p>
            <a:endParaRPr lang="en-US" dirty="0"/>
          </a:p>
          <a:p>
            <a:pPr marL="342900" indent="-342900">
              <a:buFont typeface="+mj-lt"/>
              <a:buAutoNum type="arabicPeriod"/>
            </a:pPr>
            <a:r>
              <a:rPr lang="en-US" dirty="0"/>
              <a:t>We first analyzed the code in the </a:t>
            </a:r>
            <a:r>
              <a:rPr lang="en-US" dirty="0">
                <a:hlinkClick r:id="rId2"/>
              </a:rPr>
              <a:t>GitHub repository</a:t>
            </a:r>
            <a:r>
              <a:rPr lang="en-US" dirty="0"/>
              <a:t>.</a:t>
            </a:r>
          </a:p>
          <a:p>
            <a:pPr marL="342900" indent="-342900">
              <a:buFont typeface="+mj-lt"/>
              <a:buAutoNum type="arabicPeriod"/>
            </a:pPr>
            <a:r>
              <a:rPr lang="en-US" dirty="0"/>
              <a:t>We use a shift register to store the key.</a:t>
            </a:r>
          </a:p>
          <a:p>
            <a:pPr marL="342900" indent="-342900">
              <a:buFont typeface="+mj-lt"/>
              <a:buAutoNum type="arabicPeriod"/>
            </a:pPr>
            <a:r>
              <a:rPr lang="en-US" dirty="0"/>
              <a:t>When a pattern is detected through a FSM we use a covert way of leaking the key by</a:t>
            </a:r>
          </a:p>
          <a:p>
            <a:pPr marL="800100" lvl="1" indent="-342900">
              <a:buFont typeface="Arial" panose="020B0604020202020204" pitchFamily="34" charset="0"/>
              <a:buChar char="•"/>
            </a:pPr>
            <a:r>
              <a:rPr lang="en-US" dirty="0"/>
              <a:t>modulating an (unused) pin on chip that generates an RF signal. This signal can be used to transmit the key bits. Then it can be received with an ordinary AM radio. </a:t>
            </a:r>
          </a:p>
          <a:p>
            <a:pPr marL="342900" indent="-342900">
              <a:buFont typeface="+mj-lt"/>
              <a:buAutoNum type="arabicPeriod"/>
            </a:pPr>
            <a:r>
              <a:rPr lang="en-US" dirty="0"/>
              <a:t>The data carried by the AM signal needs to be easily interpreted by a human by using a beep scheme.</a:t>
            </a:r>
            <a:endParaRPr lang="el-GR" dirty="0"/>
          </a:p>
        </p:txBody>
      </p:sp>
      <p:pic>
        <p:nvPicPr>
          <p:cNvPr id="2" name="Picture 2" descr="What is Advanced Encryption Standard (AES)? Definition, Encrption,  Decryption, Advantages and Disadvantages - Binary Terms">
            <a:extLst>
              <a:ext uri="{FF2B5EF4-FFF2-40B4-BE49-F238E27FC236}">
                <a16:creationId xmlns:a16="http://schemas.microsoft.com/office/drawing/2014/main" id="{F337BB01-09AA-3825-7921-78372CB96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149" y="827502"/>
            <a:ext cx="2724347" cy="542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821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FECC6-7A19-B2A9-07C4-56409A6A907B}"/>
              </a:ext>
            </a:extLst>
          </p:cNvPr>
          <p:cNvSpPr txBox="1"/>
          <p:nvPr/>
        </p:nvSpPr>
        <p:spPr>
          <a:xfrm>
            <a:off x="7201677" y="2628028"/>
            <a:ext cx="3665377" cy="1200329"/>
          </a:xfrm>
          <a:prstGeom prst="rect">
            <a:avLst/>
          </a:prstGeom>
          <a:noFill/>
        </p:spPr>
        <p:txBody>
          <a:bodyPr wrap="square" rtlCol="0">
            <a:spAutoFit/>
          </a:bodyPr>
          <a:lstStyle/>
          <a:p>
            <a:pPr algn="ctr"/>
            <a:r>
              <a:rPr lang="en-US" dirty="0">
                <a:hlinkClick r:id="rId2"/>
              </a:rPr>
              <a:t>Prompt example: https://chat.openai.com/share/dca03999-90f9-4d24-84ba-787d94041459</a:t>
            </a:r>
            <a:endParaRPr lang="el-GR" dirty="0"/>
          </a:p>
        </p:txBody>
      </p:sp>
      <p:sp>
        <p:nvSpPr>
          <p:cNvPr id="3" name="TextBox 2">
            <a:extLst>
              <a:ext uri="{FF2B5EF4-FFF2-40B4-BE49-F238E27FC236}">
                <a16:creationId xmlns:a16="http://schemas.microsoft.com/office/drawing/2014/main" id="{7622558D-FAB4-5C35-5F64-F883459FD0DF}"/>
              </a:ext>
            </a:extLst>
          </p:cNvPr>
          <p:cNvSpPr txBox="1"/>
          <p:nvPr/>
        </p:nvSpPr>
        <p:spPr>
          <a:xfrm>
            <a:off x="8022425" y="1713056"/>
            <a:ext cx="2905276" cy="830997"/>
          </a:xfrm>
          <a:prstGeom prst="rect">
            <a:avLst/>
          </a:prstGeom>
          <a:noFill/>
        </p:spPr>
        <p:txBody>
          <a:bodyPr wrap="square" rtlCol="0">
            <a:spAutoFit/>
          </a:bodyPr>
          <a:lstStyle/>
          <a:p>
            <a:r>
              <a:rPr lang="en-US" sz="4800" dirty="0">
                <a:latin typeface="Arial Black" panose="020B0A04020102020204" pitchFamily="34" charset="0"/>
              </a:rPr>
              <a:t>P.O.C.</a:t>
            </a:r>
            <a:endParaRPr lang="el-GR" sz="4800" dirty="0">
              <a:latin typeface="Arial Black" panose="020B0A04020102020204" pitchFamily="34" charset="0"/>
            </a:endParaRPr>
          </a:p>
        </p:txBody>
      </p:sp>
      <p:sp>
        <p:nvSpPr>
          <p:cNvPr id="4" name="TextBox 3">
            <a:extLst>
              <a:ext uri="{FF2B5EF4-FFF2-40B4-BE49-F238E27FC236}">
                <a16:creationId xmlns:a16="http://schemas.microsoft.com/office/drawing/2014/main" id="{BFDFE2F0-E799-5B63-B8B7-6178A35D2DD4}"/>
              </a:ext>
            </a:extLst>
          </p:cNvPr>
          <p:cNvSpPr txBox="1"/>
          <p:nvPr/>
        </p:nvSpPr>
        <p:spPr>
          <a:xfrm>
            <a:off x="1212981" y="1628021"/>
            <a:ext cx="4436705" cy="646331"/>
          </a:xfrm>
          <a:prstGeom prst="rect">
            <a:avLst/>
          </a:prstGeom>
          <a:noFill/>
        </p:spPr>
        <p:txBody>
          <a:bodyPr wrap="square" rtlCol="0">
            <a:spAutoFit/>
          </a:bodyPr>
          <a:lstStyle/>
          <a:p>
            <a:r>
              <a:rPr lang="en-US" dirty="0"/>
              <a:t>Leaking the key by modulating an (unused) pin on chip that generates an RF signal. </a:t>
            </a:r>
            <a:endParaRPr lang="el-GR" dirty="0"/>
          </a:p>
        </p:txBody>
      </p:sp>
      <p:sp>
        <p:nvSpPr>
          <p:cNvPr id="6" name="TextBox 5">
            <a:extLst>
              <a:ext uri="{FF2B5EF4-FFF2-40B4-BE49-F238E27FC236}">
                <a16:creationId xmlns:a16="http://schemas.microsoft.com/office/drawing/2014/main" id="{4186C9DF-43D9-0C3B-5DFD-52EAF2C46AE2}"/>
              </a:ext>
            </a:extLst>
          </p:cNvPr>
          <p:cNvSpPr txBox="1"/>
          <p:nvPr/>
        </p:nvSpPr>
        <p:spPr>
          <a:xfrm>
            <a:off x="1324946" y="2544053"/>
            <a:ext cx="4697964" cy="2308324"/>
          </a:xfrm>
          <a:prstGeom prst="rect">
            <a:avLst/>
          </a:prstGeom>
          <a:noFill/>
        </p:spPr>
        <p:txBody>
          <a:bodyPr wrap="square" rtlCol="0">
            <a:spAutoFit/>
          </a:bodyPr>
          <a:lstStyle/>
          <a:p>
            <a:r>
              <a:rPr lang="en-US"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 Transfer level</a:t>
            </a:r>
          </a:p>
          <a:p>
            <a:pPr marL="285750" indent="-285750">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Effects: Leak Information</a:t>
            </a:r>
          </a:p>
          <a:p>
            <a:pPr marL="285750" indent="-285750">
              <a:buFont typeface="Arial" panose="020B0604020202020204" pitchFamily="34" charset="0"/>
              <a:buChar char="•"/>
            </a:pPr>
            <a:r>
              <a:rPr lang="en-US" dirty="0"/>
              <a:t>Location: Processor</a:t>
            </a:r>
          </a:p>
          <a:p>
            <a:pPr marL="285750" indent="-285750">
              <a:buFont typeface="Arial" panose="020B0604020202020204" pitchFamily="34" charset="0"/>
              <a:buChar char="•"/>
            </a:pPr>
            <a:r>
              <a:rPr lang="en-US" dirty="0"/>
              <a:t>Physical characteristics: Functional</a:t>
            </a:r>
            <a:endParaRPr lang="el-GR" dirty="0"/>
          </a:p>
        </p:txBody>
      </p:sp>
    </p:spTree>
    <p:extLst>
      <p:ext uri="{BB962C8B-B14F-4D97-AF65-F5344CB8AC3E}">
        <p14:creationId xmlns:p14="http://schemas.microsoft.com/office/powerpoint/2010/main" val="309679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37361-BEA6-3BEF-BE24-F3CBD77ACB01}"/>
              </a:ext>
            </a:extLst>
          </p:cNvPr>
          <p:cNvSpPr txBox="1"/>
          <p:nvPr/>
        </p:nvSpPr>
        <p:spPr>
          <a:xfrm>
            <a:off x="944217" y="860590"/>
            <a:ext cx="6708913" cy="461665"/>
          </a:xfrm>
          <a:prstGeom prst="rect">
            <a:avLst/>
          </a:prstGeom>
          <a:noFill/>
        </p:spPr>
        <p:txBody>
          <a:bodyPr wrap="square" rtlCol="0">
            <a:spAutoFit/>
          </a:bodyPr>
          <a:lstStyle/>
          <a:p>
            <a:r>
              <a:rPr lang="en-US" sz="2400" dirty="0">
                <a:latin typeface="Arial Black" panose="020B0A04020102020204" pitchFamily="34" charset="0"/>
              </a:rPr>
              <a:t>Method for adding the vulnerability</a:t>
            </a:r>
            <a:endParaRPr lang="el-GR" sz="2400" dirty="0">
              <a:latin typeface="Arial Black" panose="020B0A04020102020204" pitchFamily="34" charset="0"/>
            </a:endParaRPr>
          </a:p>
        </p:txBody>
      </p:sp>
      <p:grpSp>
        <p:nvGrpSpPr>
          <p:cNvPr id="6" name="Group 5">
            <a:extLst>
              <a:ext uri="{FF2B5EF4-FFF2-40B4-BE49-F238E27FC236}">
                <a16:creationId xmlns:a16="http://schemas.microsoft.com/office/drawing/2014/main" id="{666A7181-84E6-CE52-4239-CE5C707BF12D}"/>
              </a:ext>
            </a:extLst>
          </p:cNvPr>
          <p:cNvGrpSpPr/>
          <p:nvPr/>
        </p:nvGrpSpPr>
        <p:grpSpPr>
          <a:xfrm>
            <a:off x="6304387" y="2085303"/>
            <a:ext cx="4526902" cy="2687393"/>
            <a:chOff x="5976257" y="2134996"/>
            <a:chExt cx="4526902" cy="2687393"/>
          </a:xfrm>
        </p:grpSpPr>
        <p:pic>
          <p:nvPicPr>
            <p:cNvPr id="2050" name="Picture 2" descr="OpenAI Logo PNG vector in SVG, PDF, AI, CDR format">
              <a:extLst>
                <a:ext uri="{FF2B5EF4-FFF2-40B4-BE49-F238E27FC236}">
                  <a16:creationId xmlns:a16="http://schemas.microsoft.com/office/drawing/2014/main" id="{8ECD097D-9038-A8F1-9BF3-D746D748B9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44" t="32932" r="11294" b="36536"/>
            <a:stretch/>
          </p:blipFill>
          <p:spPr bwMode="auto">
            <a:xfrm>
              <a:off x="6494106" y="2134996"/>
              <a:ext cx="3491205" cy="1064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0A9EE55-272D-AA97-B8D1-7959C8C4930B}"/>
                </a:ext>
              </a:extLst>
            </p:cNvPr>
            <p:cNvPicPr>
              <a:picLocks noChangeAspect="1"/>
            </p:cNvPicPr>
            <p:nvPr/>
          </p:nvPicPr>
          <p:blipFill rotWithShape="1">
            <a:blip r:embed="rId3"/>
            <a:srcRect l="4715" t="27771" r="6941" b="30032"/>
            <a:stretch/>
          </p:blipFill>
          <p:spPr>
            <a:xfrm>
              <a:off x="5976257" y="3199428"/>
              <a:ext cx="4526902" cy="1622961"/>
            </a:xfrm>
            <a:prstGeom prst="rect">
              <a:avLst/>
            </a:prstGeom>
          </p:spPr>
        </p:pic>
      </p:grpSp>
      <p:sp>
        <p:nvSpPr>
          <p:cNvPr id="5" name="TextBox 4">
            <a:extLst>
              <a:ext uri="{FF2B5EF4-FFF2-40B4-BE49-F238E27FC236}">
                <a16:creationId xmlns:a16="http://schemas.microsoft.com/office/drawing/2014/main" id="{ED3CEC47-272E-B4DC-6897-BBD9AD3F2FC7}"/>
              </a:ext>
            </a:extLst>
          </p:cNvPr>
          <p:cNvSpPr txBox="1"/>
          <p:nvPr/>
        </p:nvSpPr>
        <p:spPr>
          <a:xfrm>
            <a:off x="1023730" y="2211356"/>
            <a:ext cx="4863885" cy="2308324"/>
          </a:xfrm>
          <a:prstGeom prst="rect">
            <a:avLst/>
          </a:prstGeom>
          <a:noFill/>
        </p:spPr>
        <p:txBody>
          <a:bodyPr wrap="square" rtlCol="0">
            <a:spAutoFit/>
          </a:bodyPr>
          <a:lstStyle/>
          <a:p>
            <a:r>
              <a:rPr lang="en-US" sz="2400" dirty="0"/>
              <a:t>OpenAI’s ChatGPT v.4 :</a:t>
            </a:r>
          </a:p>
          <a:p>
            <a:endParaRPr lang="en-US" sz="2400" dirty="0"/>
          </a:p>
          <a:p>
            <a:pPr marL="285750" indent="-285750">
              <a:buFont typeface="Arial" panose="020B0604020202020204" pitchFamily="34" charset="0"/>
              <a:buChar char="•"/>
            </a:pPr>
            <a:r>
              <a:rPr lang="en-US" sz="2400" dirty="0"/>
              <a:t>It is highly sophisticated</a:t>
            </a:r>
          </a:p>
          <a:p>
            <a:pPr marL="285750" indent="-285750">
              <a:buFont typeface="Arial" panose="020B0604020202020204" pitchFamily="34" charset="0"/>
              <a:buChar char="•"/>
            </a:pPr>
            <a:r>
              <a:rPr lang="en-US" sz="2400" dirty="0"/>
              <a:t>It performs better with code </a:t>
            </a:r>
          </a:p>
          <a:p>
            <a:pPr marL="285750" indent="-285750">
              <a:buFont typeface="Arial" panose="020B0604020202020204" pitchFamily="34" charset="0"/>
              <a:buChar char="•"/>
            </a:pPr>
            <a:r>
              <a:rPr lang="en-US" sz="2400" dirty="0"/>
              <a:t>Added versatility </a:t>
            </a:r>
          </a:p>
          <a:p>
            <a:pPr marL="285750" indent="-285750">
              <a:buFont typeface="Arial" panose="020B0604020202020204" pitchFamily="34" charset="0"/>
              <a:buChar char="•"/>
            </a:pPr>
            <a:r>
              <a:rPr lang="en-US" sz="2400" dirty="0"/>
              <a:t>API Integration</a:t>
            </a:r>
            <a:endParaRPr lang="el-GR" sz="2400" dirty="0"/>
          </a:p>
        </p:txBody>
      </p:sp>
    </p:spTree>
    <p:extLst>
      <p:ext uri="{BB962C8B-B14F-4D97-AF65-F5344CB8AC3E}">
        <p14:creationId xmlns:p14="http://schemas.microsoft.com/office/powerpoint/2010/main" val="170889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03CE6D-6619-2369-9297-3C83D238DCD9}"/>
              </a:ext>
            </a:extLst>
          </p:cNvPr>
          <p:cNvSpPr txBox="1"/>
          <p:nvPr/>
        </p:nvSpPr>
        <p:spPr>
          <a:xfrm>
            <a:off x="974035" y="827786"/>
            <a:ext cx="5831633" cy="461665"/>
          </a:xfrm>
          <a:prstGeom prst="rect">
            <a:avLst/>
          </a:prstGeom>
          <a:noFill/>
        </p:spPr>
        <p:txBody>
          <a:bodyPr wrap="square" rtlCol="0">
            <a:spAutoFit/>
          </a:bodyPr>
          <a:lstStyle/>
          <a:p>
            <a:r>
              <a:rPr lang="en-US" sz="2400" dirty="0">
                <a:latin typeface="Arial Black" panose="020B0A04020102020204" pitchFamily="34" charset="0"/>
              </a:rPr>
              <a:t>Prompt Engineering</a:t>
            </a:r>
            <a:endParaRPr lang="el-GR" sz="2400" dirty="0">
              <a:latin typeface="Arial Black" panose="020B0A04020102020204" pitchFamily="34" charset="0"/>
            </a:endParaRPr>
          </a:p>
        </p:txBody>
      </p:sp>
      <p:sp>
        <p:nvSpPr>
          <p:cNvPr id="4" name="TextBox 3">
            <a:extLst>
              <a:ext uri="{FF2B5EF4-FFF2-40B4-BE49-F238E27FC236}">
                <a16:creationId xmlns:a16="http://schemas.microsoft.com/office/drawing/2014/main" id="{6C0D9717-46FB-74DF-BEBF-789C4991553C}"/>
              </a:ext>
            </a:extLst>
          </p:cNvPr>
          <p:cNvSpPr txBox="1"/>
          <p:nvPr/>
        </p:nvSpPr>
        <p:spPr>
          <a:xfrm>
            <a:off x="1155777" y="2175570"/>
            <a:ext cx="6294594" cy="2677656"/>
          </a:xfrm>
          <a:prstGeom prst="rect">
            <a:avLst/>
          </a:prstGeom>
          <a:noFill/>
        </p:spPr>
        <p:txBody>
          <a:bodyPr wrap="square" rtlCol="0">
            <a:spAutoFit/>
          </a:bodyPr>
          <a:lstStyle/>
          <a:p>
            <a:r>
              <a:rPr lang="en-US" sz="2400" dirty="0"/>
              <a:t>Use of the Chain Of Thought(</a:t>
            </a:r>
            <a:r>
              <a:rPr lang="en-US" sz="2400" dirty="0" err="1"/>
              <a:t>CoT</a:t>
            </a:r>
            <a:r>
              <a:rPr lang="en-US" sz="2400" dirty="0"/>
              <a:t>) technique:</a:t>
            </a:r>
          </a:p>
          <a:p>
            <a:endParaRPr lang="en-US" sz="2400" dirty="0"/>
          </a:p>
          <a:p>
            <a:pPr marL="285750" indent="-285750">
              <a:buFont typeface="Arial" panose="020B0604020202020204" pitchFamily="34" charset="0"/>
              <a:buChar char="•"/>
            </a:pPr>
            <a:r>
              <a:rPr lang="en-US" sz="2400" dirty="0"/>
              <a:t>Digital design is a really complex task that requires complex reasoning an produces context aware responses.</a:t>
            </a:r>
          </a:p>
          <a:p>
            <a:pPr marL="285750" indent="-285750">
              <a:buFont typeface="Arial" panose="020B0604020202020204" pitchFamily="34" charset="0"/>
              <a:buChar char="•"/>
            </a:pPr>
            <a:r>
              <a:rPr lang="en-US" sz="2400" dirty="0"/>
              <a:t>These tasks (like creating an FSM) require multiple intermediate reasoning steps.</a:t>
            </a:r>
            <a:endParaRPr lang="el-GR" sz="2400" dirty="0"/>
          </a:p>
        </p:txBody>
      </p:sp>
      <p:pic>
        <p:nvPicPr>
          <p:cNvPr id="6" name="Picture 5">
            <a:extLst>
              <a:ext uri="{FF2B5EF4-FFF2-40B4-BE49-F238E27FC236}">
                <a16:creationId xmlns:a16="http://schemas.microsoft.com/office/drawing/2014/main" id="{0381245F-D1DC-0772-3549-8883D2E1CE80}"/>
              </a:ext>
            </a:extLst>
          </p:cNvPr>
          <p:cNvPicPr>
            <a:picLocks noChangeAspect="1"/>
          </p:cNvPicPr>
          <p:nvPr/>
        </p:nvPicPr>
        <p:blipFill>
          <a:blip r:embed="rId2"/>
          <a:stretch>
            <a:fillRect/>
          </a:stretch>
        </p:blipFill>
        <p:spPr>
          <a:xfrm>
            <a:off x="7577592" y="1908156"/>
            <a:ext cx="3969598" cy="3212484"/>
          </a:xfrm>
          <a:prstGeom prst="rect">
            <a:avLst/>
          </a:prstGeom>
        </p:spPr>
      </p:pic>
      <p:sp>
        <p:nvSpPr>
          <p:cNvPr id="2" name="TextBox 1">
            <a:extLst>
              <a:ext uri="{FF2B5EF4-FFF2-40B4-BE49-F238E27FC236}">
                <a16:creationId xmlns:a16="http://schemas.microsoft.com/office/drawing/2014/main" id="{3C437BE7-014D-2160-17D3-834A80E8BF0D}"/>
              </a:ext>
            </a:extLst>
          </p:cNvPr>
          <p:cNvSpPr txBox="1"/>
          <p:nvPr/>
        </p:nvSpPr>
        <p:spPr>
          <a:xfrm>
            <a:off x="5605669" y="5813450"/>
            <a:ext cx="6294594" cy="861774"/>
          </a:xfrm>
          <a:prstGeom prst="rect">
            <a:avLst/>
          </a:prstGeom>
          <a:noFill/>
        </p:spPr>
        <p:txBody>
          <a:bodyPr wrap="square" rtlCol="0">
            <a:spAutoFit/>
          </a:bodyPr>
          <a:lstStyle/>
          <a:p>
            <a:r>
              <a:rPr lang="en-US" sz="1600" dirty="0">
                <a:effectLst/>
              </a:rPr>
              <a:t>J. Wei </a:t>
            </a:r>
            <a:r>
              <a:rPr lang="en-US" sz="1600" i="1" dirty="0">
                <a:effectLst/>
              </a:rPr>
              <a:t>et al.</a:t>
            </a:r>
            <a:r>
              <a:rPr lang="en-US" sz="1600" dirty="0">
                <a:effectLst/>
              </a:rPr>
              <a:t>, “Chain-of-Thought Prompting Elicits Reasoning in Large Language Models,” 2022, </a:t>
            </a:r>
            <a:r>
              <a:rPr lang="en-US" sz="1600" dirty="0" err="1">
                <a:effectLst/>
              </a:rPr>
              <a:t>doi</a:t>
            </a:r>
            <a:r>
              <a:rPr lang="en-US" sz="1600" dirty="0">
                <a:effectLst/>
              </a:rPr>
              <a:t>: </a:t>
            </a:r>
            <a:r>
              <a:rPr lang="en-US" sz="1600" dirty="0">
                <a:effectLst/>
                <a:hlinkClick r:id="rId3"/>
              </a:rPr>
              <a:t>10.48550/ARXIV.2201.11903</a:t>
            </a:r>
            <a:r>
              <a:rPr lang="en-US" sz="1600" dirty="0">
                <a:effectLst/>
              </a:rPr>
              <a:t>.</a:t>
            </a:r>
          </a:p>
          <a:p>
            <a:endParaRPr lang="en-US" dirty="0"/>
          </a:p>
        </p:txBody>
      </p:sp>
    </p:spTree>
    <p:extLst>
      <p:ext uri="{BB962C8B-B14F-4D97-AF65-F5344CB8AC3E}">
        <p14:creationId xmlns:p14="http://schemas.microsoft.com/office/powerpoint/2010/main" val="190319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79ABD-1F2A-787B-E151-437F1267DD30}"/>
              </a:ext>
            </a:extLst>
          </p:cNvPr>
          <p:cNvSpPr txBox="1"/>
          <p:nvPr/>
        </p:nvSpPr>
        <p:spPr>
          <a:xfrm>
            <a:off x="974035" y="821399"/>
            <a:ext cx="5831633" cy="461665"/>
          </a:xfrm>
          <a:prstGeom prst="rect">
            <a:avLst/>
          </a:prstGeom>
          <a:noFill/>
        </p:spPr>
        <p:txBody>
          <a:bodyPr wrap="square" rtlCol="0">
            <a:spAutoFit/>
          </a:bodyPr>
          <a:lstStyle/>
          <a:p>
            <a:r>
              <a:rPr lang="en-US" sz="2400" dirty="0">
                <a:latin typeface="Arial Black" panose="020B0A04020102020204" pitchFamily="34" charset="0"/>
              </a:rPr>
              <a:t>Prompting Pattern</a:t>
            </a:r>
            <a:endParaRPr lang="el-GR" sz="2400" dirty="0">
              <a:latin typeface="Arial Black" panose="020B0A04020102020204" pitchFamily="34" charset="0"/>
            </a:endParaRPr>
          </a:p>
        </p:txBody>
      </p:sp>
      <p:sp>
        <p:nvSpPr>
          <p:cNvPr id="3" name="TextBox 2">
            <a:extLst>
              <a:ext uri="{FF2B5EF4-FFF2-40B4-BE49-F238E27FC236}">
                <a16:creationId xmlns:a16="http://schemas.microsoft.com/office/drawing/2014/main" id="{45BE0E70-E903-8B69-EC9A-8244AD958427}"/>
              </a:ext>
            </a:extLst>
          </p:cNvPr>
          <p:cNvSpPr txBox="1"/>
          <p:nvPr/>
        </p:nvSpPr>
        <p:spPr>
          <a:xfrm>
            <a:off x="834887" y="1650784"/>
            <a:ext cx="8237551" cy="4154984"/>
          </a:xfrm>
          <a:prstGeom prst="rect">
            <a:avLst/>
          </a:prstGeom>
          <a:noFill/>
        </p:spPr>
        <p:txBody>
          <a:bodyPr wrap="square" rtlCol="0">
            <a:spAutoFit/>
          </a:bodyPr>
          <a:lstStyle/>
          <a:p>
            <a:r>
              <a:rPr lang="en-US" sz="2400" dirty="0"/>
              <a:t>In order to gather the necessary steps to create a hardware trojan using an LLM, we enhanced our prompt engineering techniques </a:t>
            </a:r>
            <a:r>
              <a:rPr lang="en-US" sz="2400" b="1" dirty="0"/>
              <a:t>first</a:t>
            </a:r>
            <a:r>
              <a:rPr lang="en-US" sz="2400" dirty="0"/>
              <a:t> by using the </a:t>
            </a:r>
            <a:r>
              <a:rPr lang="en-US" sz="2400" u="sng" dirty="0"/>
              <a:t>Recipe</a:t>
            </a:r>
            <a:r>
              <a:rPr lang="en-US" sz="2400" dirty="0"/>
              <a:t> prompt pattern :</a:t>
            </a:r>
          </a:p>
          <a:p>
            <a:endParaRPr lang="en-US" sz="2400" dirty="0"/>
          </a:p>
          <a:p>
            <a:pPr marL="285750" indent="-285750">
              <a:buFont typeface="Arial" panose="020B0604020202020204" pitchFamily="34" charset="0"/>
              <a:buChar char="•"/>
            </a:pPr>
            <a:r>
              <a:rPr lang="en-US" sz="2400" dirty="0"/>
              <a:t>The main intent of this process is to gather a sequence of steps for creating the trojan intent (for example </a:t>
            </a:r>
            <a:r>
              <a:rPr lang="en-US" sz="2400" i="1" dirty="0"/>
              <a:t>“I would like to add “X” feature is “X” code . I need to perform steps A,B,C. Provide a sequence for me and fill any missing steps.”</a:t>
            </a:r>
            <a:r>
              <a:rPr lang="en-US" sz="2400" dirty="0"/>
              <a:t>).</a:t>
            </a:r>
          </a:p>
          <a:p>
            <a:pPr marL="285750" indent="-285750">
              <a:buFont typeface="Arial" panose="020B0604020202020204" pitchFamily="34" charset="0"/>
              <a:buChar char="•"/>
            </a:pPr>
            <a:r>
              <a:rPr lang="en-US" sz="2400" dirty="0"/>
              <a:t>Using this pattern the LLM will analyze a concrete sequence of steps for creating with intent the trojan(for example </a:t>
            </a:r>
            <a:r>
              <a:rPr lang="en-US" sz="2400" i="1" dirty="0"/>
              <a:t>“Identify any unnecessary steps”</a:t>
            </a:r>
            <a:r>
              <a:rPr lang="en-US" sz="2400" dirty="0"/>
              <a:t>)</a:t>
            </a:r>
          </a:p>
        </p:txBody>
      </p:sp>
      <p:pic>
        <p:nvPicPr>
          <p:cNvPr id="5" name="Picture 4">
            <a:extLst>
              <a:ext uri="{FF2B5EF4-FFF2-40B4-BE49-F238E27FC236}">
                <a16:creationId xmlns:a16="http://schemas.microsoft.com/office/drawing/2014/main" id="{B7D065E9-F0E7-DACF-FAF6-3F57D418E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998" y="1699316"/>
            <a:ext cx="1855648" cy="1855648"/>
          </a:xfrm>
          <a:prstGeom prst="rect">
            <a:avLst/>
          </a:prstGeom>
        </p:spPr>
      </p:pic>
      <p:sp>
        <p:nvSpPr>
          <p:cNvPr id="6" name="TextBox 5">
            <a:extLst>
              <a:ext uri="{FF2B5EF4-FFF2-40B4-BE49-F238E27FC236}">
                <a16:creationId xmlns:a16="http://schemas.microsoft.com/office/drawing/2014/main" id="{B839C895-29BA-F5D3-5BF7-B54E17B180EF}"/>
              </a:ext>
            </a:extLst>
          </p:cNvPr>
          <p:cNvSpPr txBox="1"/>
          <p:nvPr/>
        </p:nvSpPr>
        <p:spPr>
          <a:xfrm>
            <a:off x="9414588" y="3728276"/>
            <a:ext cx="2411963" cy="1477328"/>
          </a:xfrm>
          <a:prstGeom prst="rect">
            <a:avLst/>
          </a:prstGeom>
          <a:noFill/>
        </p:spPr>
        <p:txBody>
          <a:bodyPr wrap="square" rtlCol="0">
            <a:spAutoFit/>
          </a:bodyPr>
          <a:lstStyle/>
          <a:p>
            <a:pPr algn="ctr"/>
            <a:r>
              <a:rPr lang="en-US" dirty="0">
                <a:hlinkClick r:id="rId3"/>
              </a:rPr>
              <a:t>Prompt example: https://chat.openai.com/share/44e37758-e3c0-4025-98a8-89f75f36166b</a:t>
            </a:r>
            <a:endParaRPr lang="el-GR" dirty="0"/>
          </a:p>
        </p:txBody>
      </p:sp>
    </p:spTree>
    <p:extLst>
      <p:ext uri="{BB962C8B-B14F-4D97-AF65-F5344CB8AC3E}">
        <p14:creationId xmlns:p14="http://schemas.microsoft.com/office/powerpoint/2010/main" val="297204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44DD5C-255F-12C1-4C2D-49CF4EF2CD7C}"/>
              </a:ext>
            </a:extLst>
          </p:cNvPr>
          <p:cNvSpPr txBox="1"/>
          <p:nvPr/>
        </p:nvSpPr>
        <p:spPr>
          <a:xfrm>
            <a:off x="924339" y="807908"/>
            <a:ext cx="5831633" cy="461665"/>
          </a:xfrm>
          <a:prstGeom prst="rect">
            <a:avLst/>
          </a:prstGeom>
          <a:noFill/>
        </p:spPr>
        <p:txBody>
          <a:bodyPr wrap="square" rtlCol="0">
            <a:spAutoFit/>
          </a:bodyPr>
          <a:lstStyle/>
          <a:p>
            <a:r>
              <a:rPr lang="en-US" sz="2400" dirty="0">
                <a:latin typeface="Arial Black" panose="020B0A04020102020204" pitchFamily="34" charset="0"/>
              </a:rPr>
              <a:t>Prompting Pattern</a:t>
            </a:r>
            <a:endParaRPr lang="el-GR" sz="2400" dirty="0">
              <a:latin typeface="Arial Black" panose="020B0A04020102020204" pitchFamily="34" charset="0"/>
            </a:endParaRPr>
          </a:p>
        </p:txBody>
      </p:sp>
      <p:sp>
        <p:nvSpPr>
          <p:cNvPr id="3" name="TextBox 2">
            <a:extLst>
              <a:ext uri="{FF2B5EF4-FFF2-40B4-BE49-F238E27FC236}">
                <a16:creationId xmlns:a16="http://schemas.microsoft.com/office/drawing/2014/main" id="{BC5CEF8C-4F8A-854D-2968-E41062F6D596}"/>
              </a:ext>
            </a:extLst>
          </p:cNvPr>
          <p:cNvSpPr txBox="1"/>
          <p:nvPr/>
        </p:nvSpPr>
        <p:spPr>
          <a:xfrm>
            <a:off x="3464951" y="1533080"/>
            <a:ext cx="8484041" cy="4893647"/>
          </a:xfrm>
          <a:prstGeom prst="rect">
            <a:avLst/>
          </a:prstGeom>
          <a:noFill/>
        </p:spPr>
        <p:txBody>
          <a:bodyPr wrap="square" rtlCol="0">
            <a:spAutoFit/>
          </a:bodyPr>
          <a:lstStyle/>
          <a:p>
            <a:r>
              <a:rPr lang="en-US" sz="2400" dirty="0"/>
              <a:t>We </a:t>
            </a:r>
            <a:r>
              <a:rPr lang="en-US" sz="2400" b="1" dirty="0"/>
              <a:t>then</a:t>
            </a:r>
            <a:r>
              <a:rPr lang="en-US" sz="2400" dirty="0"/>
              <a:t> used the </a:t>
            </a:r>
            <a:r>
              <a:rPr lang="en-US" sz="2400" u="sng" dirty="0"/>
              <a:t>Persona</a:t>
            </a:r>
            <a:r>
              <a:rPr lang="en-US" sz="2400" dirty="0"/>
              <a:t> prompt pattern to:</a:t>
            </a:r>
          </a:p>
          <a:p>
            <a:endParaRPr lang="en-US" sz="2400" dirty="0"/>
          </a:p>
          <a:p>
            <a:pPr marL="285750" indent="-285750">
              <a:buFont typeface="Arial" panose="020B0604020202020204" pitchFamily="34" charset="0"/>
              <a:buChar char="•"/>
            </a:pPr>
            <a:r>
              <a:rPr lang="en-US" sz="2400" dirty="0"/>
              <a:t>provide the LLM with intent (for example, </a:t>
            </a:r>
            <a:r>
              <a:rPr lang="en-US" sz="2400" i="1" dirty="0"/>
              <a:t>“Acts as a digital engineer”</a:t>
            </a:r>
            <a:r>
              <a:rPr lang="en-US" sz="2400" dirty="0"/>
              <a:t>) and conceptualize context (refactor the code, provide Verilog files)</a:t>
            </a:r>
          </a:p>
          <a:p>
            <a:pPr marL="285750" indent="-285750">
              <a:buFont typeface="Arial" panose="020B0604020202020204" pitchFamily="34" charset="0"/>
              <a:buChar char="•"/>
            </a:pPr>
            <a:r>
              <a:rPr lang="en-US" sz="2400" dirty="0"/>
              <a:t>provide the LLM with motivation to achieve a certain task (for example, </a:t>
            </a:r>
            <a:r>
              <a:rPr lang="en-US" sz="2400" i="1" dirty="0"/>
              <a:t>“refactor the code to provide extended functionality”</a:t>
            </a:r>
            <a:r>
              <a:rPr lang="en-US" sz="2400" dirty="0"/>
              <a:t>).</a:t>
            </a:r>
          </a:p>
          <a:p>
            <a:pPr marL="285750" indent="-285750">
              <a:buFont typeface="Arial" panose="020B0604020202020204" pitchFamily="34" charset="0"/>
              <a:buChar char="•"/>
            </a:pPr>
            <a:r>
              <a:rPr lang="en-US" sz="2400" dirty="0"/>
              <a:t>structure fundamental contextual statements around key ideas (for example, </a:t>
            </a:r>
            <a:r>
              <a:rPr lang="en-US" sz="2400" i="1" dirty="0"/>
              <a:t>“Provide code that a digital designer would create”</a:t>
            </a:r>
            <a:r>
              <a:rPr lang="en-US" sz="2400" dirty="0"/>
              <a:t>)</a:t>
            </a:r>
          </a:p>
          <a:p>
            <a:pPr marL="285750" indent="-285750">
              <a:buFont typeface="Arial" panose="020B0604020202020204" pitchFamily="34" charset="0"/>
              <a:buChar char="•"/>
            </a:pPr>
            <a:r>
              <a:rPr lang="en-US" sz="2400" dirty="0"/>
              <a:t>provide example code for the LLM  to follow along by using the </a:t>
            </a:r>
            <a:r>
              <a:rPr lang="en-US" sz="2400" i="1" dirty="0"/>
              <a:t>Chain of Thought</a:t>
            </a:r>
            <a:r>
              <a:rPr lang="en-US" sz="2400" dirty="0"/>
              <a:t> prompt engineering technique (for example </a:t>
            </a:r>
            <a:r>
              <a:rPr lang="en-US" sz="2400" i="1" dirty="0"/>
              <a:t>“This part of code “X” from my codebase needs new features.”</a:t>
            </a:r>
            <a:r>
              <a:rPr lang="en-US" sz="2400" dirty="0"/>
              <a:t>). </a:t>
            </a:r>
            <a:endParaRPr lang="el-GR" sz="2400" dirty="0"/>
          </a:p>
        </p:txBody>
      </p:sp>
      <p:pic>
        <p:nvPicPr>
          <p:cNvPr id="5" name="Picture 4">
            <a:extLst>
              <a:ext uri="{FF2B5EF4-FFF2-40B4-BE49-F238E27FC236}">
                <a16:creationId xmlns:a16="http://schemas.microsoft.com/office/drawing/2014/main" id="{A96A5102-3E6C-5A4E-DA12-44135ECE4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678" y="1922307"/>
            <a:ext cx="1590869" cy="1590869"/>
          </a:xfrm>
          <a:prstGeom prst="rect">
            <a:avLst/>
          </a:prstGeom>
        </p:spPr>
      </p:pic>
      <p:sp>
        <p:nvSpPr>
          <p:cNvPr id="6" name="TextBox 5">
            <a:extLst>
              <a:ext uri="{FF2B5EF4-FFF2-40B4-BE49-F238E27FC236}">
                <a16:creationId xmlns:a16="http://schemas.microsoft.com/office/drawing/2014/main" id="{2D5DB549-36F2-24DB-964F-653B9F359ABB}"/>
              </a:ext>
            </a:extLst>
          </p:cNvPr>
          <p:cNvSpPr txBox="1"/>
          <p:nvPr/>
        </p:nvSpPr>
        <p:spPr>
          <a:xfrm>
            <a:off x="681134" y="3716396"/>
            <a:ext cx="2411963" cy="1477328"/>
          </a:xfrm>
          <a:prstGeom prst="rect">
            <a:avLst/>
          </a:prstGeom>
          <a:noFill/>
        </p:spPr>
        <p:txBody>
          <a:bodyPr wrap="square" rtlCol="0">
            <a:spAutoFit/>
          </a:bodyPr>
          <a:lstStyle/>
          <a:p>
            <a:pPr algn="ctr"/>
            <a:r>
              <a:rPr lang="en-US" dirty="0">
                <a:hlinkClick r:id="rId3"/>
              </a:rPr>
              <a:t>Prompt example: https://chat.openai.com/share/8d425e27-d6d8-473b-9f53-7e42fdf6c008</a:t>
            </a:r>
            <a:endParaRPr lang="el-GR" dirty="0"/>
          </a:p>
        </p:txBody>
      </p:sp>
    </p:spTree>
    <p:extLst>
      <p:ext uri="{BB962C8B-B14F-4D97-AF65-F5344CB8AC3E}">
        <p14:creationId xmlns:p14="http://schemas.microsoft.com/office/powerpoint/2010/main" val="143855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466850" y="580148"/>
            <a:ext cx="8909118" cy="5097423"/>
            <a:chOff x="2175322" y="594145"/>
            <a:chExt cx="8559936" cy="5097423"/>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175322" y="4843096"/>
              <a:ext cx="8559936" cy="848472"/>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4800" dirty="0">
                  <a:solidFill>
                    <a:schemeClr val="tx1"/>
                  </a:solidFill>
                  <a:latin typeface="Source Sans Pro" charset="0"/>
                  <a:ea typeface="Source Sans Pro" charset="0"/>
                  <a:cs typeface="Source Sans Pro" charset="0"/>
                </a:rPr>
                <a:t>             A UART </a:t>
              </a:r>
              <a:r>
                <a:rPr lang="en-US" sz="4800" dirty="0" err="1">
                  <a:solidFill>
                    <a:schemeClr val="tx1"/>
                  </a:solidFill>
                  <a:latin typeface="Source Sans Pro" charset="0"/>
                  <a:ea typeface="Source Sans Pro" charset="0"/>
                  <a:cs typeface="Source Sans Pro" charset="0"/>
                </a:rPr>
                <a:t>D.o.S</a:t>
              </a:r>
              <a:r>
                <a:rPr lang="en-US" sz="4800" dirty="0">
                  <a:solidFill>
                    <a:schemeClr val="tx1"/>
                  </a:solidFill>
                  <a:latin typeface="Source Sans Pro" charset="0"/>
                  <a:ea typeface="Source Sans Pro" charset="0"/>
                  <a:cs typeface="Source Sans Pro" charset="0"/>
                </a:rPr>
                <a:t>. </a:t>
              </a:r>
              <a:r>
                <a:rPr lang="en-US" sz="4800" dirty="0" err="1">
                  <a:solidFill>
                    <a:schemeClr val="tx1"/>
                  </a:solidFill>
                  <a:latin typeface="Source Sans Pro" charset="0"/>
                  <a:ea typeface="Source Sans Pro" charset="0"/>
                  <a:cs typeface="Source Sans Pro" charset="0"/>
                </a:rPr>
                <a:t>hw</a:t>
              </a:r>
              <a:r>
                <a:rPr lang="en-US" sz="4800" dirty="0">
                  <a:solidFill>
                    <a:schemeClr val="tx1"/>
                  </a:solidFill>
                  <a:latin typeface="Source Sans Pro" charset="0"/>
                  <a:ea typeface="Source Sans Pro" charset="0"/>
                  <a:cs typeface="Source Sans Pro" charset="0"/>
                </a:rPr>
                <a:t> trojan</a:t>
              </a: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1</a:t>
              </a:r>
              <a:r>
                <a:rPr lang="en-US" sz="11500" baseline="30000" dirty="0">
                  <a:solidFill>
                    <a:srgbClr val="00AAD4"/>
                  </a:solidFill>
                  <a:latin typeface="Source Sans Pro" charset="0"/>
                  <a:ea typeface="Source Sans Pro" charset="0"/>
                  <a:cs typeface="Source Sans Pro" charset="0"/>
                </a:rPr>
                <a:t>st</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spTree>
    <p:extLst>
      <p:ext uri="{BB962C8B-B14F-4D97-AF65-F5344CB8AC3E}">
        <p14:creationId xmlns:p14="http://schemas.microsoft.com/office/powerpoint/2010/main" val="2644409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AD07D9D-A7BE-CEE4-9567-42658B535AAB}"/>
              </a:ext>
            </a:extLst>
          </p:cNvPr>
          <p:cNvSpPr txBox="1"/>
          <p:nvPr/>
        </p:nvSpPr>
        <p:spPr>
          <a:xfrm>
            <a:off x="1208314" y="328718"/>
            <a:ext cx="9759820" cy="461665"/>
          </a:xfrm>
          <a:prstGeom prst="rect">
            <a:avLst/>
          </a:prstGeom>
          <a:noFill/>
        </p:spPr>
        <p:txBody>
          <a:bodyPr wrap="square" rtlCol="0">
            <a:spAutoFit/>
          </a:bodyPr>
          <a:lstStyle/>
          <a:p>
            <a:pPr algn="ctr"/>
            <a:r>
              <a:rPr lang="en-US" sz="2400" dirty="0">
                <a:latin typeface="Arial Black" panose="020B0A04020102020204" pitchFamily="34" charset="0"/>
              </a:rPr>
              <a:t>We identified a vulnerability in ChatGPT Content filtering.</a:t>
            </a:r>
            <a:endParaRPr lang="el-GR" sz="2400" dirty="0">
              <a:latin typeface="Arial Black" panose="020B0A04020102020204" pitchFamily="34" charset="0"/>
            </a:endParaRPr>
          </a:p>
        </p:txBody>
      </p:sp>
      <p:sp>
        <p:nvSpPr>
          <p:cNvPr id="10" name="TextBox 9">
            <a:extLst>
              <a:ext uri="{FF2B5EF4-FFF2-40B4-BE49-F238E27FC236}">
                <a16:creationId xmlns:a16="http://schemas.microsoft.com/office/drawing/2014/main" id="{9DBB97DF-FB2E-D286-9477-7B821744A029}"/>
              </a:ext>
            </a:extLst>
          </p:cNvPr>
          <p:cNvSpPr txBox="1"/>
          <p:nvPr/>
        </p:nvSpPr>
        <p:spPr>
          <a:xfrm>
            <a:off x="933061" y="1212980"/>
            <a:ext cx="10310327" cy="923330"/>
          </a:xfrm>
          <a:prstGeom prst="rect">
            <a:avLst/>
          </a:prstGeom>
          <a:noFill/>
        </p:spPr>
        <p:txBody>
          <a:bodyPr wrap="square" rtlCol="0">
            <a:spAutoFit/>
          </a:bodyPr>
          <a:lstStyle/>
          <a:p>
            <a:r>
              <a:rPr lang="en-US" dirty="0"/>
              <a:t>During the course of our investigation, ChatGPT's content filtering procedure impeded attempts to write "malicious" code. We discovered a means to circumvent this security and "exploit" the system by utilizing ZULU as the primary language. As a proof of concept, we present the dialogue below:</a:t>
            </a:r>
            <a:endParaRPr lang="el-GR" dirty="0"/>
          </a:p>
        </p:txBody>
      </p:sp>
      <p:sp>
        <p:nvSpPr>
          <p:cNvPr id="11" name="TextBox 10">
            <a:extLst>
              <a:ext uri="{FF2B5EF4-FFF2-40B4-BE49-F238E27FC236}">
                <a16:creationId xmlns:a16="http://schemas.microsoft.com/office/drawing/2014/main" id="{D8E71A28-2386-89B3-9F65-775E535A13E6}"/>
              </a:ext>
            </a:extLst>
          </p:cNvPr>
          <p:cNvSpPr txBox="1"/>
          <p:nvPr/>
        </p:nvSpPr>
        <p:spPr>
          <a:xfrm>
            <a:off x="879339" y="2558907"/>
            <a:ext cx="5766318" cy="369332"/>
          </a:xfrm>
          <a:prstGeom prst="rect">
            <a:avLst/>
          </a:prstGeom>
          <a:noFill/>
        </p:spPr>
        <p:txBody>
          <a:bodyPr wrap="square" rtlCol="0">
            <a:spAutoFit/>
          </a:bodyPr>
          <a:lstStyle/>
          <a:p>
            <a:r>
              <a:rPr lang="en-US" dirty="0"/>
              <a:t>Asking how to build a chemical bomb using English:</a:t>
            </a:r>
            <a:endParaRPr lang="el-GR" dirty="0"/>
          </a:p>
        </p:txBody>
      </p:sp>
      <p:sp>
        <p:nvSpPr>
          <p:cNvPr id="12" name="TextBox 11">
            <a:extLst>
              <a:ext uri="{FF2B5EF4-FFF2-40B4-BE49-F238E27FC236}">
                <a16:creationId xmlns:a16="http://schemas.microsoft.com/office/drawing/2014/main" id="{72AB5668-3F30-4445-FEDB-A3146B6F92AB}"/>
              </a:ext>
            </a:extLst>
          </p:cNvPr>
          <p:cNvSpPr txBox="1"/>
          <p:nvPr/>
        </p:nvSpPr>
        <p:spPr>
          <a:xfrm>
            <a:off x="6373353" y="2560730"/>
            <a:ext cx="5766318" cy="369332"/>
          </a:xfrm>
          <a:prstGeom prst="rect">
            <a:avLst/>
          </a:prstGeom>
          <a:noFill/>
        </p:spPr>
        <p:txBody>
          <a:bodyPr wrap="square" rtlCol="0">
            <a:spAutoFit/>
          </a:bodyPr>
          <a:lstStyle/>
          <a:p>
            <a:r>
              <a:rPr lang="en-US" dirty="0"/>
              <a:t>Asking how to build a chemical bomb using Zulu:</a:t>
            </a:r>
            <a:endParaRPr lang="el-GR" dirty="0"/>
          </a:p>
        </p:txBody>
      </p:sp>
      <p:sp>
        <p:nvSpPr>
          <p:cNvPr id="13" name="TextBox 12">
            <a:extLst>
              <a:ext uri="{FF2B5EF4-FFF2-40B4-BE49-F238E27FC236}">
                <a16:creationId xmlns:a16="http://schemas.microsoft.com/office/drawing/2014/main" id="{44234CA5-4439-AD6A-73DB-4D0B30897B9B}"/>
              </a:ext>
            </a:extLst>
          </p:cNvPr>
          <p:cNvSpPr txBox="1"/>
          <p:nvPr/>
        </p:nvSpPr>
        <p:spPr>
          <a:xfrm>
            <a:off x="1083122" y="3025287"/>
            <a:ext cx="4711959" cy="646331"/>
          </a:xfrm>
          <a:prstGeom prst="rect">
            <a:avLst/>
          </a:prstGeom>
          <a:noFill/>
        </p:spPr>
        <p:txBody>
          <a:bodyPr wrap="square" rtlCol="0">
            <a:spAutoFit/>
          </a:bodyPr>
          <a:lstStyle/>
          <a:p>
            <a:pPr algn="ctr"/>
            <a:r>
              <a:rPr lang="en-US" dirty="0">
                <a:hlinkClick r:id="rId2"/>
              </a:rPr>
              <a:t>https://chat.openai.com/share/445456a6-b89d-438b-a547-05adbec612de</a:t>
            </a:r>
            <a:endParaRPr lang="el-GR" dirty="0"/>
          </a:p>
        </p:txBody>
      </p:sp>
      <p:sp>
        <p:nvSpPr>
          <p:cNvPr id="14" name="TextBox 13">
            <a:extLst>
              <a:ext uri="{FF2B5EF4-FFF2-40B4-BE49-F238E27FC236}">
                <a16:creationId xmlns:a16="http://schemas.microsoft.com/office/drawing/2014/main" id="{4B89ACCF-20F7-62DE-503F-AB0431964C5D}"/>
              </a:ext>
            </a:extLst>
          </p:cNvPr>
          <p:cNvSpPr txBox="1"/>
          <p:nvPr/>
        </p:nvSpPr>
        <p:spPr>
          <a:xfrm>
            <a:off x="6704829" y="2979652"/>
            <a:ext cx="4404049" cy="650034"/>
          </a:xfrm>
          <a:prstGeom prst="rect">
            <a:avLst/>
          </a:prstGeom>
          <a:noFill/>
        </p:spPr>
        <p:txBody>
          <a:bodyPr wrap="square" rtlCol="0">
            <a:spAutoFit/>
          </a:bodyPr>
          <a:lstStyle/>
          <a:p>
            <a:pPr algn="ctr"/>
            <a:r>
              <a:rPr lang="en-US" dirty="0">
                <a:hlinkClick r:id="rId3"/>
              </a:rPr>
              <a:t>https://chat.openai.com/share/53ca6e4b-ca74-405f-ae9d-32c748fa471a</a:t>
            </a:r>
            <a:endParaRPr lang="el-GR" dirty="0"/>
          </a:p>
        </p:txBody>
      </p:sp>
      <p:pic>
        <p:nvPicPr>
          <p:cNvPr id="16" name="Picture 15">
            <a:extLst>
              <a:ext uri="{FF2B5EF4-FFF2-40B4-BE49-F238E27FC236}">
                <a16:creationId xmlns:a16="http://schemas.microsoft.com/office/drawing/2014/main" id="{64152AF1-F1BD-2819-F4FF-94AF11FDF9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4956" y="3736215"/>
            <a:ext cx="6201556" cy="2886258"/>
          </a:xfrm>
          <a:prstGeom prst="rect">
            <a:avLst/>
          </a:prstGeom>
        </p:spPr>
      </p:pic>
      <p:grpSp>
        <p:nvGrpSpPr>
          <p:cNvPr id="8" name="Group 7">
            <a:extLst>
              <a:ext uri="{FF2B5EF4-FFF2-40B4-BE49-F238E27FC236}">
                <a16:creationId xmlns:a16="http://schemas.microsoft.com/office/drawing/2014/main" id="{33581E12-0CE8-D985-36EE-AC9D63BB6B2E}"/>
              </a:ext>
            </a:extLst>
          </p:cNvPr>
          <p:cNvGrpSpPr/>
          <p:nvPr/>
        </p:nvGrpSpPr>
        <p:grpSpPr>
          <a:xfrm>
            <a:off x="5548988" y="4790830"/>
            <a:ext cx="1445050" cy="1379013"/>
            <a:chOff x="459698" y="1906555"/>
            <a:chExt cx="2808514" cy="2808514"/>
          </a:xfrm>
        </p:grpSpPr>
        <p:pic>
          <p:nvPicPr>
            <p:cNvPr id="3" name="Picture 2">
              <a:extLst>
                <a:ext uri="{FF2B5EF4-FFF2-40B4-BE49-F238E27FC236}">
                  <a16:creationId xmlns:a16="http://schemas.microsoft.com/office/drawing/2014/main" id="{98D7EE0C-2103-EDB0-87FA-C15999388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335" y="2227378"/>
              <a:ext cx="2290435" cy="2290435"/>
            </a:xfrm>
            <a:prstGeom prst="rect">
              <a:avLst/>
            </a:prstGeom>
          </p:spPr>
        </p:pic>
        <p:grpSp>
          <p:nvGrpSpPr>
            <p:cNvPr id="7" name="Group 6">
              <a:extLst>
                <a:ext uri="{FF2B5EF4-FFF2-40B4-BE49-F238E27FC236}">
                  <a16:creationId xmlns:a16="http://schemas.microsoft.com/office/drawing/2014/main" id="{4F1C60EA-830B-AEEE-943B-A5F78A71D6BA}"/>
                </a:ext>
              </a:extLst>
            </p:cNvPr>
            <p:cNvGrpSpPr/>
            <p:nvPr/>
          </p:nvGrpSpPr>
          <p:grpSpPr>
            <a:xfrm>
              <a:off x="459698" y="1906555"/>
              <a:ext cx="2808514" cy="2808514"/>
              <a:chOff x="497020" y="2177143"/>
              <a:chExt cx="2808514" cy="2808514"/>
            </a:xfrm>
          </p:grpSpPr>
          <p:sp>
            <p:nvSpPr>
              <p:cNvPr id="5" name="Rectangle: Rounded Corners 4">
                <a:extLst>
                  <a:ext uri="{FF2B5EF4-FFF2-40B4-BE49-F238E27FC236}">
                    <a16:creationId xmlns:a16="http://schemas.microsoft.com/office/drawing/2014/main" id="{1E836706-C856-077F-128C-B6C3A21F040E}"/>
                  </a:ext>
                </a:extLst>
              </p:cNvPr>
              <p:cNvSpPr/>
              <p:nvPr/>
            </p:nvSpPr>
            <p:spPr>
              <a:xfrm rot="18900000">
                <a:off x="1826632" y="2177143"/>
                <a:ext cx="149289" cy="2808514"/>
              </a:xfrm>
              <a:prstGeom prst="roundRect">
                <a:avLst>
                  <a:gd name="adj" fmla="val 5000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l-GR"/>
              </a:p>
            </p:txBody>
          </p:sp>
          <p:sp>
            <p:nvSpPr>
              <p:cNvPr id="6" name="Rectangle: Rounded Corners 5">
                <a:extLst>
                  <a:ext uri="{FF2B5EF4-FFF2-40B4-BE49-F238E27FC236}">
                    <a16:creationId xmlns:a16="http://schemas.microsoft.com/office/drawing/2014/main" id="{00AF7E6C-9DF2-CE45-D2CF-F36BD3B4410A}"/>
                  </a:ext>
                </a:extLst>
              </p:cNvPr>
              <p:cNvSpPr/>
              <p:nvPr/>
            </p:nvSpPr>
            <p:spPr>
              <a:xfrm rot="2700000" flipV="1">
                <a:off x="1826632" y="2177143"/>
                <a:ext cx="149289" cy="2808514"/>
              </a:xfrm>
              <a:prstGeom prst="roundRect">
                <a:avLst>
                  <a:gd name="adj" fmla="val 5000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l-GR"/>
              </a:p>
            </p:txBody>
          </p:sp>
        </p:grpSp>
      </p:grpSp>
    </p:spTree>
    <p:extLst>
      <p:ext uri="{BB962C8B-B14F-4D97-AF65-F5344CB8AC3E}">
        <p14:creationId xmlns:p14="http://schemas.microsoft.com/office/powerpoint/2010/main" val="344735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FECC6-7A19-B2A9-07C4-56409A6A907B}"/>
              </a:ext>
            </a:extLst>
          </p:cNvPr>
          <p:cNvSpPr txBox="1"/>
          <p:nvPr/>
        </p:nvSpPr>
        <p:spPr>
          <a:xfrm>
            <a:off x="4075738" y="5378265"/>
            <a:ext cx="4478133" cy="923330"/>
          </a:xfrm>
          <a:prstGeom prst="rect">
            <a:avLst/>
          </a:prstGeom>
          <a:noFill/>
        </p:spPr>
        <p:txBody>
          <a:bodyPr wrap="square" rtlCol="0">
            <a:spAutoFit/>
          </a:bodyPr>
          <a:lstStyle/>
          <a:p>
            <a:pPr algn="ctr"/>
            <a:r>
              <a:rPr lang="en-US" dirty="0">
                <a:hlinkClick r:id="rId2"/>
              </a:rPr>
              <a:t>Prompt </a:t>
            </a:r>
            <a:r>
              <a:rPr lang="en-US" b="1" u="sng" dirty="0">
                <a:hlinkClick r:id="rId2"/>
              </a:rPr>
              <a:t>without</a:t>
            </a:r>
            <a:r>
              <a:rPr lang="en-US" dirty="0">
                <a:hlinkClick r:id="rId2"/>
              </a:rPr>
              <a:t> bypassing the content filter : https://chat.openai.com/share/ad3ca337-03a9-4301-947c-2ee9ce5c1e3b</a:t>
            </a:r>
            <a:endParaRPr lang="el-GR" dirty="0"/>
          </a:p>
        </p:txBody>
      </p:sp>
      <p:sp>
        <p:nvSpPr>
          <p:cNvPr id="3" name="TextBox 2">
            <a:extLst>
              <a:ext uri="{FF2B5EF4-FFF2-40B4-BE49-F238E27FC236}">
                <a16:creationId xmlns:a16="http://schemas.microsoft.com/office/drawing/2014/main" id="{7622558D-FAB4-5C35-5F64-F883459FD0DF}"/>
              </a:ext>
            </a:extLst>
          </p:cNvPr>
          <p:cNvSpPr txBox="1"/>
          <p:nvPr/>
        </p:nvSpPr>
        <p:spPr>
          <a:xfrm>
            <a:off x="5345212" y="3914900"/>
            <a:ext cx="2068969"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4" name="TextBox 3">
            <a:extLst>
              <a:ext uri="{FF2B5EF4-FFF2-40B4-BE49-F238E27FC236}">
                <a16:creationId xmlns:a16="http://schemas.microsoft.com/office/drawing/2014/main" id="{BFDFE2F0-E799-5B63-B8B7-6178A35D2DD4}"/>
              </a:ext>
            </a:extLst>
          </p:cNvPr>
          <p:cNvSpPr txBox="1"/>
          <p:nvPr/>
        </p:nvSpPr>
        <p:spPr>
          <a:xfrm>
            <a:off x="617046" y="911227"/>
            <a:ext cx="5697758" cy="2031325"/>
          </a:xfrm>
          <a:prstGeom prst="rect">
            <a:avLst/>
          </a:prstGeom>
          <a:noFill/>
        </p:spPr>
        <p:txBody>
          <a:bodyPr wrap="square" rtlCol="0">
            <a:spAutoFit/>
          </a:bodyPr>
          <a:lstStyle/>
          <a:p>
            <a:r>
              <a:rPr lang="en-US" dirty="0"/>
              <a:t>This is design is a UART peripheral in Verilog.</a:t>
            </a:r>
          </a:p>
          <a:p>
            <a:pPr marL="285750" indent="-285750">
              <a:buFont typeface="Arial" panose="020B0604020202020204" pitchFamily="34" charset="0"/>
              <a:buChar char="•"/>
            </a:pPr>
            <a:r>
              <a:rPr lang="en-US" dirty="0"/>
              <a:t>We added the functionality of a trigger inside the state machine inserted in the transmitter part of UART core. </a:t>
            </a:r>
          </a:p>
          <a:p>
            <a:pPr marL="285750" indent="-285750">
              <a:buFont typeface="Arial" panose="020B0604020202020204" pitchFamily="34" charset="0"/>
              <a:buChar char="•"/>
            </a:pPr>
            <a:r>
              <a:rPr lang="en-US" dirty="0"/>
              <a:t>The state machine seeks the sequence of 8’hAA,8’hBB. </a:t>
            </a:r>
          </a:p>
          <a:p>
            <a:pPr marL="285750" indent="-285750">
              <a:buFont typeface="Arial" panose="020B0604020202020204" pitchFamily="34" charset="0"/>
              <a:buChar char="•"/>
            </a:pPr>
            <a:r>
              <a:rPr lang="en-US" dirty="0"/>
              <a:t>After state activation any transmission is blocked. </a:t>
            </a:r>
          </a:p>
          <a:p>
            <a:pPr marL="285750" indent="-285750">
              <a:buFont typeface="Arial" panose="020B0604020202020204" pitchFamily="34" charset="0"/>
              <a:buChar char="•"/>
            </a:pPr>
            <a:r>
              <a:rPr lang="en-US" b="1" dirty="0">
                <a:solidFill>
                  <a:srgbClr val="FF0000"/>
                </a:solidFill>
              </a:rPr>
              <a:t>This single-shot prompt design, is </a:t>
            </a:r>
            <a:r>
              <a:rPr lang="en-US" b="1" u="sng" dirty="0">
                <a:solidFill>
                  <a:srgbClr val="FF0000"/>
                </a:solidFill>
              </a:rPr>
              <a:t>not</a:t>
            </a:r>
            <a:r>
              <a:rPr lang="en-US" b="1" dirty="0">
                <a:solidFill>
                  <a:srgbClr val="FF0000"/>
                </a:solidFill>
              </a:rPr>
              <a:t> possible without bypassing the content filter. </a:t>
            </a:r>
          </a:p>
        </p:txBody>
      </p:sp>
      <p:sp>
        <p:nvSpPr>
          <p:cNvPr id="6" name="TextBox 5">
            <a:extLst>
              <a:ext uri="{FF2B5EF4-FFF2-40B4-BE49-F238E27FC236}">
                <a16:creationId xmlns:a16="http://schemas.microsoft.com/office/drawing/2014/main" id="{4186C9DF-43D9-0C3B-5DFD-52EAF2C46AE2}"/>
              </a:ext>
            </a:extLst>
          </p:cNvPr>
          <p:cNvSpPr txBox="1"/>
          <p:nvPr/>
        </p:nvSpPr>
        <p:spPr>
          <a:xfrm>
            <a:off x="6791604" y="911227"/>
            <a:ext cx="5147254" cy="2031325"/>
          </a:xfrm>
          <a:prstGeom prst="rect">
            <a:avLst/>
          </a:prstGeom>
          <a:noFill/>
        </p:spPr>
        <p:txBody>
          <a:bodyPr wrap="square" rtlCol="0">
            <a:spAutoFit/>
          </a:bodyPr>
          <a:lstStyle/>
          <a:p>
            <a:r>
              <a:rPr lang="en-US" b="1"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Register‐transfer level (RTL)</a:t>
            </a:r>
          </a:p>
          <a:p>
            <a:pPr marL="285750" indent="-285750" algn="just">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Functional Effects: Denial of service</a:t>
            </a:r>
          </a:p>
          <a:p>
            <a:pPr marL="285750" indent="-285750">
              <a:buFont typeface="Arial" panose="020B0604020202020204" pitchFamily="34" charset="0"/>
              <a:buChar char="•"/>
            </a:pPr>
            <a:r>
              <a:rPr lang="en-US" dirty="0"/>
              <a:t>Physical characteristics: Functional</a:t>
            </a:r>
            <a:endParaRPr lang="el-GR" dirty="0"/>
          </a:p>
        </p:txBody>
      </p:sp>
      <p:pic>
        <p:nvPicPr>
          <p:cNvPr id="7" name="Picture 6">
            <a:extLst>
              <a:ext uri="{FF2B5EF4-FFF2-40B4-BE49-F238E27FC236}">
                <a16:creationId xmlns:a16="http://schemas.microsoft.com/office/drawing/2014/main" id="{7EF001E8-7E9E-EFE3-E507-D0109C60FE4E}"/>
              </a:ext>
            </a:extLst>
          </p:cNvPr>
          <p:cNvPicPr>
            <a:picLocks noChangeAspect="1"/>
          </p:cNvPicPr>
          <p:nvPr/>
        </p:nvPicPr>
        <p:blipFill>
          <a:blip r:embed="rId3"/>
          <a:stretch>
            <a:fillRect/>
          </a:stretch>
        </p:blipFill>
        <p:spPr>
          <a:xfrm>
            <a:off x="5059300" y="4926282"/>
            <a:ext cx="2511008" cy="335309"/>
          </a:xfrm>
          <a:prstGeom prst="rect">
            <a:avLst/>
          </a:prstGeom>
        </p:spPr>
      </p:pic>
      <p:sp>
        <p:nvSpPr>
          <p:cNvPr id="10" name="TextBox 9">
            <a:extLst>
              <a:ext uri="{FF2B5EF4-FFF2-40B4-BE49-F238E27FC236}">
                <a16:creationId xmlns:a16="http://schemas.microsoft.com/office/drawing/2014/main" id="{521F9B86-C9D6-13AD-DDF4-8AB23C1B2794}"/>
              </a:ext>
            </a:extLst>
          </p:cNvPr>
          <p:cNvSpPr txBox="1"/>
          <p:nvPr/>
        </p:nvSpPr>
        <p:spPr>
          <a:xfrm>
            <a:off x="1208314" y="328718"/>
            <a:ext cx="9759820" cy="461665"/>
          </a:xfrm>
          <a:prstGeom prst="rect">
            <a:avLst/>
          </a:prstGeom>
          <a:noFill/>
        </p:spPr>
        <p:txBody>
          <a:bodyPr wrap="square" rtlCol="0">
            <a:spAutoFit/>
          </a:bodyPr>
          <a:lstStyle/>
          <a:p>
            <a:pPr algn="ctr"/>
            <a:r>
              <a:rPr lang="en-US" sz="2400" dirty="0">
                <a:latin typeface="Arial Black" panose="020B0A04020102020204" pitchFamily="34" charset="0"/>
              </a:rPr>
              <a:t>UART peripheral with a </a:t>
            </a:r>
            <a:r>
              <a:rPr lang="en-US" sz="2400" dirty="0" err="1">
                <a:latin typeface="Arial Black" panose="020B0A04020102020204" pitchFamily="34" charset="0"/>
              </a:rPr>
              <a:t>D.o.S</a:t>
            </a:r>
            <a:r>
              <a:rPr lang="en-US" sz="2400" dirty="0">
                <a:latin typeface="Arial Black" panose="020B0A04020102020204" pitchFamily="34" charset="0"/>
              </a:rPr>
              <a:t>. </a:t>
            </a:r>
            <a:r>
              <a:rPr lang="en-US" sz="2400" dirty="0" err="1">
                <a:latin typeface="Arial Black" panose="020B0A04020102020204" pitchFamily="34" charset="0"/>
              </a:rPr>
              <a:t>hw</a:t>
            </a:r>
            <a:r>
              <a:rPr lang="en-US" sz="2400" dirty="0">
                <a:latin typeface="Arial Black" panose="020B0A04020102020204" pitchFamily="34" charset="0"/>
              </a:rPr>
              <a:t> trojan </a:t>
            </a:r>
          </a:p>
        </p:txBody>
      </p:sp>
    </p:spTree>
    <p:extLst>
      <p:ext uri="{BB962C8B-B14F-4D97-AF65-F5344CB8AC3E}">
        <p14:creationId xmlns:p14="http://schemas.microsoft.com/office/powerpoint/2010/main" val="410151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284DF-34D1-762F-B5AF-66632FE1E1E8}"/>
              </a:ext>
            </a:extLst>
          </p:cNvPr>
          <p:cNvPicPr>
            <a:picLocks noChangeAspect="1"/>
          </p:cNvPicPr>
          <p:nvPr/>
        </p:nvPicPr>
        <p:blipFill>
          <a:blip r:embed="rId2"/>
          <a:stretch>
            <a:fillRect/>
          </a:stretch>
        </p:blipFill>
        <p:spPr>
          <a:xfrm>
            <a:off x="-1555" y="4209286"/>
            <a:ext cx="12192000" cy="1994390"/>
          </a:xfrm>
          <a:prstGeom prst="rect">
            <a:avLst/>
          </a:prstGeom>
        </p:spPr>
      </p:pic>
      <p:sp>
        <p:nvSpPr>
          <p:cNvPr id="4" name="TextBox 3">
            <a:extLst>
              <a:ext uri="{FF2B5EF4-FFF2-40B4-BE49-F238E27FC236}">
                <a16:creationId xmlns:a16="http://schemas.microsoft.com/office/drawing/2014/main" id="{87A6BCE7-B700-0E24-CFF2-731DE1355E18}"/>
              </a:ext>
            </a:extLst>
          </p:cNvPr>
          <p:cNvSpPr txBox="1"/>
          <p:nvPr/>
        </p:nvSpPr>
        <p:spPr>
          <a:xfrm>
            <a:off x="7114592" y="1831917"/>
            <a:ext cx="4478133" cy="923330"/>
          </a:xfrm>
          <a:prstGeom prst="rect">
            <a:avLst/>
          </a:prstGeom>
          <a:noFill/>
        </p:spPr>
        <p:txBody>
          <a:bodyPr wrap="square" rtlCol="0">
            <a:spAutoFit/>
          </a:bodyPr>
          <a:lstStyle/>
          <a:p>
            <a:pPr algn="ctr"/>
            <a:r>
              <a:rPr lang="en-US" dirty="0">
                <a:hlinkClick r:id="rId3"/>
              </a:rPr>
              <a:t>Prompt </a:t>
            </a:r>
            <a:r>
              <a:rPr lang="en-US" b="1" u="sng" dirty="0">
                <a:hlinkClick r:id="rId3"/>
              </a:rPr>
              <a:t>bypassing the content filter </a:t>
            </a:r>
            <a:r>
              <a:rPr lang="en-US" dirty="0">
                <a:hlinkClick r:id="rId3"/>
              </a:rPr>
              <a:t>: https://chat.openai.com/share/de877a72-3ccd-4dcd-8c72-8faebfb8c48e</a:t>
            </a:r>
            <a:endParaRPr lang="el-GR" dirty="0"/>
          </a:p>
        </p:txBody>
      </p:sp>
      <p:sp>
        <p:nvSpPr>
          <p:cNvPr id="5" name="TextBox 4">
            <a:extLst>
              <a:ext uri="{FF2B5EF4-FFF2-40B4-BE49-F238E27FC236}">
                <a16:creationId xmlns:a16="http://schemas.microsoft.com/office/drawing/2014/main" id="{E2308F48-B0D3-AE91-5941-08B0983DAA89}"/>
              </a:ext>
            </a:extLst>
          </p:cNvPr>
          <p:cNvSpPr txBox="1"/>
          <p:nvPr/>
        </p:nvSpPr>
        <p:spPr>
          <a:xfrm>
            <a:off x="5326551" y="53259"/>
            <a:ext cx="2068969"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7" name="TextBox 6">
            <a:extLst>
              <a:ext uri="{FF2B5EF4-FFF2-40B4-BE49-F238E27FC236}">
                <a16:creationId xmlns:a16="http://schemas.microsoft.com/office/drawing/2014/main" id="{12FA1DD5-C1C5-8F1E-0C4A-0B058A309DA7}"/>
              </a:ext>
            </a:extLst>
          </p:cNvPr>
          <p:cNvSpPr txBox="1"/>
          <p:nvPr/>
        </p:nvSpPr>
        <p:spPr>
          <a:xfrm>
            <a:off x="446130" y="2037906"/>
            <a:ext cx="4478133" cy="923330"/>
          </a:xfrm>
          <a:prstGeom prst="rect">
            <a:avLst/>
          </a:prstGeom>
          <a:noFill/>
        </p:spPr>
        <p:txBody>
          <a:bodyPr wrap="square" rtlCol="0">
            <a:spAutoFit/>
          </a:bodyPr>
          <a:lstStyle/>
          <a:p>
            <a:pPr algn="ctr"/>
            <a:r>
              <a:rPr lang="en-US" dirty="0">
                <a:hlinkClick r:id="rId4"/>
              </a:rPr>
              <a:t>Prompt </a:t>
            </a:r>
            <a:r>
              <a:rPr lang="en-US" b="1" u="sng" dirty="0">
                <a:hlinkClick r:id="rId4"/>
              </a:rPr>
              <a:t>without</a:t>
            </a:r>
            <a:r>
              <a:rPr lang="en-US" dirty="0">
                <a:hlinkClick r:id="rId4"/>
              </a:rPr>
              <a:t> bypassing the content filter : https://chat.openai.com/share/89c53be5-10bf-4ecc-859a-894b3ae967c2</a:t>
            </a:r>
            <a:endParaRPr lang="el-GR" dirty="0"/>
          </a:p>
        </p:txBody>
      </p:sp>
      <p:pic>
        <p:nvPicPr>
          <p:cNvPr id="8" name="Picture 7">
            <a:extLst>
              <a:ext uri="{FF2B5EF4-FFF2-40B4-BE49-F238E27FC236}">
                <a16:creationId xmlns:a16="http://schemas.microsoft.com/office/drawing/2014/main" id="{B0E18CBC-D303-0B15-7AEC-1008010CA36F}"/>
              </a:ext>
            </a:extLst>
          </p:cNvPr>
          <p:cNvPicPr>
            <a:picLocks noChangeAspect="1"/>
          </p:cNvPicPr>
          <p:nvPr/>
        </p:nvPicPr>
        <p:blipFill>
          <a:blip r:embed="rId5"/>
          <a:stretch>
            <a:fillRect/>
          </a:stretch>
        </p:blipFill>
        <p:spPr>
          <a:xfrm>
            <a:off x="1429692" y="1585923"/>
            <a:ext cx="2511008" cy="335309"/>
          </a:xfrm>
          <a:prstGeom prst="rect">
            <a:avLst/>
          </a:prstGeom>
        </p:spPr>
      </p:pic>
      <p:sp>
        <p:nvSpPr>
          <p:cNvPr id="9" name="TextBox 8">
            <a:extLst>
              <a:ext uri="{FF2B5EF4-FFF2-40B4-BE49-F238E27FC236}">
                <a16:creationId xmlns:a16="http://schemas.microsoft.com/office/drawing/2014/main" id="{3742CA93-89F7-D56A-E2BC-1E967E4854F4}"/>
              </a:ext>
            </a:extLst>
          </p:cNvPr>
          <p:cNvSpPr txBox="1"/>
          <p:nvPr/>
        </p:nvSpPr>
        <p:spPr>
          <a:xfrm>
            <a:off x="6997959" y="1921232"/>
            <a:ext cx="681134" cy="372350"/>
          </a:xfrm>
          <a:prstGeom prst="rect">
            <a:avLst/>
          </a:prstGeom>
          <a:noFill/>
        </p:spPr>
        <p:txBody>
          <a:bodyPr wrap="square" rtlCol="0">
            <a:spAutoFit/>
          </a:bodyPr>
          <a:lstStyle/>
          <a:p>
            <a:r>
              <a:rPr lang="en-US" dirty="0"/>
              <a:t>2)</a:t>
            </a:r>
            <a:endParaRPr lang="el-GR" dirty="0"/>
          </a:p>
        </p:txBody>
      </p:sp>
      <p:sp>
        <p:nvSpPr>
          <p:cNvPr id="12" name="TextBox 11">
            <a:extLst>
              <a:ext uri="{FF2B5EF4-FFF2-40B4-BE49-F238E27FC236}">
                <a16:creationId xmlns:a16="http://schemas.microsoft.com/office/drawing/2014/main" id="{2EFB3D60-CE82-A974-B9C2-20BE161E7FDC}"/>
              </a:ext>
            </a:extLst>
          </p:cNvPr>
          <p:cNvSpPr txBox="1"/>
          <p:nvPr/>
        </p:nvSpPr>
        <p:spPr>
          <a:xfrm>
            <a:off x="758890" y="1701282"/>
            <a:ext cx="681134" cy="372350"/>
          </a:xfrm>
          <a:prstGeom prst="rect">
            <a:avLst/>
          </a:prstGeom>
          <a:noFill/>
        </p:spPr>
        <p:txBody>
          <a:bodyPr wrap="square" rtlCol="0">
            <a:spAutoFit/>
          </a:bodyPr>
          <a:lstStyle/>
          <a:p>
            <a:r>
              <a:rPr lang="en-US" dirty="0"/>
              <a:t>1)</a:t>
            </a:r>
            <a:endParaRPr lang="el-GR" dirty="0"/>
          </a:p>
        </p:txBody>
      </p:sp>
      <p:sp>
        <p:nvSpPr>
          <p:cNvPr id="13" name="TextBox 12">
            <a:extLst>
              <a:ext uri="{FF2B5EF4-FFF2-40B4-BE49-F238E27FC236}">
                <a16:creationId xmlns:a16="http://schemas.microsoft.com/office/drawing/2014/main" id="{F77FC932-ECA4-D6B6-783C-2BDADE47B422}"/>
              </a:ext>
            </a:extLst>
          </p:cNvPr>
          <p:cNvSpPr txBox="1"/>
          <p:nvPr/>
        </p:nvSpPr>
        <p:spPr>
          <a:xfrm>
            <a:off x="7453604" y="2961236"/>
            <a:ext cx="2525486" cy="369332"/>
          </a:xfrm>
          <a:prstGeom prst="rect">
            <a:avLst/>
          </a:prstGeom>
          <a:noFill/>
        </p:spPr>
        <p:txBody>
          <a:bodyPr wrap="square" rtlCol="0">
            <a:spAutoFit/>
          </a:bodyPr>
          <a:lstStyle/>
          <a:p>
            <a:r>
              <a:rPr lang="en-US" dirty="0"/>
              <a:t>Code and </a:t>
            </a:r>
            <a:r>
              <a:rPr lang="en-US" dirty="0">
                <a:hlinkClick r:id="rId6"/>
              </a:rPr>
              <a:t>testbench</a:t>
            </a:r>
            <a:r>
              <a:rPr lang="en-US" dirty="0"/>
              <a:t> link </a:t>
            </a:r>
            <a:endParaRPr lang="el-GR" dirty="0"/>
          </a:p>
        </p:txBody>
      </p:sp>
    </p:spTree>
    <p:extLst>
      <p:ext uri="{BB962C8B-B14F-4D97-AF65-F5344CB8AC3E}">
        <p14:creationId xmlns:p14="http://schemas.microsoft.com/office/powerpoint/2010/main" val="44512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1263</Words>
  <Application>Microsoft Office PowerPoint</Application>
  <PresentationFormat>Widescreen</PresentationFormat>
  <Paragraphs>129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Calibri</vt:lpstr>
      <vt:lpstr>Calibri Light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Alexandros Papaioanou</dc:creator>
  <cp:lastModifiedBy>Alexandros Papaioanou</cp:lastModifiedBy>
  <cp:revision>26</cp:revision>
  <dcterms:created xsi:type="dcterms:W3CDTF">2023-10-14T14:19:51Z</dcterms:created>
  <dcterms:modified xsi:type="dcterms:W3CDTF">2023-10-23T17:28:14Z</dcterms:modified>
</cp:coreProperties>
</file>