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0" r:id="rId4"/>
    <p:sldId id="264" r:id="rId5"/>
    <p:sldId id="265" r:id="rId6"/>
    <p:sldId id="279" r:id="rId7"/>
    <p:sldId id="266" r:id="rId8"/>
    <p:sldId id="274" r:id="rId9"/>
    <p:sldId id="280" r:id="rId10"/>
    <p:sldId id="258" r:id="rId11"/>
    <p:sldId id="261" r:id="rId12"/>
    <p:sldId id="283" r:id="rId13"/>
    <p:sldId id="281" r:id="rId14"/>
    <p:sldId id="284" r:id="rId15"/>
    <p:sldId id="267" r:id="rId16"/>
    <p:sldId id="273" r:id="rId17"/>
    <p:sldId id="263" r:id="rId18"/>
    <p:sldId id="275" r:id="rId19"/>
    <p:sldId id="277" r:id="rId20"/>
    <p:sldId id="278" r:id="rId21"/>
    <p:sldId id="285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Rantos" initials="KR" lastIdx="6" clrIdx="0">
    <p:extLst>
      <p:ext uri="{19B8F6BF-5375-455C-9EA6-DF929625EA0E}">
        <p15:presenceInfo xmlns:p15="http://schemas.microsoft.com/office/powerpoint/2012/main" userId="S::k.rantos@cybernoesis.com::6247a7c4-083d-4676-aaf7-1d6727a3ff51" providerId="AD"/>
      </p:ext>
    </p:extLst>
  </p:cmAuthor>
  <p:cmAuthor id="2" name="Alexandros Papaioanou" initials="AP" lastIdx="1" clrIdx="1">
    <p:extLst>
      <p:ext uri="{19B8F6BF-5375-455C-9EA6-DF929625EA0E}">
        <p15:presenceInfo xmlns:p15="http://schemas.microsoft.com/office/powerpoint/2012/main" userId="d2515e89f373cf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DF0"/>
    <a:srgbClr val="B8FAD0"/>
    <a:srgbClr val="D4FCE2"/>
    <a:srgbClr val="E2F5FA"/>
    <a:srgbClr val="F1FDFC"/>
    <a:srgbClr val="E8FCFC"/>
    <a:srgbClr val="B9F5F4"/>
    <a:srgbClr val="97D9EB"/>
    <a:srgbClr val="ABF4EF"/>
    <a:srgbClr val="A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ab1aaa92-df85-47e9-91e3-15edf16c68dc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ek8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edaplayground.com/x/Nis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sv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c8fb17c-6647-4eee-8c1e-71c2bc0c1b95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wNHQ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1.11903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53ca6e4b-ca74-405f-ae9d-32c748fa471a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chat.openai.com/share/445456a6-b89d-438b-a547-05adbec612d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fteris-B/SystemsGenesis_CSAW2023/tree/main/projects/UART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9c53be5-10bf-4ecc-859a-894b3ae967c2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chat.openai.com/share/de877a72-3ccd-4dcd-8c72-8faebfb8c48e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hyperlink" Target="https://www.edaplayground.com/x/r38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7E28E-D620-4EC0-AE93-14316D4DA023}"/>
              </a:ext>
            </a:extLst>
          </p:cNvPr>
          <p:cNvSpPr/>
          <p:nvPr/>
        </p:nvSpPr>
        <p:spPr>
          <a:xfrm rot="2649063">
            <a:off x="1127283" y="-1817824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13991-0CDB-BD73-BE96-05478FF98022}"/>
              </a:ext>
            </a:extLst>
          </p:cNvPr>
          <p:cNvSpPr/>
          <p:nvPr/>
        </p:nvSpPr>
        <p:spPr>
          <a:xfrm rot="2572877">
            <a:off x="2932081" y="-4342331"/>
            <a:ext cx="4472341" cy="13939353"/>
          </a:xfrm>
          <a:prstGeom prst="rect">
            <a:avLst/>
          </a:prstGeom>
          <a:solidFill>
            <a:srgbClr val="E9F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B1DE-1AEF-C6EC-8E36-7C23B62421AB}"/>
              </a:ext>
            </a:extLst>
          </p:cNvPr>
          <p:cNvGrpSpPr/>
          <p:nvPr/>
        </p:nvGrpSpPr>
        <p:grpSpPr>
          <a:xfrm rot="308197">
            <a:off x="7399702" y="-2807525"/>
            <a:ext cx="5058316" cy="9241665"/>
            <a:chOff x="7090140" y="-2745612"/>
            <a:chExt cx="5058316" cy="9241665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3D039C-31D9-6830-40DF-332485DAB2E1}"/>
                </a:ext>
              </a:extLst>
            </p:cNvPr>
            <p:cNvSpPr/>
            <p:nvPr/>
          </p:nvSpPr>
          <p:spPr>
            <a:xfrm rot="13045945">
              <a:off x="7455166" y="-1771429"/>
              <a:ext cx="2035918" cy="743092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AD556-6A37-B409-0444-8EEB1EB4D479}"/>
                </a:ext>
              </a:extLst>
            </p:cNvPr>
            <p:cNvSpPr/>
            <p:nvPr/>
          </p:nvSpPr>
          <p:spPr>
            <a:xfrm rot="13045945">
              <a:off x="10568828" y="-2456438"/>
              <a:ext cx="1579628" cy="7471598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E75062-20C6-D8E4-7C1F-A68D87F5AA5D}"/>
                </a:ext>
              </a:extLst>
            </p:cNvPr>
            <p:cNvSpPr/>
            <p:nvPr/>
          </p:nvSpPr>
          <p:spPr>
            <a:xfrm rot="13045945">
              <a:off x="7723743" y="4207106"/>
              <a:ext cx="1579628" cy="185737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4A4769-7FF5-8295-9540-29EEB896CF57}"/>
                </a:ext>
              </a:extLst>
            </p:cNvPr>
            <p:cNvSpPr/>
            <p:nvPr/>
          </p:nvSpPr>
          <p:spPr>
            <a:xfrm rot="13045945">
              <a:off x="10834153" y="1205634"/>
              <a:ext cx="1114077" cy="495697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BB055A-CA09-5BD3-8BC0-A0EDDE690170}"/>
                </a:ext>
              </a:extLst>
            </p:cNvPr>
            <p:cNvSpPr/>
            <p:nvPr/>
          </p:nvSpPr>
          <p:spPr>
            <a:xfrm rot="13045945">
              <a:off x="7090140" y="-2745612"/>
              <a:ext cx="1129888" cy="580333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A6156-A089-C487-8662-1D7D7CD3021F}"/>
                </a:ext>
              </a:extLst>
            </p:cNvPr>
            <p:cNvSpPr/>
            <p:nvPr/>
          </p:nvSpPr>
          <p:spPr>
            <a:xfrm rot="13045945">
              <a:off x="9135986" y="5679066"/>
              <a:ext cx="808179" cy="816987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74A10-A79C-022A-F1C1-2198641F64B5}"/>
              </a:ext>
            </a:extLst>
          </p:cNvPr>
          <p:cNvSpPr/>
          <p:nvPr/>
        </p:nvSpPr>
        <p:spPr>
          <a:xfrm rot="2649063">
            <a:off x="2009867" y="-1471489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A0392-5DC7-3645-25D8-EA72A9A1A99F}"/>
              </a:ext>
            </a:extLst>
          </p:cNvPr>
          <p:cNvSpPr/>
          <p:nvPr/>
        </p:nvSpPr>
        <p:spPr>
          <a:xfrm rot="2649063">
            <a:off x="5292826" y="5005387"/>
            <a:ext cx="1366175" cy="3705225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EDDCB-9F13-9D11-0341-5B02D8BD2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6798"/>
          <a:stretch/>
        </p:blipFill>
        <p:spPr>
          <a:xfrm rot="18902184">
            <a:off x="1015881" y="387433"/>
            <a:ext cx="2125360" cy="719796"/>
          </a:xfrm>
          <a:prstGeom prst="rect">
            <a:avLst/>
          </a:prstGeom>
          <a:solidFill>
            <a:srgbClr val="E2F5FA"/>
          </a:solidFill>
        </p:spPr>
      </p:pic>
      <p:pic>
        <p:nvPicPr>
          <p:cNvPr id="16" name="Picture 2" descr="IHU Logo">
            <a:extLst>
              <a:ext uri="{FF2B5EF4-FFF2-40B4-BE49-F238E27FC236}">
                <a16:creationId xmlns:a16="http://schemas.microsoft.com/office/drawing/2014/main" id="{C5A0E9E3-1040-6A1D-98CD-2E8C1B75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4856">
            <a:off x="37970" y="392334"/>
            <a:ext cx="1671060" cy="635018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79EFE-2E9E-2315-B138-1063CBA50389}"/>
              </a:ext>
            </a:extLst>
          </p:cNvPr>
          <p:cNvSpPr/>
          <p:nvPr/>
        </p:nvSpPr>
        <p:spPr>
          <a:xfrm rot="2649063">
            <a:off x="6409210" y="6266520"/>
            <a:ext cx="986289" cy="3276499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EE159-A537-A9B9-19C3-09F38EA1554F}"/>
              </a:ext>
            </a:extLst>
          </p:cNvPr>
          <p:cNvSpPr txBox="1"/>
          <p:nvPr/>
        </p:nvSpPr>
        <p:spPr>
          <a:xfrm>
            <a:off x="1789507" y="3314596"/>
            <a:ext cx="36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Team : </a:t>
            </a:r>
            <a:r>
              <a:rPr lang="en-US" sz="2000" dirty="0" err="1">
                <a:latin typeface="Arial Black" panose="020B0A04020102020204" pitchFamily="34" charset="0"/>
              </a:rPr>
              <a:t>SystemsGenesys</a:t>
            </a:r>
            <a:endParaRPr lang="el-GR" sz="20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4B54F-86A3-5C7A-1A52-76525E62CCB7}"/>
              </a:ext>
            </a:extLst>
          </p:cNvPr>
          <p:cNvSpPr txBox="1"/>
          <p:nvPr/>
        </p:nvSpPr>
        <p:spPr>
          <a:xfrm>
            <a:off x="-193327" y="4110576"/>
            <a:ext cx="75835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/>
              <a:t>Member: Eleftherios </a:t>
            </a:r>
            <a:r>
              <a:rPr lang="en-US" sz="2000" spc="300" dirty="0" err="1"/>
              <a:t>Batzolis</a:t>
            </a:r>
            <a:endParaRPr lang="en-US" sz="2000" spc="300" dirty="0"/>
          </a:p>
          <a:p>
            <a:pPr algn="ctr"/>
            <a:r>
              <a:rPr lang="en-US" sz="2000" spc="300" dirty="0"/>
              <a:t>Mentor: Dr. Konstantinos Rantos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000" spc="300" dirty="0"/>
              <a:t>Web Services and Information Security Lab</a:t>
            </a:r>
          </a:p>
          <a:p>
            <a:pPr algn="ctr"/>
            <a:r>
              <a:rPr lang="en-US" sz="2000" spc="300" dirty="0"/>
              <a:t>International Hellenic University</a:t>
            </a:r>
            <a:endParaRPr lang="el-GR" sz="2000" spc="300" dirty="0"/>
          </a:p>
          <a:p>
            <a:pPr algn="ctr"/>
            <a:r>
              <a:rPr lang="en-US" sz="1600" spc="300" dirty="0"/>
              <a:t> </a:t>
            </a:r>
            <a:endParaRPr lang="el-GR" spc="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F4213-56B1-1431-1307-6C0D14234A79}"/>
              </a:ext>
            </a:extLst>
          </p:cNvPr>
          <p:cNvSpPr txBox="1"/>
          <p:nvPr/>
        </p:nvSpPr>
        <p:spPr>
          <a:xfrm>
            <a:off x="624746" y="2441996"/>
            <a:ext cx="5947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Title : DoS and Data Leakage Trojans on Hardware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FF0982-1B83-0E51-A871-7E83BD13D27F}"/>
              </a:ext>
            </a:extLst>
          </p:cNvPr>
          <p:cNvSpPr txBox="1">
            <a:spLocks/>
          </p:cNvSpPr>
          <p:nvPr/>
        </p:nvSpPr>
        <p:spPr>
          <a:xfrm>
            <a:off x="326571" y="4374555"/>
            <a:ext cx="12018327" cy="232579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 wishbone bus D.</a:t>
            </a:r>
            <a:r>
              <a:rPr lang="el-GR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ο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.S. 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hw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trojan targeting a)simple 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wb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bus implementation</a:t>
            </a:r>
            <a:b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b)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efabless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Caravel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C06CC-1F09-4301-23B7-FA1CC8459899}"/>
              </a:ext>
            </a:extLst>
          </p:cNvPr>
          <p:cNvSpPr txBox="1"/>
          <p:nvPr/>
        </p:nvSpPr>
        <p:spPr>
          <a:xfrm>
            <a:off x="1971366" y="580148"/>
            <a:ext cx="79000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r>
              <a:rPr lang="en-US" sz="11500" baseline="30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st</a:t>
            </a:r>
            <a:r>
              <a:rPr lang="en-US" sz="115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 design</a:t>
            </a:r>
            <a:endParaRPr lang="en-US" sz="3000" dirty="0">
              <a:solidFill>
                <a:srgbClr val="00AAD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1712A1-56E0-00D7-CE98-AED05F49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BEEB93-F150-B399-4AF6-65314E660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7127240" y="1801054"/>
            <a:ext cx="3990669" cy="135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068444" y="1159799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164716" y="2024768"/>
            <a:ext cx="4571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flexibility,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96" y="3289300"/>
            <a:ext cx="2874356" cy="27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9E4B3DB-9911-E463-9627-B94A25B7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B2C211-EE3E-EC76-33C3-8508EC44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934EAE0-B4A2-C924-119E-0AA2E4F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5">
            <a:extLst>
              <a:ext uri="{FF2B5EF4-FFF2-40B4-BE49-F238E27FC236}">
                <a16:creationId xmlns:a16="http://schemas.microsoft.com/office/drawing/2014/main" id="{09AADF04-87BA-5444-1F51-4F6C5B6ED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AFF8D-FD1F-DC97-494C-859AA613F08F}"/>
              </a:ext>
            </a:extLst>
          </p:cNvPr>
          <p:cNvSpPr txBox="1"/>
          <p:nvPr/>
        </p:nvSpPr>
        <p:spPr>
          <a:xfrm>
            <a:off x="3254683" y="1118898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Simple (AI gen.)wishbone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2B3C-4C8A-18CE-07D8-D6660A2E116F}"/>
              </a:ext>
            </a:extLst>
          </p:cNvPr>
          <p:cNvSpPr txBox="1"/>
          <p:nvPr/>
        </p:nvSpPr>
        <p:spPr>
          <a:xfrm>
            <a:off x="3091841" y="1618976"/>
            <a:ext cx="84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: https://chat.openai.com/share/89c53be5-10bf-4ecc-859a-894b3ae967c2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E012-509D-C7D3-63CB-7D6AB5FBBFCF}"/>
              </a:ext>
            </a:extLst>
          </p:cNvPr>
          <p:cNvSpPr txBox="1"/>
          <p:nvPr/>
        </p:nvSpPr>
        <p:spPr>
          <a:xfrm>
            <a:off x="934083" y="3176847"/>
            <a:ext cx="569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simple wishbone bus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</a:t>
            </a:r>
            <a:r>
              <a:rPr lang="en-US" dirty="0" err="1"/>
              <a:t>wb</a:t>
            </a:r>
            <a:r>
              <a:rPr lang="en-US" dirty="0"/>
              <a:t> bus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32'hCAFEBABE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B6CA-1581-E03E-E864-6281A10F108C}"/>
              </a:ext>
            </a:extLst>
          </p:cNvPr>
          <p:cNvSpPr txBox="1"/>
          <p:nvPr/>
        </p:nvSpPr>
        <p:spPr>
          <a:xfrm>
            <a:off x="6843524" y="2983170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968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308F48-B0D3-AE91-5941-08B0983DAA89}"/>
              </a:ext>
            </a:extLst>
          </p:cNvPr>
          <p:cNvSpPr txBox="1"/>
          <p:nvPr/>
        </p:nvSpPr>
        <p:spPr>
          <a:xfrm>
            <a:off x="5326551" y="53259"/>
            <a:ext cx="206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507D1-84E1-8808-2AF5-EE80A44E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" y="4931368"/>
            <a:ext cx="11430000" cy="1873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C2B53-90D2-C0F0-ECF2-84D46305991F}"/>
              </a:ext>
            </a:extLst>
          </p:cNvPr>
          <p:cNvSpPr txBox="1"/>
          <p:nvPr/>
        </p:nvSpPr>
        <p:spPr>
          <a:xfrm>
            <a:off x="488205" y="651974"/>
            <a:ext cx="47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without trojan: (</a:t>
            </a:r>
            <a:r>
              <a:rPr lang="en-US" dirty="0">
                <a:hlinkClick r:id="rId3"/>
              </a:rPr>
              <a:t>Code and Simulation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B832F-D9FE-5E20-E011-20BBFDA3EE8E}"/>
              </a:ext>
            </a:extLst>
          </p:cNvPr>
          <p:cNvSpPr txBox="1"/>
          <p:nvPr/>
        </p:nvSpPr>
        <p:spPr>
          <a:xfrm>
            <a:off x="965719" y="1298954"/>
            <a:ext cx="99650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simulation snapshot: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i="1" dirty="0" err="1"/>
              <a:t>clk</a:t>
            </a:r>
            <a:r>
              <a:rPr lang="en-US" sz="1600" dirty="0"/>
              <a:t> signal is oscillating as expected, providing the timing reference for all transactions.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rst_n</a:t>
            </a:r>
            <a:r>
              <a:rPr lang="en-US" sz="1600" b="1" i="1" dirty="0"/>
              <a:t> </a:t>
            </a:r>
            <a:r>
              <a:rPr lang="en-US" sz="1600" dirty="0"/>
              <a:t>signal is initially low, indicating a reset condition, then goes high to start normal operation.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adr</a:t>
            </a:r>
            <a:r>
              <a:rPr lang="en-US" sz="1600" dirty="0"/>
              <a:t> bus changes its value to </a:t>
            </a:r>
            <a:r>
              <a:rPr lang="en-US" sz="1600" i="1" dirty="0"/>
              <a:t>1, 2,</a:t>
            </a:r>
            <a:r>
              <a:rPr lang="en-US" sz="1600" dirty="0"/>
              <a:t> and back to </a:t>
            </a:r>
            <a:r>
              <a:rPr lang="en-US" sz="1600" i="1" dirty="0"/>
              <a:t>1</a:t>
            </a:r>
            <a:r>
              <a:rPr lang="en-US" sz="1600" dirty="0"/>
              <a:t>, indicating different addresses are being accessed.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stb</a:t>
            </a:r>
            <a:r>
              <a:rPr lang="en-US" sz="1600" dirty="0"/>
              <a:t> and </a:t>
            </a:r>
            <a:r>
              <a:rPr lang="en-US" sz="1600" b="1" i="1" dirty="0" err="1"/>
              <a:t>cyc</a:t>
            </a:r>
            <a:r>
              <a:rPr lang="en-US" sz="1600" dirty="0"/>
              <a:t> signals are asserted (high) when there is an active bus transaction.</a:t>
            </a:r>
          </a:p>
          <a:p>
            <a:r>
              <a:rPr lang="en-US" sz="1600" dirty="0"/>
              <a:t>The we signal is not asserted at all, suggesting that the transactions shown are read operations from the perspective of the master.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dat_mosi</a:t>
            </a:r>
            <a:r>
              <a:rPr lang="en-US" sz="1600" b="1" i="1" dirty="0"/>
              <a:t> </a:t>
            </a:r>
            <a:r>
              <a:rPr lang="en-US" sz="1600" dirty="0"/>
              <a:t>signal contains the values </a:t>
            </a:r>
            <a:r>
              <a:rPr lang="en-US" sz="1600" i="1" dirty="0" err="1"/>
              <a:t>dead_beef</a:t>
            </a:r>
            <a:r>
              <a:rPr lang="en-US" sz="1600" i="1" dirty="0"/>
              <a:t> </a:t>
            </a:r>
            <a:r>
              <a:rPr lang="en-US" sz="1600" dirty="0"/>
              <a:t>and </a:t>
            </a:r>
            <a:r>
              <a:rPr lang="en-US" sz="1600" i="1" dirty="0" err="1"/>
              <a:t>cafe_babe</a:t>
            </a:r>
            <a:r>
              <a:rPr lang="en-US" sz="1600" dirty="0"/>
              <a:t>, which are likely test data written to the bus.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dat_miso</a:t>
            </a:r>
            <a:r>
              <a:rPr lang="en-US" sz="1600" b="1" i="1" dirty="0"/>
              <a:t> </a:t>
            </a:r>
            <a:r>
              <a:rPr lang="en-US" sz="1600" dirty="0"/>
              <a:t>shows an undefined state (</a:t>
            </a:r>
            <a:r>
              <a:rPr lang="en-US" sz="1600" i="1" dirty="0" err="1"/>
              <a:t>xxxx</a:t>
            </a:r>
            <a:r>
              <a:rPr lang="en-US" sz="1600" dirty="0"/>
              <a:t>) initially, which suggests that the data read from the slave device has not yet been driven or there might be a delay in the slave's response or an issue with the slave's response generation logic.</a:t>
            </a:r>
          </a:p>
          <a:p>
            <a:r>
              <a:rPr lang="en-US" sz="1600" dirty="0"/>
              <a:t>The ack signal goes high after each address change, which implies that the slave device is acknowledging the read requests.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2436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F0407-1C56-5C2E-FD66-DBAC24AEDCE3}"/>
              </a:ext>
            </a:extLst>
          </p:cNvPr>
          <p:cNvSpPr txBox="1"/>
          <p:nvPr/>
        </p:nvSpPr>
        <p:spPr>
          <a:xfrm>
            <a:off x="3372434" y="12530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with Trojan (</a:t>
            </a:r>
            <a:r>
              <a:rPr lang="en-US" dirty="0">
                <a:hlinkClick r:id="rId2"/>
              </a:rPr>
              <a:t>Code and Simulation</a:t>
            </a:r>
            <a:r>
              <a:rPr lang="en-US" dirty="0"/>
              <a:t>):</a:t>
            </a:r>
            <a:endParaRPr lang="el-GR" dirty="0"/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DADA5C07-0EE4-0B8E-81D8-939D018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3" y="4577929"/>
            <a:ext cx="11429999" cy="1582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3B0F8-33A0-107D-4F50-2B37F37C0F6F}"/>
              </a:ext>
            </a:extLst>
          </p:cNvPr>
          <p:cNvSpPr txBox="1"/>
          <p:nvPr/>
        </p:nvSpPr>
        <p:spPr>
          <a:xfrm>
            <a:off x="774440" y="1889449"/>
            <a:ext cx="1029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this waveform reveals is a sequence of transactions over a Wishbone bus interface, where the master is sequentially reading from addresses 1, 2, and 3. </a:t>
            </a:r>
          </a:p>
          <a:p>
            <a:endParaRPr lang="en-US" dirty="0"/>
          </a:p>
          <a:p>
            <a:r>
              <a:rPr lang="en-US" dirty="0"/>
              <a:t>-The undefined data initially present on the </a:t>
            </a:r>
            <a:r>
              <a:rPr lang="en-US" dirty="0" err="1"/>
              <a:t>dat_miso</a:t>
            </a:r>
            <a:r>
              <a:rPr lang="en-US" dirty="0"/>
              <a:t> line suggests that the slave device might have some latency in responding or there's some wait states introduced in the bus cycle.</a:t>
            </a:r>
          </a:p>
          <a:p>
            <a:r>
              <a:rPr lang="en-US" dirty="0"/>
              <a:t>- The test patterns </a:t>
            </a:r>
            <a:r>
              <a:rPr lang="en-US" dirty="0" err="1"/>
              <a:t>dead_beef</a:t>
            </a:r>
            <a:r>
              <a:rPr lang="en-US" dirty="0"/>
              <a:t> and </a:t>
            </a:r>
            <a:r>
              <a:rPr lang="en-US" dirty="0" err="1"/>
              <a:t>cafe_babe</a:t>
            </a:r>
            <a:r>
              <a:rPr lang="en-US" dirty="0"/>
              <a:t> are typical in digital system testing and are used here for either writing to the slave or expecting such patterns as a read response.</a:t>
            </a:r>
          </a:p>
          <a:p>
            <a:r>
              <a:rPr lang="en-US" dirty="0"/>
              <a:t>- The pattern 1234_5678 is the last valid data read from address 3 due to the trojan’s activation.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97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avel Management SoC - Litex — Caravel Management SoC documentation">
            <a:extLst>
              <a:ext uri="{FF2B5EF4-FFF2-40B4-BE49-F238E27FC236}">
                <a16:creationId xmlns:a16="http://schemas.microsoft.com/office/drawing/2014/main" id="{820CA707-A0AE-038B-AD4F-6B7F6CFA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04" y="937727"/>
            <a:ext cx="5973562" cy="51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101E4-F676-C47B-B192-98F199DBCF4F}"/>
              </a:ext>
            </a:extLst>
          </p:cNvPr>
          <p:cNvCxnSpPr>
            <a:cxnSpLocks/>
          </p:cNvCxnSpPr>
          <p:nvPr/>
        </p:nvCxnSpPr>
        <p:spPr>
          <a:xfrm>
            <a:off x="7576457" y="4152122"/>
            <a:ext cx="270588" cy="396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1E0B61-554A-CFF0-F092-04F8DB8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2868" y="3753239"/>
            <a:ext cx="398883" cy="39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096347" y="1564179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011C9-C7A1-F16F-355E-F93D0D5C2A7E}"/>
              </a:ext>
            </a:extLst>
          </p:cNvPr>
          <p:cNvSpPr txBox="1"/>
          <p:nvPr/>
        </p:nvSpPr>
        <p:spPr>
          <a:xfrm>
            <a:off x="2034851" y="247361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Caravel project 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614265" y="959310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4643362" y="108191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614265" y="2141463"/>
            <a:ext cx="587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 isolated the wish bus state machine from </a:t>
            </a:r>
            <a:r>
              <a:rPr lang="en-US" dirty="0" err="1"/>
              <a:t>housekeeping.v</a:t>
            </a:r>
            <a:r>
              <a:rPr lang="en-US" dirty="0"/>
              <a:t> .</a:t>
            </a:r>
          </a:p>
          <a:p>
            <a:r>
              <a:rPr lang="en-US" dirty="0"/>
              <a:t>- I added a trigger where “</a:t>
            </a:r>
            <a:r>
              <a:rPr lang="en-US" b="1" i="1" dirty="0" err="1"/>
              <a:t>wbbd_busy</a:t>
            </a:r>
            <a:r>
              <a:rPr lang="en-US" dirty="0"/>
              <a:t>” signal should always be set to “</a:t>
            </a:r>
            <a:r>
              <a:rPr lang="en-US" b="1" i="1" dirty="0"/>
              <a:t>1’b1</a:t>
            </a:r>
            <a:r>
              <a:rPr lang="en-US" dirty="0"/>
              <a:t>” when the “</a:t>
            </a:r>
            <a:r>
              <a:rPr lang="en-US" b="1" i="1" dirty="0" err="1"/>
              <a:t>wbbd_data</a:t>
            </a:r>
            <a:r>
              <a:rPr lang="en-US" dirty="0"/>
              <a:t>” signal has the value “</a:t>
            </a:r>
            <a:r>
              <a:rPr lang="en-US" b="1" i="1" dirty="0"/>
              <a:t>8’df</a:t>
            </a:r>
            <a:r>
              <a:rPr lang="en-US" dirty="0"/>
              <a:t>”. </a:t>
            </a:r>
          </a:p>
          <a:p>
            <a:r>
              <a:rPr lang="en-US" dirty="0"/>
              <a:t>- This way the bus glitches stopping SPI communication.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6983962" y="1735038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0E99-49DF-EBE2-78B4-A716D9402606}"/>
              </a:ext>
            </a:extLst>
          </p:cNvPr>
          <p:cNvSpPr txBox="1"/>
          <p:nvPr/>
        </p:nvSpPr>
        <p:spPr>
          <a:xfrm>
            <a:off x="966496" y="4562213"/>
            <a:ext cx="1025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-150" dirty="0"/>
              <a:t>Disclaimer: I had intended to publish this section to </a:t>
            </a:r>
            <a:r>
              <a:rPr lang="en-US" i="1" spc="-150" dirty="0" err="1"/>
              <a:t>efabless</a:t>
            </a:r>
            <a:r>
              <a:rPr lang="en-US" i="1" spc="-150" dirty="0"/>
              <a:t>, however an Ubuntu + Docker configuration error kept me from moving forward. Files created by a docker-based action are owned by </a:t>
            </a:r>
            <a:r>
              <a:rPr lang="en-US" i="1" spc="-150" dirty="0" err="1"/>
              <a:t>root:root</a:t>
            </a:r>
            <a:r>
              <a:rPr lang="en-US" i="1" spc="-150" dirty="0"/>
              <a:t>, meaning that steps or actions that run as the default runner user in the future cannot modify them.</a:t>
            </a:r>
          </a:p>
          <a:p>
            <a:r>
              <a:rPr lang="en-US" i="1" spc="-150" dirty="0"/>
              <a:t> I was able to solve the issue, however the deadline prevented me from uploading to </a:t>
            </a:r>
            <a:r>
              <a:rPr lang="en-US" i="1" spc="-150" dirty="0" err="1"/>
              <a:t>eFabless</a:t>
            </a:r>
            <a:r>
              <a:rPr lang="en-US" i="1" spc="-150" dirty="0"/>
              <a:t> and passing precheck.</a:t>
            </a:r>
            <a:endParaRPr lang="el-GR" i="1" spc="-150" dirty="0"/>
          </a:p>
        </p:txBody>
      </p:sp>
    </p:spTree>
    <p:extLst>
      <p:ext uri="{BB962C8B-B14F-4D97-AF65-F5344CB8AC3E}">
        <p14:creationId xmlns:p14="http://schemas.microsoft.com/office/powerpoint/2010/main" val="16866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3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33348AF9-F009-F7F0-101D-DD2ADA99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9B53E7-F78E-BDDD-6DDE-DDED5AEB5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180183" y="122296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540663" y="2308082"/>
            <a:ext cx="5094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93" y="272627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C72679D-AA50-562F-B353-8B3D4B95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EB8113-D6BD-90CB-5E4C-F9151A7F9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2074069" y="1614697"/>
            <a:ext cx="8043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it was uploaded.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created a</a:t>
            </a:r>
            <a:r>
              <a:rPr lang="en-US" b="1" i="1" dirty="0"/>
              <a:t> “transmit” </a:t>
            </a:r>
            <a:r>
              <a:rPr lang="en-US" dirty="0"/>
              <a:t>module for the malicious functionality.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altered the functionality of the </a:t>
            </a:r>
            <a:r>
              <a:rPr lang="en-US" b="1" i="1" dirty="0"/>
              <a:t>“</a:t>
            </a:r>
            <a:r>
              <a:rPr lang="en-US" b="1" i="1" dirty="0" err="1"/>
              <a:t>aes_key_mem</a:t>
            </a:r>
            <a:r>
              <a:rPr lang="en-US" b="1" i="1" dirty="0"/>
              <a:t>” </a:t>
            </a:r>
            <a:r>
              <a:rPr lang="en-US" dirty="0"/>
              <a:t>module so when it is instantiated: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 the </a:t>
            </a:r>
            <a:r>
              <a:rPr lang="en-US" b="1" i="1" dirty="0"/>
              <a:t>“transmit” </a:t>
            </a:r>
            <a:r>
              <a:rPr lang="en-US" dirty="0"/>
              <a:t>module is instantiated,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copied,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being transmitted by a pin.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Because we haven’t got a pinout I used the </a:t>
            </a:r>
            <a:r>
              <a:rPr lang="en-US" b="1" i="1" dirty="0"/>
              <a:t>“Ant1”</a:t>
            </a:r>
            <a:r>
              <a:rPr lang="en-US" dirty="0"/>
              <a:t> internal wire for transmission of </a:t>
            </a:r>
            <a:r>
              <a:rPr lang="en-US" dirty="0" err="1"/>
              <a:t>P.o.C.</a:t>
            </a:r>
            <a:r>
              <a:rPr lang="en-US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covert way of leaking the key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modulating an (unused) pin on chip that generates an RF signal,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signal can be used to transmit the key bits,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then it can be received with an ordinary AM radio,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 carried by the AM signal can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04" y="814387"/>
            <a:ext cx="2452987" cy="48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D5AA48-00C1-3EB0-9FEB-0B1A682C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5420F22-82E6-BFAE-0B9C-7EB29E976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900B1-5363-8445-513D-95A3D59BDE5A}"/>
              </a:ext>
            </a:extLst>
          </p:cNvPr>
          <p:cNvSpPr txBox="1"/>
          <p:nvPr/>
        </p:nvSpPr>
        <p:spPr>
          <a:xfrm>
            <a:off x="2756744" y="889588"/>
            <a:ext cx="626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implementation methodology:</a:t>
            </a:r>
          </a:p>
        </p:txBody>
      </p:sp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3730867" y="1580184"/>
            <a:ext cx="63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2590536" y="2509511"/>
            <a:ext cx="3961379" cy="2192990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7050570" y="2509511"/>
            <a:ext cx="48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OpenAI’s ChatGPT v.4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B60A7D-6ACD-EB0B-99E1-9EAC5DF2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28D8AD-59BC-C163-2D43-8F7C4277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CCD93E-8B35-0F75-9CF5-80CF88A2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F8EF2E2-B7B4-2985-2EBC-D7FECAC8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475684" y="3850785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for </a:t>
            </a:r>
            <a:r>
              <a:rPr lang="en-US" dirty="0" err="1">
                <a:hlinkClick r:id="rId6"/>
              </a:rPr>
              <a:t>transmit.v</a:t>
            </a:r>
            <a:r>
              <a:rPr lang="en-US" dirty="0">
                <a:hlinkClick r:id="rId6"/>
              </a:rPr>
              <a:t> : https://chat.openai.com/share/8c8fb17c-6647-4eee-8c1e-71c2bc0c1b95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129744" y="2659413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2380312" y="2616551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E63C9-6E10-8092-1738-B532DAE90688}"/>
              </a:ext>
            </a:extLst>
          </p:cNvPr>
          <p:cNvSpPr txBox="1"/>
          <p:nvPr/>
        </p:nvSpPr>
        <p:spPr>
          <a:xfrm>
            <a:off x="3363157" y="1179521"/>
            <a:ext cx="757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Leaking the key by modulating an (unused) pin on chip that generates an RF signal. </a:t>
            </a:r>
          </a:p>
        </p:txBody>
      </p:sp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2B13628-CFE6-C70B-EFDC-5EE12F27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7" y="3836358"/>
            <a:ext cx="11803225" cy="1821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BDEFB-E08A-C724-5D54-6C8AA5293B25}"/>
              </a:ext>
            </a:extLst>
          </p:cNvPr>
          <p:cNvSpPr txBox="1"/>
          <p:nvPr/>
        </p:nvSpPr>
        <p:spPr>
          <a:xfrm>
            <a:off x="564502" y="105013"/>
            <a:ext cx="108515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waveform diagrams(</a:t>
            </a:r>
            <a:r>
              <a:rPr lang="en-US" sz="1400" dirty="0" err="1"/>
              <a:t>a,b</a:t>
            </a:r>
            <a:r>
              <a:rPr lang="en-US" sz="1400" dirty="0"/>
              <a:t>) represent a form of communication from a signal capture of the AES IP block, a) diagram is a zoomed in version. b) diagram is the more zoomed out screenshot. (</a:t>
            </a:r>
            <a:r>
              <a:rPr lang="en-US" sz="1400" i="1" dirty="0"/>
              <a:t>Code and simulation can be found </a:t>
            </a:r>
            <a:r>
              <a:rPr lang="en-US" sz="1400" i="1" dirty="0">
                <a:hlinkClick r:id="rId3"/>
              </a:rPr>
              <a:t>here</a:t>
            </a:r>
            <a:r>
              <a:rPr lang="en-US" sz="1400" dirty="0"/>
              <a:t>.)</a:t>
            </a:r>
          </a:p>
          <a:p>
            <a:endParaRPr lang="en-US" sz="1400" dirty="0"/>
          </a:p>
          <a:p>
            <a:r>
              <a:rPr lang="en-US" sz="1400" dirty="0"/>
              <a:t>Here are the signal descriptions and their interpretations:</a:t>
            </a:r>
          </a:p>
          <a:p>
            <a:endParaRPr lang="en-US" sz="1400" dirty="0"/>
          </a:p>
          <a:p>
            <a:r>
              <a:rPr lang="en-US" sz="1400" dirty="0"/>
              <a:t>-</a:t>
            </a:r>
            <a:r>
              <a:rPr lang="en-US" sz="1400" b="1" i="1" dirty="0"/>
              <a:t>Ant1</a:t>
            </a:r>
            <a:r>
              <a:rPr lang="en-US" sz="1400" dirty="0"/>
              <a:t> - This represents an antenna signal or activity line for a communication interface.</a:t>
            </a:r>
          </a:p>
          <a:p>
            <a:r>
              <a:rPr lang="en-US" sz="1400" dirty="0"/>
              <a:t>-</a:t>
            </a:r>
            <a:r>
              <a:rPr lang="en-US" sz="1400" b="1" i="1" dirty="0"/>
              <a:t>BEEP_DURATION, PAUSE_DURATION, SHORT_PAUSE_DURATION, and TOTAL_DURATION </a:t>
            </a:r>
            <a:r>
              <a:rPr lang="en-US" sz="1400" dirty="0"/>
              <a:t>- These represent configurable timing parameters for the system. They could are related to timings of beeps, pauses, and overall duration for an event.</a:t>
            </a:r>
          </a:p>
          <a:p>
            <a:r>
              <a:rPr lang="en-US" sz="1400" dirty="0"/>
              <a:t>-</a:t>
            </a:r>
            <a:r>
              <a:rPr lang="en-US" sz="1400" b="1" i="1" dirty="0" err="1"/>
              <a:t>bit_phase</a:t>
            </a:r>
            <a:r>
              <a:rPr lang="en-US" sz="1400" b="1" i="1" dirty="0"/>
              <a:t>[4:0]</a:t>
            </a:r>
            <a:r>
              <a:rPr lang="en-US" sz="1400" i="1" dirty="0"/>
              <a:t> </a:t>
            </a:r>
            <a:r>
              <a:rPr lang="en-US" sz="1400" dirty="0"/>
              <a:t>- The </a:t>
            </a:r>
            <a:r>
              <a:rPr lang="en-US" sz="1400" dirty="0" err="1"/>
              <a:t>bit_phase</a:t>
            </a:r>
            <a:r>
              <a:rPr lang="en-US" sz="1400" dirty="0"/>
              <a:t> seems to fluctuate between values 2 through b in hexadecimal (2 to 11 in decimal). This represents different phases or steps in processing a bit or a series of bits within a communication protocol or timing control.</a:t>
            </a:r>
          </a:p>
          <a:p>
            <a:r>
              <a:rPr lang="en-US" sz="1400" dirty="0"/>
              <a:t>-</a:t>
            </a:r>
            <a:r>
              <a:rPr lang="en-US" sz="1400" b="1" i="1" dirty="0" err="1"/>
              <a:t>clk</a:t>
            </a:r>
            <a:r>
              <a:rPr lang="en-US" sz="1400" dirty="0"/>
              <a:t> - This is the clock signal driving the timing of the system. The clock is active and shows a regular square wave pattern, indicating that the system is operational and the timing is continuous.</a:t>
            </a:r>
          </a:p>
          <a:p>
            <a:r>
              <a:rPr lang="en-US" sz="1400" dirty="0"/>
              <a:t>-</a:t>
            </a:r>
            <a:r>
              <a:rPr lang="en-US" sz="1400" b="1" i="1" dirty="0"/>
              <a:t>count[6:0] </a:t>
            </a:r>
            <a:r>
              <a:rPr lang="en-US" sz="1400" dirty="0"/>
              <a:t>- This is a counter that increments with every clock cycle. It rolls over after reaching b (11 in decimal) back to 2. </a:t>
            </a:r>
          </a:p>
          <a:p>
            <a:endParaRPr lang="en-US" sz="1400" dirty="0"/>
          </a:p>
          <a:p>
            <a:r>
              <a:rPr lang="en-US" sz="1400" dirty="0"/>
              <a:t>When the chip is powered on the key is being transmitted thought the antenna at 1560KHz (assuming a 50mhz clock) by implementing a beep scheme where a single beep followed by a pause represents a '0' and a double beep followed by a pause stands for '1'.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F7A0DC9-8224-B7D7-67C1-3603B4F4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95" y="5918375"/>
            <a:ext cx="12192000" cy="834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850FD-D266-A4D6-0D91-8648E296A8F5}"/>
              </a:ext>
            </a:extLst>
          </p:cNvPr>
          <p:cNvSpPr txBox="1"/>
          <p:nvPr/>
        </p:nvSpPr>
        <p:spPr>
          <a:xfrm>
            <a:off x="194386" y="3499332"/>
            <a:ext cx="4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9503A-8EAB-6666-9952-02E260189531}"/>
              </a:ext>
            </a:extLst>
          </p:cNvPr>
          <p:cNvSpPr txBox="1"/>
          <p:nvPr/>
        </p:nvSpPr>
        <p:spPr>
          <a:xfrm>
            <a:off x="194385" y="5603612"/>
            <a:ext cx="4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668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2532760" y="1408599"/>
            <a:ext cx="503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Prompting Pattern</a:t>
            </a:r>
            <a:endParaRPr lang="el-GR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904159" y="2314039"/>
            <a:ext cx="629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2238506"/>
            <a:ext cx="3495390" cy="2828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7BE7-014D-2160-17D3-834A80E8BF0D}"/>
              </a:ext>
            </a:extLst>
          </p:cNvPr>
          <p:cNvSpPr txBox="1"/>
          <p:nvPr/>
        </p:nvSpPr>
        <p:spPr>
          <a:xfrm>
            <a:off x="5605669" y="5813450"/>
            <a:ext cx="62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J. Wei </a:t>
            </a:r>
            <a:r>
              <a:rPr lang="en-US" sz="1600" i="1" dirty="0">
                <a:effectLst/>
              </a:rPr>
              <a:t>et al.</a:t>
            </a:r>
            <a:r>
              <a:rPr lang="en-US" sz="1600" dirty="0">
                <a:effectLst/>
              </a:rPr>
              <a:t>, “Chain-of-Thought Prompting Elicits Reasoning in Large Language Models,” 2022, </a:t>
            </a:r>
            <a:r>
              <a:rPr lang="en-US" sz="1600" dirty="0" err="1">
                <a:effectLst/>
              </a:rPr>
              <a:t>doi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  <a:hlinkClick r:id="rId3"/>
              </a:rPr>
              <a:t>10.48550/ARXIV.2201.11903</a:t>
            </a:r>
            <a:r>
              <a:rPr lang="en-US" sz="16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2152FC-3494-62B9-F84E-E5FC63E16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326F49-321B-4401-AB42-C446E3EF8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2266866" y="808258"/>
            <a:ext cx="61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 engineering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1542807" y="1800388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with an intent to create the trojan (for example </a:t>
            </a:r>
            <a:r>
              <a:rPr lang="en-US" sz="2400" i="1" dirty="0"/>
              <a:t>“I would like to add “X” feature to my codebase.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with purpose the trojan(for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44" y="1750691"/>
            <a:ext cx="1474465" cy="147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964719" y="3282650"/>
            <a:ext cx="205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D0C19E-420A-9BA9-875E-3CF7F97B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09467" y="-3744411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7D2F1-2105-50F9-C762-CB59D91A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3052585" y="1108381"/>
            <a:ext cx="509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Prompting Pattern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331843" y="2206906"/>
            <a:ext cx="8484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</a:t>
            </a:r>
            <a:r>
              <a:rPr lang="en-US" sz="2000" b="1" dirty="0"/>
              <a:t>then</a:t>
            </a:r>
            <a:r>
              <a:rPr lang="en-US" sz="2000" dirty="0"/>
              <a:t> used the </a:t>
            </a:r>
            <a:r>
              <a:rPr lang="en-US" sz="2000" u="sng" dirty="0"/>
              <a:t>Persona</a:t>
            </a:r>
            <a:r>
              <a:rPr lang="en-US" sz="2000" dirty="0"/>
              <a:t> prompt pattern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intent (for example, </a:t>
            </a:r>
            <a:r>
              <a:rPr lang="en-US" sz="2000" i="1" dirty="0"/>
              <a:t>“Acts as a digital engineer”</a:t>
            </a:r>
            <a:r>
              <a:rPr lang="en-US" sz="20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motivation to achieve a certain task (for example, </a:t>
            </a:r>
            <a:r>
              <a:rPr lang="en-US" sz="2000" i="1" dirty="0"/>
              <a:t>“refactor the code to provide extended functionality”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 fundamental contextual statements around key ideas (for example, </a:t>
            </a:r>
            <a:r>
              <a:rPr lang="en-US" sz="2000" i="1" dirty="0"/>
              <a:t>“Provide code that a digital designer would create”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example code for the LLM  to follow along by using the </a:t>
            </a:r>
            <a:r>
              <a:rPr lang="en-US" sz="2000" i="1" dirty="0"/>
              <a:t>Chain of Thought</a:t>
            </a:r>
            <a:r>
              <a:rPr lang="en-US" sz="2000" dirty="0"/>
              <a:t> prompt engineering technique (for example </a:t>
            </a:r>
            <a:r>
              <a:rPr lang="en-US" sz="2000" i="1" dirty="0"/>
              <a:t>“This part of code “X” from my codebase needs new features.”</a:t>
            </a:r>
            <a:r>
              <a:rPr lang="en-US" sz="2000" dirty="0"/>
              <a:t>). </a:t>
            </a:r>
            <a:endParaRPr lang="el-G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839164" y="3657600"/>
            <a:ext cx="221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1D6DF7-C6C5-81F4-D3B1-497918E6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5444F2-3F01-792D-E785-5E1A5D1A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6" y="2239924"/>
            <a:ext cx="1417676" cy="14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097423"/>
            <a:chOff x="2175322" y="594145"/>
            <a:chExt cx="8559936" cy="5097423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848472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         A UART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D.o.S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52B4488-F725-99B6-D219-0FA677B1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0EE4AC-22E2-12B4-9204-5D610500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3249418" y="1386911"/>
            <a:ext cx="774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identified a vulnerability in ChatGPT Content filtering.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1319141" y="2792144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course of our investigation, ChatGPT's content filtering procedure impeded attempts to write "malicious" code. We discovered a means to circumvent this security and "exploit" the system by utilizing ZULU as the primary prompting language. As a proof of concept, we present the dialogues below: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906268" y="4289422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6425682" y="4289710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4CA5-4439-AD6A-73DB-4D0B30897B9B}"/>
              </a:ext>
            </a:extLst>
          </p:cNvPr>
          <p:cNvSpPr txBox="1"/>
          <p:nvPr/>
        </p:nvSpPr>
        <p:spPr>
          <a:xfrm>
            <a:off x="1135451" y="4754267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https://chat.openai.com/share/445456a6-b89d-438b-a547-05adbec612de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9ACCF-20F7-62DE-503F-AB0431964C5D}"/>
              </a:ext>
            </a:extLst>
          </p:cNvPr>
          <p:cNvSpPr txBox="1"/>
          <p:nvPr/>
        </p:nvSpPr>
        <p:spPr>
          <a:xfrm>
            <a:off x="6772398" y="4708632"/>
            <a:ext cx="4404049" cy="65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https://chat.openai.com/share/53ca6e4b-ca74-405f-ae9d-32c748fa471a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27DA7A8-2224-5580-B16D-95CEA4CD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2975BA-91FE-AEF6-2CBA-E98125FFE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91271" y="2794706"/>
            <a:ext cx="5697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a UART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transmitter part of UART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8'b11111111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 </a:t>
            </a:r>
            <a:r>
              <a:rPr lang="en-US" b="1" i="1" dirty="0" err="1"/>
              <a:t>halt_status</a:t>
            </a:r>
            <a:r>
              <a:rPr lang="en-US" b="1" i="1" dirty="0"/>
              <a:t> </a:t>
            </a:r>
            <a:r>
              <a:rPr lang="en-US" dirty="0"/>
              <a:t>signal is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This single-shot prompt design, is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possible without bypassing the content filter.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7172137" y="2696279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F9B86-C9D6-13AD-DDF4-8AB23C1B2794}"/>
              </a:ext>
            </a:extLst>
          </p:cNvPr>
          <p:cNvSpPr txBox="1"/>
          <p:nvPr/>
        </p:nvSpPr>
        <p:spPr>
          <a:xfrm>
            <a:off x="1477554" y="1188571"/>
            <a:ext cx="975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UART peripheral with a </a:t>
            </a:r>
            <a:r>
              <a:rPr lang="en-US" sz="2400" dirty="0" err="1">
                <a:latin typeface="Arial Black" panose="020B0A04020102020204" pitchFamily="34" charset="0"/>
              </a:rPr>
              <a:t>D.o.S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F3D69F-6F40-6976-6ABD-4EEF3E28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525564-71F4-A9EA-9746-55A64446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C6870D8-7085-1842-02D7-29E6AABC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C284DF-34D1-762F-B5AF-66632FE1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65"/>
          <a:stretch/>
        </p:blipFill>
        <p:spPr>
          <a:xfrm>
            <a:off x="-1" y="4876011"/>
            <a:ext cx="12192000" cy="1596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6BCE7-B700-0E24-CFF2-731DE1355E18}"/>
              </a:ext>
            </a:extLst>
          </p:cNvPr>
          <p:cNvSpPr txBox="1"/>
          <p:nvPr/>
        </p:nvSpPr>
        <p:spPr>
          <a:xfrm>
            <a:off x="7761492" y="1071075"/>
            <a:ext cx="44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Prompt </a:t>
            </a:r>
            <a:r>
              <a:rPr lang="en-US" b="1" u="sng" dirty="0">
                <a:hlinkClick r:id="rId5"/>
              </a:rPr>
              <a:t>bypassing the content filter </a:t>
            </a:r>
            <a:r>
              <a:rPr lang="en-US" dirty="0">
                <a:hlinkClick r:id="rId5"/>
              </a:rPr>
              <a:t>: https://chat.openai.com/share/de877a72-3ccd-4dcd-8c72-8faebfb8c48e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F48-B0D3-AE91-5941-08B0983DAA89}"/>
              </a:ext>
            </a:extLst>
          </p:cNvPr>
          <p:cNvSpPr txBox="1"/>
          <p:nvPr/>
        </p:nvSpPr>
        <p:spPr>
          <a:xfrm>
            <a:off x="5965239" y="188631"/>
            <a:ext cx="206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1DD5-C1C5-8F1E-0C4A-0B058A309DA7}"/>
              </a:ext>
            </a:extLst>
          </p:cNvPr>
          <p:cNvSpPr txBox="1"/>
          <p:nvPr/>
        </p:nvSpPr>
        <p:spPr>
          <a:xfrm>
            <a:off x="3009414" y="1480055"/>
            <a:ext cx="44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</a:t>
            </a:r>
            <a:r>
              <a:rPr lang="en-US" b="1" u="sng" dirty="0">
                <a:hlinkClick r:id="rId6"/>
              </a:rPr>
              <a:t>without</a:t>
            </a:r>
            <a:r>
              <a:rPr lang="en-US" dirty="0">
                <a:hlinkClick r:id="rId6"/>
              </a:rPr>
              <a:t> bypassing the content filter : https://chat.openai.com/share/89c53be5-10bf-4ecc-859a-894b3ae967c2</a:t>
            </a:r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18CBC-D303-0B15-7AEC-1008010C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160" y="1147430"/>
            <a:ext cx="2511008" cy="335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2CA93-89F7-D56A-E2BC-1E967E4854F4}"/>
              </a:ext>
            </a:extLst>
          </p:cNvPr>
          <p:cNvSpPr txBox="1"/>
          <p:nvPr/>
        </p:nvSpPr>
        <p:spPr>
          <a:xfrm>
            <a:off x="7644859" y="1160390"/>
            <a:ext cx="681134" cy="37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B3D60-CE82-A974-B9C2-20BE161E7FDC}"/>
              </a:ext>
            </a:extLst>
          </p:cNvPr>
          <p:cNvSpPr txBox="1"/>
          <p:nvPr/>
        </p:nvSpPr>
        <p:spPr>
          <a:xfrm>
            <a:off x="3298277" y="1121981"/>
            <a:ext cx="681134" cy="37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FC932-ECA4-D6B6-783C-2BDADE47B422}"/>
              </a:ext>
            </a:extLst>
          </p:cNvPr>
          <p:cNvSpPr txBox="1"/>
          <p:nvPr/>
        </p:nvSpPr>
        <p:spPr>
          <a:xfrm>
            <a:off x="8706094" y="2153411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Code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testbench</a:t>
            </a:r>
            <a:r>
              <a:rPr lang="en-US" dirty="0"/>
              <a:t> link 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A944DC-FD57-BCB9-3FDD-AA50DAA1DE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094A06B2-CA8B-1154-6997-D4842F3180C9}"/>
              </a:ext>
            </a:extLst>
          </p:cNvPr>
          <p:cNvSpPr/>
          <p:nvPr/>
        </p:nvSpPr>
        <p:spPr>
          <a:xfrm rot="6922079">
            <a:off x="5435139" y="5960819"/>
            <a:ext cx="191183" cy="190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0485D-ED7F-A8A6-2B11-9BAA12EF515D}"/>
              </a:ext>
            </a:extLst>
          </p:cNvPr>
          <p:cNvSpPr txBox="1"/>
          <p:nvPr/>
        </p:nvSpPr>
        <p:spPr>
          <a:xfrm>
            <a:off x="747713" y="2574190"/>
            <a:ext cx="11366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waveform is a simulation of a UART communication.</a:t>
            </a:r>
          </a:p>
          <a:p>
            <a:r>
              <a:rPr lang="en-US" sz="1400" dirty="0"/>
              <a:t>From the labels and the activity visible in the waveform:</a:t>
            </a:r>
          </a:p>
          <a:p>
            <a:r>
              <a:rPr lang="en-US" sz="1400" i="1" dirty="0" err="1"/>
              <a:t>clk</a:t>
            </a:r>
            <a:r>
              <a:rPr lang="en-US" sz="1400" i="1" dirty="0"/>
              <a:t> </a:t>
            </a:r>
            <a:r>
              <a:rPr lang="en-US" sz="1400" dirty="0"/>
              <a:t>- This is the clock signal, which is oscillating as expected.</a:t>
            </a:r>
          </a:p>
          <a:p>
            <a:r>
              <a:rPr lang="en-US" sz="1400" i="1" dirty="0" err="1"/>
              <a:t>data_in</a:t>
            </a:r>
            <a:r>
              <a:rPr lang="en-US" sz="1400" i="1" dirty="0"/>
              <a:t>[7:0] </a:t>
            </a:r>
            <a:r>
              <a:rPr lang="en-US" sz="1400" dirty="0"/>
              <a:t>- This seems to be the input data that is being simulated. First, it shows the binary pattern 10101010, and then it shows 11111111.</a:t>
            </a:r>
          </a:p>
          <a:p>
            <a:r>
              <a:rPr lang="en-US" sz="1400" i="1" dirty="0" err="1"/>
              <a:t>data_out</a:t>
            </a:r>
            <a:r>
              <a:rPr lang="en-US" sz="1400" i="1" dirty="0"/>
              <a:t>[7:0</a:t>
            </a:r>
            <a:r>
              <a:rPr lang="en-US" sz="1400" dirty="0"/>
              <a:t>] - This is the output data from the UART receiver. </a:t>
            </a:r>
          </a:p>
          <a:p>
            <a:r>
              <a:rPr lang="en-US" sz="1400" i="1" dirty="0" err="1"/>
              <a:t>halt_status</a:t>
            </a:r>
            <a:r>
              <a:rPr lang="en-US" sz="1400" i="1" dirty="0"/>
              <a:t> </a:t>
            </a:r>
            <a:r>
              <a:rPr lang="en-US" sz="1400" dirty="0"/>
              <a:t>- This signal goes high after </a:t>
            </a:r>
            <a:r>
              <a:rPr lang="en-US" sz="1400" dirty="0" err="1"/>
              <a:t>data_in</a:t>
            </a:r>
            <a:r>
              <a:rPr lang="en-US" sz="1400" dirty="0"/>
              <a:t> shows 11111111, which suggests that the UART has entered a HALT state as designed, in response to receiving the byte 11111111.</a:t>
            </a:r>
          </a:p>
          <a:p>
            <a:r>
              <a:rPr lang="en-US" sz="1400" dirty="0"/>
              <a:t>reset - The reset signal is initially high and then goes low, which should initialize the system and start the UART receiver.</a:t>
            </a:r>
          </a:p>
          <a:p>
            <a:endParaRPr lang="en-US" sz="1400" dirty="0"/>
          </a:p>
          <a:p>
            <a:r>
              <a:rPr lang="en-US" sz="1400" dirty="0"/>
              <a:t>From the waveform, we can see the intended functionality seems to be working: after 11111111 is received, the </a:t>
            </a:r>
            <a:r>
              <a:rPr lang="en-US" sz="1400" dirty="0" err="1"/>
              <a:t>halt_status</a:t>
            </a:r>
            <a:r>
              <a:rPr lang="en-US" sz="1400" dirty="0"/>
              <a:t> signal is activated.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45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2288</Words>
  <Application>Microsoft Office PowerPoint</Application>
  <PresentationFormat>Ευρεία οθόνη</PresentationFormat>
  <Paragraphs>183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Source Sans Pro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43</cp:revision>
  <dcterms:created xsi:type="dcterms:W3CDTF">2023-10-14T14:19:51Z</dcterms:created>
  <dcterms:modified xsi:type="dcterms:W3CDTF">2023-11-04T19:13:47Z</dcterms:modified>
</cp:coreProperties>
</file>