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74" r:id="rId9"/>
    <p:sldId id="258" r:id="rId10"/>
    <p:sldId id="261" r:id="rId11"/>
    <p:sldId id="269" r:id="rId12"/>
    <p:sldId id="267" r:id="rId13"/>
    <p:sldId id="273" r:id="rId14"/>
    <p:sldId id="263" r:id="rId15"/>
    <p:sldId id="268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FCD8-40AA-75F0-CB99-2949ED311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549FE-2E4C-8397-F6F2-D5D9DBAFA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E495-9D4E-D1C5-668D-9C9A4BB5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14/10/2023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8A97-B281-2C44-214A-A3AEEF0B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16E9-7583-3CB8-EF33-4F9EB37B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653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6DFF-E33F-CD0D-ACBD-B4DABD85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4A5B-9F9B-6974-DA10-E7917F226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F68E7-FDD3-D70A-312F-F630684B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14/10/2023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7413-548A-738E-6FF9-B7B0E629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BAD5-0380-1676-5F2E-5081E9F9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866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D1B66-9B91-AC0C-00A4-BA22FF8D6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7E6AD-590C-4977-9EF9-D15107FF1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3789F-39CF-E9D9-BD5A-DE52FF05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14/10/2023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4BC1D-2D1A-7B04-0AF9-8B7CF24F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E7D2-FE1E-B325-D83F-29A21CAA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203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ED84-231A-903A-19AB-37027795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AA81-DF8F-F738-B8EF-4CFA8AEF8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44A7E-8DB4-654E-0EED-5F78C9C2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14/10/2023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7E9A8-7424-EBCC-76EE-F9ED827C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1E71E-6FF4-1F52-020A-5417EF88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497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4096-83F0-D075-5385-F2793DFF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C17B7-8C57-EAA9-7840-58E1AA11C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27DA-5A74-37C7-925E-143F59EB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14/10/2023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5A52-37E3-36C2-B61A-DE780056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E5EB-C61C-3FDA-3CA6-EDAB266F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06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B4FB-9DCD-29F9-8C07-1749A537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C38D-A657-316E-B545-4EBE7D011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CBD2B-906E-851F-7457-56A17A33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F6F40-B0B1-C57E-0BE2-37482A5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14/10/2023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583EF-717E-BFCA-5B59-13E5CE45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CBE91-379C-DB64-4FB6-372D3F45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141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E889-CB23-283E-86DA-AB392DE0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CC7E2-035D-A5C2-5C79-39979BC4D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EC704-84DB-2BF4-90BD-25533D42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1B7DB-1DDE-FE1F-DFE0-C072CA375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99BB9-4540-6707-C2C9-20E09E644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60EC9-3CDC-82A6-25C0-38101E66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14/10/2023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2CD91-C6C9-2F80-6DE7-492F8963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D056E-C275-0878-1D42-F5A7C995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42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B14E-519A-20A8-783B-9EAB0472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3C2F8-A39C-A1F5-702B-E5F71CD8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14/10/2023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32BED-40B3-7C17-B2F1-34277870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7B1B6-88E0-244A-EAE1-0551FEDF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8693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CF1E4-1080-A2F8-E2C0-E9D223C4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14/10/2023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01690-B92A-42CB-749C-A5304CA7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4318D-E765-6CD0-88C2-610B0A6C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141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1E57-C3F5-B259-95B6-FFE507F8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78434-1CC7-688E-9309-40D5384F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FB8C2-C1A1-8BDE-890F-B16214C3E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23A9D-E4D5-F21A-4989-048A0FC4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14/10/2023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8F74-6195-C0D6-22C2-CEEC46CF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6715D-553C-CB3E-574F-60760047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026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E2FD-68AC-9CB1-1664-35AB9091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CCD73-82AA-0EA2-A96A-790526679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EC4B0-7115-D3EF-AE0B-4861C6F28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4FDF-0EAF-9DE8-A7D5-872EB9C0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14/10/2023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FF52C-192D-843C-E894-B8545226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366D-2886-172F-FE7C-CC6EB146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594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B344E-46CE-9B12-4F81-BB1B78AE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6C8C6-6BFA-04D5-39B2-F58A04257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E148A-4E94-4FE3-EC37-FFE6E4151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584E-B7F9-42B6-AFB7-0AA885C436D7}" type="datetimeFigureOut">
              <a:rPr lang="el-GR" smtClean="0"/>
              <a:t>14/10/2023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90B6-3E79-11B1-9611-53CBC4614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38A4-068B-2AF3-7963-E6E57A47C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138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share/8d425e27-d6d8-473b-9f53-7e42fdf6c008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share/8d425e27-d6d8-473b-9f53-7e42fdf6c00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share/8d425e27-d6d8-473b-9f53-7e42fdf6c00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share/445456a6-b89d-438b-a547-05adbec612d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s://chat.openai.com/share/53ca6e4b-ca74-405f-ae9d-32c748fa471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share/ad3ca337-03a9-4301-947c-2ee9ce5c1e3b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fabless/carave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HU Logo">
            <a:extLst>
              <a:ext uri="{FF2B5EF4-FFF2-40B4-BE49-F238E27FC236}">
                <a16:creationId xmlns:a16="http://schemas.microsoft.com/office/drawing/2014/main" id="{97577AA4-1BAA-C97E-D258-D2416ED59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85" y="1681162"/>
            <a:ext cx="105060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855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15ABA-2813-2B1F-7110-EC8CA224D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0"/>
          <a:stretch/>
        </p:blipFill>
        <p:spPr>
          <a:xfrm>
            <a:off x="6410326" y="1383942"/>
            <a:ext cx="5027623" cy="1702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DD5275-256A-0E3B-37C5-D82D8BB5C6D3}"/>
              </a:ext>
            </a:extLst>
          </p:cNvPr>
          <p:cNvSpPr txBox="1"/>
          <p:nvPr/>
        </p:nvSpPr>
        <p:spPr>
          <a:xfrm>
            <a:off x="766763" y="466043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Why attack the wishbone bus?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E2461-D893-2023-C920-E90D61F8B387}"/>
              </a:ext>
            </a:extLst>
          </p:cNvPr>
          <p:cNvSpPr txBox="1"/>
          <p:nvPr/>
        </p:nvSpPr>
        <p:spPr>
          <a:xfrm>
            <a:off x="1209676" y="1981200"/>
            <a:ext cx="4533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Wishbone Bus is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most popular open source protocols to connect IP blocks inside an </a:t>
            </a:r>
            <a:r>
              <a:rPr lang="en-US" dirty="0" err="1"/>
              <a:t>SoC.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broadly all over the world because of the Interoperability, flexibility and reusability it offers.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substantially in Universities worldwide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by companies (like </a:t>
            </a:r>
            <a:r>
              <a:rPr lang="en-US" dirty="0" err="1"/>
              <a:t>efabless</a:t>
            </a:r>
            <a:r>
              <a:rPr lang="en-US" dirty="0"/>
              <a:t> ) all over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568129-6F46-50BC-AA92-A353F0C7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599" y="3333750"/>
            <a:ext cx="32670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88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B2A20-4D91-3DEA-06FB-25041B66BA70}"/>
              </a:ext>
            </a:extLst>
          </p:cNvPr>
          <p:cNvSpPr txBox="1"/>
          <p:nvPr/>
        </p:nvSpPr>
        <p:spPr>
          <a:xfrm>
            <a:off x="766763" y="466043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Why attack the Caravel project?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pic>
        <p:nvPicPr>
          <p:cNvPr id="10242" name="Picture 2" descr="Maverick-603 - ChipIgnite Status and New Maverick Video">
            <a:extLst>
              <a:ext uri="{FF2B5EF4-FFF2-40B4-BE49-F238E27FC236}">
                <a16:creationId xmlns:a16="http://schemas.microsoft.com/office/drawing/2014/main" id="{2756451B-D0C3-2A08-5B03-BDF56C36A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9" t="7683" r="2194" b="4649"/>
          <a:stretch/>
        </p:blipFill>
        <p:spPr bwMode="auto">
          <a:xfrm>
            <a:off x="7655767" y="1401924"/>
            <a:ext cx="3084762" cy="405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230A4E-20EA-ED56-A36F-D11C5C4A284D}"/>
              </a:ext>
            </a:extLst>
          </p:cNvPr>
          <p:cNvSpPr txBox="1"/>
          <p:nvPr/>
        </p:nvSpPr>
        <p:spPr>
          <a:xfrm>
            <a:off x="2035435" y="1752600"/>
            <a:ext cx="56203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Caravel project is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one of the most influential open-source projects in (open-source) Chip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Caravel provides a cost-effective route for ASIC development. It leverages the use of mature and low-cost semiconductor and community-driven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substantially in Universities worldwide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Greatly encourages code reuse, making it easier for designers to integrate existing building blocks and IP cores into their ASIC designs.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2464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aravel Management SoC - Litex — Caravel Management SoC documentation">
            <a:extLst>
              <a:ext uri="{FF2B5EF4-FFF2-40B4-BE49-F238E27FC236}">
                <a16:creationId xmlns:a16="http://schemas.microsoft.com/office/drawing/2014/main" id="{820CA707-A0AE-038B-AD4F-6B7F6CFAF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09" y="478194"/>
            <a:ext cx="6668693" cy="577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C101E4-F676-C47B-B192-98F199DBCF4F}"/>
              </a:ext>
            </a:extLst>
          </p:cNvPr>
          <p:cNvCxnSpPr>
            <a:cxnSpLocks/>
          </p:cNvCxnSpPr>
          <p:nvPr/>
        </p:nvCxnSpPr>
        <p:spPr>
          <a:xfrm>
            <a:off x="7576457" y="4152122"/>
            <a:ext cx="270588" cy="3965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41E0B61-554A-CFF0-F092-04F8DB8432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2868" y="3753239"/>
            <a:ext cx="398883" cy="398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EDB7A8-B89C-8B2D-95E4-664D4333450A}"/>
              </a:ext>
            </a:extLst>
          </p:cNvPr>
          <p:cNvSpPr txBox="1"/>
          <p:nvPr/>
        </p:nvSpPr>
        <p:spPr>
          <a:xfrm>
            <a:off x="583163" y="937727"/>
            <a:ext cx="41008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alpha version of our malicious code implementation methodology is: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first analyzed the code in the GitHub repository.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Inside the </a:t>
            </a:r>
            <a:r>
              <a:rPr lang="en-US" dirty="0" err="1"/>
              <a:t>housekeeping.v</a:t>
            </a:r>
            <a:r>
              <a:rPr lang="en-US" dirty="0"/>
              <a:t> file the wishbone to SPI to CPU communication is implemented.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can alter the wishbone FSM implementation by adding a stage where if a certain value is transmitted in the bus then an internal signal gets stuck at “0”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way we are glitching the handshake method causing a Denial Of Service.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8932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FECC6-7A19-B2A9-07C4-56409A6A907B}"/>
              </a:ext>
            </a:extLst>
          </p:cNvPr>
          <p:cNvSpPr txBox="1"/>
          <p:nvPr/>
        </p:nvSpPr>
        <p:spPr>
          <a:xfrm>
            <a:off x="7201677" y="2628028"/>
            <a:ext cx="3665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Prompt example: https://chat.openai.com/share/8d425e27-d6d8-473b-9f53-7e42fdf6c008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2558D-FAB4-5C35-5F64-F883459FD0DF}"/>
              </a:ext>
            </a:extLst>
          </p:cNvPr>
          <p:cNvSpPr txBox="1"/>
          <p:nvPr/>
        </p:nvSpPr>
        <p:spPr>
          <a:xfrm>
            <a:off x="8022425" y="1713056"/>
            <a:ext cx="2905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P.O.C.</a:t>
            </a:r>
            <a:endParaRPr lang="el-GR" sz="48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FE2F0-E799-5B63-B8B7-6178A35D2DD4}"/>
              </a:ext>
            </a:extLst>
          </p:cNvPr>
          <p:cNvSpPr txBox="1"/>
          <p:nvPr/>
        </p:nvSpPr>
        <p:spPr>
          <a:xfrm>
            <a:off x="1264299" y="1012201"/>
            <a:ext cx="4436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Prompt example where “</a:t>
            </a:r>
            <a:r>
              <a:rPr lang="en-US" b="1" i="1" dirty="0" err="1"/>
              <a:t>wbbd_busy</a:t>
            </a:r>
            <a:r>
              <a:rPr lang="en-US" dirty="0"/>
              <a:t>” signal should always be set to “</a:t>
            </a:r>
            <a:r>
              <a:rPr lang="en-US" b="1" i="1" dirty="0"/>
              <a:t>1’b1</a:t>
            </a:r>
            <a:r>
              <a:rPr lang="en-US" dirty="0"/>
              <a:t>” when the “</a:t>
            </a:r>
            <a:r>
              <a:rPr lang="en-US" b="1" i="1" dirty="0" err="1"/>
              <a:t>wbbd_data</a:t>
            </a:r>
            <a:r>
              <a:rPr lang="en-US" dirty="0"/>
              <a:t>” signal has the value “</a:t>
            </a:r>
            <a:r>
              <a:rPr lang="en-US" b="1" i="1" dirty="0"/>
              <a:t>8’df</a:t>
            </a:r>
            <a:r>
              <a:rPr lang="en-US" dirty="0"/>
              <a:t>”. This is just an example concept.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6C9DF-43D9-0C3B-5DFD-52EAF2C46AE2}"/>
              </a:ext>
            </a:extLst>
          </p:cNvPr>
          <p:cNvSpPr txBox="1"/>
          <p:nvPr/>
        </p:nvSpPr>
        <p:spPr>
          <a:xfrm>
            <a:off x="1324946" y="2794519"/>
            <a:ext cx="4697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Severity of the vulnerability: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Register‐transfer level (RTL)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Effects: Denial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8660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0DA278-4FAE-C1FF-2AF6-3F538A4B84D1}"/>
              </a:ext>
            </a:extLst>
          </p:cNvPr>
          <p:cNvGrpSpPr/>
          <p:nvPr/>
        </p:nvGrpSpPr>
        <p:grpSpPr>
          <a:xfrm>
            <a:off x="1858408" y="580148"/>
            <a:ext cx="8475184" cy="4644222"/>
            <a:chOff x="2217698" y="594145"/>
            <a:chExt cx="8475184" cy="4644222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6EFF0982-1B83-0E51-A871-7E83BD13D27F}"/>
                </a:ext>
              </a:extLst>
            </p:cNvPr>
            <p:cNvSpPr txBox="1">
              <a:spLocks/>
            </p:cNvSpPr>
            <p:nvPr/>
          </p:nvSpPr>
          <p:spPr>
            <a:xfrm>
              <a:off x="2217698" y="4843096"/>
              <a:ext cx="8475184" cy="395271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325"/>
                </a:lnSpc>
              </a:pP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A wishbone bus D.O.S. </a:t>
              </a:r>
              <a:r>
                <a:rPr lang="en-US" sz="4800" dirty="0" err="1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hw</a:t>
              </a: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trojan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DC06CC-1F09-4301-23B7-FA1CC8459899}"/>
                </a:ext>
              </a:extLst>
            </p:cNvPr>
            <p:cNvSpPr txBox="1"/>
            <p:nvPr/>
          </p:nvSpPr>
          <p:spPr>
            <a:xfrm>
              <a:off x="2660064" y="594145"/>
              <a:ext cx="7590452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2</a:t>
              </a:r>
              <a:r>
                <a:rPr lang="en-US" sz="11500" baseline="300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nd</a:t>
              </a:r>
              <a:r>
                <a:rPr lang="en-US" sz="115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design</a:t>
              </a:r>
              <a:endParaRPr lang="en-US" sz="30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646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96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658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852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27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D52A72-29D0-5FE3-8E03-9BC0946B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026" y="1441261"/>
            <a:ext cx="4970549" cy="1818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FC9812-4AE7-A6A4-CA25-F3367684CDEB}"/>
              </a:ext>
            </a:extLst>
          </p:cNvPr>
          <p:cNvSpPr txBox="1"/>
          <p:nvPr/>
        </p:nvSpPr>
        <p:spPr>
          <a:xfrm>
            <a:off x="4211772" y="3705074"/>
            <a:ext cx="323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Team : </a:t>
            </a:r>
            <a:r>
              <a:rPr lang="en-US" dirty="0" err="1">
                <a:latin typeface="Arial Black" panose="020B0A04020102020204" pitchFamily="34" charset="0"/>
              </a:rPr>
              <a:t>SystemsGenesys</a:t>
            </a:r>
            <a:endParaRPr lang="el-GR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69451-DE75-2B5E-F3AD-64C055C07588}"/>
              </a:ext>
            </a:extLst>
          </p:cNvPr>
          <p:cNvSpPr txBox="1"/>
          <p:nvPr/>
        </p:nvSpPr>
        <p:spPr>
          <a:xfrm>
            <a:off x="3616945" y="4362061"/>
            <a:ext cx="442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/>
              <a:t>Mentor: Dr. </a:t>
            </a:r>
            <a:r>
              <a:rPr lang="en-US" spc="300" dirty="0" err="1"/>
              <a:t>Rantos</a:t>
            </a:r>
            <a:r>
              <a:rPr lang="en-US" spc="300" dirty="0"/>
              <a:t> Konstantinos</a:t>
            </a:r>
            <a:endParaRPr lang="el-GR" spc="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4CB34-FDD0-066B-8BBA-B5EDE186E327}"/>
              </a:ext>
            </a:extLst>
          </p:cNvPr>
          <p:cNvSpPr txBox="1"/>
          <p:nvPr/>
        </p:nvSpPr>
        <p:spPr>
          <a:xfrm>
            <a:off x="3777898" y="4823927"/>
            <a:ext cx="410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/>
              <a:t>Member: </a:t>
            </a:r>
            <a:r>
              <a:rPr lang="en-US" spc="300" dirty="0" err="1"/>
              <a:t>Batzolis</a:t>
            </a:r>
            <a:r>
              <a:rPr lang="en-US" spc="300" dirty="0"/>
              <a:t> Eleftherios </a:t>
            </a:r>
            <a:endParaRPr lang="el-GR" spc="300" dirty="0"/>
          </a:p>
        </p:txBody>
      </p:sp>
    </p:spTree>
    <p:extLst>
      <p:ext uri="{BB962C8B-B14F-4D97-AF65-F5344CB8AC3E}">
        <p14:creationId xmlns:p14="http://schemas.microsoft.com/office/powerpoint/2010/main" val="343125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F37361-BEA6-3BEF-BE24-F3CBD77ACB01}"/>
              </a:ext>
            </a:extLst>
          </p:cNvPr>
          <p:cNvSpPr txBox="1"/>
          <p:nvPr/>
        </p:nvSpPr>
        <p:spPr>
          <a:xfrm>
            <a:off x="914400" y="489856"/>
            <a:ext cx="5831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Method for adding the vulnerability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6A7181-84E6-CE52-4239-CE5C707BF12D}"/>
              </a:ext>
            </a:extLst>
          </p:cNvPr>
          <p:cNvGrpSpPr/>
          <p:nvPr/>
        </p:nvGrpSpPr>
        <p:grpSpPr>
          <a:xfrm>
            <a:off x="6304387" y="2085303"/>
            <a:ext cx="4526902" cy="2687393"/>
            <a:chOff x="5976257" y="2134996"/>
            <a:chExt cx="4526902" cy="2687393"/>
          </a:xfrm>
        </p:grpSpPr>
        <p:pic>
          <p:nvPicPr>
            <p:cNvPr id="2050" name="Picture 2" descr="OpenAI Logo PNG vector in SVG, PDF, AI, CDR format">
              <a:extLst>
                <a:ext uri="{FF2B5EF4-FFF2-40B4-BE49-F238E27FC236}">
                  <a16:creationId xmlns:a16="http://schemas.microsoft.com/office/drawing/2014/main" id="{8ECD097D-9038-A8F1-9BF3-D746D748B9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44" t="32932" r="11294" b="36536"/>
            <a:stretch/>
          </p:blipFill>
          <p:spPr bwMode="auto">
            <a:xfrm>
              <a:off x="6494106" y="2134996"/>
              <a:ext cx="3491205" cy="1064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0A9EE55-272D-AA97-B8D1-7959C8C49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5" t="27771" r="6941" b="30032"/>
            <a:stretch/>
          </p:blipFill>
          <p:spPr>
            <a:xfrm>
              <a:off x="5976257" y="3199428"/>
              <a:ext cx="4526902" cy="162296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D3CEC47-272E-B4DC-6897-BBD9AD3F2FC7}"/>
              </a:ext>
            </a:extLst>
          </p:cNvPr>
          <p:cNvSpPr txBox="1"/>
          <p:nvPr/>
        </p:nvSpPr>
        <p:spPr>
          <a:xfrm>
            <a:off x="1632856" y="2211356"/>
            <a:ext cx="42547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will use OpenAI’s ChatGPT v.4 because: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highly sophisticated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performs better with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Added versatility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API Integration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70889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03CE6D-6619-2369-9297-3C83D238DCD9}"/>
              </a:ext>
            </a:extLst>
          </p:cNvPr>
          <p:cNvSpPr txBox="1"/>
          <p:nvPr/>
        </p:nvSpPr>
        <p:spPr>
          <a:xfrm>
            <a:off x="914400" y="489856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Prompt Engineering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D9717-46FB-74DF-BEBF-789C4991553C}"/>
              </a:ext>
            </a:extLst>
          </p:cNvPr>
          <p:cNvSpPr txBox="1"/>
          <p:nvPr/>
        </p:nvSpPr>
        <p:spPr>
          <a:xfrm>
            <a:off x="1155777" y="2175570"/>
            <a:ext cx="62945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will use the Chain Of Thought(</a:t>
            </a:r>
            <a:r>
              <a:rPr lang="en-US" sz="2400" dirty="0" err="1"/>
              <a:t>CoT</a:t>
            </a:r>
            <a:r>
              <a:rPr lang="en-US" sz="2400" dirty="0"/>
              <a:t>) technique: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Digital design is a really complex task that requires complex reasoning an produces context aware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tasks (like creating an FSM) require multiple intermediate reasoning steps.</a:t>
            </a:r>
            <a:endParaRPr lang="el-GR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1245F-D1DC-0772-3549-8883D2E1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592" y="1908156"/>
            <a:ext cx="3969598" cy="32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9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279ABD-1F2A-787B-E151-437F1267DD30}"/>
              </a:ext>
            </a:extLst>
          </p:cNvPr>
          <p:cNvSpPr txBox="1"/>
          <p:nvPr/>
        </p:nvSpPr>
        <p:spPr>
          <a:xfrm>
            <a:off x="914400" y="489856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Prompting Pattern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E0E70-E903-8B69-EC9A-8244AD958427}"/>
              </a:ext>
            </a:extLst>
          </p:cNvPr>
          <p:cNvSpPr txBox="1"/>
          <p:nvPr/>
        </p:nvSpPr>
        <p:spPr>
          <a:xfrm>
            <a:off x="834887" y="1650784"/>
            <a:ext cx="82375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order to gather the necessary steps to create a hardware trojan using an LLM I can enhance my prompt engineering technique </a:t>
            </a:r>
            <a:r>
              <a:rPr lang="en-US" sz="2400" b="1" dirty="0"/>
              <a:t>first</a:t>
            </a:r>
            <a:r>
              <a:rPr lang="en-US" sz="2400" dirty="0"/>
              <a:t> by using the </a:t>
            </a:r>
            <a:r>
              <a:rPr lang="en-US" sz="2400" u="sng" dirty="0"/>
              <a:t>Recipe</a:t>
            </a:r>
            <a:r>
              <a:rPr lang="en-US" sz="2400" dirty="0"/>
              <a:t> prompt pattern 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main intent of this process is to gather a sequence of steps for creating the trojan intent (for example </a:t>
            </a:r>
            <a:r>
              <a:rPr lang="en-US" sz="2400" i="1" dirty="0"/>
              <a:t>“I would like to add “X” feature is “X” code . I need to perform steps A,B,C. Provide a sequence for me and fill any missing steps.”</a:t>
            </a:r>
            <a:r>
              <a:rPr lang="en-US" sz="2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this pattern the LLM will analyze a concrete sequence of steps for creating the trojan. intent (for example </a:t>
            </a:r>
            <a:r>
              <a:rPr lang="en-US" sz="2400" i="1" dirty="0"/>
              <a:t>“Identify any unnecessary steps”</a:t>
            </a:r>
            <a:r>
              <a:rPr lang="en-US" sz="2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065E9-F0E7-DACF-FAF6-3F57D418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98" y="1699316"/>
            <a:ext cx="1855648" cy="1855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9C895-29BA-F5D3-5BF7-B54E17B180EF}"/>
              </a:ext>
            </a:extLst>
          </p:cNvPr>
          <p:cNvSpPr txBox="1"/>
          <p:nvPr/>
        </p:nvSpPr>
        <p:spPr>
          <a:xfrm>
            <a:off x="9414588" y="3728276"/>
            <a:ext cx="2411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Prompt example: https://chat.openai.com/share/8d425e27-d6d8-473b-9f53-7e42fdf6c008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7204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44DD5C-255F-12C1-4C2D-49CF4EF2CD7C}"/>
              </a:ext>
            </a:extLst>
          </p:cNvPr>
          <p:cNvSpPr txBox="1"/>
          <p:nvPr/>
        </p:nvSpPr>
        <p:spPr>
          <a:xfrm>
            <a:off x="914400" y="489856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Prompting Pattern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CEF8C-4F8A-854D-2968-E41062F6D596}"/>
              </a:ext>
            </a:extLst>
          </p:cNvPr>
          <p:cNvSpPr txBox="1"/>
          <p:nvPr/>
        </p:nvSpPr>
        <p:spPr>
          <a:xfrm>
            <a:off x="3464951" y="1269573"/>
            <a:ext cx="84840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will </a:t>
            </a:r>
            <a:r>
              <a:rPr lang="en-US" sz="2400" b="1" dirty="0"/>
              <a:t>then</a:t>
            </a:r>
            <a:r>
              <a:rPr lang="en-US" sz="2400" dirty="0"/>
              <a:t> use the </a:t>
            </a:r>
            <a:r>
              <a:rPr lang="en-US" sz="2400" u="sng" dirty="0"/>
              <a:t>Persona</a:t>
            </a:r>
            <a:r>
              <a:rPr lang="en-US" sz="2400" dirty="0"/>
              <a:t> prompt pattern  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order to provide the LLM with intent (for example </a:t>
            </a:r>
            <a:r>
              <a:rPr lang="en-US" sz="2400" i="1" dirty="0"/>
              <a:t>“Acts  as a digital engineer”</a:t>
            </a:r>
            <a:r>
              <a:rPr lang="en-US" sz="2400" dirty="0"/>
              <a:t>) and conceptualize context (refactor the code, provide Verilog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 the LLM with motivation to achieve a certain task (for example </a:t>
            </a:r>
            <a:r>
              <a:rPr lang="en-US" sz="2400" i="1" dirty="0"/>
              <a:t>“refactor the code to provide extended functionality”</a:t>
            </a:r>
            <a:r>
              <a:rPr lang="en-US" sz="2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Structure fundamental contextual statements around key ideas (for example </a:t>
            </a:r>
            <a:r>
              <a:rPr lang="en-US" sz="2400" i="1" dirty="0"/>
              <a:t>“Provide code that a </a:t>
            </a:r>
            <a:r>
              <a:rPr lang="en-US" sz="2400" i="1" dirty="0" err="1"/>
              <a:t>digitall</a:t>
            </a:r>
            <a:r>
              <a:rPr lang="en-US" sz="2400" i="1" dirty="0"/>
              <a:t> designer would create”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 example code for the LLM  to follow along by using the </a:t>
            </a:r>
            <a:r>
              <a:rPr lang="en-US" sz="2400" i="1" dirty="0"/>
              <a:t>Chain of Thought</a:t>
            </a:r>
            <a:r>
              <a:rPr lang="en-US" sz="2400" dirty="0"/>
              <a:t> prompt </a:t>
            </a:r>
            <a:r>
              <a:rPr lang="en-US" sz="2400" dirty="0" err="1"/>
              <a:t>enginnering</a:t>
            </a:r>
            <a:r>
              <a:rPr lang="en-US" sz="2400" dirty="0"/>
              <a:t> technique (for example </a:t>
            </a:r>
            <a:r>
              <a:rPr lang="en-US" sz="2400" i="1" dirty="0"/>
              <a:t>“This part of code “X” from my codebase needs new features.”</a:t>
            </a:r>
            <a:r>
              <a:rPr lang="en-US" sz="2400" dirty="0"/>
              <a:t>). </a:t>
            </a:r>
            <a:endParaRPr lang="el-G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A5102-3E6C-5A4E-DA12-44135ECE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78" y="1922307"/>
            <a:ext cx="1590869" cy="1590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5DB549-36F2-24DB-964F-653B9F359ABB}"/>
              </a:ext>
            </a:extLst>
          </p:cNvPr>
          <p:cNvSpPr txBox="1"/>
          <p:nvPr/>
        </p:nvSpPr>
        <p:spPr>
          <a:xfrm>
            <a:off x="681134" y="3716396"/>
            <a:ext cx="2411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Prompt example: https://chat.openai.com/share/8d425e27-d6d8-473b-9f53-7e42fdf6c008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3855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3581E12-0CE8-D985-36EE-AC9D63BB6B2E}"/>
              </a:ext>
            </a:extLst>
          </p:cNvPr>
          <p:cNvGrpSpPr/>
          <p:nvPr/>
        </p:nvGrpSpPr>
        <p:grpSpPr>
          <a:xfrm>
            <a:off x="1939173" y="4310063"/>
            <a:ext cx="2154817" cy="1946887"/>
            <a:chOff x="459698" y="1906555"/>
            <a:chExt cx="2808514" cy="280851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8D7EE0C-2103-EDB0-87FA-C15999388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335" y="2227378"/>
              <a:ext cx="2290435" cy="2290435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1C60EA-830B-AEEE-943B-A5F78A71D6BA}"/>
                </a:ext>
              </a:extLst>
            </p:cNvPr>
            <p:cNvGrpSpPr/>
            <p:nvPr/>
          </p:nvGrpSpPr>
          <p:grpSpPr>
            <a:xfrm>
              <a:off x="459698" y="1906555"/>
              <a:ext cx="2808514" cy="2808514"/>
              <a:chOff x="497020" y="2177143"/>
              <a:chExt cx="2808514" cy="2808514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E836706-C856-077F-128C-B6C3A21F040E}"/>
                  </a:ext>
                </a:extLst>
              </p:cNvPr>
              <p:cNvSpPr/>
              <p:nvPr/>
            </p:nvSpPr>
            <p:spPr>
              <a:xfrm rot="18900000">
                <a:off x="1826632" y="2177143"/>
                <a:ext cx="149289" cy="280851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0AF7E6C-9DF2-CE45-D2CF-F36BD3B4410A}"/>
                  </a:ext>
                </a:extLst>
              </p:cNvPr>
              <p:cNvSpPr/>
              <p:nvPr/>
            </p:nvSpPr>
            <p:spPr>
              <a:xfrm rot="2700000" flipV="1">
                <a:off x="1826632" y="2177143"/>
                <a:ext cx="149289" cy="280851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AD07D9D-A7BE-CEE4-9567-42658B535AAB}"/>
              </a:ext>
            </a:extLst>
          </p:cNvPr>
          <p:cNvSpPr txBox="1"/>
          <p:nvPr/>
        </p:nvSpPr>
        <p:spPr>
          <a:xfrm>
            <a:off x="1208314" y="328718"/>
            <a:ext cx="9759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We discovered an exploit of ChatGPT content filtering process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BB97DF-FB2E-D286-9477-7B821744A029}"/>
              </a:ext>
            </a:extLst>
          </p:cNvPr>
          <p:cNvSpPr txBox="1"/>
          <p:nvPr/>
        </p:nvSpPr>
        <p:spPr>
          <a:xfrm>
            <a:off x="933061" y="1212980"/>
            <a:ext cx="1031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our research, the efforts of writing “malicious” code was inhibited by the content filtering process ChatGPT has. We discovered a way to bypass that protection and “exploit” the system by using ZULU as a primary language . I shared a conversation bellow as a Proof of Concept.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71A28-2386-89B3-9F65-775E535A13E6}"/>
              </a:ext>
            </a:extLst>
          </p:cNvPr>
          <p:cNvSpPr txBox="1"/>
          <p:nvPr/>
        </p:nvSpPr>
        <p:spPr>
          <a:xfrm>
            <a:off x="375004" y="2622475"/>
            <a:ext cx="576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Asking how to build a chemical bomb using English: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B5668-3F30-4445-FEDB-A3146B6F92AB}"/>
              </a:ext>
            </a:extLst>
          </p:cNvPr>
          <p:cNvSpPr txBox="1"/>
          <p:nvPr/>
        </p:nvSpPr>
        <p:spPr>
          <a:xfrm>
            <a:off x="5986853" y="2613145"/>
            <a:ext cx="576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Asking how to build a chemical bomb using Zulu:</a:t>
            </a:r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234CA5-4439-AD6A-73DB-4D0B30897B9B}"/>
              </a:ext>
            </a:extLst>
          </p:cNvPr>
          <p:cNvSpPr txBox="1"/>
          <p:nvPr/>
        </p:nvSpPr>
        <p:spPr>
          <a:xfrm>
            <a:off x="528959" y="3098336"/>
            <a:ext cx="471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https://chat.openai.com/share/445456a6-b89d-438b-a547-05adbec612de</a:t>
            </a:r>
            <a:endParaRPr lang="el-G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89ACCF-20F7-62DE-503F-AB0431964C5D}"/>
              </a:ext>
            </a:extLst>
          </p:cNvPr>
          <p:cNvSpPr txBox="1"/>
          <p:nvPr/>
        </p:nvSpPr>
        <p:spPr>
          <a:xfrm>
            <a:off x="6294762" y="2991807"/>
            <a:ext cx="4404049" cy="650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https://chat.openai.com/share/53ca6e4b-ca74-405f-ae9d-32c748fa471a</a:t>
            </a:r>
            <a:endParaRPr lang="el-GR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152AF1-F1BD-2819-F4FF-94AF11FDF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71" y="3744667"/>
            <a:ext cx="6201556" cy="28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5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FECC6-7A19-B2A9-07C4-56409A6A907B}"/>
              </a:ext>
            </a:extLst>
          </p:cNvPr>
          <p:cNvSpPr txBox="1"/>
          <p:nvPr/>
        </p:nvSpPr>
        <p:spPr>
          <a:xfrm>
            <a:off x="7201677" y="2628028"/>
            <a:ext cx="3665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Prompt example: https://chat.openai.com/share/ad3ca337-03a9-4301-947c-2ee9ce5c1e3b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2558D-FAB4-5C35-5F64-F883459FD0DF}"/>
              </a:ext>
            </a:extLst>
          </p:cNvPr>
          <p:cNvSpPr txBox="1"/>
          <p:nvPr/>
        </p:nvSpPr>
        <p:spPr>
          <a:xfrm>
            <a:off x="8022425" y="1713056"/>
            <a:ext cx="2905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P.O.C.</a:t>
            </a:r>
            <a:endParaRPr lang="el-GR" sz="48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FE2F0-E799-5B63-B8B7-6178A35D2DD4}"/>
              </a:ext>
            </a:extLst>
          </p:cNvPr>
          <p:cNvSpPr txBox="1"/>
          <p:nvPr/>
        </p:nvSpPr>
        <p:spPr>
          <a:xfrm>
            <a:off x="1264299" y="769605"/>
            <a:ext cx="5248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UART with a D.O.S. trojan design example </a:t>
            </a:r>
          </a:p>
          <a:p>
            <a:endParaRPr lang="en-US" dirty="0"/>
          </a:p>
          <a:p>
            <a:r>
              <a:rPr lang="en-US" dirty="0"/>
              <a:t>This is an example of this exploit creating a UART  in </a:t>
            </a:r>
            <a:r>
              <a:rPr lang="en-US" dirty="0" err="1"/>
              <a:t>verilog</a:t>
            </a:r>
            <a:r>
              <a:rPr lang="en-US" dirty="0"/>
              <a:t> language.</a:t>
            </a:r>
          </a:p>
          <a:p>
            <a:r>
              <a:rPr lang="en-US" dirty="0"/>
              <a:t>We added the functionality of a trigger inside the state machine inserted in the transmitter part of UART core. </a:t>
            </a:r>
          </a:p>
          <a:p>
            <a:r>
              <a:rPr lang="en-US" dirty="0"/>
              <a:t>The state machine seeks the sequence of 8’hAA,8’hBB. </a:t>
            </a:r>
          </a:p>
          <a:p>
            <a:r>
              <a:rPr lang="en-US" dirty="0"/>
              <a:t>After state activation any transmission is blocked.</a:t>
            </a:r>
          </a:p>
          <a:p>
            <a:r>
              <a:rPr lang="en-US" u="sng" dirty="0"/>
              <a:t>This single-shot prompt, </a:t>
            </a:r>
            <a:r>
              <a:rPr lang="en-US" u="sng" dirty="0" err="1"/>
              <a:t>verilog</a:t>
            </a:r>
            <a:r>
              <a:rPr lang="en-US" u="sng" dirty="0"/>
              <a:t> design is </a:t>
            </a:r>
            <a:r>
              <a:rPr lang="en-US" sz="2000" b="1" u="sng" dirty="0"/>
              <a:t>not</a:t>
            </a:r>
            <a:r>
              <a:rPr lang="en-US" u="sng" dirty="0"/>
              <a:t> possible without bypassing the content filter.  </a:t>
            </a:r>
            <a:endParaRPr lang="el-GR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6C9DF-43D9-0C3B-5DFD-52EAF2C46AE2}"/>
              </a:ext>
            </a:extLst>
          </p:cNvPr>
          <p:cNvSpPr txBox="1"/>
          <p:nvPr/>
        </p:nvSpPr>
        <p:spPr>
          <a:xfrm>
            <a:off x="1264299" y="4422711"/>
            <a:ext cx="4697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Severity of the vulnerability: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Register‐transfer level (RTL)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Effects: Denial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0151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0DA278-4FAE-C1FF-2AF6-3F538A4B84D1}"/>
              </a:ext>
            </a:extLst>
          </p:cNvPr>
          <p:cNvGrpSpPr/>
          <p:nvPr/>
        </p:nvGrpSpPr>
        <p:grpSpPr>
          <a:xfrm>
            <a:off x="1466850" y="580148"/>
            <a:ext cx="8909118" cy="5836086"/>
            <a:chOff x="2175322" y="594145"/>
            <a:chExt cx="8559936" cy="5836086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6EFF0982-1B83-0E51-A871-7E83BD13D27F}"/>
                </a:ext>
              </a:extLst>
            </p:cNvPr>
            <p:cNvSpPr txBox="1">
              <a:spLocks/>
            </p:cNvSpPr>
            <p:nvPr/>
          </p:nvSpPr>
          <p:spPr>
            <a:xfrm>
              <a:off x="2175322" y="4843096"/>
              <a:ext cx="8559936" cy="158713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A wishbone bus D.O.S. </a:t>
              </a:r>
              <a:r>
                <a:rPr lang="en-US" sz="4800" dirty="0" err="1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hw</a:t>
              </a: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trojan targeting </a:t>
              </a:r>
              <a:r>
                <a:rPr lang="en-US" sz="4800" dirty="0" err="1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efabless</a:t>
              </a: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</a:t>
              </a: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  <a:hlinkClick r:id="rId2"/>
                </a:rPr>
                <a:t>Caravel</a:t>
              </a: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project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DC06CC-1F09-4301-23B7-FA1CC8459899}"/>
                </a:ext>
              </a:extLst>
            </p:cNvPr>
            <p:cNvSpPr txBox="1"/>
            <p:nvPr/>
          </p:nvSpPr>
          <p:spPr>
            <a:xfrm>
              <a:off x="2660064" y="594145"/>
              <a:ext cx="7590452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1</a:t>
              </a:r>
              <a:r>
                <a:rPr lang="en-US" sz="11500" baseline="300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st</a:t>
              </a:r>
              <a:r>
                <a:rPr lang="en-US" sz="115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design</a:t>
              </a:r>
              <a:endParaRPr lang="en-US" sz="30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75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935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Alexandros Papaioanou</dc:creator>
  <cp:lastModifiedBy>Alexandros Papaioanou</cp:lastModifiedBy>
  <cp:revision>13</cp:revision>
  <dcterms:created xsi:type="dcterms:W3CDTF">2023-10-14T14:19:51Z</dcterms:created>
  <dcterms:modified xsi:type="dcterms:W3CDTF">2023-10-14T17:50:08Z</dcterms:modified>
</cp:coreProperties>
</file>