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handoutMasterIdLst>
    <p:handoutMasterId r:id="rId17"/>
  </p:handoutMasterIdLst>
  <p:sldIdLst>
    <p:sldId id="256" r:id="rId2"/>
    <p:sldId id="257" r:id="rId3"/>
    <p:sldId id="270"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706CD2-1AA7-44D2-B7CB-1A6B5E0B2AE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0C8C1AE-092E-429B-A09A-5A3FB0F21081}">
      <dgm:prSet/>
      <dgm:spPr/>
      <dgm:t>
        <a:bodyPr/>
        <a:lstStyle/>
        <a:p>
          <a:r>
            <a:rPr lang="el-GR" dirty="0"/>
            <a:t>Στόχοι και οφέλη της εφαρμογής.</a:t>
          </a:r>
          <a:endParaRPr lang="en-US" dirty="0"/>
        </a:p>
      </dgm:t>
    </dgm:pt>
    <dgm:pt modelId="{45B1C0AC-7379-4438-BE9A-C53A86653AA9}" type="parTrans" cxnId="{A1432350-5E50-461F-B107-9CDC885091E2}">
      <dgm:prSet/>
      <dgm:spPr/>
      <dgm:t>
        <a:bodyPr/>
        <a:lstStyle/>
        <a:p>
          <a:endParaRPr lang="en-US"/>
        </a:p>
      </dgm:t>
    </dgm:pt>
    <dgm:pt modelId="{8E72C6F5-3758-41A5-88A7-8701131972DC}" type="sibTrans" cxnId="{A1432350-5E50-461F-B107-9CDC885091E2}">
      <dgm:prSet/>
      <dgm:spPr/>
      <dgm:t>
        <a:bodyPr/>
        <a:lstStyle/>
        <a:p>
          <a:endParaRPr lang="en-US"/>
        </a:p>
      </dgm:t>
    </dgm:pt>
    <dgm:pt modelId="{0650E49D-9C7F-46F2-8C75-78437B15642D}">
      <dgm:prSet/>
      <dgm:spPr/>
      <dgm:t>
        <a:bodyPr/>
        <a:lstStyle/>
        <a:p>
          <a:r>
            <a:rPr lang="el-GR"/>
            <a:t>Περιγραφή συσκευών, εξαρτημάτων και αισθητήρων.</a:t>
          </a:r>
          <a:endParaRPr lang="en-US"/>
        </a:p>
      </dgm:t>
    </dgm:pt>
    <dgm:pt modelId="{C58C4612-CE9C-49C6-9AC2-5BF98F21D5AD}" type="parTrans" cxnId="{5FBFF2C3-A8EA-4CE3-B13B-B4A5A7BFE263}">
      <dgm:prSet/>
      <dgm:spPr/>
      <dgm:t>
        <a:bodyPr/>
        <a:lstStyle/>
        <a:p>
          <a:endParaRPr lang="en-US"/>
        </a:p>
      </dgm:t>
    </dgm:pt>
    <dgm:pt modelId="{51A2B22A-FFCB-4F63-8673-E20228CCA5F9}" type="sibTrans" cxnId="{5FBFF2C3-A8EA-4CE3-B13B-B4A5A7BFE263}">
      <dgm:prSet/>
      <dgm:spPr/>
      <dgm:t>
        <a:bodyPr/>
        <a:lstStyle/>
        <a:p>
          <a:endParaRPr lang="en-US"/>
        </a:p>
      </dgm:t>
    </dgm:pt>
    <dgm:pt modelId="{A0017660-D4A0-43B0-A85D-8E5D847A99EC}">
      <dgm:prSet/>
      <dgm:spPr/>
      <dgm:t>
        <a:bodyPr/>
        <a:lstStyle/>
        <a:p>
          <a:r>
            <a:rPr lang="el-GR"/>
            <a:t>Περιγραφή τεχνολογιών επικοινωνιών και δικτυακών πρωτοκόλλων.</a:t>
          </a:r>
          <a:endParaRPr lang="en-US"/>
        </a:p>
      </dgm:t>
    </dgm:pt>
    <dgm:pt modelId="{BAF22CC1-5350-48C2-AB82-EA8586E5E40F}" type="parTrans" cxnId="{906E5AAC-F8A9-4D1A-ADEF-D592282AADC3}">
      <dgm:prSet/>
      <dgm:spPr/>
      <dgm:t>
        <a:bodyPr/>
        <a:lstStyle/>
        <a:p>
          <a:endParaRPr lang="en-US"/>
        </a:p>
      </dgm:t>
    </dgm:pt>
    <dgm:pt modelId="{0449B0A7-9BAA-4198-B784-3F12A4610628}" type="sibTrans" cxnId="{906E5AAC-F8A9-4D1A-ADEF-D592282AADC3}">
      <dgm:prSet/>
      <dgm:spPr/>
      <dgm:t>
        <a:bodyPr/>
        <a:lstStyle/>
        <a:p>
          <a:endParaRPr lang="en-US"/>
        </a:p>
      </dgm:t>
    </dgm:pt>
    <dgm:pt modelId="{94E1B5CB-047C-4641-A90B-4054EDFBA821}">
      <dgm:prSet/>
      <dgm:spPr/>
      <dgm:t>
        <a:bodyPr/>
        <a:lstStyle/>
        <a:p>
          <a:r>
            <a:rPr lang="el-GR"/>
            <a:t>Περιγραφή Λογισμικού  και πλατφόρμας  οργάνωσης, διαχείρισης και ανάλυσης των δεδομένων.</a:t>
          </a:r>
          <a:endParaRPr lang="en-US"/>
        </a:p>
      </dgm:t>
    </dgm:pt>
    <dgm:pt modelId="{DBAB3D81-2C12-4EFD-8DE3-8785791CA1CF}" type="parTrans" cxnId="{D420EE30-C694-4CF0-A5B9-2460625DDD0E}">
      <dgm:prSet/>
      <dgm:spPr/>
      <dgm:t>
        <a:bodyPr/>
        <a:lstStyle/>
        <a:p>
          <a:endParaRPr lang="en-US"/>
        </a:p>
      </dgm:t>
    </dgm:pt>
    <dgm:pt modelId="{AF594F7C-5E6A-4053-9274-DCC9F59797AC}" type="sibTrans" cxnId="{D420EE30-C694-4CF0-A5B9-2460625DDD0E}">
      <dgm:prSet/>
      <dgm:spPr/>
      <dgm:t>
        <a:bodyPr/>
        <a:lstStyle/>
        <a:p>
          <a:endParaRPr lang="en-US"/>
        </a:p>
      </dgm:t>
    </dgm:pt>
    <dgm:pt modelId="{C07D1BFB-802C-4370-AFB2-35CB715E0456}">
      <dgm:prSet/>
      <dgm:spPr/>
      <dgm:t>
        <a:bodyPr/>
        <a:lstStyle/>
        <a:p>
          <a:r>
            <a:rPr lang="el-GR"/>
            <a:t>Ζητήματα ενεργειακής κατανάλωσης, ασφάλειας και ιδιωτικότητας.</a:t>
          </a:r>
          <a:endParaRPr lang="en-US"/>
        </a:p>
      </dgm:t>
    </dgm:pt>
    <dgm:pt modelId="{020DDCBC-D790-4C9F-B137-B57B5D2E933A}" type="parTrans" cxnId="{417B6F70-17B4-4D70-A82C-F81982716A93}">
      <dgm:prSet/>
      <dgm:spPr/>
      <dgm:t>
        <a:bodyPr/>
        <a:lstStyle/>
        <a:p>
          <a:endParaRPr lang="en-US"/>
        </a:p>
      </dgm:t>
    </dgm:pt>
    <dgm:pt modelId="{E3CD8053-DB23-44CD-8D24-2F991B9FA505}" type="sibTrans" cxnId="{417B6F70-17B4-4D70-A82C-F81982716A93}">
      <dgm:prSet/>
      <dgm:spPr/>
      <dgm:t>
        <a:bodyPr/>
        <a:lstStyle/>
        <a:p>
          <a:endParaRPr lang="en-US"/>
        </a:p>
      </dgm:t>
    </dgm:pt>
    <dgm:pt modelId="{24AC2C05-125A-49E0-93A0-2F489618C6B1}">
      <dgm:prSet/>
      <dgm:spPr/>
      <dgm:t>
        <a:bodyPr/>
        <a:lstStyle/>
        <a:p>
          <a:r>
            <a:rPr lang="el-GR"/>
            <a:t>Περιγραφή της λειτουργίας της εφαρμογής</a:t>
          </a:r>
          <a:endParaRPr lang="en-US"/>
        </a:p>
      </dgm:t>
    </dgm:pt>
    <dgm:pt modelId="{C4AAF272-696D-4B42-B577-E44463A053E9}" type="parTrans" cxnId="{F2C21ADB-507C-4111-85B5-8E48C8D396DA}">
      <dgm:prSet/>
      <dgm:spPr/>
      <dgm:t>
        <a:bodyPr/>
        <a:lstStyle/>
        <a:p>
          <a:endParaRPr lang="en-US"/>
        </a:p>
      </dgm:t>
    </dgm:pt>
    <dgm:pt modelId="{6F8150DF-F853-419C-9D6D-D8F7302FF2CD}" type="sibTrans" cxnId="{F2C21ADB-507C-4111-85B5-8E48C8D396DA}">
      <dgm:prSet/>
      <dgm:spPr/>
      <dgm:t>
        <a:bodyPr/>
        <a:lstStyle/>
        <a:p>
          <a:endParaRPr lang="en-US"/>
        </a:p>
      </dgm:t>
    </dgm:pt>
    <dgm:pt modelId="{0EAD41B0-8949-42ED-B8E1-50E14E32E154}" type="pres">
      <dgm:prSet presAssocID="{50706CD2-1AA7-44D2-B7CB-1A6B5E0B2AED}" presName="vert0" presStyleCnt="0">
        <dgm:presLayoutVars>
          <dgm:dir/>
          <dgm:animOne val="branch"/>
          <dgm:animLvl val="lvl"/>
        </dgm:presLayoutVars>
      </dgm:prSet>
      <dgm:spPr/>
    </dgm:pt>
    <dgm:pt modelId="{5AD967C5-C090-4F12-B69A-59FB41677716}" type="pres">
      <dgm:prSet presAssocID="{C0C8C1AE-092E-429B-A09A-5A3FB0F21081}" presName="thickLine" presStyleLbl="alignNode1" presStyleIdx="0" presStyleCnt="6"/>
      <dgm:spPr/>
    </dgm:pt>
    <dgm:pt modelId="{B3E8F36A-6450-437B-8ABC-E12D3EF66447}" type="pres">
      <dgm:prSet presAssocID="{C0C8C1AE-092E-429B-A09A-5A3FB0F21081}" presName="horz1" presStyleCnt="0"/>
      <dgm:spPr/>
    </dgm:pt>
    <dgm:pt modelId="{9AD87007-1178-4F33-8AE6-1101DA5FE09B}" type="pres">
      <dgm:prSet presAssocID="{C0C8C1AE-092E-429B-A09A-5A3FB0F21081}" presName="tx1" presStyleLbl="revTx" presStyleIdx="0" presStyleCnt="6"/>
      <dgm:spPr/>
    </dgm:pt>
    <dgm:pt modelId="{4DB5E946-DA22-4B27-9CAF-AB43E559E6A9}" type="pres">
      <dgm:prSet presAssocID="{C0C8C1AE-092E-429B-A09A-5A3FB0F21081}" presName="vert1" presStyleCnt="0"/>
      <dgm:spPr/>
    </dgm:pt>
    <dgm:pt modelId="{2DF4C558-CC13-437A-ABF6-0B28148B9DCE}" type="pres">
      <dgm:prSet presAssocID="{0650E49D-9C7F-46F2-8C75-78437B15642D}" presName="thickLine" presStyleLbl="alignNode1" presStyleIdx="1" presStyleCnt="6"/>
      <dgm:spPr/>
    </dgm:pt>
    <dgm:pt modelId="{9D06C8F4-5368-440B-AFB9-5BA8B2502448}" type="pres">
      <dgm:prSet presAssocID="{0650E49D-9C7F-46F2-8C75-78437B15642D}" presName="horz1" presStyleCnt="0"/>
      <dgm:spPr/>
    </dgm:pt>
    <dgm:pt modelId="{34FE9DAF-0C81-4058-B455-AB3D56BC34D4}" type="pres">
      <dgm:prSet presAssocID="{0650E49D-9C7F-46F2-8C75-78437B15642D}" presName="tx1" presStyleLbl="revTx" presStyleIdx="1" presStyleCnt="6"/>
      <dgm:spPr/>
    </dgm:pt>
    <dgm:pt modelId="{F74EB828-8096-4CE3-917A-BA0E5028A1EE}" type="pres">
      <dgm:prSet presAssocID="{0650E49D-9C7F-46F2-8C75-78437B15642D}" presName="vert1" presStyleCnt="0"/>
      <dgm:spPr/>
    </dgm:pt>
    <dgm:pt modelId="{C42050A6-60DD-4F2F-978C-B653969A201D}" type="pres">
      <dgm:prSet presAssocID="{A0017660-D4A0-43B0-A85D-8E5D847A99EC}" presName="thickLine" presStyleLbl="alignNode1" presStyleIdx="2" presStyleCnt="6"/>
      <dgm:spPr/>
    </dgm:pt>
    <dgm:pt modelId="{18C4F059-B3CA-4336-A221-D099C5CC8719}" type="pres">
      <dgm:prSet presAssocID="{A0017660-D4A0-43B0-A85D-8E5D847A99EC}" presName="horz1" presStyleCnt="0"/>
      <dgm:spPr/>
    </dgm:pt>
    <dgm:pt modelId="{4871F188-4096-4ADC-AE93-326FAFAA1213}" type="pres">
      <dgm:prSet presAssocID="{A0017660-D4A0-43B0-A85D-8E5D847A99EC}" presName="tx1" presStyleLbl="revTx" presStyleIdx="2" presStyleCnt="6"/>
      <dgm:spPr/>
    </dgm:pt>
    <dgm:pt modelId="{30B042A1-8C85-4B12-888F-C326759B672D}" type="pres">
      <dgm:prSet presAssocID="{A0017660-D4A0-43B0-A85D-8E5D847A99EC}" presName="vert1" presStyleCnt="0"/>
      <dgm:spPr/>
    </dgm:pt>
    <dgm:pt modelId="{57C9461B-309F-41AE-A8F3-ED6264782A47}" type="pres">
      <dgm:prSet presAssocID="{94E1B5CB-047C-4641-A90B-4054EDFBA821}" presName="thickLine" presStyleLbl="alignNode1" presStyleIdx="3" presStyleCnt="6"/>
      <dgm:spPr/>
    </dgm:pt>
    <dgm:pt modelId="{E00178DB-0C97-4DC3-B5A4-A011F0815F12}" type="pres">
      <dgm:prSet presAssocID="{94E1B5CB-047C-4641-A90B-4054EDFBA821}" presName="horz1" presStyleCnt="0"/>
      <dgm:spPr/>
    </dgm:pt>
    <dgm:pt modelId="{B38D3595-A8C1-4C3B-A854-2B1C87E7CF50}" type="pres">
      <dgm:prSet presAssocID="{94E1B5CB-047C-4641-A90B-4054EDFBA821}" presName="tx1" presStyleLbl="revTx" presStyleIdx="3" presStyleCnt="6"/>
      <dgm:spPr/>
    </dgm:pt>
    <dgm:pt modelId="{A7D4177A-15C0-4F6C-8D36-39BDCAC4D5F7}" type="pres">
      <dgm:prSet presAssocID="{94E1B5CB-047C-4641-A90B-4054EDFBA821}" presName="vert1" presStyleCnt="0"/>
      <dgm:spPr/>
    </dgm:pt>
    <dgm:pt modelId="{5668B2A3-131B-41A4-B376-F78D77DFE70C}" type="pres">
      <dgm:prSet presAssocID="{C07D1BFB-802C-4370-AFB2-35CB715E0456}" presName="thickLine" presStyleLbl="alignNode1" presStyleIdx="4" presStyleCnt="6"/>
      <dgm:spPr/>
    </dgm:pt>
    <dgm:pt modelId="{C4A986D2-4B76-45D9-BDEC-8622ABB4B4E7}" type="pres">
      <dgm:prSet presAssocID="{C07D1BFB-802C-4370-AFB2-35CB715E0456}" presName="horz1" presStyleCnt="0"/>
      <dgm:spPr/>
    </dgm:pt>
    <dgm:pt modelId="{ADDD426C-469C-4A96-8665-3361A8EB4665}" type="pres">
      <dgm:prSet presAssocID="{C07D1BFB-802C-4370-AFB2-35CB715E0456}" presName="tx1" presStyleLbl="revTx" presStyleIdx="4" presStyleCnt="6"/>
      <dgm:spPr/>
    </dgm:pt>
    <dgm:pt modelId="{12C87721-7433-4B7C-B646-5B7CD91935C9}" type="pres">
      <dgm:prSet presAssocID="{C07D1BFB-802C-4370-AFB2-35CB715E0456}" presName="vert1" presStyleCnt="0"/>
      <dgm:spPr/>
    </dgm:pt>
    <dgm:pt modelId="{D6A20C71-2DA3-4D20-A4FE-B8C15EB0FAA4}" type="pres">
      <dgm:prSet presAssocID="{24AC2C05-125A-49E0-93A0-2F489618C6B1}" presName="thickLine" presStyleLbl="alignNode1" presStyleIdx="5" presStyleCnt="6"/>
      <dgm:spPr/>
    </dgm:pt>
    <dgm:pt modelId="{F0629F0F-FEE3-4306-84AA-A8664C76BA63}" type="pres">
      <dgm:prSet presAssocID="{24AC2C05-125A-49E0-93A0-2F489618C6B1}" presName="horz1" presStyleCnt="0"/>
      <dgm:spPr/>
    </dgm:pt>
    <dgm:pt modelId="{CE5C0638-253D-494F-ACFD-F7868C01A46C}" type="pres">
      <dgm:prSet presAssocID="{24AC2C05-125A-49E0-93A0-2F489618C6B1}" presName="tx1" presStyleLbl="revTx" presStyleIdx="5" presStyleCnt="6"/>
      <dgm:spPr/>
    </dgm:pt>
    <dgm:pt modelId="{B56F1BC1-6505-4121-9235-5695F63779E6}" type="pres">
      <dgm:prSet presAssocID="{24AC2C05-125A-49E0-93A0-2F489618C6B1}" presName="vert1" presStyleCnt="0"/>
      <dgm:spPr/>
    </dgm:pt>
  </dgm:ptLst>
  <dgm:cxnLst>
    <dgm:cxn modelId="{D420EE30-C694-4CF0-A5B9-2460625DDD0E}" srcId="{50706CD2-1AA7-44D2-B7CB-1A6B5E0B2AED}" destId="{94E1B5CB-047C-4641-A90B-4054EDFBA821}" srcOrd="3" destOrd="0" parTransId="{DBAB3D81-2C12-4EFD-8DE3-8785791CA1CF}" sibTransId="{AF594F7C-5E6A-4053-9274-DCC9F59797AC}"/>
    <dgm:cxn modelId="{22DE0640-1D6A-4A16-AB64-48C1694BD083}" type="presOf" srcId="{0650E49D-9C7F-46F2-8C75-78437B15642D}" destId="{34FE9DAF-0C81-4058-B455-AB3D56BC34D4}" srcOrd="0" destOrd="0" presId="urn:microsoft.com/office/officeart/2008/layout/LinedList"/>
    <dgm:cxn modelId="{DAAA7A5D-BF1D-47E8-8B2E-6320420B0EF3}" type="presOf" srcId="{C0C8C1AE-092E-429B-A09A-5A3FB0F21081}" destId="{9AD87007-1178-4F33-8AE6-1101DA5FE09B}" srcOrd="0" destOrd="0" presId="urn:microsoft.com/office/officeart/2008/layout/LinedList"/>
    <dgm:cxn modelId="{E319BE65-3944-435F-A5AF-DB85DFC3C5FF}" type="presOf" srcId="{50706CD2-1AA7-44D2-B7CB-1A6B5E0B2AED}" destId="{0EAD41B0-8949-42ED-B8E1-50E14E32E154}" srcOrd="0" destOrd="0" presId="urn:microsoft.com/office/officeart/2008/layout/LinedList"/>
    <dgm:cxn modelId="{A1432350-5E50-461F-B107-9CDC885091E2}" srcId="{50706CD2-1AA7-44D2-B7CB-1A6B5E0B2AED}" destId="{C0C8C1AE-092E-429B-A09A-5A3FB0F21081}" srcOrd="0" destOrd="0" parTransId="{45B1C0AC-7379-4438-BE9A-C53A86653AA9}" sibTransId="{8E72C6F5-3758-41A5-88A7-8701131972DC}"/>
    <dgm:cxn modelId="{417B6F70-17B4-4D70-A82C-F81982716A93}" srcId="{50706CD2-1AA7-44D2-B7CB-1A6B5E0B2AED}" destId="{C07D1BFB-802C-4370-AFB2-35CB715E0456}" srcOrd="4" destOrd="0" parTransId="{020DDCBC-D790-4C9F-B137-B57B5D2E933A}" sibTransId="{E3CD8053-DB23-44CD-8D24-2F991B9FA505}"/>
    <dgm:cxn modelId="{906E5AAC-F8A9-4D1A-ADEF-D592282AADC3}" srcId="{50706CD2-1AA7-44D2-B7CB-1A6B5E0B2AED}" destId="{A0017660-D4A0-43B0-A85D-8E5D847A99EC}" srcOrd="2" destOrd="0" parTransId="{BAF22CC1-5350-48C2-AB82-EA8586E5E40F}" sibTransId="{0449B0A7-9BAA-4198-B784-3F12A4610628}"/>
    <dgm:cxn modelId="{90FEFCB5-4A31-4588-B838-0C3583218E64}" type="presOf" srcId="{A0017660-D4A0-43B0-A85D-8E5D847A99EC}" destId="{4871F188-4096-4ADC-AE93-326FAFAA1213}" srcOrd="0" destOrd="0" presId="urn:microsoft.com/office/officeart/2008/layout/LinedList"/>
    <dgm:cxn modelId="{5FBFF2C3-A8EA-4CE3-B13B-B4A5A7BFE263}" srcId="{50706CD2-1AA7-44D2-B7CB-1A6B5E0B2AED}" destId="{0650E49D-9C7F-46F2-8C75-78437B15642D}" srcOrd="1" destOrd="0" parTransId="{C58C4612-CE9C-49C6-9AC2-5BF98F21D5AD}" sibTransId="{51A2B22A-FFCB-4F63-8673-E20228CCA5F9}"/>
    <dgm:cxn modelId="{9B363BD8-C238-4F82-8284-BCECBA4D71A8}" type="presOf" srcId="{C07D1BFB-802C-4370-AFB2-35CB715E0456}" destId="{ADDD426C-469C-4A96-8665-3361A8EB4665}" srcOrd="0" destOrd="0" presId="urn:microsoft.com/office/officeart/2008/layout/LinedList"/>
    <dgm:cxn modelId="{F2C21ADB-507C-4111-85B5-8E48C8D396DA}" srcId="{50706CD2-1AA7-44D2-B7CB-1A6B5E0B2AED}" destId="{24AC2C05-125A-49E0-93A0-2F489618C6B1}" srcOrd="5" destOrd="0" parTransId="{C4AAF272-696D-4B42-B577-E44463A053E9}" sibTransId="{6F8150DF-F853-419C-9D6D-D8F7302FF2CD}"/>
    <dgm:cxn modelId="{BCDE43DC-C4BF-4A4C-906B-ACC0C46B50D1}" type="presOf" srcId="{24AC2C05-125A-49E0-93A0-2F489618C6B1}" destId="{CE5C0638-253D-494F-ACFD-F7868C01A46C}" srcOrd="0" destOrd="0" presId="urn:microsoft.com/office/officeart/2008/layout/LinedList"/>
    <dgm:cxn modelId="{B6EB52FC-111D-4C8E-814F-EB4FA95D4261}" type="presOf" srcId="{94E1B5CB-047C-4641-A90B-4054EDFBA821}" destId="{B38D3595-A8C1-4C3B-A854-2B1C87E7CF50}" srcOrd="0" destOrd="0" presId="urn:microsoft.com/office/officeart/2008/layout/LinedList"/>
    <dgm:cxn modelId="{FCBB29BB-FCE7-4DAC-AF80-636F6DA49B31}" type="presParOf" srcId="{0EAD41B0-8949-42ED-B8E1-50E14E32E154}" destId="{5AD967C5-C090-4F12-B69A-59FB41677716}" srcOrd="0" destOrd="0" presId="urn:microsoft.com/office/officeart/2008/layout/LinedList"/>
    <dgm:cxn modelId="{81D0AD2A-5D8C-4C81-910D-83EB4DD6E25F}" type="presParOf" srcId="{0EAD41B0-8949-42ED-B8E1-50E14E32E154}" destId="{B3E8F36A-6450-437B-8ABC-E12D3EF66447}" srcOrd="1" destOrd="0" presId="urn:microsoft.com/office/officeart/2008/layout/LinedList"/>
    <dgm:cxn modelId="{C3AA2540-3518-48EF-BC3A-6F02F9156853}" type="presParOf" srcId="{B3E8F36A-6450-437B-8ABC-E12D3EF66447}" destId="{9AD87007-1178-4F33-8AE6-1101DA5FE09B}" srcOrd="0" destOrd="0" presId="urn:microsoft.com/office/officeart/2008/layout/LinedList"/>
    <dgm:cxn modelId="{8CA46FC6-6821-4041-9CB9-F0FE7CCAB9A9}" type="presParOf" srcId="{B3E8F36A-6450-437B-8ABC-E12D3EF66447}" destId="{4DB5E946-DA22-4B27-9CAF-AB43E559E6A9}" srcOrd="1" destOrd="0" presId="urn:microsoft.com/office/officeart/2008/layout/LinedList"/>
    <dgm:cxn modelId="{3D92DABE-5704-4394-AFE9-576F6087A67A}" type="presParOf" srcId="{0EAD41B0-8949-42ED-B8E1-50E14E32E154}" destId="{2DF4C558-CC13-437A-ABF6-0B28148B9DCE}" srcOrd="2" destOrd="0" presId="urn:microsoft.com/office/officeart/2008/layout/LinedList"/>
    <dgm:cxn modelId="{92064D2C-EAAB-4CDE-A02B-BDDA1714C7EA}" type="presParOf" srcId="{0EAD41B0-8949-42ED-B8E1-50E14E32E154}" destId="{9D06C8F4-5368-440B-AFB9-5BA8B2502448}" srcOrd="3" destOrd="0" presId="urn:microsoft.com/office/officeart/2008/layout/LinedList"/>
    <dgm:cxn modelId="{036F3CC1-9F03-486F-9C39-22425D569418}" type="presParOf" srcId="{9D06C8F4-5368-440B-AFB9-5BA8B2502448}" destId="{34FE9DAF-0C81-4058-B455-AB3D56BC34D4}" srcOrd="0" destOrd="0" presId="urn:microsoft.com/office/officeart/2008/layout/LinedList"/>
    <dgm:cxn modelId="{0DB5D3A4-44AA-4A9F-A992-A336F613F326}" type="presParOf" srcId="{9D06C8F4-5368-440B-AFB9-5BA8B2502448}" destId="{F74EB828-8096-4CE3-917A-BA0E5028A1EE}" srcOrd="1" destOrd="0" presId="urn:microsoft.com/office/officeart/2008/layout/LinedList"/>
    <dgm:cxn modelId="{E9B79C67-B119-459F-AD25-D57E83C8ACCC}" type="presParOf" srcId="{0EAD41B0-8949-42ED-B8E1-50E14E32E154}" destId="{C42050A6-60DD-4F2F-978C-B653969A201D}" srcOrd="4" destOrd="0" presId="urn:microsoft.com/office/officeart/2008/layout/LinedList"/>
    <dgm:cxn modelId="{8B641593-E917-46F8-BB77-57123451A661}" type="presParOf" srcId="{0EAD41B0-8949-42ED-B8E1-50E14E32E154}" destId="{18C4F059-B3CA-4336-A221-D099C5CC8719}" srcOrd="5" destOrd="0" presId="urn:microsoft.com/office/officeart/2008/layout/LinedList"/>
    <dgm:cxn modelId="{07D88400-18E1-49BE-BA3F-AC3D4EF31B62}" type="presParOf" srcId="{18C4F059-B3CA-4336-A221-D099C5CC8719}" destId="{4871F188-4096-4ADC-AE93-326FAFAA1213}" srcOrd="0" destOrd="0" presId="urn:microsoft.com/office/officeart/2008/layout/LinedList"/>
    <dgm:cxn modelId="{76F07C22-5B8B-4894-9B74-5588531E8B09}" type="presParOf" srcId="{18C4F059-B3CA-4336-A221-D099C5CC8719}" destId="{30B042A1-8C85-4B12-888F-C326759B672D}" srcOrd="1" destOrd="0" presId="urn:microsoft.com/office/officeart/2008/layout/LinedList"/>
    <dgm:cxn modelId="{0EF1DACC-32A5-4C8B-ADE0-FA84B5111A6B}" type="presParOf" srcId="{0EAD41B0-8949-42ED-B8E1-50E14E32E154}" destId="{57C9461B-309F-41AE-A8F3-ED6264782A47}" srcOrd="6" destOrd="0" presId="urn:microsoft.com/office/officeart/2008/layout/LinedList"/>
    <dgm:cxn modelId="{2B0427FE-7E65-4110-817F-C060924801F1}" type="presParOf" srcId="{0EAD41B0-8949-42ED-B8E1-50E14E32E154}" destId="{E00178DB-0C97-4DC3-B5A4-A011F0815F12}" srcOrd="7" destOrd="0" presId="urn:microsoft.com/office/officeart/2008/layout/LinedList"/>
    <dgm:cxn modelId="{D63474F8-818B-4E14-91D9-55BBF7B5A7C2}" type="presParOf" srcId="{E00178DB-0C97-4DC3-B5A4-A011F0815F12}" destId="{B38D3595-A8C1-4C3B-A854-2B1C87E7CF50}" srcOrd="0" destOrd="0" presId="urn:microsoft.com/office/officeart/2008/layout/LinedList"/>
    <dgm:cxn modelId="{6B394097-A501-416A-B788-D91CCED4FCD5}" type="presParOf" srcId="{E00178DB-0C97-4DC3-B5A4-A011F0815F12}" destId="{A7D4177A-15C0-4F6C-8D36-39BDCAC4D5F7}" srcOrd="1" destOrd="0" presId="urn:microsoft.com/office/officeart/2008/layout/LinedList"/>
    <dgm:cxn modelId="{546A4F9D-777C-4BF6-9089-7756F390A0CF}" type="presParOf" srcId="{0EAD41B0-8949-42ED-B8E1-50E14E32E154}" destId="{5668B2A3-131B-41A4-B376-F78D77DFE70C}" srcOrd="8" destOrd="0" presId="urn:microsoft.com/office/officeart/2008/layout/LinedList"/>
    <dgm:cxn modelId="{B3757984-385D-4708-8ABE-3A10E2EF1246}" type="presParOf" srcId="{0EAD41B0-8949-42ED-B8E1-50E14E32E154}" destId="{C4A986D2-4B76-45D9-BDEC-8622ABB4B4E7}" srcOrd="9" destOrd="0" presId="urn:microsoft.com/office/officeart/2008/layout/LinedList"/>
    <dgm:cxn modelId="{6D8E2AE3-A045-49B5-9677-C1B2CCD04C85}" type="presParOf" srcId="{C4A986D2-4B76-45D9-BDEC-8622ABB4B4E7}" destId="{ADDD426C-469C-4A96-8665-3361A8EB4665}" srcOrd="0" destOrd="0" presId="urn:microsoft.com/office/officeart/2008/layout/LinedList"/>
    <dgm:cxn modelId="{1126E2E9-FC8B-4F1A-BF01-38175B20B181}" type="presParOf" srcId="{C4A986D2-4B76-45D9-BDEC-8622ABB4B4E7}" destId="{12C87721-7433-4B7C-B646-5B7CD91935C9}" srcOrd="1" destOrd="0" presId="urn:microsoft.com/office/officeart/2008/layout/LinedList"/>
    <dgm:cxn modelId="{F9EEAD67-8B9B-49B9-83EB-D07919C66B0C}" type="presParOf" srcId="{0EAD41B0-8949-42ED-B8E1-50E14E32E154}" destId="{D6A20C71-2DA3-4D20-A4FE-B8C15EB0FAA4}" srcOrd="10" destOrd="0" presId="urn:microsoft.com/office/officeart/2008/layout/LinedList"/>
    <dgm:cxn modelId="{B6BFC9F5-1DA4-482F-8161-6A43FD784342}" type="presParOf" srcId="{0EAD41B0-8949-42ED-B8E1-50E14E32E154}" destId="{F0629F0F-FEE3-4306-84AA-A8664C76BA63}" srcOrd="11" destOrd="0" presId="urn:microsoft.com/office/officeart/2008/layout/LinedList"/>
    <dgm:cxn modelId="{196B9A99-6B67-47A3-9627-B7DA665C51A5}" type="presParOf" srcId="{F0629F0F-FEE3-4306-84AA-A8664C76BA63}" destId="{CE5C0638-253D-494F-ACFD-F7868C01A46C}" srcOrd="0" destOrd="0" presId="urn:microsoft.com/office/officeart/2008/layout/LinedList"/>
    <dgm:cxn modelId="{F2B5728D-5D6B-4194-84A7-22C71272F8F6}" type="presParOf" srcId="{F0629F0F-FEE3-4306-84AA-A8664C76BA63}" destId="{B56F1BC1-6505-4121-9235-5695F63779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967C5-C090-4F12-B69A-59FB41677716}">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D87007-1178-4F33-8AE6-1101DA5FE09B}">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l-GR" sz="2200" kern="1200" dirty="0"/>
            <a:t>Στόχοι και οφέλη της εφαρμογής.</a:t>
          </a:r>
          <a:endParaRPr lang="en-US" sz="2200" kern="1200" dirty="0"/>
        </a:p>
      </dsp:txBody>
      <dsp:txXfrm>
        <a:off x="0" y="2492"/>
        <a:ext cx="6492875" cy="850069"/>
      </dsp:txXfrm>
    </dsp:sp>
    <dsp:sp modelId="{2DF4C558-CC13-437A-ABF6-0B28148B9DCE}">
      <dsp:nvSpPr>
        <dsp:cNvPr id="0" name=""/>
        <dsp:cNvSpPr/>
      </dsp:nvSpPr>
      <dsp:spPr>
        <a:xfrm>
          <a:off x="0" y="852561"/>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E9DAF-0C81-4058-B455-AB3D56BC34D4}">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l-GR" sz="2200" kern="1200"/>
            <a:t>Περιγραφή συσκευών, εξαρτημάτων και αισθητήρων.</a:t>
          </a:r>
          <a:endParaRPr lang="en-US" sz="2200" kern="1200"/>
        </a:p>
      </dsp:txBody>
      <dsp:txXfrm>
        <a:off x="0" y="852561"/>
        <a:ext cx="6492875" cy="850069"/>
      </dsp:txXfrm>
    </dsp:sp>
    <dsp:sp modelId="{C42050A6-60DD-4F2F-978C-B653969A201D}">
      <dsp:nvSpPr>
        <dsp:cNvPr id="0" name=""/>
        <dsp:cNvSpPr/>
      </dsp:nvSpPr>
      <dsp:spPr>
        <a:xfrm>
          <a:off x="0" y="170263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1F188-4096-4ADC-AE93-326FAFAA1213}">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l-GR" sz="2200" kern="1200"/>
            <a:t>Περιγραφή τεχνολογιών επικοινωνιών και δικτυακών πρωτοκόλλων.</a:t>
          </a:r>
          <a:endParaRPr lang="en-US" sz="2200" kern="1200"/>
        </a:p>
      </dsp:txBody>
      <dsp:txXfrm>
        <a:off x="0" y="1702630"/>
        <a:ext cx="6492875" cy="850069"/>
      </dsp:txXfrm>
    </dsp:sp>
    <dsp:sp modelId="{57C9461B-309F-41AE-A8F3-ED6264782A47}">
      <dsp:nvSpPr>
        <dsp:cNvPr id="0" name=""/>
        <dsp:cNvSpPr/>
      </dsp:nvSpPr>
      <dsp:spPr>
        <a:xfrm>
          <a:off x="0" y="2552699"/>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D3595-A8C1-4C3B-A854-2B1C87E7CF50}">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l-GR" sz="2200" kern="1200"/>
            <a:t>Περιγραφή Λογισμικού  και πλατφόρμας  οργάνωσης, διαχείρισης και ανάλυσης των δεδομένων.</a:t>
          </a:r>
          <a:endParaRPr lang="en-US" sz="2200" kern="1200"/>
        </a:p>
      </dsp:txBody>
      <dsp:txXfrm>
        <a:off x="0" y="2552699"/>
        <a:ext cx="6492875" cy="850069"/>
      </dsp:txXfrm>
    </dsp:sp>
    <dsp:sp modelId="{5668B2A3-131B-41A4-B376-F78D77DFE70C}">
      <dsp:nvSpPr>
        <dsp:cNvPr id="0" name=""/>
        <dsp:cNvSpPr/>
      </dsp:nvSpPr>
      <dsp:spPr>
        <a:xfrm>
          <a:off x="0" y="3402769"/>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D426C-469C-4A96-8665-3361A8EB4665}">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l-GR" sz="2200" kern="1200"/>
            <a:t>Ζητήματα ενεργειακής κατανάλωσης, ασφάλειας και ιδιωτικότητας.</a:t>
          </a:r>
          <a:endParaRPr lang="en-US" sz="2200" kern="1200"/>
        </a:p>
      </dsp:txBody>
      <dsp:txXfrm>
        <a:off x="0" y="3402769"/>
        <a:ext cx="6492875" cy="850069"/>
      </dsp:txXfrm>
    </dsp:sp>
    <dsp:sp modelId="{D6A20C71-2DA3-4D20-A4FE-B8C15EB0FAA4}">
      <dsp:nvSpPr>
        <dsp:cNvPr id="0" name=""/>
        <dsp:cNvSpPr/>
      </dsp:nvSpPr>
      <dsp:spPr>
        <a:xfrm>
          <a:off x="0" y="4252838"/>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C0638-253D-494F-ACFD-F7868C01A46C}">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l-GR" sz="2200" kern="1200"/>
            <a:t>Περιγραφή της λειτουργίας της εφαρμογής</a:t>
          </a:r>
          <a:endParaRPr lang="en-US" sz="2200" kern="1200"/>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B3FBEE-C86F-4D58-B757-061E8AC1A0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85C54-ECAB-4DFF-BEF9-0535930EAD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DC754D-AEB7-46DC-BE8F-6A68D9B5204D}" type="datetime1">
              <a:rPr lang="en-US" smtClean="0"/>
              <a:t>6/7/2019</a:t>
            </a:fld>
            <a:endParaRPr lang="en-US"/>
          </a:p>
        </p:txBody>
      </p:sp>
      <p:sp>
        <p:nvSpPr>
          <p:cNvPr id="4" name="Footer Placeholder 3">
            <a:extLst>
              <a:ext uri="{FF2B5EF4-FFF2-40B4-BE49-F238E27FC236}">
                <a16:creationId xmlns:a16="http://schemas.microsoft.com/office/drawing/2014/main" id="{A0AC9515-BDA0-4878-B963-48C0BF7BC9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FFB195-D30E-4CB4-8F09-BEF1489B96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80602-10F6-4ACC-A898-9D16A4ABB7E5}" type="slidenum">
              <a:rPr lang="en-US" smtClean="0"/>
              <a:t>‹#›</a:t>
            </a:fld>
            <a:endParaRPr lang="en-US"/>
          </a:p>
        </p:txBody>
      </p:sp>
    </p:spTree>
    <p:extLst>
      <p:ext uri="{BB962C8B-B14F-4D97-AF65-F5344CB8AC3E}">
        <p14:creationId xmlns:p14="http://schemas.microsoft.com/office/powerpoint/2010/main" val="267970598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432D0-1EDF-46A9-A1EA-329083C86310}" type="datetime1">
              <a:rPr lang="en-US" smtClean="0"/>
              <a:t>6/7/2019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DFC43-3582-44CD-86BF-555C1A82BFD6}" type="slidenum">
              <a:rPr lang="en-US" smtClean="0"/>
              <a:t>‹#›</a:t>
            </a:fld>
            <a:endParaRPr lang="en-US"/>
          </a:p>
        </p:txBody>
      </p:sp>
    </p:spTree>
    <p:extLst>
      <p:ext uri="{BB962C8B-B14F-4D97-AF65-F5344CB8AC3E}">
        <p14:creationId xmlns:p14="http://schemas.microsoft.com/office/powerpoint/2010/main" val="1728578541"/>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5/25/2019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52559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5/25/2019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185478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5/25/2019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143890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5/25/2019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124009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5/25/2019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322048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5/25/2019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109423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5/25/2019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113486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5/25/2019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278605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5/25/2019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255552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5/25/2019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243895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5/25/2019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FA44D-309C-44DC-8402-DF8966DB6D29}" type="slidenum">
              <a:rPr lang="en-US" smtClean="0"/>
              <a:t>‹#›</a:t>
            </a:fld>
            <a:endParaRPr lang="en-US"/>
          </a:p>
        </p:txBody>
      </p:sp>
    </p:spTree>
    <p:extLst>
      <p:ext uri="{BB962C8B-B14F-4D97-AF65-F5344CB8AC3E}">
        <p14:creationId xmlns:p14="http://schemas.microsoft.com/office/powerpoint/2010/main" val="351480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5/25/2019</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FA44D-309C-44DC-8402-DF8966DB6D29}" type="slidenum">
              <a:rPr lang="en-US" smtClean="0"/>
              <a:t>‹#›</a:t>
            </a:fld>
            <a:endParaRPr lang="en-US"/>
          </a:p>
        </p:txBody>
      </p:sp>
    </p:spTree>
    <p:extLst>
      <p:ext uri="{BB962C8B-B14F-4D97-AF65-F5344CB8AC3E}">
        <p14:creationId xmlns:p14="http://schemas.microsoft.com/office/powerpoint/2010/main" val="211335361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bin"/><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F045-21B3-4763-8E9E-4D4DFDEE4EF1}"/>
              </a:ext>
            </a:extLst>
          </p:cNvPr>
          <p:cNvSpPr>
            <a:spLocks noGrp="1"/>
          </p:cNvSpPr>
          <p:nvPr>
            <p:ph type="ctrTitle"/>
          </p:nvPr>
        </p:nvSpPr>
        <p:spPr/>
        <p:txBody>
          <a:bodyPr>
            <a:normAutofit fontScale="90000"/>
          </a:bodyPr>
          <a:lstStyle/>
          <a:p>
            <a:r>
              <a:rPr lang="el-GR" b="1" dirty="0"/>
              <a:t>ΑΥΤΟΜΑΤΟΠΟΙΗΜΕΝΟΣ ΕΞΩΤΕΡΙΚΟΣ  &amp; ΕΣΩΤΕΡΙΚΟΣ ΦΩΤΙΣΜΟΣ</a:t>
            </a:r>
            <a:endParaRPr lang="en-US" dirty="0"/>
          </a:p>
        </p:txBody>
      </p:sp>
      <p:sp>
        <p:nvSpPr>
          <p:cNvPr id="3" name="Subtitle 2">
            <a:extLst>
              <a:ext uri="{FF2B5EF4-FFF2-40B4-BE49-F238E27FC236}">
                <a16:creationId xmlns:a16="http://schemas.microsoft.com/office/drawing/2014/main" id="{6B215A57-05D1-4C8E-B6E5-BFE8720A6454}"/>
              </a:ext>
            </a:extLst>
          </p:cNvPr>
          <p:cNvSpPr>
            <a:spLocks noGrp="1"/>
          </p:cNvSpPr>
          <p:nvPr>
            <p:ph type="subTitle" idx="1"/>
          </p:nvPr>
        </p:nvSpPr>
        <p:spPr>
          <a:xfrm>
            <a:off x="1314450" y="4764088"/>
            <a:ext cx="9144000" cy="1655762"/>
          </a:xfrm>
        </p:spPr>
        <p:txBody>
          <a:bodyPr/>
          <a:lstStyle/>
          <a:p>
            <a:r>
              <a:rPr lang="el-GR" dirty="0"/>
              <a:t>ΤΣΙΠΗΣ ΛΕΥΤΕΡΗΣ</a:t>
            </a:r>
            <a:endParaRPr lang="en-US" dirty="0"/>
          </a:p>
          <a:p>
            <a:endParaRPr lang="en-US" dirty="0"/>
          </a:p>
        </p:txBody>
      </p:sp>
      <p:sp>
        <p:nvSpPr>
          <p:cNvPr id="7" name="Slide Number Placeholder 6">
            <a:extLst>
              <a:ext uri="{FF2B5EF4-FFF2-40B4-BE49-F238E27FC236}">
                <a16:creationId xmlns:a16="http://schemas.microsoft.com/office/drawing/2014/main" id="{BA508E7F-F887-4A16-ABE1-7F7CDAE40030}"/>
              </a:ext>
            </a:extLst>
          </p:cNvPr>
          <p:cNvSpPr>
            <a:spLocks noGrp="1"/>
          </p:cNvSpPr>
          <p:nvPr>
            <p:ph type="sldNum" sz="quarter" idx="12"/>
          </p:nvPr>
        </p:nvSpPr>
        <p:spPr/>
        <p:txBody>
          <a:bodyPr/>
          <a:lstStyle/>
          <a:p>
            <a:fld id="{5C2FA44D-309C-44DC-8402-DF8966DB6D29}" type="slidenum">
              <a:rPr lang="en-US" smtClean="0"/>
              <a:t>1</a:t>
            </a:fld>
            <a:endParaRPr lang="en-US"/>
          </a:p>
        </p:txBody>
      </p:sp>
      <p:sp>
        <p:nvSpPr>
          <p:cNvPr id="4" name="Rectangle 3">
            <a:extLst>
              <a:ext uri="{FF2B5EF4-FFF2-40B4-BE49-F238E27FC236}">
                <a16:creationId xmlns:a16="http://schemas.microsoft.com/office/drawing/2014/main" id="{DE4A46B3-08E3-41F3-B568-CD099B7DFB0B}"/>
              </a:ext>
            </a:extLst>
          </p:cNvPr>
          <p:cNvSpPr/>
          <p:nvPr/>
        </p:nvSpPr>
        <p:spPr>
          <a:xfrm>
            <a:off x="638175" y="0"/>
            <a:ext cx="7342075" cy="646331"/>
          </a:xfrm>
          <a:prstGeom prst="rect">
            <a:avLst/>
          </a:prstGeom>
        </p:spPr>
        <p:txBody>
          <a:bodyPr wrap="none">
            <a:spAutoFit/>
          </a:bodyPr>
          <a:lstStyle/>
          <a:p>
            <a:r>
              <a:rPr lang="el-GR" altLang="en-US" dirty="0">
                <a:latin typeface="Comic Sans MS" panose="030F0702030302020204" pitchFamily="66" charset="0"/>
              </a:rPr>
              <a:t>Πανεπιστήμιο Αιγαίου</a:t>
            </a:r>
          </a:p>
          <a:p>
            <a:r>
              <a:rPr lang="el-GR" altLang="en-US" dirty="0">
                <a:latin typeface="Comic Sans MS" panose="030F0702030302020204" pitchFamily="66" charset="0"/>
              </a:rPr>
              <a:t>Τμήμα Μηχανικών Πληροφοριακών και Επικοινωνιακών Συστημάτων</a:t>
            </a:r>
            <a:r>
              <a:rPr lang="en-US" altLang="en-US" dirty="0">
                <a:latin typeface="Comic Sans MS" panose="030F0702030302020204" pitchFamily="66" charset="0"/>
              </a:rPr>
              <a:t> </a:t>
            </a:r>
            <a:endParaRPr lang="el-GR" altLang="en-US" dirty="0">
              <a:latin typeface="Comic Sans MS" panose="030F0702030302020204" pitchFamily="66" charset="0"/>
            </a:endParaRPr>
          </a:p>
        </p:txBody>
      </p:sp>
      <p:graphicFrame>
        <p:nvGraphicFramePr>
          <p:cNvPr id="5" name="Object 4">
            <a:extLst>
              <a:ext uri="{FF2B5EF4-FFF2-40B4-BE49-F238E27FC236}">
                <a16:creationId xmlns:a16="http://schemas.microsoft.com/office/drawing/2014/main" id="{717FCD4D-56BD-42CF-9249-92BFC72FF189}"/>
              </a:ext>
            </a:extLst>
          </p:cNvPr>
          <p:cNvGraphicFramePr>
            <a:graphicFrameLocks noChangeAspect="1"/>
          </p:cNvGraphicFramePr>
          <p:nvPr>
            <p:extLst>
              <p:ext uri="{D42A27DB-BD31-4B8C-83A1-F6EECF244321}">
                <p14:modId xmlns:p14="http://schemas.microsoft.com/office/powerpoint/2010/main" val="1089388055"/>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1072" name="Bitmap Image" r:id="rId3" imgW="3924848" imgH="3486637" progId="Paint.Picture">
                  <p:embed/>
                </p:oleObj>
              </mc:Choice>
              <mc:Fallback>
                <p:oleObj name="Bitmap Image" r:id="rId3" imgW="3924848" imgH="3486637" progId="Paint.Picture">
                  <p:embed/>
                  <p:pic>
                    <p:nvPicPr>
                      <p:cNvPr id="8" name="Object 7">
                        <a:extLst>
                          <a:ext uri="{FF2B5EF4-FFF2-40B4-BE49-F238E27FC236}">
                            <a16:creationId xmlns:a16="http://schemas.microsoft.com/office/drawing/2014/main" id="{72CF42ED-B583-4332-8D3B-6DEEF1306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9" name="Date Placeholder 3">
            <a:extLst>
              <a:ext uri="{FF2B5EF4-FFF2-40B4-BE49-F238E27FC236}">
                <a16:creationId xmlns:a16="http://schemas.microsoft.com/office/drawing/2014/main" id="{058BC517-7FBA-4840-BC4C-76840833B0D7}"/>
              </a:ext>
            </a:extLst>
          </p:cNvPr>
          <p:cNvSpPr txBox="1">
            <a:spLocks/>
          </p:cNvSpPr>
          <p:nvPr/>
        </p:nvSpPr>
        <p:spPr>
          <a:xfrm>
            <a:off x="535021" y="6309360"/>
            <a:ext cx="3046379" cy="36512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a:solidFill>
                  <a:prstClr val="black">
                    <a:tint val="75000"/>
                  </a:prstClr>
                </a:solidFill>
              </a:rPr>
              <a:t>7/6/2019</a:t>
            </a:r>
            <a:endParaRPr lang="en-US" dirty="0">
              <a:solidFill>
                <a:prstClr val="black">
                  <a:tint val="75000"/>
                </a:prstClr>
              </a:solidFill>
            </a:endParaRPr>
          </a:p>
        </p:txBody>
      </p:sp>
    </p:spTree>
    <p:extLst>
      <p:ext uri="{BB962C8B-B14F-4D97-AF65-F5344CB8AC3E}">
        <p14:creationId xmlns:p14="http://schemas.microsoft.com/office/powerpoint/2010/main" val="315088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3BA9-CAA5-4CA0-AA2F-AEC9B44A28FA}"/>
              </a:ext>
            </a:extLst>
          </p:cNvPr>
          <p:cNvSpPr>
            <a:spLocks noGrp="1"/>
          </p:cNvSpPr>
          <p:nvPr>
            <p:ph type="title"/>
          </p:nvPr>
        </p:nvSpPr>
        <p:spPr/>
        <p:txBody>
          <a:bodyPr/>
          <a:lstStyle/>
          <a:p>
            <a:r>
              <a:rPr lang="en-US" b="1" dirty="0"/>
              <a:t>Use case</a:t>
            </a:r>
            <a:r>
              <a:rPr lang="el-GR" b="1" dirty="0"/>
              <a:t> (2/2)</a:t>
            </a:r>
            <a:endParaRPr lang="en-US" b="1" dirty="0"/>
          </a:p>
        </p:txBody>
      </p:sp>
      <p:sp>
        <p:nvSpPr>
          <p:cNvPr id="3" name="Content Placeholder 2">
            <a:extLst>
              <a:ext uri="{FF2B5EF4-FFF2-40B4-BE49-F238E27FC236}">
                <a16:creationId xmlns:a16="http://schemas.microsoft.com/office/drawing/2014/main" id="{7609DDA0-D728-4800-B638-E96B8E9756DD}"/>
              </a:ext>
            </a:extLst>
          </p:cNvPr>
          <p:cNvSpPr>
            <a:spLocks noGrp="1"/>
          </p:cNvSpPr>
          <p:nvPr>
            <p:ph idx="1"/>
          </p:nvPr>
        </p:nvSpPr>
        <p:spPr/>
        <p:txBody>
          <a:bodyPr/>
          <a:lstStyle/>
          <a:p>
            <a:endParaRPr lang="en-US" dirty="0"/>
          </a:p>
        </p:txBody>
      </p:sp>
      <p:sp>
        <p:nvSpPr>
          <p:cNvPr id="8" name="Slide Number Placeholder 7">
            <a:extLst>
              <a:ext uri="{FF2B5EF4-FFF2-40B4-BE49-F238E27FC236}">
                <a16:creationId xmlns:a16="http://schemas.microsoft.com/office/drawing/2014/main" id="{E8B4E426-326E-40F1-B2A2-AA1199F64728}"/>
              </a:ext>
            </a:extLst>
          </p:cNvPr>
          <p:cNvSpPr>
            <a:spLocks noGrp="1"/>
          </p:cNvSpPr>
          <p:nvPr>
            <p:ph type="sldNum" sz="quarter" idx="12"/>
          </p:nvPr>
        </p:nvSpPr>
        <p:spPr/>
        <p:txBody>
          <a:bodyPr/>
          <a:lstStyle/>
          <a:p>
            <a:fld id="{5C2FA44D-309C-44DC-8402-DF8966DB6D29}" type="slidenum">
              <a:rPr lang="en-US" smtClean="0"/>
              <a:t>10</a:t>
            </a:fld>
            <a:endParaRPr lang="en-US"/>
          </a:p>
        </p:txBody>
      </p:sp>
      <p:pic>
        <p:nvPicPr>
          <p:cNvPr id="4" name="Picture 3">
            <a:extLst>
              <a:ext uri="{FF2B5EF4-FFF2-40B4-BE49-F238E27FC236}">
                <a16:creationId xmlns:a16="http://schemas.microsoft.com/office/drawing/2014/main" id="{3BCE214F-3FD6-4582-A0BE-43B150635DC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38200" y="1825625"/>
            <a:ext cx="3562350" cy="4351338"/>
          </a:xfrm>
          <a:prstGeom prst="rect">
            <a:avLst/>
          </a:prstGeom>
        </p:spPr>
      </p:pic>
      <p:pic>
        <p:nvPicPr>
          <p:cNvPr id="6" name="Picture 5" descr="A picture containing indoor, light, laptop, sitting&#10;&#10;Description automatically generated">
            <a:extLst>
              <a:ext uri="{FF2B5EF4-FFF2-40B4-BE49-F238E27FC236}">
                <a16:creationId xmlns:a16="http://schemas.microsoft.com/office/drawing/2014/main" id="{E8ED95BC-5B6F-4C6B-AC61-1A060A46093C}"/>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400550" y="1825625"/>
            <a:ext cx="3562350" cy="4351338"/>
          </a:xfrm>
          <a:prstGeom prst="rect">
            <a:avLst/>
          </a:prstGeom>
        </p:spPr>
      </p:pic>
      <p:pic>
        <p:nvPicPr>
          <p:cNvPr id="7" name="Picture 6" descr="A circuit board&#10;&#10;Description automatically generated">
            <a:extLst>
              <a:ext uri="{FF2B5EF4-FFF2-40B4-BE49-F238E27FC236}">
                <a16:creationId xmlns:a16="http://schemas.microsoft.com/office/drawing/2014/main" id="{20CB238B-83C9-43A7-9F58-DE578C05FBC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943850" y="1825625"/>
            <a:ext cx="3409950" cy="4351338"/>
          </a:xfrm>
          <a:prstGeom prst="rect">
            <a:avLst/>
          </a:prstGeom>
        </p:spPr>
      </p:pic>
      <p:graphicFrame>
        <p:nvGraphicFramePr>
          <p:cNvPr id="9" name="Object 8">
            <a:extLst>
              <a:ext uri="{FF2B5EF4-FFF2-40B4-BE49-F238E27FC236}">
                <a16:creationId xmlns:a16="http://schemas.microsoft.com/office/drawing/2014/main" id="{38813322-93DE-436F-95D3-76DACE6C7F76}"/>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10258" name="Bitmap Image" r:id="rId6" imgW="3924848" imgH="3486637" progId="Paint.Picture">
                  <p:embed/>
                </p:oleObj>
              </mc:Choice>
              <mc:Fallback>
                <p:oleObj name="Bitmap Image" r:id="rId6"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10" name="Date Placeholder 3">
            <a:extLst>
              <a:ext uri="{FF2B5EF4-FFF2-40B4-BE49-F238E27FC236}">
                <a16:creationId xmlns:a16="http://schemas.microsoft.com/office/drawing/2014/main" id="{ECE70000-424D-4B38-9746-47C9CB530503}"/>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374095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2ECA-AA84-4B71-8C64-5BFC621AC82B}"/>
              </a:ext>
            </a:extLst>
          </p:cNvPr>
          <p:cNvSpPr>
            <a:spLocks noGrp="1"/>
          </p:cNvSpPr>
          <p:nvPr>
            <p:ph type="title"/>
          </p:nvPr>
        </p:nvSpPr>
        <p:spPr/>
        <p:txBody>
          <a:bodyPr/>
          <a:lstStyle/>
          <a:p>
            <a:r>
              <a:rPr lang="el-GR" dirty="0"/>
              <a:t>Ζητήματα ενεργειακής κατανάλωσης</a:t>
            </a:r>
            <a:endParaRPr lang="en-US" dirty="0"/>
          </a:p>
        </p:txBody>
      </p:sp>
      <p:sp>
        <p:nvSpPr>
          <p:cNvPr id="3" name="Content Placeholder 2">
            <a:extLst>
              <a:ext uri="{FF2B5EF4-FFF2-40B4-BE49-F238E27FC236}">
                <a16:creationId xmlns:a16="http://schemas.microsoft.com/office/drawing/2014/main" id="{7D8E3F6A-BE2D-4FEC-8876-019ADBCED567}"/>
              </a:ext>
            </a:extLst>
          </p:cNvPr>
          <p:cNvSpPr>
            <a:spLocks noGrp="1"/>
          </p:cNvSpPr>
          <p:nvPr>
            <p:ph idx="1"/>
          </p:nvPr>
        </p:nvSpPr>
        <p:spPr/>
        <p:txBody>
          <a:bodyPr/>
          <a:lstStyle/>
          <a:p>
            <a:r>
              <a:rPr lang="el-GR" b="1" dirty="0"/>
              <a:t>Παράδειγμα υπολογισμού για </a:t>
            </a:r>
            <a:r>
              <a:rPr lang="en-US" b="1" dirty="0" err="1"/>
              <a:t>leds</a:t>
            </a:r>
            <a:r>
              <a:rPr lang="en-US" b="1" dirty="0"/>
              <a:t> </a:t>
            </a:r>
            <a:r>
              <a:rPr lang="el-GR" b="1" dirty="0"/>
              <a:t>(των </a:t>
            </a:r>
            <a:r>
              <a:rPr lang="en-US" b="1" dirty="0"/>
              <a:t>60</a:t>
            </a:r>
            <a:r>
              <a:rPr lang="el-GR" b="1" dirty="0"/>
              <a:t> Watt)</a:t>
            </a:r>
            <a:br>
              <a:rPr lang="el-GR" dirty="0"/>
            </a:br>
            <a:r>
              <a:rPr lang="el-GR" dirty="0"/>
              <a:t> </a:t>
            </a:r>
            <a:br>
              <a:rPr lang="el-GR" dirty="0"/>
            </a:br>
            <a:r>
              <a:rPr lang="el-GR" dirty="0"/>
              <a:t>(</a:t>
            </a:r>
            <a:r>
              <a:rPr lang="en-US" dirty="0"/>
              <a:t>2*60 </a:t>
            </a:r>
            <a:r>
              <a:rPr lang="el-GR" dirty="0"/>
              <a:t>) </a:t>
            </a:r>
            <a:r>
              <a:rPr lang="el-GR" dirty="0" err="1"/>
              <a:t>Watts</a:t>
            </a:r>
            <a:r>
              <a:rPr lang="el-GR" dirty="0"/>
              <a:t> x 1 ώρα ανά ημέρα χρήσης / 1000 = </a:t>
            </a:r>
            <a:r>
              <a:rPr lang="en-US" dirty="0"/>
              <a:t>0.12</a:t>
            </a:r>
            <a:r>
              <a:rPr lang="el-GR" dirty="0"/>
              <a:t> </a:t>
            </a:r>
            <a:r>
              <a:rPr lang="el-GR" dirty="0" err="1"/>
              <a:t>kWh</a:t>
            </a:r>
            <a:r>
              <a:rPr lang="el-GR" dirty="0"/>
              <a:t> ανά ημέρα</a:t>
            </a:r>
            <a:br>
              <a:rPr lang="el-GR" dirty="0"/>
            </a:br>
            <a:r>
              <a:rPr lang="el-GR" dirty="0"/>
              <a:t> </a:t>
            </a:r>
            <a:br>
              <a:rPr lang="el-GR" dirty="0"/>
            </a:br>
            <a:r>
              <a:rPr lang="en-US" dirty="0"/>
              <a:t>0.12</a:t>
            </a:r>
            <a:r>
              <a:rPr lang="el-GR" dirty="0"/>
              <a:t> </a:t>
            </a:r>
            <a:r>
              <a:rPr lang="el-GR" dirty="0" err="1"/>
              <a:t>kWh</a:t>
            </a:r>
            <a:r>
              <a:rPr lang="el-GR" dirty="0"/>
              <a:t> x 0.09171 ευρώ = </a:t>
            </a:r>
            <a:r>
              <a:rPr lang="en-US" dirty="0"/>
              <a:t>0.0110052</a:t>
            </a:r>
            <a:r>
              <a:rPr lang="el-GR" dirty="0"/>
              <a:t> ευρώ ανά ημέρα ή ανά ώρα </a:t>
            </a:r>
            <a:br>
              <a:rPr lang="el-GR" dirty="0"/>
            </a:br>
            <a:r>
              <a:rPr lang="el-GR" dirty="0"/>
              <a:t>  </a:t>
            </a:r>
          </a:p>
          <a:p>
            <a:r>
              <a:rPr lang="el-GR" dirty="0"/>
              <a:t>Άρα κάθε 20 δευτερόλεπτα </a:t>
            </a:r>
            <a:r>
              <a:rPr lang="en-US" dirty="0"/>
              <a:t>: 0.00006</a:t>
            </a:r>
            <a:r>
              <a:rPr lang="el-GR" dirty="0"/>
              <a:t>=0,06*10^</a:t>
            </a:r>
            <a:r>
              <a:rPr lang="en-US" dirty="0"/>
              <a:t>-</a:t>
            </a:r>
            <a:r>
              <a:rPr lang="el-GR" dirty="0"/>
              <a:t>3</a:t>
            </a:r>
            <a:r>
              <a:rPr lang="en-US" dirty="0"/>
              <a:t> </a:t>
            </a:r>
            <a:r>
              <a:rPr lang="el-GR" dirty="0"/>
              <a:t>ευρώ/20</a:t>
            </a:r>
            <a:r>
              <a:rPr lang="en-US" dirty="0"/>
              <a:t>sec</a:t>
            </a:r>
            <a:r>
              <a:rPr lang="el-GR" dirty="0"/>
              <a:t>.</a:t>
            </a:r>
          </a:p>
          <a:p>
            <a:endParaRPr lang="en-US" dirty="0"/>
          </a:p>
        </p:txBody>
      </p:sp>
      <p:sp>
        <p:nvSpPr>
          <p:cNvPr id="5" name="Slide Number Placeholder 4">
            <a:extLst>
              <a:ext uri="{FF2B5EF4-FFF2-40B4-BE49-F238E27FC236}">
                <a16:creationId xmlns:a16="http://schemas.microsoft.com/office/drawing/2014/main" id="{1CB7AB27-8EDC-42D4-B294-A632D51305B8}"/>
              </a:ext>
            </a:extLst>
          </p:cNvPr>
          <p:cNvSpPr>
            <a:spLocks noGrp="1"/>
          </p:cNvSpPr>
          <p:nvPr>
            <p:ph type="sldNum" sz="quarter" idx="12"/>
          </p:nvPr>
        </p:nvSpPr>
        <p:spPr/>
        <p:txBody>
          <a:bodyPr/>
          <a:lstStyle/>
          <a:p>
            <a:fld id="{5C2FA44D-309C-44DC-8402-DF8966DB6D29}" type="slidenum">
              <a:rPr lang="en-US" smtClean="0"/>
              <a:t>11</a:t>
            </a:fld>
            <a:endParaRPr lang="en-US"/>
          </a:p>
        </p:txBody>
      </p:sp>
      <p:pic>
        <p:nvPicPr>
          <p:cNvPr id="2049" name="Picture 1" descr="saving_arrow">
            <a:extLst>
              <a:ext uri="{FF2B5EF4-FFF2-40B4-BE49-F238E27FC236}">
                <a16:creationId xmlns:a16="http://schemas.microsoft.com/office/drawing/2014/main" id="{E6A1EF4E-747C-4C61-B79F-3109A13EF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300" cy="1428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aving_arrow">
            <a:extLst>
              <a:ext uri="{FF2B5EF4-FFF2-40B4-BE49-F238E27FC236}">
                <a16:creationId xmlns:a16="http://schemas.microsoft.com/office/drawing/2014/main" id="{DD518B02-C78B-4179-AD44-6238DE716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300" cy="142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a:extLst>
              <a:ext uri="{FF2B5EF4-FFF2-40B4-BE49-F238E27FC236}">
                <a16:creationId xmlns:a16="http://schemas.microsoft.com/office/drawing/2014/main" id="{A9F02A45-80DA-4FCC-B81F-E2E739B7A8CB}"/>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11282" name="Bitmap Image" r:id="rId4" imgW="3924848" imgH="3486637" progId="Paint.Picture">
                  <p:embed/>
                </p:oleObj>
              </mc:Choice>
              <mc:Fallback>
                <p:oleObj name="Bitmap Image" r:id="rId4"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9" name="Date Placeholder 3">
            <a:extLst>
              <a:ext uri="{FF2B5EF4-FFF2-40B4-BE49-F238E27FC236}">
                <a16:creationId xmlns:a16="http://schemas.microsoft.com/office/drawing/2014/main" id="{C8529FF5-F5B0-4334-8472-A9165A0347CF}"/>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172025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156C-40B8-4E7A-8795-B43E3928C489}"/>
              </a:ext>
            </a:extLst>
          </p:cNvPr>
          <p:cNvSpPr>
            <a:spLocks noGrp="1"/>
          </p:cNvSpPr>
          <p:nvPr>
            <p:ph type="title"/>
          </p:nvPr>
        </p:nvSpPr>
        <p:spPr/>
        <p:txBody>
          <a:bodyPr/>
          <a:lstStyle/>
          <a:p>
            <a:r>
              <a:rPr lang="el-GR" b="1" dirty="0"/>
              <a:t>Ανάλυση δεδομένων.. (½)</a:t>
            </a:r>
            <a:endParaRPr lang="en-US" b="1" dirty="0"/>
          </a:p>
        </p:txBody>
      </p:sp>
      <p:pic>
        <p:nvPicPr>
          <p:cNvPr id="4" name="Content Placeholder 3" descr="A screenshot of a social media post&#10;&#10;Description automatically generated">
            <a:extLst>
              <a:ext uri="{FF2B5EF4-FFF2-40B4-BE49-F238E27FC236}">
                <a16:creationId xmlns:a16="http://schemas.microsoft.com/office/drawing/2014/main" id="{861D7825-906C-4739-A65F-D52731B3661A}"/>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0" y="1359297"/>
            <a:ext cx="5953125" cy="4949813"/>
          </a:xfrm>
          <a:prstGeom prst="rect">
            <a:avLst/>
          </a:prstGeom>
        </p:spPr>
      </p:pic>
      <p:sp>
        <p:nvSpPr>
          <p:cNvPr id="6" name="Slide Number Placeholder 5">
            <a:extLst>
              <a:ext uri="{FF2B5EF4-FFF2-40B4-BE49-F238E27FC236}">
                <a16:creationId xmlns:a16="http://schemas.microsoft.com/office/drawing/2014/main" id="{F58D48BD-C2C9-461F-BB78-3A06FF25B5AF}"/>
              </a:ext>
            </a:extLst>
          </p:cNvPr>
          <p:cNvSpPr>
            <a:spLocks noGrp="1"/>
          </p:cNvSpPr>
          <p:nvPr>
            <p:ph type="sldNum" sz="quarter" idx="12"/>
          </p:nvPr>
        </p:nvSpPr>
        <p:spPr/>
        <p:txBody>
          <a:bodyPr/>
          <a:lstStyle/>
          <a:p>
            <a:fld id="{5C2FA44D-309C-44DC-8402-DF8966DB6D29}" type="slidenum">
              <a:rPr lang="en-US" smtClean="0"/>
              <a:t>12</a:t>
            </a:fld>
            <a:endParaRPr lang="en-US"/>
          </a:p>
        </p:txBody>
      </p:sp>
      <p:pic>
        <p:nvPicPr>
          <p:cNvPr id="5" name="Picture 4">
            <a:extLst>
              <a:ext uri="{FF2B5EF4-FFF2-40B4-BE49-F238E27FC236}">
                <a16:creationId xmlns:a16="http://schemas.microsoft.com/office/drawing/2014/main" id="{D875E80D-84B0-4F78-AB5D-93678F049ECD}"/>
              </a:ext>
            </a:extLst>
          </p:cNvPr>
          <p:cNvPicPr/>
          <p:nvPr/>
        </p:nvPicPr>
        <p:blipFill>
          <a:blip r:embed="rId4">
            <a:extLst>
              <a:ext uri="{28A0092B-C50C-407E-A947-70E740481C1C}">
                <a14:useLocalDpi xmlns:a14="http://schemas.microsoft.com/office/drawing/2010/main" val="0"/>
              </a:ext>
            </a:extLst>
          </a:blip>
          <a:stretch>
            <a:fillRect/>
          </a:stretch>
        </p:blipFill>
        <p:spPr>
          <a:xfrm>
            <a:off x="516125" y="1195387"/>
            <a:ext cx="5400675" cy="4782331"/>
          </a:xfrm>
          <a:prstGeom prst="rect">
            <a:avLst/>
          </a:prstGeom>
        </p:spPr>
      </p:pic>
      <p:graphicFrame>
        <p:nvGraphicFramePr>
          <p:cNvPr id="7" name="Object 6">
            <a:extLst>
              <a:ext uri="{FF2B5EF4-FFF2-40B4-BE49-F238E27FC236}">
                <a16:creationId xmlns:a16="http://schemas.microsoft.com/office/drawing/2014/main" id="{6DDD8CB0-2C51-4D01-ACAD-6381355B41B8}"/>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12306" name="Bitmap Image" r:id="rId5" imgW="3924848" imgH="3486637" progId="Paint.Picture">
                  <p:embed/>
                </p:oleObj>
              </mc:Choice>
              <mc:Fallback>
                <p:oleObj name="Bitmap Image" r:id="rId5"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8" name="Date Placeholder 3">
            <a:extLst>
              <a:ext uri="{FF2B5EF4-FFF2-40B4-BE49-F238E27FC236}">
                <a16:creationId xmlns:a16="http://schemas.microsoft.com/office/drawing/2014/main" id="{54355021-2DCE-4C7B-B360-3D9D013E1A6F}"/>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1509226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8FCE-C91F-47F7-9F99-0966895FA0C1}"/>
              </a:ext>
            </a:extLst>
          </p:cNvPr>
          <p:cNvSpPr>
            <a:spLocks noGrp="1"/>
          </p:cNvSpPr>
          <p:nvPr>
            <p:ph type="title"/>
          </p:nvPr>
        </p:nvSpPr>
        <p:spPr/>
        <p:txBody>
          <a:bodyPr/>
          <a:lstStyle/>
          <a:p>
            <a:r>
              <a:rPr lang="el-GR" b="1" dirty="0"/>
              <a:t>Ανάλυση δεδομένων.. (½)</a:t>
            </a:r>
            <a:endParaRPr lang="en-US" b="1" dirty="0"/>
          </a:p>
        </p:txBody>
      </p:sp>
      <p:sp>
        <p:nvSpPr>
          <p:cNvPr id="3" name="Content Placeholder 2">
            <a:extLst>
              <a:ext uri="{FF2B5EF4-FFF2-40B4-BE49-F238E27FC236}">
                <a16:creationId xmlns:a16="http://schemas.microsoft.com/office/drawing/2014/main" id="{CDBAD1E5-7B0E-42B8-8A67-E9D5B88C8347}"/>
              </a:ext>
            </a:extLst>
          </p:cNvPr>
          <p:cNvSpPr>
            <a:spLocks noGrp="1"/>
          </p:cNvSpPr>
          <p:nvPr>
            <p:ph idx="1"/>
          </p:nvPr>
        </p:nvSpPr>
        <p:spPr/>
        <p:txBody>
          <a:bodyPr/>
          <a:lstStyle/>
          <a:p>
            <a:pPr marL="0" indent="0">
              <a:buNone/>
            </a:pPr>
            <a:endParaRPr lang="en-US" dirty="0"/>
          </a:p>
        </p:txBody>
      </p:sp>
      <p:sp>
        <p:nvSpPr>
          <p:cNvPr id="7" name="Slide Number Placeholder 6">
            <a:extLst>
              <a:ext uri="{FF2B5EF4-FFF2-40B4-BE49-F238E27FC236}">
                <a16:creationId xmlns:a16="http://schemas.microsoft.com/office/drawing/2014/main" id="{EB47EA31-44E9-4513-8E90-CDAB70161CFD}"/>
              </a:ext>
            </a:extLst>
          </p:cNvPr>
          <p:cNvSpPr>
            <a:spLocks noGrp="1"/>
          </p:cNvSpPr>
          <p:nvPr>
            <p:ph type="sldNum" sz="quarter" idx="12"/>
          </p:nvPr>
        </p:nvSpPr>
        <p:spPr/>
        <p:txBody>
          <a:bodyPr/>
          <a:lstStyle/>
          <a:p>
            <a:fld id="{5C2FA44D-309C-44DC-8402-DF8966DB6D29}" type="slidenum">
              <a:rPr lang="en-US" smtClean="0"/>
              <a:t>13</a:t>
            </a:fld>
            <a:endParaRPr lang="en-US"/>
          </a:p>
        </p:txBody>
      </p:sp>
      <p:pic>
        <p:nvPicPr>
          <p:cNvPr id="4" name="Picture 3" descr="A picture containing screenshot&#10;&#10;Description automatically generated">
            <a:extLst>
              <a:ext uri="{FF2B5EF4-FFF2-40B4-BE49-F238E27FC236}">
                <a16:creationId xmlns:a16="http://schemas.microsoft.com/office/drawing/2014/main" id="{56E6F315-618B-4A88-9581-80F7A3E4095D}"/>
              </a:ext>
            </a:extLst>
          </p:cNvPr>
          <p:cNvPicPr/>
          <p:nvPr/>
        </p:nvPicPr>
        <p:blipFill>
          <a:blip r:embed="rId3">
            <a:extLst>
              <a:ext uri="{28A0092B-C50C-407E-A947-70E740481C1C}">
                <a14:useLocalDpi xmlns:a14="http://schemas.microsoft.com/office/drawing/2010/main" val="0"/>
              </a:ext>
            </a:extLst>
          </a:blip>
          <a:stretch>
            <a:fillRect/>
          </a:stretch>
        </p:blipFill>
        <p:spPr>
          <a:xfrm>
            <a:off x="6372225" y="2472531"/>
            <a:ext cx="4419600" cy="3057525"/>
          </a:xfrm>
          <a:prstGeom prst="rect">
            <a:avLst/>
          </a:prstGeom>
        </p:spPr>
      </p:pic>
      <p:pic>
        <p:nvPicPr>
          <p:cNvPr id="5" name="Picture 4" descr="A close up of a logo&#10;&#10;Description automatically generated">
            <a:extLst>
              <a:ext uri="{FF2B5EF4-FFF2-40B4-BE49-F238E27FC236}">
                <a16:creationId xmlns:a16="http://schemas.microsoft.com/office/drawing/2014/main" id="{08D019F1-6CF8-412D-8710-BCF6F9B44A2F}"/>
              </a:ext>
            </a:extLst>
          </p:cNvPr>
          <p:cNvPicPr/>
          <p:nvPr/>
        </p:nvPicPr>
        <p:blipFill>
          <a:blip r:embed="rId4">
            <a:extLst>
              <a:ext uri="{28A0092B-C50C-407E-A947-70E740481C1C}">
                <a14:useLocalDpi xmlns:a14="http://schemas.microsoft.com/office/drawing/2010/main" val="0"/>
              </a:ext>
            </a:extLst>
          </a:blip>
          <a:stretch>
            <a:fillRect/>
          </a:stretch>
        </p:blipFill>
        <p:spPr>
          <a:xfrm>
            <a:off x="838200" y="2472531"/>
            <a:ext cx="4448175" cy="3086100"/>
          </a:xfrm>
          <a:prstGeom prst="rect">
            <a:avLst/>
          </a:prstGeom>
        </p:spPr>
      </p:pic>
      <p:graphicFrame>
        <p:nvGraphicFramePr>
          <p:cNvPr id="8" name="Object 7">
            <a:extLst>
              <a:ext uri="{FF2B5EF4-FFF2-40B4-BE49-F238E27FC236}">
                <a16:creationId xmlns:a16="http://schemas.microsoft.com/office/drawing/2014/main" id="{C1031B7D-FCE9-4009-ADE5-0DC2FC5D1560}"/>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13330" name="Bitmap Image" r:id="rId5" imgW="3924848" imgH="3486637" progId="Paint.Picture">
                  <p:embed/>
                </p:oleObj>
              </mc:Choice>
              <mc:Fallback>
                <p:oleObj name="Bitmap Image" r:id="rId5"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9" name="Date Placeholder 3">
            <a:extLst>
              <a:ext uri="{FF2B5EF4-FFF2-40B4-BE49-F238E27FC236}">
                <a16:creationId xmlns:a16="http://schemas.microsoft.com/office/drawing/2014/main" id="{578723E9-FAED-4227-A00D-8D6836F4BC61}"/>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78741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B3C3-1217-475C-9301-3BBC902B772E}"/>
              </a:ext>
            </a:extLst>
          </p:cNvPr>
          <p:cNvSpPr>
            <a:spLocks noGrp="1"/>
          </p:cNvSpPr>
          <p:nvPr>
            <p:ph type="title"/>
          </p:nvPr>
        </p:nvSpPr>
        <p:spPr>
          <a:xfrm>
            <a:off x="838200" y="365125"/>
            <a:ext cx="10515600" cy="587375"/>
          </a:xfrm>
        </p:spPr>
        <p:txBody>
          <a:bodyPr>
            <a:normAutofit fontScale="90000"/>
          </a:bodyPr>
          <a:lstStyle/>
          <a:p>
            <a:pPr algn="ctr"/>
            <a:r>
              <a:rPr lang="el-GR" dirty="0"/>
              <a:t>ΤΕΛΟΣ</a:t>
            </a:r>
            <a:endParaRPr lang="en-US" dirty="0"/>
          </a:p>
        </p:txBody>
      </p:sp>
      <p:pic>
        <p:nvPicPr>
          <p:cNvPr id="5" name="Content Placeholder 4">
            <a:extLst>
              <a:ext uri="{FF2B5EF4-FFF2-40B4-BE49-F238E27FC236}">
                <a16:creationId xmlns:a16="http://schemas.microsoft.com/office/drawing/2014/main" id="{A5D925B9-79F6-4079-9477-F66E86BBC7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86075" y="2032516"/>
            <a:ext cx="6096000" cy="4076700"/>
          </a:xfrm>
        </p:spPr>
      </p:pic>
      <p:sp>
        <p:nvSpPr>
          <p:cNvPr id="4" name="Slide Number Placeholder 3">
            <a:extLst>
              <a:ext uri="{FF2B5EF4-FFF2-40B4-BE49-F238E27FC236}">
                <a16:creationId xmlns:a16="http://schemas.microsoft.com/office/drawing/2014/main" id="{0EAA65F8-CEB5-46A2-A849-A0CA53615194}"/>
              </a:ext>
            </a:extLst>
          </p:cNvPr>
          <p:cNvSpPr>
            <a:spLocks noGrp="1"/>
          </p:cNvSpPr>
          <p:nvPr>
            <p:ph type="sldNum" sz="quarter" idx="12"/>
          </p:nvPr>
        </p:nvSpPr>
        <p:spPr/>
        <p:txBody>
          <a:bodyPr/>
          <a:lstStyle/>
          <a:p>
            <a:fld id="{5C2FA44D-309C-44DC-8402-DF8966DB6D29}" type="slidenum">
              <a:rPr lang="en-US" smtClean="0"/>
              <a:t>14</a:t>
            </a:fld>
            <a:endParaRPr lang="en-US"/>
          </a:p>
        </p:txBody>
      </p:sp>
      <p:sp>
        <p:nvSpPr>
          <p:cNvPr id="10" name="TextBox 9">
            <a:extLst>
              <a:ext uri="{FF2B5EF4-FFF2-40B4-BE49-F238E27FC236}">
                <a16:creationId xmlns:a16="http://schemas.microsoft.com/office/drawing/2014/main" id="{56F0C7A5-D995-479F-85BA-08FFF0FCDFF5}"/>
              </a:ext>
            </a:extLst>
          </p:cNvPr>
          <p:cNvSpPr txBox="1"/>
          <p:nvPr/>
        </p:nvSpPr>
        <p:spPr>
          <a:xfrm>
            <a:off x="4210050" y="1419225"/>
            <a:ext cx="3712811" cy="369332"/>
          </a:xfrm>
          <a:prstGeom prst="rect">
            <a:avLst/>
          </a:prstGeom>
          <a:noFill/>
        </p:spPr>
        <p:txBody>
          <a:bodyPr wrap="none" rtlCol="0">
            <a:spAutoFit/>
          </a:bodyPr>
          <a:lstStyle/>
          <a:p>
            <a:r>
              <a:rPr lang="el-GR" dirty="0"/>
              <a:t>Σας ευχαριστώ για την προσοχή σας! </a:t>
            </a:r>
            <a:endParaRPr lang="en-US" dirty="0"/>
          </a:p>
        </p:txBody>
      </p:sp>
      <p:sp>
        <p:nvSpPr>
          <p:cNvPr id="11" name="TextBox 10">
            <a:extLst>
              <a:ext uri="{FF2B5EF4-FFF2-40B4-BE49-F238E27FC236}">
                <a16:creationId xmlns:a16="http://schemas.microsoft.com/office/drawing/2014/main" id="{0E044991-D0E6-418D-8EAF-D41589C1FA45}"/>
              </a:ext>
            </a:extLst>
          </p:cNvPr>
          <p:cNvSpPr txBox="1"/>
          <p:nvPr/>
        </p:nvSpPr>
        <p:spPr>
          <a:xfrm>
            <a:off x="5229225" y="6308209"/>
            <a:ext cx="1353256" cy="369332"/>
          </a:xfrm>
          <a:prstGeom prst="rect">
            <a:avLst/>
          </a:prstGeom>
          <a:noFill/>
        </p:spPr>
        <p:txBody>
          <a:bodyPr wrap="none" rtlCol="0">
            <a:spAutoFit/>
          </a:bodyPr>
          <a:lstStyle/>
          <a:p>
            <a:r>
              <a:rPr lang="el-GR" dirty="0"/>
              <a:t>Ερωτήσεις</a:t>
            </a:r>
            <a:r>
              <a:rPr lang="en-US" dirty="0"/>
              <a:t>;;</a:t>
            </a:r>
            <a:r>
              <a:rPr lang="el-GR" dirty="0"/>
              <a:t> </a:t>
            </a:r>
            <a:endParaRPr lang="en-US" dirty="0"/>
          </a:p>
        </p:txBody>
      </p:sp>
      <p:graphicFrame>
        <p:nvGraphicFramePr>
          <p:cNvPr id="8" name="Object 7">
            <a:extLst>
              <a:ext uri="{FF2B5EF4-FFF2-40B4-BE49-F238E27FC236}">
                <a16:creationId xmlns:a16="http://schemas.microsoft.com/office/drawing/2014/main" id="{E6383A7A-BB89-47CC-9C7C-8D909DAD24E1}"/>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14354" name="Bitmap Image" r:id="rId4" imgW="3924848" imgH="3486637" progId="Paint.Picture">
                  <p:embed/>
                </p:oleObj>
              </mc:Choice>
              <mc:Fallback>
                <p:oleObj name="Bitmap Image" r:id="rId4"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9" name="Date Placeholder 3">
            <a:extLst>
              <a:ext uri="{FF2B5EF4-FFF2-40B4-BE49-F238E27FC236}">
                <a16:creationId xmlns:a16="http://schemas.microsoft.com/office/drawing/2014/main" id="{BC2A1ED5-A0F4-4CE5-9626-5F574F3A441D}"/>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137670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FD9EC15-AFE9-421A-A3B2-8197B58F92B7}"/>
              </a:ext>
            </a:extLst>
          </p:cNvPr>
          <p:cNvSpPr>
            <a:spLocks noGrp="1"/>
          </p:cNvSpPr>
          <p:nvPr>
            <p:ph type="title"/>
          </p:nvPr>
        </p:nvSpPr>
        <p:spPr>
          <a:xfrm>
            <a:off x="535020" y="685800"/>
            <a:ext cx="2780271" cy="5105400"/>
          </a:xfrm>
        </p:spPr>
        <p:txBody>
          <a:bodyPr>
            <a:normAutofit/>
          </a:bodyPr>
          <a:lstStyle/>
          <a:p>
            <a:r>
              <a:rPr lang="el-GR" sz="3400" b="1" dirty="0">
                <a:solidFill>
                  <a:srgbClr val="FFFFFF"/>
                </a:solidFill>
              </a:rPr>
              <a:t>ΠΕΡΙΕΧΟΜΕΝΑ</a:t>
            </a:r>
            <a:endParaRPr lang="en-US" sz="3400" b="1" dirty="0">
              <a:solidFill>
                <a:srgbClr val="FFFFFF"/>
              </a:solidFill>
            </a:endParaRPr>
          </a:p>
        </p:txBody>
      </p:sp>
      <p:sp>
        <p:nvSpPr>
          <p:cNvPr id="4" name="Date Placeholder 3">
            <a:extLst>
              <a:ext uri="{FF2B5EF4-FFF2-40B4-BE49-F238E27FC236}">
                <a16:creationId xmlns:a16="http://schemas.microsoft.com/office/drawing/2014/main" id="{57B542CA-3737-42F4-A3F0-B36275C11662}"/>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
        <p:nvSpPr>
          <p:cNvPr id="5" name="Slide Number Placeholder 4">
            <a:extLst>
              <a:ext uri="{FF2B5EF4-FFF2-40B4-BE49-F238E27FC236}">
                <a16:creationId xmlns:a16="http://schemas.microsoft.com/office/drawing/2014/main" id="{34174E1C-88D1-465C-A20B-DD42D0C745E5}"/>
              </a:ext>
            </a:extLst>
          </p:cNvPr>
          <p:cNvSpPr>
            <a:spLocks noGrp="1"/>
          </p:cNvSpPr>
          <p:nvPr>
            <p:ph type="sldNum" sz="quarter" idx="12"/>
          </p:nvPr>
        </p:nvSpPr>
        <p:spPr>
          <a:xfrm>
            <a:off x="10265568" y="6309360"/>
            <a:ext cx="1088231" cy="365125"/>
          </a:xfrm>
        </p:spPr>
        <p:txBody>
          <a:bodyPr>
            <a:normAutofit/>
          </a:bodyPr>
          <a:lstStyle/>
          <a:p>
            <a:pPr>
              <a:spcAft>
                <a:spcPts val="600"/>
              </a:spcAft>
            </a:pPr>
            <a:fld id="{5C2FA44D-309C-44DC-8402-DF8966DB6D29}" type="slidenum">
              <a:rPr lang="en-US">
                <a:solidFill>
                  <a:prstClr val="black">
                    <a:tint val="75000"/>
                  </a:prstClr>
                </a:solidFill>
              </a:rPr>
              <a:pPr>
                <a:spcAft>
                  <a:spcPts val="600"/>
                </a:spcAft>
              </a:pPr>
              <a:t>2</a:t>
            </a:fld>
            <a:endParaRPr lang="en-US">
              <a:solidFill>
                <a:prstClr val="black">
                  <a:tint val="75000"/>
                </a:prstClr>
              </a:solidFill>
            </a:endParaRPr>
          </a:p>
        </p:txBody>
      </p:sp>
      <p:graphicFrame>
        <p:nvGraphicFramePr>
          <p:cNvPr id="7" name="Content Placeholder 2">
            <a:extLst>
              <a:ext uri="{FF2B5EF4-FFF2-40B4-BE49-F238E27FC236}">
                <a16:creationId xmlns:a16="http://schemas.microsoft.com/office/drawing/2014/main" id="{A72CDBFC-CEFA-434D-9BB0-7F1D796F914E}"/>
              </a:ext>
            </a:extLst>
          </p:cNvPr>
          <p:cNvGraphicFramePr>
            <a:graphicFrameLocks noGrp="1"/>
          </p:cNvGraphicFramePr>
          <p:nvPr>
            <p:ph idx="1"/>
            <p:extLst>
              <p:ext uri="{D42A27DB-BD31-4B8C-83A1-F6EECF244321}">
                <p14:modId xmlns:p14="http://schemas.microsoft.com/office/powerpoint/2010/main" val="56486346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Object 22">
            <a:extLst>
              <a:ext uri="{FF2B5EF4-FFF2-40B4-BE49-F238E27FC236}">
                <a16:creationId xmlns:a16="http://schemas.microsoft.com/office/drawing/2014/main" id="{B7AE73BD-1233-4921-BFDE-079D91E0091F}"/>
              </a:ext>
            </a:extLst>
          </p:cNvPr>
          <p:cNvGraphicFramePr>
            <a:graphicFrameLocks noChangeAspect="1"/>
          </p:cNvGraphicFramePr>
          <p:nvPr>
            <p:extLst>
              <p:ext uri="{D42A27DB-BD31-4B8C-83A1-F6EECF244321}">
                <p14:modId xmlns:p14="http://schemas.microsoft.com/office/powerpoint/2010/main" val="3912426632"/>
              </p:ext>
            </p:extLst>
          </p:nvPr>
        </p:nvGraphicFramePr>
        <p:xfrm>
          <a:off x="-29185" y="-2"/>
          <a:ext cx="759722" cy="646331"/>
        </p:xfrm>
        <a:graphic>
          <a:graphicData uri="http://schemas.openxmlformats.org/presentationml/2006/ole">
            <mc:AlternateContent xmlns:mc="http://schemas.openxmlformats.org/markup-compatibility/2006">
              <mc:Choice xmlns:v="urn:schemas-microsoft-com:vml" Requires="v">
                <p:oleObj spid="_x0000_s2066" name="Bitmap Image" r:id="rId8" imgW="3924848" imgH="3486637" progId="Paint.Picture">
                  <p:embed/>
                </p:oleObj>
              </mc:Choice>
              <mc:Fallback>
                <p:oleObj name="Bitmap Image" r:id="rId8"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85" y="-2"/>
                        <a:ext cx="759722" cy="646331"/>
                      </a:xfrm>
                      <a:prstGeom prst="rect">
                        <a:avLst/>
                      </a:prstGeom>
                      <a:noFill/>
                    </p:spPr>
                  </p:pic>
                </p:oleObj>
              </mc:Fallback>
            </mc:AlternateContent>
          </a:graphicData>
        </a:graphic>
      </p:graphicFrame>
    </p:spTree>
    <p:extLst>
      <p:ext uri="{BB962C8B-B14F-4D97-AF65-F5344CB8AC3E}">
        <p14:creationId xmlns:p14="http://schemas.microsoft.com/office/powerpoint/2010/main" val="41731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AF26-E88F-44E2-BC40-1C4B003D02D8}"/>
              </a:ext>
            </a:extLst>
          </p:cNvPr>
          <p:cNvSpPr>
            <a:spLocks noGrp="1"/>
          </p:cNvSpPr>
          <p:nvPr>
            <p:ph type="title"/>
          </p:nvPr>
        </p:nvSpPr>
        <p:spPr/>
        <p:txBody>
          <a:bodyPr/>
          <a:lstStyle/>
          <a:p>
            <a:r>
              <a:rPr lang="el-GR" dirty="0"/>
              <a:t>Στόχοι και οφέλη της εφαρμογής.</a:t>
            </a:r>
            <a:br>
              <a:rPr lang="en-US" dirty="0"/>
            </a:br>
            <a:endParaRPr lang="en-US" dirty="0"/>
          </a:p>
        </p:txBody>
      </p:sp>
      <p:sp>
        <p:nvSpPr>
          <p:cNvPr id="3" name="Content Placeholder 2">
            <a:extLst>
              <a:ext uri="{FF2B5EF4-FFF2-40B4-BE49-F238E27FC236}">
                <a16:creationId xmlns:a16="http://schemas.microsoft.com/office/drawing/2014/main" id="{1FF77D2F-B950-41EA-A599-B1D948129FB3}"/>
              </a:ext>
            </a:extLst>
          </p:cNvPr>
          <p:cNvSpPr>
            <a:spLocks noGrp="1"/>
          </p:cNvSpPr>
          <p:nvPr>
            <p:ph idx="1"/>
          </p:nvPr>
        </p:nvSpPr>
        <p:spPr/>
        <p:txBody>
          <a:bodyPr>
            <a:normAutofit fontScale="55000" lnSpcReduction="20000"/>
          </a:bodyPr>
          <a:lstStyle/>
          <a:p>
            <a:pPr>
              <a:buFont typeface="Wingdings" panose="05000000000000000000" pitchFamily="2" charset="2"/>
              <a:buChar char="v"/>
            </a:pPr>
            <a:r>
              <a:rPr lang="el-GR" dirty="0"/>
              <a:t>Στόχος της  εφαρμογή είναι  να θέτει αυτόματα τον εξωτερικό ή τον εσωτερικό φωτισμό στα σπίτια ή στους δρόμους σε κατάσταση ON ή OFF ανάλογα με το διαθέσιμο ηλιακό φως. </a:t>
            </a:r>
            <a:endParaRPr lang="en-US" dirty="0"/>
          </a:p>
          <a:p>
            <a:pPr marL="0" indent="0">
              <a:buNone/>
            </a:pPr>
            <a:endParaRPr lang="en-US" dirty="0"/>
          </a:p>
          <a:p>
            <a:pPr>
              <a:buFont typeface="Wingdings" panose="05000000000000000000" pitchFamily="2" charset="2"/>
              <a:buChar char="v"/>
            </a:pPr>
            <a:r>
              <a:rPr lang="el-GR" dirty="0"/>
              <a:t>Η παρακολούθηση της έντασης  του φωτός θα γίνεται  με χρήση αισθητήρα LDR (</a:t>
            </a:r>
            <a:r>
              <a:rPr lang="el-GR" dirty="0" err="1"/>
              <a:t>Light</a:t>
            </a:r>
            <a:r>
              <a:rPr lang="el-GR" dirty="0"/>
              <a:t> </a:t>
            </a:r>
            <a:r>
              <a:rPr lang="el-GR" dirty="0" err="1"/>
              <a:t>Dependent</a:t>
            </a:r>
            <a:r>
              <a:rPr lang="el-GR" dirty="0"/>
              <a:t> </a:t>
            </a:r>
            <a:r>
              <a:rPr lang="el-GR" dirty="0" err="1"/>
              <a:t>Resistor</a:t>
            </a:r>
            <a:r>
              <a:rPr lang="el-GR" dirty="0"/>
              <a:t>).</a:t>
            </a:r>
            <a:endParaRPr lang="en-US" dirty="0"/>
          </a:p>
          <a:p>
            <a:pPr>
              <a:buFont typeface="Wingdings" panose="05000000000000000000" pitchFamily="2" charset="2"/>
              <a:buChar char="v"/>
            </a:pPr>
            <a:r>
              <a:rPr lang="el-GR" dirty="0"/>
              <a:t>Τα δεδομένα θα αποστέλλονται σε μια πλατφόρμα </a:t>
            </a:r>
            <a:r>
              <a:rPr lang="el-GR" dirty="0" err="1"/>
              <a:t>cloud</a:t>
            </a:r>
            <a:r>
              <a:rPr lang="el-GR" dirty="0"/>
              <a:t> για αποθήκευση και ανάλυση.</a:t>
            </a:r>
            <a:endParaRPr lang="en-US" dirty="0"/>
          </a:p>
          <a:p>
            <a:pPr marL="0" indent="0">
              <a:buNone/>
            </a:pPr>
            <a:endParaRPr lang="en-US" dirty="0"/>
          </a:p>
          <a:p>
            <a:pPr>
              <a:buFont typeface="Wingdings" panose="05000000000000000000" pitchFamily="2" charset="2"/>
              <a:buChar char="v"/>
            </a:pPr>
            <a:r>
              <a:rPr lang="el-GR" dirty="0"/>
              <a:t>Με βάση τα δεδομένα τα οποία θα συλλέγονται από τον </a:t>
            </a:r>
            <a:r>
              <a:rPr lang="en-US" dirty="0"/>
              <a:t>IoT </a:t>
            </a:r>
            <a:r>
              <a:rPr lang="el-GR" dirty="0"/>
              <a:t>κόμβο, θα  μπορούν να δημιουργηθούν αναφορές για </a:t>
            </a:r>
            <a:r>
              <a:rPr lang="en-US" dirty="0"/>
              <a:t>:</a:t>
            </a:r>
          </a:p>
          <a:p>
            <a:pPr marL="0" indent="0">
              <a:buNone/>
            </a:pPr>
            <a:endParaRPr lang="en-US" dirty="0"/>
          </a:p>
          <a:p>
            <a:pPr lvl="1">
              <a:buFont typeface="Wingdings" panose="05000000000000000000" pitchFamily="2" charset="2"/>
              <a:buChar char="Ø"/>
            </a:pPr>
            <a:r>
              <a:rPr lang="el-GR" dirty="0"/>
              <a:t>η χρονική διάρκεια κατά την οποία τα φώτα είναι ενεργοποιημένα </a:t>
            </a:r>
            <a:endParaRPr lang="en-US" dirty="0"/>
          </a:p>
          <a:p>
            <a:pPr marL="457200" lvl="1" indent="0">
              <a:buNone/>
            </a:pPr>
            <a:endParaRPr lang="en-US" dirty="0"/>
          </a:p>
          <a:p>
            <a:pPr lvl="1">
              <a:buFont typeface="Wingdings" panose="05000000000000000000" pitchFamily="2" charset="2"/>
              <a:buChar char="Ø"/>
            </a:pPr>
            <a:r>
              <a:rPr lang="en-US" dirty="0"/>
              <a:t>H </a:t>
            </a:r>
            <a:r>
              <a:rPr lang="el-GR" dirty="0"/>
              <a:t>ποσότητα ενέργειας που καταναλώθηκε </a:t>
            </a:r>
            <a:endParaRPr lang="en-US" dirty="0"/>
          </a:p>
          <a:p>
            <a:pPr marL="457200" lvl="1" indent="0">
              <a:buNone/>
            </a:pPr>
            <a:endParaRPr lang="en-US" dirty="0"/>
          </a:p>
          <a:p>
            <a:pPr lvl="1">
              <a:buFont typeface="Wingdings" panose="05000000000000000000" pitchFamily="2" charset="2"/>
              <a:buChar char="Ø"/>
            </a:pPr>
            <a:r>
              <a:rPr lang="en-US" dirty="0"/>
              <a:t>H </a:t>
            </a:r>
            <a:r>
              <a:rPr lang="el-GR" dirty="0"/>
              <a:t>ποσότητα ενέργειας που εξοικονομήθηκε.</a:t>
            </a:r>
            <a:br>
              <a:rPr lang="el-GR" dirty="0"/>
            </a:br>
            <a:br>
              <a:rPr lang="el-GR" dirty="0"/>
            </a:br>
            <a:br>
              <a:rPr lang="el-GR" dirty="0"/>
            </a:br>
            <a:br>
              <a:rPr lang="el-GR" dirty="0"/>
            </a:br>
            <a:br>
              <a:rPr lang="el-GR" dirty="0"/>
            </a:br>
            <a:br>
              <a:rPr lang="el-GR" dirty="0"/>
            </a:br>
            <a:br>
              <a:rPr lang="el-GR" dirty="0"/>
            </a:b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4DC6DFF-FC88-491A-BCAB-15823E48A8E6}"/>
              </a:ext>
            </a:extLst>
          </p:cNvPr>
          <p:cNvSpPr>
            <a:spLocks noGrp="1"/>
          </p:cNvSpPr>
          <p:nvPr>
            <p:ph type="sldNum" sz="quarter" idx="12"/>
          </p:nvPr>
        </p:nvSpPr>
        <p:spPr/>
        <p:txBody>
          <a:bodyPr/>
          <a:lstStyle/>
          <a:p>
            <a:fld id="{5C2FA44D-309C-44DC-8402-DF8966DB6D29}" type="slidenum">
              <a:rPr lang="en-US" smtClean="0"/>
              <a:t>3</a:t>
            </a:fld>
            <a:endParaRPr lang="en-US"/>
          </a:p>
        </p:txBody>
      </p:sp>
      <p:graphicFrame>
        <p:nvGraphicFramePr>
          <p:cNvPr id="6" name="Object 5">
            <a:extLst>
              <a:ext uri="{FF2B5EF4-FFF2-40B4-BE49-F238E27FC236}">
                <a16:creationId xmlns:a16="http://schemas.microsoft.com/office/drawing/2014/main" id="{F7030114-6518-465A-A87E-0EA5C7C99EEF}"/>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3090" name="Bitmap Image" r:id="rId3" imgW="3924848" imgH="3486637" progId="Paint.Picture">
                  <p:embed/>
                </p:oleObj>
              </mc:Choice>
              <mc:Fallback>
                <p:oleObj name="Bitmap Image" r:id="rId3"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7" name="Date Placeholder 3">
            <a:extLst>
              <a:ext uri="{FF2B5EF4-FFF2-40B4-BE49-F238E27FC236}">
                <a16:creationId xmlns:a16="http://schemas.microsoft.com/office/drawing/2014/main" id="{8CE7DAD1-63FE-4377-B03E-96628B13C93A}"/>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259047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D080-DB72-4F87-AD3C-CA19D159A2D5}"/>
              </a:ext>
            </a:extLst>
          </p:cNvPr>
          <p:cNvSpPr>
            <a:spLocks noGrp="1"/>
          </p:cNvSpPr>
          <p:nvPr>
            <p:ph type="title"/>
          </p:nvPr>
        </p:nvSpPr>
        <p:spPr/>
        <p:txBody>
          <a:bodyPr>
            <a:noAutofit/>
          </a:bodyPr>
          <a:lstStyle/>
          <a:p>
            <a:r>
              <a:rPr lang="el-GR" sz="3600" b="1" dirty="0"/>
              <a:t>Περιγραφή συσκευών, εξαρτημάτων και αισθητήρων.</a:t>
            </a:r>
            <a:br>
              <a:rPr lang="el-GR" sz="3600" b="1" dirty="0"/>
            </a:br>
            <a:endParaRPr lang="en-US" sz="3600" b="1" dirty="0"/>
          </a:p>
        </p:txBody>
      </p:sp>
      <p:pic>
        <p:nvPicPr>
          <p:cNvPr id="8" name="Content Placeholder 7" descr="A close up of a device&#10;&#10;Description automatically generated">
            <a:extLst>
              <a:ext uri="{FF2B5EF4-FFF2-40B4-BE49-F238E27FC236}">
                <a16:creationId xmlns:a16="http://schemas.microsoft.com/office/drawing/2014/main" id="{FADDD3DB-39AC-487D-BFFA-B3FAFFB8433B}"/>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448469" y="2960689"/>
            <a:ext cx="2970212" cy="1496272"/>
          </a:xfrm>
          <a:prstGeom prst="rect">
            <a:avLst/>
          </a:prstGeom>
        </p:spPr>
      </p:pic>
      <p:sp>
        <p:nvSpPr>
          <p:cNvPr id="3" name="Date Placeholder 2">
            <a:extLst>
              <a:ext uri="{FF2B5EF4-FFF2-40B4-BE49-F238E27FC236}">
                <a16:creationId xmlns:a16="http://schemas.microsoft.com/office/drawing/2014/main" id="{A89F6199-7C30-4462-8AD5-79263A19B496}"/>
              </a:ext>
            </a:extLst>
          </p:cNvPr>
          <p:cNvSpPr>
            <a:spLocks noGrp="1"/>
          </p:cNvSpPr>
          <p:nvPr>
            <p:ph type="dt" sz="half" idx="10"/>
          </p:nvPr>
        </p:nvSpPr>
        <p:spPr/>
        <p:txBody>
          <a:bodyPr/>
          <a:lstStyle/>
          <a:p>
            <a:r>
              <a:rPr lang="en-US"/>
              <a:t>5/25/2019</a:t>
            </a:r>
          </a:p>
        </p:txBody>
      </p:sp>
      <p:sp>
        <p:nvSpPr>
          <p:cNvPr id="4" name="Slide Number Placeholder 3">
            <a:extLst>
              <a:ext uri="{FF2B5EF4-FFF2-40B4-BE49-F238E27FC236}">
                <a16:creationId xmlns:a16="http://schemas.microsoft.com/office/drawing/2014/main" id="{29E95756-26A2-4570-9A88-797B0F4F26B6}"/>
              </a:ext>
            </a:extLst>
          </p:cNvPr>
          <p:cNvSpPr>
            <a:spLocks noGrp="1"/>
          </p:cNvSpPr>
          <p:nvPr>
            <p:ph type="sldNum" sz="quarter" idx="12"/>
          </p:nvPr>
        </p:nvSpPr>
        <p:spPr/>
        <p:txBody>
          <a:bodyPr/>
          <a:lstStyle/>
          <a:p>
            <a:fld id="{5C2FA44D-309C-44DC-8402-DF8966DB6D29}" type="slidenum">
              <a:rPr lang="en-US" smtClean="0"/>
              <a:t>4</a:t>
            </a:fld>
            <a:endParaRPr lang="en-US"/>
          </a:p>
        </p:txBody>
      </p:sp>
      <p:pic>
        <p:nvPicPr>
          <p:cNvPr id="9" name="Picture 8" descr="A close up of a device&#10;&#10;Description automatically generated">
            <a:extLst>
              <a:ext uri="{FF2B5EF4-FFF2-40B4-BE49-F238E27FC236}">
                <a16:creationId xmlns:a16="http://schemas.microsoft.com/office/drawing/2014/main" id="{F9184972-708B-49F7-93EB-58CF49F91145}"/>
              </a:ext>
            </a:extLst>
          </p:cNvPr>
          <p:cNvPicPr/>
          <p:nvPr/>
        </p:nvPicPr>
        <p:blipFill>
          <a:blip r:embed="rId4">
            <a:extLst>
              <a:ext uri="{28A0092B-C50C-407E-A947-70E740481C1C}">
                <a14:useLocalDpi xmlns:a14="http://schemas.microsoft.com/office/drawing/2010/main" val="0"/>
              </a:ext>
            </a:extLst>
          </a:blip>
          <a:stretch>
            <a:fillRect/>
          </a:stretch>
        </p:blipFill>
        <p:spPr>
          <a:xfrm>
            <a:off x="171451" y="5361728"/>
            <a:ext cx="2970212" cy="1496272"/>
          </a:xfrm>
          <a:prstGeom prst="rect">
            <a:avLst/>
          </a:prstGeom>
        </p:spPr>
      </p:pic>
      <p:pic>
        <p:nvPicPr>
          <p:cNvPr id="10" name="Picture 9" descr="A close up of a device&#10;&#10;Description automatically generated">
            <a:extLst>
              <a:ext uri="{FF2B5EF4-FFF2-40B4-BE49-F238E27FC236}">
                <a16:creationId xmlns:a16="http://schemas.microsoft.com/office/drawing/2014/main" id="{D06BF970-7386-4D7D-BB5F-231C621C164A}"/>
              </a:ext>
            </a:extLst>
          </p:cNvPr>
          <p:cNvPicPr/>
          <p:nvPr/>
        </p:nvPicPr>
        <p:blipFill>
          <a:blip r:embed="rId5">
            <a:extLst>
              <a:ext uri="{28A0092B-C50C-407E-A947-70E740481C1C}">
                <a14:useLocalDpi xmlns:a14="http://schemas.microsoft.com/office/drawing/2010/main" val="0"/>
              </a:ext>
            </a:extLst>
          </a:blip>
          <a:stretch>
            <a:fillRect/>
          </a:stretch>
        </p:blipFill>
        <p:spPr>
          <a:xfrm>
            <a:off x="4151283" y="2486751"/>
            <a:ext cx="2852738" cy="1727333"/>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ED667EA4-B1EF-4C2C-B576-416F5F5DF19E}"/>
              </a:ext>
            </a:extLst>
          </p:cNvPr>
          <p:cNvPicPr/>
          <p:nvPr/>
        </p:nvPicPr>
        <p:blipFill rotWithShape="1">
          <a:blip r:embed="rId6">
            <a:extLst>
              <a:ext uri="{28A0092B-C50C-407E-A947-70E740481C1C}">
                <a14:useLocalDpi xmlns:a14="http://schemas.microsoft.com/office/drawing/2010/main" val="0"/>
              </a:ext>
            </a:extLst>
          </a:blip>
          <a:srcRect t="11944" b="9797"/>
          <a:stretch/>
        </p:blipFill>
        <p:spPr bwMode="auto">
          <a:xfrm>
            <a:off x="3664744" y="5010148"/>
            <a:ext cx="3355975" cy="1648460"/>
          </a:xfrm>
          <a:prstGeom prst="rect">
            <a:avLst/>
          </a:prstGeom>
          <a:ln>
            <a:noFill/>
          </a:ln>
          <a:extLst>
            <a:ext uri="{53640926-AAD7-44D8-BBD7-CCE9431645EC}">
              <a14:shadowObscured xmlns:a14="http://schemas.microsoft.com/office/drawing/2010/main"/>
            </a:ext>
          </a:extLst>
        </p:spPr>
      </p:pic>
      <p:pic>
        <p:nvPicPr>
          <p:cNvPr id="13" name="Picture 12" descr="A close up of a device&#10;&#10;Description automatically generated">
            <a:extLst>
              <a:ext uri="{FF2B5EF4-FFF2-40B4-BE49-F238E27FC236}">
                <a16:creationId xmlns:a16="http://schemas.microsoft.com/office/drawing/2014/main" id="{FC2DF2F8-C01D-4794-B50B-9FBECD4F74E2}"/>
              </a:ext>
            </a:extLst>
          </p:cNvPr>
          <p:cNvPicPr/>
          <p:nvPr/>
        </p:nvPicPr>
        <p:blipFill>
          <a:blip r:embed="rId7">
            <a:extLst>
              <a:ext uri="{28A0092B-C50C-407E-A947-70E740481C1C}">
                <a14:useLocalDpi xmlns:a14="http://schemas.microsoft.com/office/drawing/2010/main" val="0"/>
              </a:ext>
            </a:extLst>
          </a:blip>
          <a:stretch>
            <a:fillRect/>
          </a:stretch>
        </p:blipFill>
        <p:spPr>
          <a:xfrm>
            <a:off x="8742203" y="2599212"/>
            <a:ext cx="2380615" cy="1691005"/>
          </a:xfrm>
          <a:prstGeom prst="rect">
            <a:avLst/>
          </a:prstGeom>
        </p:spPr>
      </p:pic>
      <p:pic>
        <p:nvPicPr>
          <p:cNvPr id="14" name="Picture 13" descr="A circuit board&#10;&#10;Description automatically generated">
            <a:extLst>
              <a:ext uri="{FF2B5EF4-FFF2-40B4-BE49-F238E27FC236}">
                <a16:creationId xmlns:a16="http://schemas.microsoft.com/office/drawing/2014/main" id="{DF71B15D-BF1F-409E-BB40-6DD850AA6CAF}"/>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9523299" y="5034276"/>
            <a:ext cx="2098993" cy="1702010"/>
          </a:xfrm>
          <a:prstGeom prst="rect">
            <a:avLst/>
          </a:prstGeom>
        </p:spPr>
      </p:pic>
      <p:sp>
        <p:nvSpPr>
          <p:cNvPr id="17" name="Rectangle 16">
            <a:extLst>
              <a:ext uri="{FF2B5EF4-FFF2-40B4-BE49-F238E27FC236}">
                <a16:creationId xmlns:a16="http://schemas.microsoft.com/office/drawing/2014/main" id="{A480B456-85E8-41CC-9298-1B74F45D6ABA}"/>
              </a:ext>
            </a:extLst>
          </p:cNvPr>
          <p:cNvSpPr/>
          <p:nvPr/>
        </p:nvSpPr>
        <p:spPr>
          <a:xfrm>
            <a:off x="1069182" y="2531456"/>
            <a:ext cx="2193868" cy="369332"/>
          </a:xfrm>
          <a:prstGeom prst="rect">
            <a:avLst/>
          </a:prstGeom>
        </p:spPr>
        <p:txBody>
          <a:bodyPr wrap="square">
            <a:spAutoFit/>
          </a:bodyPr>
          <a:lstStyle/>
          <a:p>
            <a:endParaRPr lang="el-GR" altLang="en-US" dirty="0">
              <a:latin typeface="Comic Sans MS" panose="030F0702030302020204" pitchFamily="66" charset="0"/>
            </a:endParaRPr>
          </a:p>
        </p:txBody>
      </p:sp>
      <p:sp>
        <p:nvSpPr>
          <p:cNvPr id="18" name="Rectangle 17">
            <a:extLst>
              <a:ext uri="{FF2B5EF4-FFF2-40B4-BE49-F238E27FC236}">
                <a16:creationId xmlns:a16="http://schemas.microsoft.com/office/drawing/2014/main" id="{C810DE7C-3846-49B4-8BB0-89032562B503}"/>
              </a:ext>
            </a:extLst>
          </p:cNvPr>
          <p:cNvSpPr/>
          <p:nvPr/>
        </p:nvSpPr>
        <p:spPr>
          <a:xfrm flipH="1">
            <a:off x="1322275" y="2226988"/>
            <a:ext cx="954200" cy="369332"/>
          </a:xfrm>
          <a:prstGeom prst="rect">
            <a:avLst/>
          </a:prstGeom>
        </p:spPr>
        <p:txBody>
          <a:bodyPr wrap="square">
            <a:spAutoFit/>
          </a:bodyPr>
          <a:lstStyle/>
          <a:p>
            <a:r>
              <a:rPr lang="en-US" altLang="en-US" dirty="0">
                <a:latin typeface="Comic Sans MS" panose="030F0702030302020204" pitchFamily="66" charset="0"/>
              </a:rPr>
              <a:t>LDR</a:t>
            </a:r>
            <a:endParaRPr lang="el-GR" altLang="en-US" dirty="0">
              <a:latin typeface="Comic Sans MS" panose="030F0702030302020204" pitchFamily="66" charset="0"/>
            </a:endParaRPr>
          </a:p>
        </p:txBody>
      </p:sp>
      <p:sp>
        <p:nvSpPr>
          <p:cNvPr id="19" name="Rectangle 18">
            <a:extLst>
              <a:ext uri="{FF2B5EF4-FFF2-40B4-BE49-F238E27FC236}">
                <a16:creationId xmlns:a16="http://schemas.microsoft.com/office/drawing/2014/main" id="{29C6F5D0-61AD-4969-BF88-5E226FC464B1}"/>
              </a:ext>
            </a:extLst>
          </p:cNvPr>
          <p:cNvSpPr/>
          <p:nvPr/>
        </p:nvSpPr>
        <p:spPr>
          <a:xfrm flipH="1">
            <a:off x="4827474" y="2162124"/>
            <a:ext cx="1268525" cy="369332"/>
          </a:xfrm>
          <a:prstGeom prst="rect">
            <a:avLst/>
          </a:prstGeom>
        </p:spPr>
        <p:txBody>
          <a:bodyPr wrap="square">
            <a:spAutoFit/>
          </a:bodyPr>
          <a:lstStyle/>
          <a:p>
            <a:r>
              <a:rPr lang="en-US" altLang="en-US" dirty="0">
                <a:latin typeface="Comic Sans MS" panose="030F0702030302020204" pitchFamily="66" charset="0"/>
              </a:rPr>
              <a:t>BOARD</a:t>
            </a:r>
            <a:endParaRPr lang="el-GR" altLang="en-US" dirty="0">
              <a:latin typeface="Comic Sans MS" panose="030F0702030302020204" pitchFamily="66" charset="0"/>
            </a:endParaRPr>
          </a:p>
        </p:txBody>
      </p:sp>
      <p:sp>
        <p:nvSpPr>
          <p:cNvPr id="20" name="Rectangle 19">
            <a:extLst>
              <a:ext uri="{FF2B5EF4-FFF2-40B4-BE49-F238E27FC236}">
                <a16:creationId xmlns:a16="http://schemas.microsoft.com/office/drawing/2014/main" id="{C02FC72F-4904-4A71-9D2A-FC12F6BBA9C4}"/>
              </a:ext>
            </a:extLst>
          </p:cNvPr>
          <p:cNvSpPr/>
          <p:nvPr/>
        </p:nvSpPr>
        <p:spPr>
          <a:xfrm flipH="1">
            <a:off x="9523299" y="2162124"/>
            <a:ext cx="1116125" cy="369332"/>
          </a:xfrm>
          <a:prstGeom prst="rect">
            <a:avLst/>
          </a:prstGeom>
        </p:spPr>
        <p:txBody>
          <a:bodyPr wrap="square">
            <a:spAutoFit/>
          </a:bodyPr>
          <a:lstStyle/>
          <a:p>
            <a:r>
              <a:rPr lang="en-US" altLang="en-US" dirty="0">
                <a:latin typeface="Comic Sans MS" panose="030F0702030302020204" pitchFamily="66" charset="0"/>
              </a:rPr>
              <a:t>WIRES</a:t>
            </a:r>
            <a:endParaRPr lang="el-GR" altLang="en-US" dirty="0">
              <a:latin typeface="Comic Sans MS" panose="030F0702030302020204" pitchFamily="66" charset="0"/>
            </a:endParaRPr>
          </a:p>
        </p:txBody>
      </p:sp>
      <p:sp>
        <p:nvSpPr>
          <p:cNvPr id="21" name="Rectangle 20">
            <a:extLst>
              <a:ext uri="{FF2B5EF4-FFF2-40B4-BE49-F238E27FC236}">
                <a16:creationId xmlns:a16="http://schemas.microsoft.com/office/drawing/2014/main" id="{275958DF-9922-4C2D-90AF-E48F89FE50A0}"/>
              </a:ext>
            </a:extLst>
          </p:cNvPr>
          <p:cNvSpPr/>
          <p:nvPr/>
        </p:nvSpPr>
        <p:spPr>
          <a:xfrm flipH="1">
            <a:off x="979375" y="4825482"/>
            <a:ext cx="954200" cy="369332"/>
          </a:xfrm>
          <a:prstGeom prst="rect">
            <a:avLst/>
          </a:prstGeom>
        </p:spPr>
        <p:txBody>
          <a:bodyPr wrap="square">
            <a:spAutoFit/>
          </a:bodyPr>
          <a:lstStyle/>
          <a:p>
            <a:r>
              <a:rPr lang="en-US" altLang="en-US" dirty="0">
                <a:latin typeface="Comic Sans MS" panose="030F0702030302020204" pitchFamily="66" charset="0"/>
              </a:rPr>
              <a:t>LEDS</a:t>
            </a:r>
            <a:endParaRPr lang="el-GR" altLang="en-US" dirty="0">
              <a:latin typeface="Comic Sans MS" panose="030F0702030302020204" pitchFamily="66" charset="0"/>
            </a:endParaRPr>
          </a:p>
        </p:txBody>
      </p:sp>
      <p:sp>
        <p:nvSpPr>
          <p:cNvPr id="22" name="Rectangle 21">
            <a:extLst>
              <a:ext uri="{FF2B5EF4-FFF2-40B4-BE49-F238E27FC236}">
                <a16:creationId xmlns:a16="http://schemas.microsoft.com/office/drawing/2014/main" id="{FC0736FF-1715-42FF-82B1-C6D0999F1213}"/>
              </a:ext>
            </a:extLst>
          </p:cNvPr>
          <p:cNvSpPr/>
          <p:nvPr/>
        </p:nvSpPr>
        <p:spPr>
          <a:xfrm flipH="1">
            <a:off x="4687831" y="4633633"/>
            <a:ext cx="1779643" cy="369332"/>
          </a:xfrm>
          <a:prstGeom prst="rect">
            <a:avLst/>
          </a:prstGeom>
        </p:spPr>
        <p:txBody>
          <a:bodyPr wrap="square">
            <a:spAutoFit/>
          </a:bodyPr>
          <a:lstStyle/>
          <a:p>
            <a:r>
              <a:rPr lang="en-US" altLang="en-US" dirty="0">
                <a:latin typeface="Comic Sans MS" panose="030F0702030302020204" pitchFamily="66" charset="0"/>
              </a:rPr>
              <a:t>RESISTORS</a:t>
            </a:r>
            <a:endParaRPr lang="el-GR" altLang="en-US" dirty="0">
              <a:latin typeface="Comic Sans MS" panose="030F0702030302020204" pitchFamily="66" charset="0"/>
            </a:endParaRPr>
          </a:p>
        </p:txBody>
      </p:sp>
      <p:sp>
        <p:nvSpPr>
          <p:cNvPr id="23" name="Rectangle 22">
            <a:extLst>
              <a:ext uri="{FF2B5EF4-FFF2-40B4-BE49-F238E27FC236}">
                <a16:creationId xmlns:a16="http://schemas.microsoft.com/office/drawing/2014/main" id="{01D5CCE4-96A8-48DE-BCB3-C2507C571672}"/>
              </a:ext>
            </a:extLst>
          </p:cNvPr>
          <p:cNvSpPr/>
          <p:nvPr/>
        </p:nvSpPr>
        <p:spPr>
          <a:xfrm>
            <a:off x="9843304" y="4633633"/>
            <a:ext cx="753091" cy="369332"/>
          </a:xfrm>
          <a:prstGeom prst="rect">
            <a:avLst/>
          </a:prstGeom>
        </p:spPr>
        <p:txBody>
          <a:bodyPr wrap="none">
            <a:spAutoFit/>
          </a:bodyPr>
          <a:lstStyle/>
          <a:p>
            <a:r>
              <a:rPr lang="en-US" dirty="0"/>
              <a:t>ESP32</a:t>
            </a:r>
          </a:p>
        </p:txBody>
      </p:sp>
      <p:graphicFrame>
        <p:nvGraphicFramePr>
          <p:cNvPr id="24" name="Object 23">
            <a:extLst>
              <a:ext uri="{FF2B5EF4-FFF2-40B4-BE49-F238E27FC236}">
                <a16:creationId xmlns:a16="http://schemas.microsoft.com/office/drawing/2014/main" id="{BBBA491A-A24D-4C47-B105-4530C19CA700}"/>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4114" name="Bitmap Image" r:id="rId9" imgW="3924848" imgH="3486637" progId="Paint.Picture">
                  <p:embed/>
                </p:oleObj>
              </mc:Choice>
              <mc:Fallback>
                <p:oleObj name="Bitmap Image" r:id="rId9"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Tree>
    <p:extLst>
      <p:ext uri="{BB962C8B-B14F-4D97-AF65-F5344CB8AC3E}">
        <p14:creationId xmlns:p14="http://schemas.microsoft.com/office/powerpoint/2010/main" val="18253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D77BA04-5D37-49EC-AA99-8B0F82B80718}"/>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b="1" dirty="0"/>
              <a:t>ΙΟΤ ΚΟΜΒΟΣ </a:t>
            </a:r>
          </a:p>
        </p:txBody>
      </p:sp>
      <p:sp>
        <p:nvSpPr>
          <p:cNvPr id="20" name="TextBox 19">
            <a:extLst>
              <a:ext uri="{FF2B5EF4-FFF2-40B4-BE49-F238E27FC236}">
                <a16:creationId xmlns:a16="http://schemas.microsoft.com/office/drawing/2014/main" id="{7CBF79C4-C730-442F-89FB-67DE904683C8}"/>
              </a:ext>
            </a:extLst>
          </p:cNvPr>
          <p:cNvSpPr txBox="1"/>
          <p:nvPr/>
        </p:nvSpPr>
        <p:spPr>
          <a:xfrm>
            <a:off x="648931" y="2438400"/>
            <a:ext cx="3651466" cy="3785419"/>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a:t> LEDS</a:t>
            </a:r>
          </a:p>
          <a:p>
            <a:pPr marL="285750" indent="-228600" defTabSz="914400">
              <a:lnSpc>
                <a:spcPct val="90000"/>
              </a:lnSpc>
              <a:spcAft>
                <a:spcPts val="600"/>
              </a:spcAft>
              <a:buFont typeface="Arial" panose="020B0604020202020204" pitchFamily="34" charset="0"/>
              <a:buChar char="•"/>
            </a:pPr>
            <a:r>
              <a:rPr lang="en-US"/>
              <a:t> LDR SENSOR</a:t>
            </a:r>
          </a:p>
          <a:p>
            <a:pPr marL="285750" indent="-228600" defTabSz="914400">
              <a:lnSpc>
                <a:spcPct val="90000"/>
              </a:lnSpc>
              <a:spcAft>
                <a:spcPts val="600"/>
              </a:spcAft>
              <a:buFont typeface="Arial" panose="020B0604020202020204" pitchFamily="34" charset="0"/>
              <a:buChar char="•"/>
            </a:pPr>
            <a:r>
              <a:rPr lang="en-US"/>
              <a:t> ESP32 </a:t>
            </a:r>
          </a:p>
          <a:p>
            <a:pPr marL="285750" indent="-228600" defTabSz="914400">
              <a:lnSpc>
                <a:spcPct val="90000"/>
              </a:lnSpc>
              <a:spcAft>
                <a:spcPts val="600"/>
              </a:spcAft>
              <a:buFont typeface="Arial" panose="020B0604020202020204" pitchFamily="34" charset="0"/>
              <a:buChar char="•"/>
            </a:pPr>
            <a:r>
              <a:rPr lang="en-US"/>
              <a:t> BREADBOARD</a:t>
            </a:r>
          </a:p>
          <a:p>
            <a:pPr marL="285750" indent="-228600" defTabSz="914400">
              <a:lnSpc>
                <a:spcPct val="90000"/>
              </a:lnSpc>
              <a:spcAft>
                <a:spcPts val="600"/>
              </a:spcAft>
              <a:buFont typeface="Arial" panose="020B0604020202020204" pitchFamily="34" charset="0"/>
              <a:buChar char="•"/>
            </a:pPr>
            <a:r>
              <a:rPr lang="en-US"/>
              <a:t>WIRES</a:t>
            </a:r>
          </a:p>
          <a:p>
            <a:pPr marL="285750" indent="-228600" defTabSz="914400">
              <a:lnSpc>
                <a:spcPct val="90000"/>
              </a:lnSpc>
              <a:spcAft>
                <a:spcPts val="600"/>
              </a:spcAft>
              <a:buFont typeface="Arial" panose="020B0604020202020204" pitchFamily="34" charset="0"/>
              <a:buChar char="•"/>
            </a:pPr>
            <a:r>
              <a:rPr lang="en-US"/>
              <a:t>2 RESISTOR (220 AND 10 K ohm)</a:t>
            </a:r>
          </a:p>
          <a:p>
            <a:pPr marL="285750" indent="-228600" defTabSz="914400">
              <a:lnSpc>
                <a:spcPct val="90000"/>
              </a:lnSpc>
              <a:spcAft>
                <a:spcPts val="600"/>
              </a:spcAft>
              <a:buFont typeface="Arial" panose="020B0604020202020204" pitchFamily="34" charset="0"/>
              <a:buChar char="•"/>
            </a:pPr>
            <a:endParaRPr lang="en-US"/>
          </a:p>
        </p:txBody>
      </p:sp>
      <p:pic>
        <p:nvPicPr>
          <p:cNvPr id="15" name="Content Placeholder 14">
            <a:extLst>
              <a:ext uri="{FF2B5EF4-FFF2-40B4-BE49-F238E27FC236}">
                <a16:creationId xmlns:a16="http://schemas.microsoft.com/office/drawing/2014/main" id="{C634A88E-ADAF-4DD4-9FA8-2BD474538FE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331" b="1"/>
          <a:stretch/>
        </p:blipFill>
        <p:spPr>
          <a:xfrm>
            <a:off x="6876288" y="0"/>
            <a:ext cx="7552944" cy="6857990"/>
          </a:xfrm>
          <a:prstGeom prst="rect">
            <a:avLst/>
          </a:prstGeom>
          <a:effectLst/>
        </p:spPr>
      </p:pic>
      <p:sp>
        <p:nvSpPr>
          <p:cNvPr id="2" name="Date Placeholder 1">
            <a:extLst>
              <a:ext uri="{FF2B5EF4-FFF2-40B4-BE49-F238E27FC236}">
                <a16:creationId xmlns:a16="http://schemas.microsoft.com/office/drawing/2014/main" id="{F92E30EA-034D-453F-B4AF-605A5126EC05}"/>
              </a:ext>
            </a:extLst>
          </p:cNvPr>
          <p:cNvSpPr>
            <a:spLocks noGrp="1"/>
          </p:cNvSpPr>
          <p:nvPr>
            <p:ph type="dt" sz="half" idx="10"/>
          </p:nvPr>
        </p:nvSpPr>
        <p:spPr>
          <a:xfrm>
            <a:off x="7991856" y="6356350"/>
            <a:ext cx="2660904" cy="365125"/>
          </a:xfrm>
        </p:spPr>
        <p:txBody>
          <a:bodyPr vert="horz" lIns="91440" tIns="45720" rIns="91440" bIns="45720" rtlCol="0" anchor="ctr">
            <a:normAutofit/>
          </a:bodyPr>
          <a:lstStyle/>
          <a:p>
            <a:pPr algn="r" defTabSz="914400">
              <a:spcAft>
                <a:spcPts val="600"/>
              </a:spcAft>
              <a:defRPr/>
            </a:pPr>
            <a:r>
              <a:rPr lang="en-US">
                <a:solidFill>
                  <a:srgbClr val="FFFFFF"/>
                </a:solidFill>
                <a:latin typeface="Calibri" panose="020F0502020204030204"/>
              </a:rPr>
              <a:t>5/25/2019</a:t>
            </a:r>
          </a:p>
        </p:txBody>
      </p:sp>
      <p:sp>
        <p:nvSpPr>
          <p:cNvPr id="3" name="Slide Number Placeholder 2">
            <a:extLst>
              <a:ext uri="{FF2B5EF4-FFF2-40B4-BE49-F238E27FC236}">
                <a16:creationId xmlns:a16="http://schemas.microsoft.com/office/drawing/2014/main" id="{80AEF478-6D4F-40F6-970E-1A15B98E8871}"/>
              </a:ext>
            </a:extLst>
          </p:cNvPr>
          <p:cNvSpPr>
            <a:spLocks noGrp="1"/>
          </p:cNvSpPr>
          <p:nvPr>
            <p:ph type="sldNum" sz="quarter" idx="12"/>
          </p:nvPr>
        </p:nvSpPr>
        <p:spPr>
          <a:xfrm>
            <a:off x="10853928" y="6356350"/>
            <a:ext cx="685800" cy="365125"/>
          </a:xfrm>
        </p:spPr>
        <p:txBody>
          <a:bodyPr vert="horz" lIns="91440" tIns="45720" rIns="91440" bIns="45720" rtlCol="0" anchor="ctr">
            <a:normAutofit/>
          </a:bodyPr>
          <a:lstStyle/>
          <a:p>
            <a:pPr algn="l" defTabSz="914400">
              <a:spcAft>
                <a:spcPts val="600"/>
              </a:spcAft>
              <a:defRPr/>
            </a:pPr>
            <a:fld id="{5C2FA44D-309C-44DC-8402-DF8966DB6D29}" type="slidenum">
              <a:rPr lang="en-US">
                <a:solidFill>
                  <a:srgbClr val="FFFFFF"/>
                </a:solidFill>
                <a:latin typeface="Calibri" panose="020F0502020204030204"/>
              </a:rPr>
              <a:pPr algn="l" defTabSz="914400">
                <a:spcAft>
                  <a:spcPts val="600"/>
                </a:spcAft>
                <a:defRPr/>
              </a:pPr>
              <a:t>5</a:t>
            </a:fld>
            <a:endParaRPr lang="en-US">
              <a:solidFill>
                <a:srgbClr val="FFFFFF"/>
              </a:solidFill>
              <a:latin typeface="Calibri" panose="020F0502020204030204"/>
            </a:endParaRPr>
          </a:p>
        </p:txBody>
      </p:sp>
      <p:graphicFrame>
        <p:nvGraphicFramePr>
          <p:cNvPr id="9" name="Object 8">
            <a:extLst>
              <a:ext uri="{FF2B5EF4-FFF2-40B4-BE49-F238E27FC236}">
                <a16:creationId xmlns:a16="http://schemas.microsoft.com/office/drawing/2014/main" id="{73F70A8C-80CA-4239-A289-FA09CA778429}"/>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5138" name="Bitmap Image" r:id="rId4" imgW="3924848" imgH="3486637" progId="Paint.Picture">
                  <p:embed/>
                </p:oleObj>
              </mc:Choice>
              <mc:Fallback>
                <p:oleObj name="Bitmap Image" r:id="rId4"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8" name="Date Placeholder 3">
            <a:extLst>
              <a:ext uri="{FF2B5EF4-FFF2-40B4-BE49-F238E27FC236}">
                <a16:creationId xmlns:a16="http://schemas.microsoft.com/office/drawing/2014/main" id="{4BCC5790-FF64-4895-87EE-87BEEF9A5778}"/>
              </a:ext>
            </a:extLst>
          </p:cNvPr>
          <p:cNvSpPr txBox="1">
            <a:spLocks/>
          </p:cNvSpPr>
          <p:nvPr/>
        </p:nvSpPr>
        <p:spPr>
          <a:xfrm>
            <a:off x="81501" y="6474910"/>
            <a:ext cx="3046379" cy="36512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a:solidFill>
                  <a:prstClr val="black">
                    <a:tint val="75000"/>
                  </a:prstClr>
                </a:solidFill>
              </a:rPr>
              <a:t>7/6/2019</a:t>
            </a:r>
            <a:endParaRPr lang="en-US" dirty="0">
              <a:solidFill>
                <a:prstClr val="black">
                  <a:tint val="75000"/>
                </a:prstClr>
              </a:solidFill>
            </a:endParaRPr>
          </a:p>
        </p:txBody>
      </p:sp>
    </p:spTree>
    <p:extLst>
      <p:ext uri="{BB962C8B-B14F-4D97-AF65-F5344CB8AC3E}">
        <p14:creationId xmlns:p14="http://schemas.microsoft.com/office/powerpoint/2010/main" val="354279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0E60-9628-4BC5-94D2-4F9627BB46BA}"/>
              </a:ext>
            </a:extLst>
          </p:cNvPr>
          <p:cNvSpPr>
            <a:spLocks noGrp="1"/>
          </p:cNvSpPr>
          <p:nvPr>
            <p:ph type="title"/>
          </p:nvPr>
        </p:nvSpPr>
        <p:spPr>
          <a:xfrm>
            <a:off x="838200" y="365125"/>
            <a:ext cx="10515600" cy="1325563"/>
          </a:xfrm>
        </p:spPr>
        <p:txBody>
          <a:bodyPr>
            <a:normAutofit/>
          </a:bodyPr>
          <a:lstStyle/>
          <a:p>
            <a:r>
              <a:rPr lang="el-GR" sz="3600" b="1"/>
              <a:t>Περιγραφή τεχνολογιών επικοινωνιών</a:t>
            </a:r>
            <a:endParaRPr lang="en-US" sz="3600" b="1" dirty="0"/>
          </a:p>
        </p:txBody>
      </p:sp>
      <p:graphicFrame>
        <p:nvGraphicFramePr>
          <p:cNvPr id="5" name="Content Placeholder 4">
            <a:extLst>
              <a:ext uri="{FF2B5EF4-FFF2-40B4-BE49-F238E27FC236}">
                <a16:creationId xmlns:a16="http://schemas.microsoft.com/office/drawing/2014/main" id="{A23ED464-E5EC-4D6E-8205-56C79EBE4463}"/>
              </a:ext>
            </a:extLst>
          </p:cNvPr>
          <p:cNvGraphicFramePr>
            <a:graphicFrameLocks noGrp="1"/>
          </p:cNvGraphicFramePr>
          <p:nvPr>
            <p:ph idx="1"/>
            <p:extLst>
              <p:ext uri="{D42A27DB-BD31-4B8C-83A1-F6EECF244321}">
                <p14:modId xmlns:p14="http://schemas.microsoft.com/office/powerpoint/2010/main" val="3240650310"/>
              </p:ext>
            </p:extLst>
          </p:nvPr>
        </p:nvGraphicFramePr>
        <p:xfrm>
          <a:off x="1104900" y="3913585"/>
          <a:ext cx="10515600" cy="1747520"/>
        </p:xfrm>
        <a:graphic>
          <a:graphicData uri="http://schemas.openxmlformats.org/drawingml/2006/table">
            <a:tbl>
              <a:tblPr firstRow="1" bandRow="1">
                <a:tableStyleId>{073A0DAA-6AF3-43AB-8588-CEC1D06C72B9}</a:tableStyleId>
              </a:tblPr>
              <a:tblGrid>
                <a:gridCol w="1314450">
                  <a:extLst>
                    <a:ext uri="{9D8B030D-6E8A-4147-A177-3AD203B41FA5}">
                      <a16:colId xmlns:a16="http://schemas.microsoft.com/office/drawing/2014/main" val="1362070444"/>
                    </a:ext>
                  </a:extLst>
                </a:gridCol>
                <a:gridCol w="1314450">
                  <a:extLst>
                    <a:ext uri="{9D8B030D-6E8A-4147-A177-3AD203B41FA5}">
                      <a16:colId xmlns:a16="http://schemas.microsoft.com/office/drawing/2014/main" val="750524519"/>
                    </a:ext>
                  </a:extLst>
                </a:gridCol>
                <a:gridCol w="1314450">
                  <a:extLst>
                    <a:ext uri="{9D8B030D-6E8A-4147-A177-3AD203B41FA5}">
                      <a16:colId xmlns:a16="http://schemas.microsoft.com/office/drawing/2014/main" val="577442593"/>
                    </a:ext>
                  </a:extLst>
                </a:gridCol>
                <a:gridCol w="1314450">
                  <a:extLst>
                    <a:ext uri="{9D8B030D-6E8A-4147-A177-3AD203B41FA5}">
                      <a16:colId xmlns:a16="http://schemas.microsoft.com/office/drawing/2014/main" val="335222465"/>
                    </a:ext>
                  </a:extLst>
                </a:gridCol>
                <a:gridCol w="1314450">
                  <a:extLst>
                    <a:ext uri="{9D8B030D-6E8A-4147-A177-3AD203B41FA5}">
                      <a16:colId xmlns:a16="http://schemas.microsoft.com/office/drawing/2014/main" val="2133969552"/>
                    </a:ext>
                  </a:extLst>
                </a:gridCol>
                <a:gridCol w="1314450">
                  <a:extLst>
                    <a:ext uri="{9D8B030D-6E8A-4147-A177-3AD203B41FA5}">
                      <a16:colId xmlns:a16="http://schemas.microsoft.com/office/drawing/2014/main" val="2453533980"/>
                    </a:ext>
                  </a:extLst>
                </a:gridCol>
                <a:gridCol w="1314450">
                  <a:extLst>
                    <a:ext uri="{9D8B030D-6E8A-4147-A177-3AD203B41FA5}">
                      <a16:colId xmlns:a16="http://schemas.microsoft.com/office/drawing/2014/main" val="1085653423"/>
                    </a:ext>
                  </a:extLst>
                </a:gridCol>
                <a:gridCol w="1314450">
                  <a:extLst>
                    <a:ext uri="{9D8B030D-6E8A-4147-A177-3AD203B41FA5}">
                      <a16:colId xmlns:a16="http://schemas.microsoft.com/office/drawing/2014/main" val="1674107057"/>
                    </a:ext>
                  </a:extLst>
                </a:gridCol>
              </a:tblGrid>
              <a:tr h="205740">
                <a:tc>
                  <a:txBody>
                    <a:bodyPr/>
                    <a:lstStyle/>
                    <a:p>
                      <a:pPr marL="0" marR="0" algn="just">
                        <a:spcBef>
                          <a:spcPts val="60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Standart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n-US" sz="1100">
                          <a:effectLst/>
                        </a:rPr>
                        <a:t>Year of publishing</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600"/>
                        </a:spcBef>
                        <a:spcAft>
                          <a:spcPts val="0"/>
                        </a:spcAft>
                      </a:pPr>
                      <a:r>
                        <a:rPr lang="en-US" sz="1100">
                          <a:effectLst/>
                        </a:rPr>
                        <a:t>Frequency of operation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n-US" sz="1100">
                          <a:effectLst/>
                        </a:rPr>
                        <a:t>Channel Arch.</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600"/>
                        </a:spcBef>
                        <a:spcAft>
                          <a:spcPts val="0"/>
                        </a:spcAft>
                      </a:pPr>
                      <a:r>
                        <a:rPr lang="en-US" sz="1100">
                          <a:effectLst/>
                        </a:rPr>
                        <a:t>Maximum Data  rate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Range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600"/>
                        </a:spcBef>
                        <a:spcAft>
                          <a:spcPts val="0"/>
                        </a:spcAft>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Maximum Transmission Power</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a:t>Bandwidth</a:t>
                      </a:r>
                      <a:endParaRPr lang="en-US" sz="1100" dirty="0"/>
                    </a:p>
                  </a:txBody>
                  <a:tcPr/>
                </a:tc>
                <a:extLst>
                  <a:ext uri="{0D108BD9-81ED-4DB2-BD59-A6C34878D82A}">
                    <a16:rowId xmlns:a16="http://schemas.microsoft.com/office/drawing/2014/main" val="3522548787"/>
                  </a:ext>
                </a:extLst>
              </a:tr>
              <a:tr h="370840">
                <a:tc>
                  <a:txBody>
                    <a:bodyPr/>
                    <a:lstStyle/>
                    <a:p>
                      <a:pPr marL="0" marR="0" algn="just">
                        <a:spcBef>
                          <a:spcPts val="600"/>
                        </a:spcBef>
                        <a:spcAft>
                          <a:spcPts val="0"/>
                        </a:spcAft>
                      </a:pPr>
                      <a:r>
                        <a:rPr lang="el-GR" sz="1400">
                          <a:effectLst/>
                        </a:rPr>
                        <a:t>802.11b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1999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2.4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DSSS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11 Mbit/s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35m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latin typeface="Times New Roman" panose="02020603050405020304" pitchFamily="18" charset="0"/>
                          <a:ea typeface="Times New Roman" panose="02020603050405020304" pitchFamily="18" charset="0"/>
                          <a:cs typeface="Times New Roman" panose="02020603050405020304" pitchFamily="18" charset="0"/>
                        </a:rPr>
                        <a:t>100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mW</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t>21MHz</a:t>
                      </a:r>
                      <a:endParaRPr lang="en-US" sz="1400" dirty="0"/>
                    </a:p>
                  </a:txBody>
                  <a:tcPr/>
                </a:tc>
                <a:extLst>
                  <a:ext uri="{0D108BD9-81ED-4DB2-BD59-A6C34878D82A}">
                    <a16:rowId xmlns:a16="http://schemas.microsoft.com/office/drawing/2014/main" val="1460273245"/>
                  </a:ext>
                </a:extLst>
              </a:tr>
              <a:tr h="370840">
                <a:tc>
                  <a:txBody>
                    <a:bodyPr/>
                    <a:lstStyle/>
                    <a:p>
                      <a:pPr marL="0" marR="0" algn="just">
                        <a:spcBef>
                          <a:spcPts val="600"/>
                        </a:spcBef>
                        <a:spcAft>
                          <a:spcPts val="0"/>
                        </a:spcAft>
                      </a:pPr>
                      <a:r>
                        <a:rPr lang="el-GR" sz="1400">
                          <a:effectLst/>
                        </a:rPr>
                        <a:t>802.11g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2003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2.4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OFDM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54 Mbit/s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n-US" sz="1400">
                          <a:effectLst/>
                        </a:rPr>
                        <a:t>70m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l-GR" sz="1400">
                          <a:effectLst/>
                          <a:latin typeface="Times New Roman" panose="02020603050405020304" pitchFamily="18" charset="0"/>
                          <a:ea typeface="Times New Roman" panose="02020603050405020304" pitchFamily="18" charset="0"/>
                          <a:cs typeface="Times New Roman" panose="02020603050405020304" pitchFamily="18" charset="0"/>
                        </a:rPr>
                        <a:t>100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mW</a:t>
                      </a:r>
                    </a:p>
                    <a:p>
                      <a:pPr marL="0" marR="0" algn="just">
                        <a:spcBef>
                          <a:spcPts val="600"/>
                        </a:spcBef>
                        <a:spcAft>
                          <a:spcPts val="0"/>
                        </a:spcAft>
                      </a:pP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t>21MHz</a:t>
                      </a:r>
                      <a:endParaRPr lang="en-US" sz="1400" dirty="0"/>
                    </a:p>
                  </a:txBody>
                  <a:tcPr/>
                </a:tc>
                <a:extLst>
                  <a:ext uri="{0D108BD9-81ED-4DB2-BD59-A6C34878D82A}">
                    <a16:rowId xmlns:a16="http://schemas.microsoft.com/office/drawing/2014/main" val="4003803002"/>
                  </a:ext>
                </a:extLst>
              </a:tr>
              <a:tr h="370840">
                <a:tc>
                  <a:txBody>
                    <a:bodyPr/>
                    <a:lstStyle/>
                    <a:p>
                      <a:pPr marL="0" marR="0" algn="just">
                        <a:spcBef>
                          <a:spcPts val="600"/>
                        </a:spcBef>
                        <a:spcAft>
                          <a:spcPts val="0"/>
                        </a:spcAft>
                      </a:pPr>
                      <a:r>
                        <a:rPr lang="el-GR" sz="1400">
                          <a:effectLst/>
                        </a:rPr>
                        <a:t>802.11n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2009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2.4 &amp; 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OFDM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rPr>
                        <a:t>Εώς 600 Mbit/s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n-US" sz="1400">
                          <a:effectLst/>
                        </a:rPr>
                        <a:t>100m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spcBef>
                          <a:spcPts val="600"/>
                        </a:spcBef>
                        <a:spcAft>
                          <a:spcPts val="0"/>
                        </a:spcAft>
                      </a:pPr>
                      <a:r>
                        <a:rPr lang="el-GR" sz="1400">
                          <a:effectLst/>
                          <a:latin typeface="Times New Roman" panose="02020603050405020304" pitchFamily="18" charset="0"/>
                          <a:ea typeface="Times New Roman" panose="02020603050405020304" pitchFamily="18" charset="0"/>
                          <a:cs typeface="Times New Roman" panose="02020603050405020304" pitchFamily="18" charset="0"/>
                        </a:rPr>
                        <a:t>100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mW</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t>21 </a:t>
                      </a:r>
                      <a:r>
                        <a:rPr lang="el-GR" sz="1400"/>
                        <a:t>και </a:t>
                      </a:r>
                      <a:r>
                        <a:rPr lang="en-US" sz="1400"/>
                        <a:t> 40MHz</a:t>
                      </a:r>
                      <a:endParaRPr lang="en-US" sz="1400" dirty="0"/>
                    </a:p>
                  </a:txBody>
                  <a:tcPr/>
                </a:tc>
                <a:extLst>
                  <a:ext uri="{0D108BD9-81ED-4DB2-BD59-A6C34878D82A}">
                    <a16:rowId xmlns:a16="http://schemas.microsoft.com/office/drawing/2014/main" val="1392380905"/>
                  </a:ext>
                </a:extLst>
              </a:tr>
            </a:tbl>
          </a:graphicData>
        </a:graphic>
      </p:graphicFrame>
      <p:sp>
        <p:nvSpPr>
          <p:cNvPr id="4" name="Slide Number Placeholder 3">
            <a:extLst>
              <a:ext uri="{FF2B5EF4-FFF2-40B4-BE49-F238E27FC236}">
                <a16:creationId xmlns:a16="http://schemas.microsoft.com/office/drawing/2014/main" id="{7FC8D842-7E77-44E0-83D1-B736557EB5D5}"/>
              </a:ext>
            </a:extLst>
          </p:cNvPr>
          <p:cNvSpPr>
            <a:spLocks noGrp="1"/>
          </p:cNvSpPr>
          <p:nvPr>
            <p:ph type="sldNum" sz="quarter" idx="12"/>
          </p:nvPr>
        </p:nvSpPr>
        <p:spPr>
          <a:xfrm>
            <a:off x="8610600" y="6356350"/>
            <a:ext cx="2743200" cy="365125"/>
          </a:xfrm>
        </p:spPr>
        <p:txBody>
          <a:bodyPr/>
          <a:lstStyle/>
          <a:p>
            <a:fld id="{5C2FA44D-309C-44DC-8402-DF8966DB6D29}" type="slidenum">
              <a:rPr lang="en-US" smtClean="0"/>
              <a:t>6</a:t>
            </a:fld>
            <a:endParaRPr lang="en-US"/>
          </a:p>
        </p:txBody>
      </p:sp>
      <p:sp>
        <p:nvSpPr>
          <p:cNvPr id="7" name="TextBox 6">
            <a:extLst>
              <a:ext uri="{FF2B5EF4-FFF2-40B4-BE49-F238E27FC236}">
                <a16:creationId xmlns:a16="http://schemas.microsoft.com/office/drawing/2014/main" id="{B9E5BDF8-5246-4A73-9E38-F53A474B9827}"/>
              </a:ext>
            </a:extLst>
          </p:cNvPr>
          <p:cNvSpPr txBox="1"/>
          <p:nvPr/>
        </p:nvSpPr>
        <p:spPr>
          <a:xfrm>
            <a:off x="762002" y="1562101"/>
            <a:ext cx="8724898" cy="4247317"/>
          </a:xfrm>
          <a:prstGeom prst="rect">
            <a:avLst/>
          </a:prstGeom>
          <a:noFill/>
        </p:spPr>
        <p:txBody>
          <a:bodyPr wrap="square" rtlCol="0">
            <a:spAutoFit/>
          </a:bodyPr>
          <a:lstStyle/>
          <a:p>
            <a:pPr marL="285750" indent="-285750">
              <a:buFont typeface="Arial" panose="020B0604020202020204" pitchFamily="34" charset="0"/>
              <a:buChar char="•"/>
            </a:pPr>
            <a:r>
              <a:rPr lang="el-GR"/>
              <a:t>O όρος Wi Fi αναφέρεται στην οικογένεια IEEE 802.11</a:t>
            </a:r>
            <a:r>
              <a:rPr lang="en-US"/>
              <a:t> </a:t>
            </a:r>
            <a:r>
              <a:rPr lang="el-GR"/>
              <a:t>που περιγράφουν την λειτουργία ασύρματων τοπικών δικτυών (</a:t>
            </a:r>
            <a:r>
              <a:rPr lang="en-US"/>
              <a:t>WLANS</a:t>
            </a:r>
            <a:r>
              <a:rPr lang="el-GR"/>
              <a:t>)</a:t>
            </a:r>
            <a:r>
              <a:rPr lang="en-US"/>
              <a: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 </a:t>
            </a:r>
            <a:r>
              <a:rPr lang="el-GR"/>
              <a:t>Πρωτόκολλο 802.11 χρησιμοποιεί κυρίως τη συχνότητα </a:t>
            </a:r>
            <a:r>
              <a:rPr lang="en-US"/>
              <a:t>ISM </a:t>
            </a:r>
            <a:r>
              <a:rPr lang="el-GR"/>
              <a:t>των </a:t>
            </a:r>
            <a:r>
              <a:rPr lang="en-US"/>
              <a:t> 2.4 GHz, </a:t>
            </a:r>
            <a:r>
              <a:rPr lang="el-GR"/>
              <a:t>καθώς και συχνότητες της περιοχής των 5.8 </a:t>
            </a:r>
            <a:r>
              <a:rPr lang="en-US"/>
              <a:t>GHz.</a:t>
            </a:r>
          </a:p>
          <a:p>
            <a:pPr marL="285750" indent="-285750">
              <a:buFont typeface="Arial" panose="020B0604020202020204" pitchFamily="34" charset="0"/>
              <a:buChar char="•"/>
            </a:pPr>
            <a:endParaRPr lang="el-GR"/>
          </a:p>
          <a:p>
            <a:pPr marL="285750" indent="-285750">
              <a:buFont typeface="Arial" panose="020B0604020202020204" pitchFamily="34" charset="0"/>
              <a:buChar char="•"/>
            </a:pPr>
            <a:r>
              <a:rPr lang="el-GR" b="1" u="sng"/>
              <a:t>Το </a:t>
            </a:r>
            <a:r>
              <a:rPr lang="en-US" b="1" u="sng"/>
              <a:t>ESP332 </a:t>
            </a:r>
            <a:r>
              <a:rPr lang="el-GR" b="1" u="sng"/>
              <a:t>υποστηρίζει τα παρακάτω πρότυπα </a:t>
            </a:r>
            <a:r>
              <a:rPr lang="en-US" b="1" u="sng"/>
              <a:t>:</a:t>
            </a:r>
            <a:br>
              <a:rPr lang="en-US"/>
            </a:br>
            <a:br>
              <a:rPr lang="en-US"/>
            </a:br>
            <a:br>
              <a:rPr lang="en-US"/>
            </a:br>
            <a:br>
              <a:rPr lang="en-US"/>
            </a:br>
            <a:br>
              <a:rPr lang="en-US"/>
            </a:br>
            <a:br>
              <a:rPr lang="en-US"/>
            </a:br>
            <a:br>
              <a:rPr lang="en-US"/>
            </a:br>
            <a:br>
              <a:rPr lang="en-US"/>
            </a:br>
            <a:endParaRPr lang="en-US" dirty="0"/>
          </a:p>
        </p:txBody>
      </p:sp>
      <p:graphicFrame>
        <p:nvGraphicFramePr>
          <p:cNvPr id="8" name="Object 7">
            <a:extLst>
              <a:ext uri="{FF2B5EF4-FFF2-40B4-BE49-F238E27FC236}">
                <a16:creationId xmlns:a16="http://schemas.microsoft.com/office/drawing/2014/main" id="{6CE7031C-EAD3-4504-94F8-852E31F50FF1}"/>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6162" name="Bitmap Image" r:id="rId3" imgW="3924848" imgH="3486637" progId="Paint.Picture">
                  <p:embed/>
                </p:oleObj>
              </mc:Choice>
              <mc:Fallback>
                <p:oleObj name="Bitmap Image" r:id="rId3"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9" name="Date Placeholder 3">
            <a:extLst>
              <a:ext uri="{FF2B5EF4-FFF2-40B4-BE49-F238E27FC236}">
                <a16:creationId xmlns:a16="http://schemas.microsoft.com/office/drawing/2014/main" id="{2664BFE7-00CA-4121-A5C6-9E738DD757CE}"/>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162342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8904-46B6-4B74-902A-A2A750EF8034}"/>
              </a:ext>
            </a:extLst>
          </p:cNvPr>
          <p:cNvSpPr>
            <a:spLocks noGrp="1"/>
          </p:cNvSpPr>
          <p:nvPr>
            <p:ph type="title"/>
          </p:nvPr>
        </p:nvSpPr>
        <p:spPr>
          <a:xfrm>
            <a:off x="742950" y="342900"/>
            <a:ext cx="10610849" cy="1347788"/>
          </a:xfrm>
        </p:spPr>
        <p:txBody>
          <a:bodyPr>
            <a:normAutofit fontScale="90000"/>
          </a:bodyPr>
          <a:lstStyle/>
          <a:p>
            <a:r>
              <a:rPr lang="el-GR" sz="4000" b="1" dirty="0"/>
              <a:t>Περιγραφή Λογισμικού  και πλατφόρμας  οργάνωσης, διαχείρισης και ανάλυσης των δεδομένων(</a:t>
            </a:r>
            <a:r>
              <a:rPr lang="en-US" sz="4000" b="1" dirty="0"/>
              <a:t> ThingSpeak</a:t>
            </a:r>
            <a:r>
              <a:rPr lang="el-GR" sz="4000" b="1" dirty="0"/>
              <a:t>) 1/2</a:t>
            </a:r>
            <a:br>
              <a:rPr lang="el-GR" sz="5400" b="1" dirty="0"/>
            </a:br>
            <a:endParaRPr lang="en-US" sz="5400" b="1" dirty="0"/>
          </a:p>
        </p:txBody>
      </p:sp>
      <p:sp>
        <p:nvSpPr>
          <p:cNvPr id="3" name="Content Placeholder 2">
            <a:extLst>
              <a:ext uri="{FF2B5EF4-FFF2-40B4-BE49-F238E27FC236}">
                <a16:creationId xmlns:a16="http://schemas.microsoft.com/office/drawing/2014/main" id="{A3C3AB18-BA6E-43D2-BB73-BC47A4282C7E}"/>
              </a:ext>
            </a:extLst>
          </p:cNvPr>
          <p:cNvSpPr>
            <a:spLocks noGrp="1"/>
          </p:cNvSpPr>
          <p:nvPr>
            <p:ph idx="1"/>
          </p:nvPr>
        </p:nvSpPr>
        <p:spPr>
          <a:xfrm>
            <a:off x="628650" y="2076450"/>
            <a:ext cx="10725150" cy="4100513"/>
          </a:xfrm>
        </p:spPr>
        <p:txBody>
          <a:bodyPr>
            <a:normAutofit lnSpcReduction="10000"/>
          </a:bodyPr>
          <a:lstStyle/>
          <a:p>
            <a:r>
              <a:rPr lang="el-GR" dirty="0"/>
              <a:t>To ThingSpeak είναι μια πλατφόρμα που παρέχει διάφορες υπηρεσίες που απευθύνονται αποκλειστικά στη δημιουργία εφαρμογών IoT. </a:t>
            </a:r>
          </a:p>
          <a:p>
            <a:r>
              <a:rPr lang="el-GR" dirty="0"/>
              <a:t> Η πλατφόρμα αυτή προσφέρει τη δυνατότητα συλλογής δεδομένων και οπτικοποίηση των δεδομένων αυτών με τη μορφή διαγραμμάτων σε πραγματικό χρόνο (</a:t>
            </a:r>
            <a:r>
              <a:rPr lang="el-GR" dirty="0" err="1"/>
              <a:t>real</a:t>
            </a:r>
            <a:r>
              <a:rPr lang="el-GR" dirty="0"/>
              <a:t> time). Επιπλέον, υποστηρίζει προσθήκες (</a:t>
            </a:r>
            <a:r>
              <a:rPr lang="el-GR" dirty="0" err="1"/>
              <a:t>plugins</a:t>
            </a:r>
            <a:r>
              <a:rPr lang="el-GR" dirty="0"/>
              <a:t>) και εφαρμογές για συνεργασία με διαδικτυακές υπηρεσίες, κοινωνικά δίκτυα και άλλα </a:t>
            </a:r>
            <a:r>
              <a:rPr lang="el-GR" dirty="0" err="1"/>
              <a:t>APIs</a:t>
            </a:r>
            <a:r>
              <a:rPr lang="el-GR" dirty="0"/>
              <a:t> (</a:t>
            </a:r>
            <a:r>
              <a:rPr lang="el-GR" dirty="0" err="1"/>
              <a:t>Application</a:t>
            </a:r>
            <a:r>
              <a:rPr lang="el-GR" dirty="0"/>
              <a:t> </a:t>
            </a:r>
            <a:r>
              <a:rPr lang="el-GR" dirty="0" err="1"/>
              <a:t>Programming</a:t>
            </a:r>
            <a:r>
              <a:rPr lang="el-GR" dirty="0"/>
              <a:t> </a:t>
            </a:r>
            <a:r>
              <a:rPr lang="el-GR" dirty="0" err="1"/>
              <a:t>Interfaces</a:t>
            </a:r>
            <a:r>
              <a:rPr lang="el-GR" dirty="0"/>
              <a:t>). </a:t>
            </a:r>
          </a:p>
          <a:p>
            <a:r>
              <a:rPr lang="el-GR" dirty="0"/>
              <a:t> Τα δεδομένα αυτά τα λαμβάνει από διάφορους αισθητήρες ή ενεργοποιητές και συνεργάζεται με διάφορες υπολογιστικές πλατφόρμες, όπως το Arduino.</a:t>
            </a:r>
            <a:endParaRPr lang="en-US" dirty="0"/>
          </a:p>
        </p:txBody>
      </p:sp>
      <p:sp>
        <p:nvSpPr>
          <p:cNvPr id="5" name="Slide Number Placeholder 4">
            <a:extLst>
              <a:ext uri="{FF2B5EF4-FFF2-40B4-BE49-F238E27FC236}">
                <a16:creationId xmlns:a16="http://schemas.microsoft.com/office/drawing/2014/main" id="{B6C79677-0080-49AF-A192-7AA5B11559FC}"/>
              </a:ext>
            </a:extLst>
          </p:cNvPr>
          <p:cNvSpPr>
            <a:spLocks noGrp="1"/>
          </p:cNvSpPr>
          <p:nvPr>
            <p:ph type="sldNum" sz="quarter" idx="12"/>
          </p:nvPr>
        </p:nvSpPr>
        <p:spPr/>
        <p:txBody>
          <a:bodyPr/>
          <a:lstStyle/>
          <a:p>
            <a:fld id="{5C2FA44D-309C-44DC-8402-DF8966DB6D29}" type="slidenum">
              <a:rPr lang="en-US" smtClean="0"/>
              <a:t>7</a:t>
            </a:fld>
            <a:endParaRPr lang="en-US"/>
          </a:p>
        </p:txBody>
      </p:sp>
      <p:graphicFrame>
        <p:nvGraphicFramePr>
          <p:cNvPr id="6" name="Object 5">
            <a:extLst>
              <a:ext uri="{FF2B5EF4-FFF2-40B4-BE49-F238E27FC236}">
                <a16:creationId xmlns:a16="http://schemas.microsoft.com/office/drawing/2014/main" id="{CF71FF4A-A4F8-4008-9C8F-B9B84DEB748D}"/>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7186" name="Bitmap Image" r:id="rId3" imgW="3924848" imgH="3486637" progId="Paint.Picture">
                  <p:embed/>
                </p:oleObj>
              </mc:Choice>
              <mc:Fallback>
                <p:oleObj name="Bitmap Image" r:id="rId3"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7" name="Date Placeholder 3">
            <a:extLst>
              <a:ext uri="{FF2B5EF4-FFF2-40B4-BE49-F238E27FC236}">
                <a16:creationId xmlns:a16="http://schemas.microsoft.com/office/drawing/2014/main" id="{77490BF8-FDD2-4BF1-862E-4E68DB318AC8}"/>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312911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286D-A37D-4BC0-8CD4-34428CA2AC1A}"/>
              </a:ext>
            </a:extLst>
          </p:cNvPr>
          <p:cNvSpPr>
            <a:spLocks noGrp="1"/>
          </p:cNvSpPr>
          <p:nvPr>
            <p:ph type="title"/>
          </p:nvPr>
        </p:nvSpPr>
        <p:spPr/>
        <p:txBody>
          <a:bodyPr>
            <a:normAutofit fontScale="90000"/>
          </a:bodyPr>
          <a:lstStyle/>
          <a:p>
            <a:r>
              <a:rPr lang="el-GR" sz="4000" b="1" dirty="0"/>
              <a:t>Περιγραφή Λογισμικού  και πλατφόρμας  οργάνωσης, διαχείρισης και ανάλυσης των δεδομένων(</a:t>
            </a:r>
            <a:r>
              <a:rPr lang="en-US" sz="4000" b="1" dirty="0"/>
              <a:t> ThingSpeak</a:t>
            </a:r>
            <a:r>
              <a:rPr lang="el-GR" sz="4000" b="1" dirty="0"/>
              <a:t>) 2/2</a:t>
            </a:r>
            <a:br>
              <a:rPr lang="el-GR" dirty="0"/>
            </a:br>
            <a:endParaRPr lang="en-US" dirty="0"/>
          </a:p>
        </p:txBody>
      </p:sp>
      <p:pic>
        <p:nvPicPr>
          <p:cNvPr id="5" name="Content Placeholder 4">
            <a:extLst>
              <a:ext uri="{FF2B5EF4-FFF2-40B4-BE49-F238E27FC236}">
                <a16:creationId xmlns:a16="http://schemas.microsoft.com/office/drawing/2014/main" id="{59638616-8AD3-4178-8213-5239CA5872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1679" y="1895975"/>
            <a:ext cx="7468642" cy="4210638"/>
          </a:xfrm>
        </p:spPr>
      </p:pic>
      <p:sp>
        <p:nvSpPr>
          <p:cNvPr id="4" name="Slide Number Placeholder 3">
            <a:extLst>
              <a:ext uri="{FF2B5EF4-FFF2-40B4-BE49-F238E27FC236}">
                <a16:creationId xmlns:a16="http://schemas.microsoft.com/office/drawing/2014/main" id="{DEF7CB93-5DAE-4BFD-B4A3-CDE9FC9E97E7}"/>
              </a:ext>
            </a:extLst>
          </p:cNvPr>
          <p:cNvSpPr>
            <a:spLocks noGrp="1"/>
          </p:cNvSpPr>
          <p:nvPr>
            <p:ph type="sldNum" sz="quarter" idx="12"/>
          </p:nvPr>
        </p:nvSpPr>
        <p:spPr/>
        <p:txBody>
          <a:bodyPr/>
          <a:lstStyle/>
          <a:p>
            <a:fld id="{5C2FA44D-309C-44DC-8402-DF8966DB6D29}" type="slidenum">
              <a:rPr lang="en-US" smtClean="0"/>
              <a:t>8</a:t>
            </a:fld>
            <a:endParaRPr lang="en-US"/>
          </a:p>
        </p:txBody>
      </p:sp>
      <p:graphicFrame>
        <p:nvGraphicFramePr>
          <p:cNvPr id="6" name="Object 5">
            <a:extLst>
              <a:ext uri="{FF2B5EF4-FFF2-40B4-BE49-F238E27FC236}">
                <a16:creationId xmlns:a16="http://schemas.microsoft.com/office/drawing/2014/main" id="{5AC036A8-DE91-44FF-B9B7-FE7BCD5007D0}"/>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8210" name="Bitmap Image" r:id="rId4" imgW="3924848" imgH="3486637" progId="Paint.Picture">
                  <p:embed/>
                </p:oleObj>
              </mc:Choice>
              <mc:Fallback>
                <p:oleObj name="Bitmap Image" r:id="rId4"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7" name="Date Placeholder 3">
            <a:extLst>
              <a:ext uri="{FF2B5EF4-FFF2-40B4-BE49-F238E27FC236}">
                <a16:creationId xmlns:a16="http://schemas.microsoft.com/office/drawing/2014/main" id="{73B22BFF-EB63-4E27-987E-A4DD499F0345}"/>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340203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4A22-D129-4FB1-8894-595339BD0317}"/>
              </a:ext>
            </a:extLst>
          </p:cNvPr>
          <p:cNvSpPr>
            <a:spLocks noGrp="1"/>
          </p:cNvSpPr>
          <p:nvPr>
            <p:ph type="title"/>
          </p:nvPr>
        </p:nvSpPr>
        <p:spPr/>
        <p:txBody>
          <a:bodyPr>
            <a:normAutofit/>
          </a:bodyPr>
          <a:lstStyle/>
          <a:p>
            <a:r>
              <a:rPr lang="en-US" sz="3600" b="1" dirty="0"/>
              <a:t>Use case</a:t>
            </a:r>
            <a:r>
              <a:rPr lang="el-GR" sz="3600" b="1" dirty="0"/>
              <a:t> (1/2)</a:t>
            </a:r>
            <a:endParaRPr lang="en-US" sz="3600" b="1" dirty="0"/>
          </a:p>
        </p:txBody>
      </p:sp>
      <p:sp>
        <p:nvSpPr>
          <p:cNvPr id="3" name="Content Placeholder 2">
            <a:extLst>
              <a:ext uri="{FF2B5EF4-FFF2-40B4-BE49-F238E27FC236}">
                <a16:creationId xmlns:a16="http://schemas.microsoft.com/office/drawing/2014/main" id="{299BE722-E3BC-416C-B2D4-5D07BEACF1ED}"/>
              </a:ext>
            </a:extLst>
          </p:cNvPr>
          <p:cNvSpPr>
            <a:spLocks noGrp="1"/>
          </p:cNvSpPr>
          <p:nvPr>
            <p:ph idx="1"/>
          </p:nvPr>
        </p:nvSpPr>
        <p:spPr/>
        <p:txBody>
          <a:bodyPr/>
          <a:lstStyle/>
          <a:p>
            <a:r>
              <a:rPr lang="el-GR" b="1" dirty="0"/>
              <a:t>Θέμα: </a:t>
            </a:r>
            <a:r>
              <a:rPr lang="el-GR" dirty="0"/>
              <a:t>Έξυπνο σπίτι και έξυπνη διαχείριση φωτισμού</a:t>
            </a:r>
          </a:p>
          <a:p>
            <a:r>
              <a:rPr lang="el-GR" b="1" dirty="0"/>
              <a:t>Σκοπός: </a:t>
            </a:r>
            <a:r>
              <a:rPr lang="el-GR" dirty="0"/>
              <a:t>Μια εφαρμογή που εξοικονομεί ενέργεια με </a:t>
            </a:r>
            <a:r>
              <a:rPr lang="el-GR" dirty="0" err="1"/>
              <a:t>contextaware</a:t>
            </a:r>
            <a:r>
              <a:rPr lang="el-GR" dirty="0"/>
              <a:t> διαχείριση του φωτισμού και μαθαίνει τις συνήθειες του χρήστη ώστε να μπορεί στο μέλλον να διαχειρίζεται τον φωτισμό με βάση αυτές τις συνήθειες (π.χ. μεγαλύτερη ένταση όταν διαβάζει και μικρότερη όταν παρακολουθεί ταινία).</a:t>
            </a:r>
            <a:endParaRPr lang="en-US" dirty="0"/>
          </a:p>
        </p:txBody>
      </p:sp>
      <p:sp>
        <p:nvSpPr>
          <p:cNvPr id="5" name="Slide Number Placeholder 4">
            <a:extLst>
              <a:ext uri="{FF2B5EF4-FFF2-40B4-BE49-F238E27FC236}">
                <a16:creationId xmlns:a16="http://schemas.microsoft.com/office/drawing/2014/main" id="{66769696-D646-44D3-B048-D970D8864C6E}"/>
              </a:ext>
            </a:extLst>
          </p:cNvPr>
          <p:cNvSpPr>
            <a:spLocks noGrp="1"/>
          </p:cNvSpPr>
          <p:nvPr>
            <p:ph type="sldNum" sz="quarter" idx="12"/>
          </p:nvPr>
        </p:nvSpPr>
        <p:spPr/>
        <p:txBody>
          <a:bodyPr/>
          <a:lstStyle/>
          <a:p>
            <a:fld id="{5C2FA44D-309C-44DC-8402-DF8966DB6D29}" type="slidenum">
              <a:rPr lang="en-US" smtClean="0"/>
              <a:t>9</a:t>
            </a:fld>
            <a:endParaRPr lang="en-US"/>
          </a:p>
        </p:txBody>
      </p:sp>
      <p:graphicFrame>
        <p:nvGraphicFramePr>
          <p:cNvPr id="6" name="Object 5">
            <a:extLst>
              <a:ext uri="{FF2B5EF4-FFF2-40B4-BE49-F238E27FC236}">
                <a16:creationId xmlns:a16="http://schemas.microsoft.com/office/drawing/2014/main" id="{E209736D-DB5D-42F9-AB4F-D1567F62986D}"/>
              </a:ext>
            </a:extLst>
          </p:cNvPr>
          <p:cNvGraphicFramePr>
            <a:graphicFrameLocks noChangeAspect="1"/>
          </p:cNvGraphicFramePr>
          <p:nvPr>
            <p:extLst>
              <p:ext uri="{D42A27DB-BD31-4B8C-83A1-F6EECF244321}">
                <p14:modId xmlns:p14="http://schemas.microsoft.com/office/powerpoint/2010/main" val="3878146550"/>
              </p:ext>
            </p:extLst>
          </p:nvPr>
        </p:nvGraphicFramePr>
        <p:xfrm>
          <a:off x="0" y="0"/>
          <a:ext cx="759722" cy="646331"/>
        </p:xfrm>
        <a:graphic>
          <a:graphicData uri="http://schemas.openxmlformats.org/presentationml/2006/ole">
            <mc:AlternateContent xmlns:mc="http://schemas.openxmlformats.org/markup-compatibility/2006">
              <mc:Choice xmlns:v="urn:schemas-microsoft-com:vml" Requires="v">
                <p:oleObj spid="_x0000_s9234" name="Bitmap Image" r:id="rId3" imgW="3924848" imgH="3486637" progId="Paint.Picture">
                  <p:embed/>
                </p:oleObj>
              </mc:Choice>
              <mc:Fallback>
                <p:oleObj name="Bitmap Image" r:id="rId3" imgW="3924848" imgH="3486637" progId="Paint.Picture">
                  <p:embed/>
                  <p:pic>
                    <p:nvPicPr>
                      <p:cNvPr id="5" name="Object 4">
                        <a:extLst>
                          <a:ext uri="{FF2B5EF4-FFF2-40B4-BE49-F238E27FC236}">
                            <a16:creationId xmlns:a16="http://schemas.microsoft.com/office/drawing/2014/main" id="{717FCD4D-56BD-42CF-9249-92BFC72FF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59722" cy="646331"/>
                      </a:xfrm>
                      <a:prstGeom prst="rect">
                        <a:avLst/>
                      </a:prstGeom>
                      <a:noFill/>
                    </p:spPr>
                  </p:pic>
                </p:oleObj>
              </mc:Fallback>
            </mc:AlternateContent>
          </a:graphicData>
        </a:graphic>
      </p:graphicFrame>
      <p:sp>
        <p:nvSpPr>
          <p:cNvPr id="7" name="Date Placeholder 3">
            <a:extLst>
              <a:ext uri="{FF2B5EF4-FFF2-40B4-BE49-F238E27FC236}">
                <a16:creationId xmlns:a16="http://schemas.microsoft.com/office/drawing/2014/main" id="{86FD144A-DA4A-4CBD-8BF2-38EE3C511804}"/>
              </a:ext>
            </a:extLst>
          </p:cNvPr>
          <p:cNvSpPr>
            <a:spLocks noGrp="1"/>
          </p:cNvSpPr>
          <p:nvPr>
            <p:ph type="dt" sz="half" idx="10"/>
          </p:nvPr>
        </p:nvSpPr>
        <p:spPr>
          <a:xfrm>
            <a:off x="535021" y="6309360"/>
            <a:ext cx="3046379" cy="365125"/>
          </a:xfrm>
        </p:spPr>
        <p:txBody>
          <a:bodyPr>
            <a:normAutofit/>
          </a:bodyPr>
          <a:lstStyle/>
          <a:p>
            <a:pPr>
              <a:spcAft>
                <a:spcPts val="600"/>
              </a:spcAft>
            </a:pPr>
            <a:r>
              <a:rPr lang="en-US" dirty="0">
                <a:solidFill>
                  <a:prstClr val="black">
                    <a:tint val="75000"/>
                  </a:prstClr>
                </a:solidFill>
              </a:rPr>
              <a:t>7/6/2019</a:t>
            </a:r>
          </a:p>
        </p:txBody>
      </p:sp>
    </p:spTree>
    <p:extLst>
      <p:ext uri="{BB962C8B-B14F-4D97-AF65-F5344CB8AC3E}">
        <p14:creationId xmlns:p14="http://schemas.microsoft.com/office/powerpoint/2010/main" val="33219851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555</Words>
  <Application>Microsoft Office PowerPoint</Application>
  <PresentationFormat>Widescreen</PresentationFormat>
  <Paragraphs>127</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Comic Sans MS</vt:lpstr>
      <vt:lpstr>Times New Roman</vt:lpstr>
      <vt:lpstr>Wingdings</vt:lpstr>
      <vt:lpstr>Office Theme</vt:lpstr>
      <vt:lpstr>Bitmap Image</vt:lpstr>
      <vt:lpstr>ΑΥΤΟΜΑΤΟΠΟΙΗΜΕΝΟΣ ΕΞΩΤΕΡΙΚΟΣ  &amp; ΕΣΩΤΕΡΙΚΟΣ ΦΩΤΙΣΜΟΣ</vt:lpstr>
      <vt:lpstr>ΠΕΡΙΕΧΟΜΕΝΑ</vt:lpstr>
      <vt:lpstr>Στόχοι και οφέλη της εφαρμογής. </vt:lpstr>
      <vt:lpstr>Περιγραφή συσκευών, εξαρτημάτων και αισθητήρων. </vt:lpstr>
      <vt:lpstr>ΙΟΤ ΚΟΜΒΟΣ </vt:lpstr>
      <vt:lpstr>Περιγραφή τεχνολογιών επικοινωνιών</vt:lpstr>
      <vt:lpstr>Περιγραφή Λογισμικού  και πλατφόρμας  οργάνωσης, διαχείρισης και ανάλυσης των δεδομένων( ThingSpeak) 1/2 </vt:lpstr>
      <vt:lpstr>Περιγραφή Λογισμικού  και πλατφόρμας  οργάνωσης, διαχείρισης και ανάλυσης των δεδομένων( ThingSpeak) 2/2 </vt:lpstr>
      <vt:lpstr>Use case (1/2)</vt:lpstr>
      <vt:lpstr>Use case (2/2)</vt:lpstr>
      <vt:lpstr>Ζητήματα ενεργειακής κατανάλωσης</vt:lpstr>
      <vt:lpstr>Ανάλυση δεδομένων.. (½)</vt:lpstr>
      <vt:lpstr>Ανάλυση δεδομένων.. (½)</vt:lpstr>
      <vt:lpstr>ΤΕΛΟΣ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ΑΥΤΟΜΑΤΟΠΟΙΗΜΕΝΟΣ ΕΞΩΤΕΡΙΚΟΣ  &amp; ΕΣΩΤΕΡΙΚΟΣ ΦΩΤΙΣΜΟΣ</dc:title>
  <dc:creator> </dc:creator>
  <cp:lastModifiedBy> </cp:lastModifiedBy>
  <cp:revision>6</cp:revision>
  <dcterms:created xsi:type="dcterms:W3CDTF">2019-05-25T14:30:19Z</dcterms:created>
  <dcterms:modified xsi:type="dcterms:W3CDTF">2019-06-07T10:49:28Z</dcterms:modified>
</cp:coreProperties>
</file>